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1"/>
  </p:notesMasterIdLst>
  <p:handoutMasterIdLst>
    <p:handoutMasterId r:id="rId32"/>
  </p:handoutMasterIdLst>
  <p:sldIdLst>
    <p:sldId id="1719" r:id="rId7"/>
    <p:sldId id="1856" r:id="rId8"/>
    <p:sldId id="1660" r:id="rId9"/>
    <p:sldId id="1890" r:id="rId10"/>
    <p:sldId id="2238" r:id="rId11"/>
    <p:sldId id="2240" r:id="rId12"/>
    <p:sldId id="1861" r:id="rId13"/>
    <p:sldId id="1906" r:id="rId14"/>
    <p:sldId id="1907" r:id="rId15"/>
    <p:sldId id="1893" r:id="rId16"/>
    <p:sldId id="1857" r:id="rId17"/>
    <p:sldId id="2237" r:id="rId18"/>
    <p:sldId id="1670" r:id="rId19"/>
    <p:sldId id="2242" r:id="rId20"/>
    <p:sldId id="2243" r:id="rId21"/>
    <p:sldId id="1895" r:id="rId22"/>
    <p:sldId id="2239" r:id="rId23"/>
    <p:sldId id="2244" r:id="rId24"/>
    <p:sldId id="2249" r:id="rId25"/>
    <p:sldId id="2248" r:id="rId26"/>
    <p:sldId id="1862" r:id="rId27"/>
    <p:sldId id="1903" r:id="rId28"/>
    <p:sldId id="1884" r:id="rId29"/>
    <p:sldId id="2247"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90"/>
            <p14:sldId id="2238"/>
            <p14:sldId id="2240"/>
            <p14:sldId id="1861"/>
            <p14:sldId id="1906"/>
            <p14:sldId id="1907"/>
            <p14:sldId id="1893"/>
            <p14:sldId id="1857"/>
            <p14:sldId id="2237"/>
            <p14:sldId id="1670"/>
            <p14:sldId id="2242"/>
            <p14:sldId id="2243"/>
            <p14:sldId id="1895"/>
            <p14:sldId id="2239"/>
            <p14:sldId id="2244"/>
            <p14:sldId id="2249"/>
            <p14:sldId id="2248"/>
            <p14:sldId id="1862"/>
            <p14:sldId id="1903"/>
            <p14:sldId id="1884"/>
            <p14:sldId id="22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0DAF1"/>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EB210-2776-4915-39FA-A61473010467}" v="24" dt="2020-11-06T15:10:16.949"/>
    <p1510:client id="{34A4324D-E205-A718-C0C3-FE6318EE5366}" v="1" dt="2020-09-25T03:43:24.965"/>
    <p1510:client id="{B033187B-617B-2E01-6316-9FDEB2CBE95B}" v="4" dt="2020-11-06T15:12:13.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6" autoAdjust="0"/>
  </p:normalViewPr>
  <p:slideViewPr>
    <p:cSldViewPr snapToGrid="0">
      <p:cViewPr varScale="1">
        <p:scale>
          <a:sx n="77" d="100"/>
          <a:sy n="77" d="100"/>
        </p:scale>
        <p:origin x="883" y="6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8/10/relationships/authors" Target="authors.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1D24139C-CEEE-42A1-BDEC-C385B7FB77D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dgm:t>
        <a:bodyPr/>
        <a:lstStyle/>
        <a:p>
          <a:r>
            <a:rPr lang="en-IE" baseline="0" dirty="0">
              <a:latin typeface="Segoe UI"/>
              <a:cs typeface="Segoe UI"/>
            </a:rPr>
            <a:t>No capital expenditures to scale up.</a:t>
          </a:r>
          <a:endParaRPr lang="en-US" dirty="0">
            <a:latin typeface="Segoe UI"/>
            <a:cs typeface="Segoe UI"/>
          </a:endParaRPr>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dgm:t>
        <a:bodyPr/>
        <a:lstStyle/>
        <a:p>
          <a:r>
            <a:rPr lang="en-IE" baseline="0" dirty="0">
              <a:latin typeface="Segoe UI"/>
              <a:cs typeface="Segoe UI"/>
            </a:rPr>
            <a:t>Applications can be quickly provisioned and deprovisioned.</a:t>
          </a:r>
          <a:endParaRPr lang="en-US" dirty="0">
            <a:latin typeface="Segoe UI"/>
            <a:cs typeface="Segoe UI"/>
          </a:endParaRPr>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dgm:t>
        <a:bodyPr/>
        <a:lstStyle/>
        <a:p>
          <a:r>
            <a:rPr lang="en-IE" baseline="0" dirty="0">
              <a:latin typeface="Segoe UI"/>
              <a:cs typeface="Segoe UI"/>
            </a:rPr>
            <a:t>Organizations pay only for what they use.</a:t>
          </a:r>
          <a:endParaRPr lang="en-US" dirty="0">
            <a:latin typeface="Segoe UI"/>
            <a:cs typeface="Segoe UI"/>
          </a:endParaRPr>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Private Cloud</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pPr rtl="0"/>
          <a:r>
            <a:rPr lang="en-IE" baseline="0" dirty="0">
              <a:latin typeface="Segoe UI"/>
              <a:cs typeface="Segoe UI"/>
            </a:rPr>
            <a:t>Organizations have complete control over resources and security. </a:t>
          </a:r>
          <a:endParaRPr lang="en-US" dirty="0">
            <a:latin typeface="Segoe UI"/>
            <a:cs typeface="Segoe UI"/>
          </a:endParaRP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F14B8414-E6F8-4C9C-938D-97FE0E934240}">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Hybrid Cloud</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r>
            <a:rPr lang="en-IE" sz="1800" baseline="0" dirty="0">
              <a:latin typeface="Segoe UI"/>
              <a:cs typeface="Segoe UI"/>
            </a:rPr>
            <a:t>Provides the most flexibility.</a:t>
          </a:r>
          <a:endParaRPr lang="en-US" sz="1800" dirty="0">
            <a:latin typeface="Segoe UI"/>
            <a:cs typeface="Segoe UI"/>
          </a:endParaRP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r>
            <a:rPr lang="en-IE" sz="1800" baseline="0" dirty="0">
              <a:latin typeface="Segoe UI"/>
              <a:cs typeface="Segoe UI"/>
            </a:rPr>
            <a:t>Organizations determine where to run their applications.</a:t>
          </a:r>
          <a:endParaRPr lang="en-US" sz="1800" dirty="0">
            <a:latin typeface="Segoe UI"/>
            <a:cs typeface="Segoe UI"/>
          </a:endParaRP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r>
            <a:rPr lang="en-IE" sz="1800" baseline="0" dirty="0">
              <a:latin typeface="Segoe UI"/>
              <a:cs typeface="Segoe UI"/>
            </a:rPr>
            <a:t>Organizations control security, compliance, or legal requirements.</a:t>
          </a:r>
          <a:endParaRPr lang="en-US" sz="1800" dirty="0">
            <a:latin typeface="Segoe UI"/>
            <a:cs typeface="Segoe UI"/>
          </a:endParaRP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3EC1FF80-CDB2-4270-A83C-0457B804EBEF}">
      <dgm:prSet/>
      <dgm:spPr/>
      <dgm:t>
        <a:bodyPr/>
        <a:lstStyle/>
        <a:p>
          <a:r>
            <a:rPr lang="en-US" b="0" i="0" dirty="0">
              <a:latin typeface="Segoe UI"/>
              <a:cs typeface="Segoe UI"/>
            </a:rPr>
            <a:t>Organizations are responsible for hardware maintenance and updates.</a:t>
          </a:r>
          <a:endParaRPr lang="en-US" dirty="0">
            <a:latin typeface="Segoe UI"/>
            <a:cs typeface="Segoe UI"/>
          </a:endParaRPr>
        </a:p>
      </dgm:t>
    </dgm:pt>
    <dgm:pt modelId="{E59AEA1F-BE84-4629-801C-B2E405763FEF}" type="parTrans" cxnId="{91AC9918-B155-4EF2-91C7-F2518D38F750}">
      <dgm:prSet/>
      <dgm:spPr/>
      <dgm:t>
        <a:bodyPr/>
        <a:lstStyle/>
        <a:p>
          <a:endParaRPr lang="en-US"/>
        </a:p>
      </dgm:t>
    </dgm:pt>
    <dgm:pt modelId="{D4F8E00F-CAE4-4E71-87CE-2D7B8A061B5E}" type="sibTrans" cxnId="{91AC9918-B155-4EF2-91C7-F2518D38F750}">
      <dgm:prSet/>
      <dgm:spPr/>
      <dgm:t>
        <a:bodyPr/>
        <a:lstStyle/>
        <a:p>
          <a:endParaRPr lang="en-US"/>
        </a:p>
      </dgm:t>
    </dgm:pt>
    <dgm:pt modelId="{B73F9C38-F478-4638-BCB9-2F992DF58173}">
      <dgm:prSet/>
      <dgm:spPr/>
      <dgm:t>
        <a:bodyPr/>
        <a:lstStyle/>
        <a:p>
          <a:r>
            <a:rPr lang="en-US" b="0" i="0" dirty="0">
              <a:latin typeface="Segoe UI"/>
              <a:cs typeface="Segoe UI"/>
            </a:rPr>
            <a:t>Hardware must be purchased for start-up and maintenance.</a:t>
          </a:r>
          <a:endParaRPr lang="en-US" dirty="0">
            <a:latin typeface="Segoe UI"/>
            <a:cs typeface="Segoe UI"/>
          </a:endParaRPr>
        </a:p>
      </dgm:t>
    </dgm:pt>
    <dgm:pt modelId="{F64BE1D6-E8AB-4EA5-B9BA-5BC5A0801C3A}" type="parTrans" cxnId="{FAF659F9-738D-4C17-89BF-092DEC003418}">
      <dgm:prSet/>
      <dgm:spPr/>
      <dgm:t>
        <a:bodyPr/>
        <a:lstStyle/>
        <a:p>
          <a:endParaRPr lang="en-US"/>
        </a:p>
      </dgm:t>
    </dgm:pt>
    <dgm:pt modelId="{3DF819DC-C88B-4BFA-987E-B1961392E186}" type="sibTrans" cxnId="{FAF659F9-738D-4C17-89BF-092DEC003418}">
      <dgm:prSet/>
      <dgm:spPr/>
      <dgm:t>
        <a:bodyPr/>
        <a:lstStyle/>
        <a:p>
          <a:endParaRPr lang="en-US"/>
        </a:p>
      </dgm:t>
    </dgm:pt>
    <dgm:pt modelId="{AFE2A206-A7F0-49FC-B756-62FBC54FB387}" type="pres">
      <dgm:prSet presAssocID="{E0F99D34-51F0-4798-8430-02E30D531FB3}" presName="Name0" presStyleCnt="0">
        <dgm:presLayoutVars>
          <dgm:dir/>
          <dgm:animLvl val="lvl"/>
          <dgm:resizeHandles val="exact"/>
        </dgm:presLayoutVars>
      </dgm:prSet>
      <dgm:spPr/>
    </dgm:pt>
    <dgm:pt modelId="{1B79373C-03CA-4172-BA55-FC3D9F28D6EB}" type="pres">
      <dgm:prSet presAssocID="{1D24139C-CEEE-42A1-BDEC-C385B7FB77D4}" presName="linNode" presStyleCnt="0"/>
      <dgm:spPr/>
    </dgm:pt>
    <dgm:pt modelId="{3CF310F3-D9EE-4D84-BEEA-0008B0482F4A}" type="pres">
      <dgm:prSet presAssocID="{1D24139C-CEEE-42A1-BDEC-C385B7FB77D4}" presName="parentText" presStyleLbl="node1" presStyleIdx="0" presStyleCnt="3">
        <dgm:presLayoutVars>
          <dgm:chMax val="1"/>
          <dgm:bulletEnabled val="1"/>
        </dgm:presLayoutVars>
      </dgm:prSet>
      <dgm:spPr/>
    </dgm:pt>
    <dgm:pt modelId="{E97A4EBE-F615-4AA4-AE39-CD48745EBC78}" type="pres">
      <dgm:prSet presAssocID="{1D24139C-CEEE-42A1-BDEC-C385B7FB77D4}" presName="descendantText" presStyleLbl="alignAccFollowNode1" presStyleIdx="0" presStyleCnt="3">
        <dgm:presLayoutVars>
          <dgm:bulletEnabled val="1"/>
        </dgm:presLayoutVars>
      </dgm:prSet>
      <dgm:spPr/>
    </dgm:pt>
    <dgm:pt modelId="{BC07D024-DEDA-4ECD-93A0-C082415C20D7}" type="pres">
      <dgm:prSet presAssocID="{2CAD3CFA-3463-480F-A90F-52FFF18664E7}" presName="sp" presStyleCnt="0"/>
      <dgm:spPr/>
    </dgm:pt>
    <dgm:pt modelId="{BF493E71-3161-4B7B-ABE4-270016A3F8EF}" type="pres">
      <dgm:prSet presAssocID="{AFD8BE25-36B2-4A8F-8024-4BC6DBCEF904}" presName="linNode" presStyleCnt="0"/>
      <dgm:spPr/>
    </dgm:pt>
    <dgm:pt modelId="{866B5B1A-ED4A-4EF9-90C3-122F1DA2311B}" type="pres">
      <dgm:prSet presAssocID="{AFD8BE25-36B2-4A8F-8024-4BC6DBCEF904}" presName="parentText" presStyleLbl="node1" presStyleIdx="1" presStyleCnt="3">
        <dgm:presLayoutVars>
          <dgm:chMax val="1"/>
          <dgm:bulletEnabled val="1"/>
        </dgm:presLayoutVars>
      </dgm:prSet>
      <dgm:spPr/>
    </dgm:pt>
    <dgm:pt modelId="{A40BC655-6C05-4B70-AE7B-83C88E2DA66C}" type="pres">
      <dgm:prSet presAssocID="{AFD8BE25-36B2-4A8F-8024-4BC6DBCEF904}" presName="descendantText" presStyleLbl="alignAccFollowNode1" presStyleIdx="1" presStyleCnt="3">
        <dgm:presLayoutVars>
          <dgm:bulletEnabled val="1"/>
        </dgm:presLayoutVars>
      </dgm:prSet>
      <dgm:spPr/>
    </dgm:pt>
    <dgm:pt modelId="{E7CF8BAE-DC6D-4D2E-AFFC-423AE5BE6675}" type="pres">
      <dgm:prSet presAssocID="{FB311F2C-25E2-461E-9177-88240B2BE351}" presName="sp" presStyleCnt="0"/>
      <dgm:spPr/>
    </dgm:pt>
    <dgm:pt modelId="{823B9ECC-70F6-4F88-A405-96304214A57A}" type="pres">
      <dgm:prSet presAssocID="{F14B8414-E6F8-4C9C-938D-97FE0E934240}" presName="linNode" presStyleCnt="0"/>
      <dgm:spPr/>
    </dgm:pt>
    <dgm:pt modelId="{016B6D1D-94A4-4201-AACA-13DBFB789FEB}" type="pres">
      <dgm:prSet presAssocID="{F14B8414-E6F8-4C9C-938D-97FE0E934240}" presName="parentText" presStyleLbl="node1" presStyleIdx="2" presStyleCnt="3">
        <dgm:presLayoutVars>
          <dgm:chMax val="1"/>
          <dgm:bulletEnabled val="1"/>
        </dgm:presLayoutVars>
      </dgm:prSet>
      <dgm:spPr/>
    </dgm:pt>
    <dgm:pt modelId="{3E9B0602-A7B8-4D97-A972-D8D4118422E9}" type="pres">
      <dgm:prSet presAssocID="{F14B8414-E6F8-4C9C-938D-97FE0E934240}" presName="descendantText" presStyleLbl="alignAccFollowNode1" presStyleIdx="2" presStyleCnt="3">
        <dgm:presLayoutVars>
          <dgm:bulletEnabled val="1"/>
        </dgm:presLayoutVars>
      </dgm:prSet>
      <dgm:spPr/>
    </dgm:pt>
  </dgm:ptLst>
  <dgm:cxnLst>
    <dgm:cxn modelId="{E3562B04-215E-4916-9171-9ABFC13A91AB}" srcId="{E0F99D34-51F0-4798-8430-02E30D531FB3}" destId="{AFD8BE25-36B2-4A8F-8024-4BC6DBCEF904}" srcOrd="1" destOrd="0" parTransId="{43E0EA4F-F5C5-4469-BE5E-C2B379E90650}" sibTransId="{FB311F2C-25E2-461E-9177-88240B2BE351}"/>
    <dgm:cxn modelId="{666E8609-1899-44A1-BE95-09AE7DB7D3FC}" srcId="{F14B8414-E6F8-4C9C-938D-97FE0E934240}" destId="{FD149B5B-EAE1-4878-B92C-60E57E6DD9E8}" srcOrd="2" destOrd="0" parTransId="{0A54BA5A-5D2C-413A-9E0B-0D3465A4F004}" sibTransId="{45048287-439A-4805-A0DB-9A7EB6D9782E}"/>
    <dgm:cxn modelId="{5FD5BB0F-D127-4B0C-87E2-F8FF6836ED8D}" srcId="{E0F99D34-51F0-4798-8430-02E30D531FB3}" destId="{1D24139C-CEEE-42A1-BDEC-C385B7FB77D4}" srcOrd="0" destOrd="0" parTransId="{3FFE54A7-CF40-410E-8C0E-4DAB2D51D950}" sibTransId="{2CAD3CFA-3463-480F-A90F-52FFF18664E7}"/>
    <dgm:cxn modelId="{91AC9918-B155-4EF2-91C7-F2518D38F750}" srcId="{AFD8BE25-36B2-4A8F-8024-4BC6DBCEF904}" destId="{3EC1FF80-CDB2-4270-A83C-0457B804EBEF}" srcOrd="2" destOrd="0" parTransId="{E59AEA1F-BE84-4629-801C-B2E405763FEF}" sibTransId="{D4F8E00F-CAE4-4E71-87CE-2D7B8A061B5E}"/>
    <dgm:cxn modelId="{FACBA32F-2203-4921-ACBB-95D0582FF206}" type="presOf" srcId="{FD149B5B-EAE1-4878-B92C-60E57E6DD9E8}" destId="{3E9B0602-A7B8-4D97-A972-D8D4118422E9}" srcOrd="0" destOrd="2" presId="urn:microsoft.com/office/officeart/2005/8/layout/vList5"/>
    <dgm:cxn modelId="{BB25765C-9000-48F6-BDFE-2C07AC70C4CC}" type="presOf" srcId="{B73F9C38-F478-4638-BCB9-2F992DF58173}" destId="{A40BC655-6C05-4B70-AE7B-83C88E2DA66C}" srcOrd="0" destOrd="0" presId="urn:microsoft.com/office/officeart/2005/8/layout/vList5"/>
    <dgm:cxn modelId="{BA0D2465-CF0D-4426-B8AE-38C804544BFA}" srcId="{AFD8BE25-36B2-4A8F-8024-4BC6DBCEF904}" destId="{D0A2391C-D997-4435-98FB-B671819DE333}" srcOrd="1" destOrd="0" parTransId="{E41FCAE7-0A6F-4A5A-B513-74BE8CAFA85F}" sibTransId="{5E5D6CE6-ADCE-4B29-9AAE-8241E5EB3C50}"/>
    <dgm:cxn modelId="{3A0EDD4B-747C-4D06-8C4A-C824FE2DE997}" type="presOf" srcId="{749A7044-1884-4BEC-BFEA-6FCD30DB0F7D}" destId="{E97A4EBE-F615-4AA4-AE39-CD48745EBC78}" srcOrd="0" destOrd="2" presId="urn:microsoft.com/office/officeart/2005/8/layout/vList5"/>
    <dgm:cxn modelId="{C67B0A75-DEAB-4D74-A69B-594DA0DD7AED}" type="presOf" srcId="{3EC1FF80-CDB2-4270-A83C-0457B804EBEF}" destId="{A40BC655-6C05-4B70-AE7B-83C88E2DA66C}" srcOrd="0" destOrd="2"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9BAC9D7B-66AF-48B6-A590-C967FBE5E374}" type="presOf" srcId="{D8518855-7F36-46C3-91EE-77193D086672}" destId="{E97A4EBE-F615-4AA4-AE39-CD48745EBC78}" srcOrd="0" destOrd="1" presId="urn:microsoft.com/office/officeart/2005/8/layout/vList5"/>
    <dgm:cxn modelId="{BF18A182-0406-429D-9168-FFF61E92AB95}" srcId="{1D24139C-CEEE-42A1-BDEC-C385B7FB77D4}" destId="{D8518855-7F36-46C3-91EE-77193D086672}" srcOrd="1" destOrd="0" parTransId="{B8253246-4341-43C5-AB1F-3FC9A45E05D7}" sibTransId="{68AFF5A8-0974-4EBA-A30D-B402F27F18E0}"/>
    <dgm:cxn modelId="{6DD4C287-CE3F-445D-82A1-B3B141F6CA3C}" type="presOf" srcId="{1D24139C-CEEE-42A1-BDEC-C385B7FB77D4}" destId="{3CF310F3-D9EE-4D84-BEEA-0008B0482F4A}" srcOrd="0" destOrd="0" presId="urn:microsoft.com/office/officeart/2005/8/layout/vList5"/>
    <dgm:cxn modelId="{CDA59299-9B03-4B6B-84FD-43901917CAFF}" type="presOf" srcId="{F14B8414-E6F8-4C9C-938D-97FE0E934240}" destId="{016B6D1D-94A4-4201-AACA-13DBFB789FEB}" srcOrd="0" destOrd="0" presId="urn:microsoft.com/office/officeart/2005/8/layout/vList5"/>
    <dgm:cxn modelId="{0BED869B-795F-4768-B839-545512F1ACAB}" srcId="{E0F99D34-51F0-4798-8430-02E30D531FB3}" destId="{F14B8414-E6F8-4C9C-938D-97FE0E934240}" srcOrd="2" destOrd="0" parTransId="{5E19C2A7-3537-43F5-B996-901F156598E0}" sibTransId="{C2309786-3B5D-4C4B-8C07-4713E64388A8}"/>
    <dgm:cxn modelId="{AFEB109D-F0DD-4392-962E-83AC356B5F3D}" type="presOf" srcId="{D0A2391C-D997-4435-98FB-B671819DE333}" destId="{A40BC655-6C05-4B70-AE7B-83C88E2DA66C}" srcOrd="0" destOrd="1" presId="urn:microsoft.com/office/officeart/2005/8/layout/vList5"/>
    <dgm:cxn modelId="{468F0B9E-B613-475F-9CE2-9DB385F4AD9F}" type="presOf" srcId="{1EA2B227-F0E1-455C-8195-845310FD6821}" destId="{3E9B0602-A7B8-4D97-A972-D8D4118422E9}" srcOrd="0" destOrd="1" presId="urn:microsoft.com/office/officeart/2005/8/layout/vList5"/>
    <dgm:cxn modelId="{86A39CA4-43DF-444E-9398-8CEEF6CC5DA9}" srcId="{1D24139C-CEEE-42A1-BDEC-C385B7FB77D4}" destId="{B9510B96-77C1-41E2-8475-FB8F07606050}" srcOrd="0" destOrd="0" parTransId="{255DB6B4-7742-4771-9D23-275DEFCA08BC}" sibTransId="{D54D47AC-F6BB-4B0E-9516-DA16DAF781F6}"/>
    <dgm:cxn modelId="{7B5577B5-C292-4F33-9C52-9443B16458FC}" type="presOf" srcId="{E0F99D34-51F0-4798-8430-02E30D531FB3}" destId="{AFE2A206-A7F0-49FC-B756-62FBC54FB387}" srcOrd="0" destOrd="0" presId="urn:microsoft.com/office/officeart/2005/8/layout/vList5"/>
    <dgm:cxn modelId="{DE4B62C1-0D44-4971-B2AC-A0E048845967}" type="presOf" srcId="{AFD8BE25-36B2-4A8F-8024-4BC6DBCEF904}" destId="{866B5B1A-ED4A-4EF9-90C3-122F1DA2311B}" srcOrd="0" destOrd="0" presId="urn:microsoft.com/office/officeart/2005/8/layout/vList5"/>
    <dgm:cxn modelId="{9C0A46C4-1021-44AD-ADF8-D67791C0D6AD}" type="presOf" srcId="{B9510B96-77C1-41E2-8475-FB8F07606050}" destId="{E97A4EBE-F615-4AA4-AE39-CD48745EBC78}" srcOrd="0" destOrd="0" presId="urn:microsoft.com/office/officeart/2005/8/layout/vList5"/>
    <dgm:cxn modelId="{5E3834C8-BD32-4113-8D35-0C86CB16A716}" type="presOf" srcId="{C0A128CB-4779-43BC-9AA8-59A21FE7AE0D}" destId="{3E9B0602-A7B8-4D97-A972-D8D4118422E9}" srcOrd="0" destOrd="0"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FAF659F9-738D-4C17-89BF-092DEC003418}" srcId="{AFD8BE25-36B2-4A8F-8024-4BC6DBCEF904}" destId="{B73F9C38-F478-4638-BCB9-2F992DF58173}" srcOrd="0" destOrd="0" parTransId="{F64BE1D6-E8AB-4EA5-B9BA-5BC5A0801C3A}" sibTransId="{3DF819DC-C88B-4BFA-987E-B1961392E186}"/>
    <dgm:cxn modelId="{3FB3B183-E866-4D64-8BF0-1EACBC7BBC6B}" type="presParOf" srcId="{AFE2A206-A7F0-49FC-B756-62FBC54FB387}" destId="{1B79373C-03CA-4172-BA55-FC3D9F28D6EB}" srcOrd="0" destOrd="0" presId="urn:microsoft.com/office/officeart/2005/8/layout/vList5"/>
    <dgm:cxn modelId="{649E8040-C405-4362-8717-123EB6727907}" type="presParOf" srcId="{1B79373C-03CA-4172-BA55-FC3D9F28D6EB}" destId="{3CF310F3-D9EE-4D84-BEEA-0008B0482F4A}" srcOrd="0" destOrd="0" presId="urn:microsoft.com/office/officeart/2005/8/layout/vList5"/>
    <dgm:cxn modelId="{4E4824D3-93C5-4B23-A799-B4991976821E}" type="presParOf" srcId="{1B79373C-03CA-4172-BA55-FC3D9F28D6EB}" destId="{E97A4EBE-F615-4AA4-AE39-CD48745EBC78}" srcOrd="1" destOrd="0" presId="urn:microsoft.com/office/officeart/2005/8/layout/vList5"/>
    <dgm:cxn modelId="{C503BA53-5829-4927-A080-53D9FB34234F}" type="presParOf" srcId="{AFE2A206-A7F0-49FC-B756-62FBC54FB387}" destId="{BC07D024-DEDA-4ECD-93A0-C082415C20D7}" srcOrd="1" destOrd="0" presId="urn:microsoft.com/office/officeart/2005/8/layout/vList5"/>
    <dgm:cxn modelId="{7BD33DEB-23DF-4CC8-BA73-5170D170594D}" type="presParOf" srcId="{AFE2A206-A7F0-49FC-B756-62FBC54FB387}" destId="{BF493E71-3161-4B7B-ABE4-270016A3F8EF}" srcOrd="2" destOrd="0" presId="urn:microsoft.com/office/officeart/2005/8/layout/vList5"/>
    <dgm:cxn modelId="{BE028AD9-3CD2-45FE-BF28-4DA04CD309ED}" type="presParOf" srcId="{BF493E71-3161-4B7B-ABE4-270016A3F8EF}" destId="{866B5B1A-ED4A-4EF9-90C3-122F1DA2311B}" srcOrd="0" destOrd="0" presId="urn:microsoft.com/office/officeart/2005/8/layout/vList5"/>
    <dgm:cxn modelId="{7327F4D1-2C22-4580-BCCF-3F127B822DFB}" type="presParOf" srcId="{BF493E71-3161-4B7B-ABE4-270016A3F8EF}" destId="{A40BC655-6C05-4B70-AE7B-83C88E2DA66C}" srcOrd="1" destOrd="0" presId="urn:microsoft.com/office/officeart/2005/8/layout/vList5"/>
    <dgm:cxn modelId="{44ED57D5-8DFF-4416-AE60-2C18B1D06E85}" type="presParOf" srcId="{AFE2A206-A7F0-49FC-B756-62FBC54FB387}" destId="{E7CF8BAE-DC6D-4D2E-AFFC-423AE5BE6675}" srcOrd="3" destOrd="0" presId="urn:microsoft.com/office/officeart/2005/8/layout/vList5"/>
    <dgm:cxn modelId="{3DBC5607-89D0-43D7-B712-052365DB3F72}" type="presParOf" srcId="{AFE2A206-A7F0-49FC-B756-62FBC54FB387}" destId="{823B9ECC-70F6-4F88-A405-96304214A57A}" srcOrd="4" destOrd="0" presId="urn:microsoft.com/office/officeart/2005/8/layout/vList5"/>
    <dgm:cxn modelId="{89B5E0FD-0D73-4FC8-AE0F-577303AF5F6A}" type="presParOf" srcId="{823B9ECC-70F6-4F88-A405-96304214A57A}" destId="{016B6D1D-94A4-4201-AACA-13DBFB789FEB}" srcOrd="0" destOrd="0" presId="urn:microsoft.com/office/officeart/2005/8/layout/vList5"/>
    <dgm:cxn modelId="{44C6CF4E-DBE2-4DEE-8195-10DCE7E17D31}" type="presParOf" srcId="{823B9ECC-70F6-4F88-A405-96304214A57A}" destId="{3E9B0602-A7B8-4D97-A972-D8D4118422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4EBE-F615-4AA4-AE39-CD48745EBC78}">
      <dsp:nvSpPr>
        <dsp:cNvPr id="0" name=""/>
        <dsp:cNvSpPr/>
      </dsp:nvSpPr>
      <dsp:spPr>
        <a:xfrm rot="5400000">
          <a:off x="7192575" y="-2977968"/>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E" sz="1700" kern="1200" baseline="0" dirty="0">
              <a:latin typeface="Segoe UI"/>
              <a:cs typeface="Segoe UI"/>
            </a:rPr>
            <a:t>No capital expenditures to scale up.</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Applications can be quickly provisioned and deprovisioned.</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Organizations pay only for what they use.</a:t>
          </a:r>
          <a:endParaRPr lang="en-US" sz="1700" kern="1200" dirty="0">
            <a:latin typeface="Segoe UI"/>
            <a:cs typeface="Segoe UI"/>
          </a:endParaRPr>
        </a:p>
      </dsp:txBody>
      <dsp:txXfrm rot="-5400000">
        <a:off x="4082796" y="182518"/>
        <a:ext cx="7207597" cy="937331"/>
      </dsp:txXfrm>
    </dsp:sp>
    <dsp:sp modelId="{3CF310F3-D9EE-4D84-BEEA-0008B0482F4A}">
      <dsp:nvSpPr>
        <dsp:cNvPr id="0" name=""/>
        <dsp:cNvSpPr/>
      </dsp:nvSpPr>
      <dsp:spPr>
        <a:xfrm>
          <a:off x="0" y="1967"/>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sp:txBody>
      <dsp:txXfrm>
        <a:off x="63384" y="65351"/>
        <a:ext cx="3956028" cy="1171664"/>
      </dsp:txXfrm>
    </dsp:sp>
    <dsp:sp modelId="{A40BC655-6C05-4B70-AE7B-83C88E2DA66C}">
      <dsp:nvSpPr>
        <dsp:cNvPr id="0" name=""/>
        <dsp:cNvSpPr/>
      </dsp:nvSpPr>
      <dsp:spPr>
        <a:xfrm rot="5400000">
          <a:off x="7192575" y="-1614614"/>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latin typeface="Segoe UI"/>
              <a:cs typeface="Segoe UI"/>
            </a:rPr>
            <a:t>Hardware must be purchased for start-up and maintenance.</a:t>
          </a:r>
          <a:endParaRPr lang="en-US" sz="1700" kern="1200" dirty="0">
            <a:latin typeface="Segoe UI"/>
            <a:cs typeface="Segoe UI"/>
          </a:endParaRPr>
        </a:p>
        <a:p>
          <a:pPr marL="171450" lvl="1" indent="-171450" algn="l" defTabSz="755650" rtl="0">
            <a:lnSpc>
              <a:spcPct val="90000"/>
            </a:lnSpc>
            <a:spcBef>
              <a:spcPct val="0"/>
            </a:spcBef>
            <a:spcAft>
              <a:spcPct val="15000"/>
            </a:spcAft>
            <a:buChar char="•"/>
          </a:pPr>
          <a:r>
            <a:rPr lang="en-IE" sz="1700" kern="1200" baseline="0" dirty="0">
              <a:latin typeface="Segoe UI"/>
              <a:cs typeface="Segoe UI"/>
            </a:rPr>
            <a:t>Organizations have complete control over resources and security. </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US" sz="1700" b="0" i="0" kern="1200" dirty="0">
              <a:latin typeface="Segoe UI"/>
              <a:cs typeface="Segoe UI"/>
            </a:rPr>
            <a:t>Organizations are responsible for hardware maintenance and updates.</a:t>
          </a:r>
          <a:endParaRPr lang="en-US" sz="1700" kern="1200" dirty="0">
            <a:latin typeface="Segoe UI"/>
            <a:cs typeface="Segoe UI"/>
          </a:endParaRPr>
        </a:p>
      </dsp:txBody>
      <dsp:txXfrm rot="-5400000">
        <a:off x="4082796" y="1545872"/>
        <a:ext cx="7207597" cy="937331"/>
      </dsp:txXfrm>
    </dsp:sp>
    <dsp:sp modelId="{866B5B1A-ED4A-4EF9-90C3-122F1DA2311B}">
      <dsp:nvSpPr>
        <dsp:cNvPr id="0" name=""/>
        <dsp:cNvSpPr/>
      </dsp:nvSpPr>
      <dsp:spPr>
        <a:xfrm>
          <a:off x="0" y="1365321"/>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Private Cloud</a:t>
          </a:r>
        </a:p>
      </dsp:txBody>
      <dsp:txXfrm>
        <a:off x="63384" y="1428705"/>
        <a:ext cx="3956028" cy="1171664"/>
      </dsp:txXfrm>
    </dsp:sp>
    <dsp:sp modelId="{3E9B0602-A7B8-4D97-A972-D8D4118422E9}">
      <dsp:nvSpPr>
        <dsp:cNvPr id="0" name=""/>
        <dsp:cNvSpPr/>
      </dsp:nvSpPr>
      <dsp:spPr>
        <a:xfrm rot="5400000">
          <a:off x="7192575" y="-251260"/>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800100">
            <a:lnSpc>
              <a:spcPct val="90000"/>
            </a:lnSpc>
            <a:spcBef>
              <a:spcPct val="0"/>
            </a:spcBef>
            <a:spcAft>
              <a:spcPct val="15000"/>
            </a:spcAft>
            <a:buChar char="•"/>
          </a:pPr>
          <a:r>
            <a:rPr lang="en-IE" sz="1800" kern="1200" baseline="0" dirty="0">
              <a:latin typeface="Segoe UI"/>
              <a:cs typeface="Segoe UI"/>
            </a:rPr>
            <a:t>Provides the most flexibility.</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determine where to run their applications.</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control security, compliance, or legal requirements.</a:t>
          </a:r>
          <a:endParaRPr lang="en-US" sz="1800" kern="1200" dirty="0">
            <a:latin typeface="Segoe UI"/>
            <a:cs typeface="Segoe UI"/>
          </a:endParaRPr>
        </a:p>
      </dsp:txBody>
      <dsp:txXfrm rot="-5400000">
        <a:off x="4082796" y="2909226"/>
        <a:ext cx="7207597" cy="937331"/>
      </dsp:txXfrm>
    </dsp:sp>
    <dsp:sp modelId="{016B6D1D-94A4-4201-AACA-13DBFB789FEB}">
      <dsp:nvSpPr>
        <dsp:cNvPr id="0" name=""/>
        <dsp:cNvSpPr/>
      </dsp:nvSpPr>
      <dsp:spPr>
        <a:xfrm>
          <a:off x="0" y="2728675"/>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Hybrid Cloud</a:t>
          </a:r>
        </a:p>
      </dsp:txBody>
      <dsp:txXfrm>
        <a:off x="63384" y="2792059"/>
        <a:ext cx="3956028" cy="1171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1/31/2021 2:33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1/31/2021 2:33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title page for AZ-900T00 or AZ-900T01.</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60884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but the value of your 6investment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2000" b="0" i="0" dirty="0">
                <a:effectLst/>
                <a:latin typeface="Segoe UI" panose="020B0502040204020203" pitchFamily="34" charset="0"/>
              </a:rPr>
              <a:t>No upfront costs.</a:t>
            </a:r>
          </a:p>
          <a:p>
            <a:pPr algn="l">
              <a:buFont typeface="Arial" panose="020B0604020202020204" pitchFamily="34" charset="0"/>
              <a:buChar char="•"/>
            </a:pPr>
            <a:r>
              <a:rPr lang="en-US" sz="20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20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2000" b="0" i="0" dirty="0">
                <a:effectLst/>
                <a:latin typeface="Segoe UI" panose="020B0502040204020203" pitchFamily="34" charset="0"/>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4145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1382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a:latin typeface="Segoe UI Semilight" panose="020B0402040204020203" pitchFamily="34" charset="0"/>
              <a:cs typeface="Segoe UI Semilight" panose="020B0402040204020203" pitchFamily="34" charset="0"/>
            </a:endParaRPr>
          </a:p>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a:t>https://azure.microsoft.com/en-us/overview/what-is-saas/</a:t>
            </a:r>
            <a:endParaRPr lang="en-US" sz="90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0912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The slide contains only some of the cloud service comparison discussion points. </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IaaS, PaaS, and SaaS have dedicated topics, coming up.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78447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1" i="0" dirty="0">
                <a:solidFill>
                  <a:srgbClr val="1A1A1F"/>
                </a:solidFill>
                <a:effectLst/>
                <a:latin typeface="Segoe UI" panose="020B0502040204020203" pitchFamily="34" charset="0"/>
              </a:rPr>
              <a:t>What is serverless computing?</a:t>
            </a:r>
          </a:p>
          <a:p>
            <a:pPr algn="l"/>
            <a:r>
              <a:rPr lang="en-US" sz="2000" b="0" i="0" dirty="0">
                <a:solidFill>
                  <a:srgbClr val="4C4C51"/>
                </a:solidFill>
                <a:effectLst/>
                <a:latin typeface="Segoe UI" panose="020B0502040204020203" pitchFamily="34" charset="0"/>
              </a:rPr>
              <a:t>Serverless computing enables developers to build applications faster by eliminating the need for them to manage infrastructure. With serverless applications, the cloud service provider automatically provisions, scales, and manages the infrastructure required to run the code.</a:t>
            </a:r>
          </a:p>
          <a:p>
            <a:pPr algn="l"/>
            <a:r>
              <a:rPr lang="en-US" sz="2000" b="0" i="0" dirty="0">
                <a:solidFill>
                  <a:srgbClr val="4C4C51"/>
                </a:solidFill>
                <a:effectLst/>
                <a:latin typeface="Segoe UI" panose="020B0502040204020203" pitchFamily="34" charset="0"/>
              </a:rPr>
              <a:t>In understanding the definition of serverless computing, it’s important to note that servers are still running the code. The serverless name comes from the fact that the tasks associated with infrastructure provisioning and management are invisible to the developer. This approach enables developers to increase their focus on the business logic and deliver more value to the core of the business. Serverless computing helps teams increase their productivity and bring products to market faster, and it allows organizations to better optimize resources and stay focused on innovation.</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1/31/2021 2:33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Cloud Computing is:</a:t>
            </a:r>
          </a:p>
          <a:p>
            <a:pPr marL="342900" indent="-342900">
              <a:buFont typeface="Arial" panose="020B0604020202020204" pitchFamily="34" charset="0"/>
              <a:buChar char="•"/>
            </a:pPr>
            <a:r>
              <a:rPr lang="en-US" dirty="0">
                <a:latin typeface="+mn-lt"/>
              </a:rPr>
              <a:t>A model for enabling on-demand access to a shared pool of configurable computing resources – </a:t>
            </a:r>
            <a:r>
              <a:rPr lang="en-US" sz="800" dirty="0">
                <a:solidFill>
                  <a:schemeClr val="accent4"/>
                </a:solidFill>
                <a:latin typeface="+mn-lt"/>
              </a:rPr>
              <a:t>servers, network, storage, applications, and services</a:t>
            </a:r>
          </a:p>
          <a:p>
            <a:pPr marL="342900" indent="-342900">
              <a:buFont typeface="Arial" panose="020B0604020202020204" pitchFamily="34" charset="0"/>
              <a:buChar char="•"/>
            </a:pPr>
            <a:r>
              <a:rPr lang="en-US" dirty="0">
                <a:latin typeface="+mn-lt"/>
              </a:rPr>
              <a:t>Ubiquitous, convenient, on-demand network access</a:t>
            </a:r>
          </a:p>
          <a:p>
            <a:pPr marL="342900" indent="-342900">
              <a:buFont typeface="Arial" panose="020B0604020202020204" pitchFamily="34" charset="0"/>
              <a:buChar char="•"/>
            </a:pPr>
            <a:r>
              <a:rPr lang="en-US" dirty="0">
                <a:latin typeface="+mn-lt"/>
              </a:rPr>
              <a:t>Rapidly provisioned and released with minimal management effort or service provider interaction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Definitions found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NIST definition - https://csrc.nist.gov/publications/detail/sp/800-145/final</a:t>
            </a: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1/31/2021 2:33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960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What are public, private, and hybrid clouds? - https://azure.microsoft.com/en-us/overview/what-are-private-public-hybrid-clouds/</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47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dirty="0"/>
              <a:t>Owned and operated by the organization that uses cloud resources. </a:t>
            </a:r>
          </a:p>
          <a:p>
            <a:pPr marL="457200" indent="-457200">
              <a:buFont typeface="Arial" panose="020B0604020202020204" pitchFamily="34" charset="0"/>
              <a:buChar char="•"/>
            </a:pPr>
            <a:r>
              <a:rPr lang="en-US" sz="2800" dirty="0"/>
              <a:t>Organizations create a cloud environment in their datacenter.</a:t>
            </a:r>
          </a:p>
          <a:p>
            <a:pPr marL="457200" indent="-457200">
              <a:buFont typeface="Arial" panose="020B0604020202020204" pitchFamily="34" charset="0"/>
              <a:buChar char="•"/>
            </a:pPr>
            <a:r>
              <a:rPr lang="en-US" sz="2800" dirty="0"/>
              <a:t>Self-service access to compute resources provided to users within the organization. </a:t>
            </a:r>
          </a:p>
          <a:p>
            <a:pPr marL="457200" indent="-457200">
              <a:buFont typeface="Arial" panose="020B0604020202020204" pitchFamily="34" charset="0"/>
              <a:buChar char="•"/>
            </a:pPr>
            <a:r>
              <a:rPr lang="en-US" sz="2800" dirty="0"/>
              <a:t>Organization is responsible for operating the services they provide.</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3852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900" b="1" i="0" dirty="0">
                <a:effectLst/>
                <a:latin typeface="Segoe UI" panose="020B0502040204020203" pitchFamily="34" charset="0"/>
              </a:rPr>
              <a:t>Resource location</a:t>
            </a:r>
            <a:r>
              <a:rPr lang="en-US" sz="9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900" b="1" i="0" dirty="0">
                <a:effectLst/>
                <a:latin typeface="Segoe UI" panose="020B0502040204020203" pitchFamily="34" charset="0"/>
              </a:rPr>
              <a:t>Cost and efficiency</a:t>
            </a:r>
            <a:r>
              <a:rPr lang="en-US" sz="9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900" b="1" i="0" dirty="0">
                <a:effectLst/>
                <a:latin typeface="Segoe UI" panose="020B0502040204020203" pitchFamily="34" charset="0"/>
              </a:rPr>
              <a:t>Control</a:t>
            </a:r>
            <a:r>
              <a:rPr lang="en-US" sz="9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900" b="1" i="0" dirty="0">
                <a:effectLst/>
                <a:latin typeface="Segoe UI" panose="020B0502040204020203" pitchFamily="34" charset="0"/>
              </a:rPr>
              <a:t>Skills</a:t>
            </a:r>
            <a:r>
              <a:rPr lang="en-US" sz="9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1868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1/31/2021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82716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
        <p:nvSpPr>
          <p:cNvPr id="2" name="Text Placeholder 1">
            <a:extLst>
              <a:ext uri="{FF2B5EF4-FFF2-40B4-BE49-F238E27FC236}">
                <a16:creationId xmlns:a16="http://schemas.microsoft.com/office/drawing/2014/main" id="{8E409F4D-C245-4C67-98B1-2C7AEECB071A}"/>
              </a:ext>
            </a:extLst>
          </p:cNvPr>
          <p:cNvSpPr>
            <a:spLocks noGrp="1"/>
          </p:cNvSpPr>
          <p:nvPr>
            <p:ph type="body" sz="quarter" idx="15"/>
          </p:nvPr>
        </p:nvSpPr>
        <p:spPr>
          <a:xfrm>
            <a:off x="442466" y="4350114"/>
            <a:ext cx="5413394" cy="738664"/>
          </a:xfrm>
        </p:spPr>
        <p:txBody>
          <a:bodyPr/>
          <a:lstStyle/>
          <a:p>
            <a:r>
              <a:rPr lang="en-US" dirty="0"/>
              <a:t>Uday Shankar</a:t>
            </a:r>
          </a:p>
          <a:p>
            <a:r>
              <a:rPr lang="en-US" dirty="0"/>
              <a:t>31-Jan-2021</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252999805"/>
              </p:ext>
            </p:extLst>
          </p:nvPr>
        </p:nvGraphicFramePr>
        <p:xfrm>
          <a:off x="419100" y="1457325"/>
          <a:ext cx="11341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2526646"/>
            <a:ext cx="9189910" cy="1784048"/>
          </a:xfrm>
        </p:spPr>
        <p:txBody>
          <a:bodyPr wrap="square" anchor="ctr">
            <a:normAutofit/>
          </a:bodyPr>
          <a:lstStyle/>
          <a:p>
            <a:r>
              <a:rPr lang="en-US" dirty="0">
                <a:cs typeface="Segoe UI"/>
              </a:rPr>
              <a:t>Cloud benefits and considerations</a:t>
            </a:r>
          </a:p>
        </p:txBody>
      </p:sp>
      <p:pic>
        <p:nvPicPr>
          <p:cNvPr id="3" name="Graphic 2" descr="Cloud Computing">
            <a:extLst>
              <a:ext uri="{FF2B5EF4-FFF2-40B4-BE49-F238E27FC236}">
                <a16:creationId xmlns:a16="http://schemas.microsoft.com/office/drawing/2014/main" id="{1B300504-8BEE-4A63-A55C-0F9B8DCCA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1471" y="2729948"/>
            <a:ext cx="1398104" cy="1398104"/>
          </a:xfrm>
          <a:prstGeom prst="rect">
            <a:avLst/>
          </a:prstGeom>
        </p:spPr>
      </p:pic>
    </p:spTree>
    <p:extLst>
      <p:ext uri="{BB962C8B-B14F-4D97-AF65-F5344CB8AC3E}">
        <p14:creationId xmlns:p14="http://schemas.microsoft.com/office/powerpoint/2010/main" val="33392035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FDB-4B49-400E-8051-5ADF2E1D9AC9}"/>
              </a:ext>
            </a:extLst>
          </p:cNvPr>
          <p:cNvSpPr>
            <a:spLocks noGrp="1"/>
          </p:cNvSpPr>
          <p:nvPr>
            <p:ph type="title"/>
          </p:nvPr>
        </p:nvSpPr>
        <p:spPr/>
        <p:txBody>
          <a:bodyPr/>
          <a:lstStyle/>
          <a:p>
            <a:r>
              <a:rPr lang="en-US" dirty="0">
                <a:cs typeface="Segoe UI"/>
              </a:rPr>
              <a:t>Cloud Benefits - Objective Domain</a:t>
            </a:r>
            <a:endParaRPr lang="en-US" dirty="0"/>
          </a:p>
        </p:txBody>
      </p:sp>
      <p:sp>
        <p:nvSpPr>
          <p:cNvPr id="3" name="Text Placeholder 2">
            <a:extLst>
              <a:ext uri="{FF2B5EF4-FFF2-40B4-BE49-F238E27FC236}">
                <a16:creationId xmlns:a16="http://schemas.microsoft.com/office/drawing/2014/main" id="{C8E738D9-FBD4-4D55-8B7E-615088B02517}"/>
              </a:ext>
            </a:extLst>
          </p:cNvPr>
          <p:cNvSpPr>
            <a:spLocks noGrp="1"/>
          </p:cNvSpPr>
          <p:nvPr>
            <p:ph sz="quarter" idx="10"/>
          </p:nvPr>
        </p:nvSpPr>
        <p:spPr>
          <a:xfrm>
            <a:off x="419100" y="1446957"/>
            <a:ext cx="11340811" cy="2287806"/>
          </a:xfrm>
        </p:spPr>
        <p:txBody>
          <a:bodyPr vert="horz" wrap="square" lIns="0" tIns="91440" rIns="146304" bIns="91440" rtlCol="0" anchor="t">
            <a:spAutoFit/>
          </a:bodyPr>
          <a:lstStyle/>
          <a:p>
            <a:pPr marL="342900" indent="-342900">
              <a:buFont typeface="Arial" panose="05000000000000000000" pitchFamily="2" charset="2"/>
              <a:buChar char="•"/>
            </a:pPr>
            <a:r>
              <a:rPr lang="en-US" dirty="0">
                <a:latin typeface="+mn-lt"/>
              </a:rPr>
              <a:t>Identify the benefits of cloud computing such as High Availability, Scalability, Elasticity, Agility, and Disaster Recovery. </a:t>
            </a:r>
            <a:endParaRPr lang="en-US" dirty="0">
              <a:latin typeface="+mn-lt"/>
              <a:cs typeface="Segoe UI"/>
            </a:endParaRPr>
          </a:p>
          <a:p>
            <a:pPr marL="342900" indent="-342900">
              <a:buFont typeface="Arial" panose="020B0604020202020204" pitchFamily="34" charset="0"/>
              <a:buChar char="•"/>
            </a:pPr>
            <a:r>
              <a:rPr lang="en-US" dirty="0">
                <a:latin typeface="+mn-lt"/>
              </a:rPr>
              <a:t>Identify the differences between Capital Expenditure (</a:t>
            </a:r>
            <a:r>
              <a:rPr lang="en-US" dirty="0" err="1">
                <a:latin typeface="+mn-lt"/>
              </a:rPr>
              <a:t>CapEx</a:t>
            </a:r>
            <a:r>
              <a:rPr lang="en-US" dirty="0">
                <a:latin typeface="+mn-lt"/>
              </a:rPr>
              <a:t>) and Operational Expenditure (</a:t>
            </a:r>
            <a:r>
              <a:rPr lang="en-US" dirty="0" err="1">
                <a:latin typeface="+mn-lt"/>
              </a:rPr>
              <a:t>OpEx</a:t>
            </a:r>
            <a:r>
              <a:rPr lang="en-US" dirty="0">
                <a:latin typeface="+mn-lt"/>
              </a:rPr>
              <a:t>). </a:t>
            </a:r>
            <a:endParaRPr lang="en-US" dirty="0">
              <a:latin typeface="+mn-lt"/>
              <a:cs typeface="Segoe UI"/>
            </a:endParaRPr>
          </a:p>
          <a:p>
            <a:pPr marL="342900" indent="-342900">
              <a:buFont typeface="Arial" panose="020B0604020202020204" pitchFamily="34" charset="0"/>
              <a:buChar char="•"/>
            </a:pPr>
            <a:r>
              <a:rPr lang="en-US" dirty="0">
                <a:latin typeface="+mn-lt"/>
              </a:rPr>
              <a:t>Describe the consumption-based model. </a:t>
            </a:r>
          </a:p>
        </p:txBody>
      </p:sp>
    </p:spTree>
    <p:extLst>
      <p:ext uri="{BB962C8B-B14F-4D97-AF65-F5344CB8AC3E}">
        <p14:creationId xmlns:p14="http://schemas.microsoft.com/office/powerpoint/2010/main" val="3096273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51252"/>
            <a:ext cx="11341268" cy="680196"/>
          </a:xfrm>
        </p:spPr>
        <p:txBody>
          <a:bodyPr/>
          <a:lstStyle/>
          <a:p>
            <a:r>
              <a:rPr lang="en-US">
                <a:cs typeface="Segoe UI"/>
              </a:rPr>
              <a:t>Cloud Benefits</a:t>
            </a:r>
            <a:endParaRPr lang="en-US"/>
          </a:p>
        </p:txBody>
      </p:sp>
      <p:sp>
        <p:nvSpPr>
          <p:cNvPr id="3" name="Text Placeholder 2">
            <a:extLst>
              <a:ext uri="{FF2B5EF4-FFF2-40B4-BE49-F238E27FC236}">
                <a16:creationId xmlns:a16="http://schemas.microsoft.com/office/drawing/2014/main" id="{FB2D1BBD-3117-468D-8157-3FD640AC7FAE}"/>
              </a:ext>
            </a:extLst>
          </p:cNvPr>
          <p:cNvSpPr>
            <a:spLocks noGrp="1"/>
          </p:cNvSpPr>
          <p:nvPr>
            <p:ph type="body" sz="quarter" idx="24"/>
          </p:nvPr>
        </p:nvSpPr>
        <p:spPr>
          <a:xfrm>
            <a:off x="418642" y="1298300"/>
            <a:ext cx="5486400" cy="685800"/>
          </a:xfrm>
          <a:solidFill>
            <a:srgbClr val="243A5E"/>
          </a:solidFill>
        </p:spPr>
        <p:txBody>
          <a:bodyPr vert="horz" wrap="square" lIns="91440" tIns="91440" rIns="91440" bIns="91440" rtlCol="0" anchor="ctr">
            <a:noAutofit/>
          </a:bodyPr>
          <a:lstStyle/>
          <a:p>
            <a:pPr algn="ctr"/>
            <a:r>
              <a:rPr lang="en-US" sz="2400" b="0" dirty="0">
                <a:gradFill>
                  <a:gsLst>
                    <a:gs pos="0">
                      <a:srgbClr val="FFFFFF"/>
                    </a:gs>
                    <a:gs pos="100000">
                      <a:srgbClr val="FFFFFF"/>
                    </a:gs>
                  </a:gsLst>
                  <a:lin ang="5400000" scaled="0"/>
                </a:gradFill>
                <a:cs typeface="Segoe UI" pitchFamily="34" charset="0"/>
              </a:rPr>
              <a:t>High availability</a:t>
            </a:r>
          </a:p>
        </p:txBody>
      </p:sp>
      <p:sp>
        <p:nvSpPr>
          <p:cNvPr id="2" name="Text Placeholder 1">
            <a:extLst>
              <a:ext uri="{FF2B5EF4-FFF2-40B4-BE49-F238E27FC236}">
                <a16:creationId xmlns:a16="http://schemas.microsoft.com/office/drawing/2014/main" id="{260D676F-BDC4-4C29-9870-16A33E10CCA4}"/>
              </a:ext>
            </a:extLst>
          </p:cNvPr>
          <p:cNvSpPr>
            <a:spLocks noGrp="1"/>
          </p:cNvSpPr>
          <p:nvPr>
            <p:ph type="body" sz="quarter" idx="12"/>
          </p:nvPr>
        </p:nvSpPr>
        <p:spPr>
          <a:xfrm>
            <a:off x="418641" y="2085082"/>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cs typeface="Segoe UI"/>
              </a:rPr>
              <a:t>Scalability</a:t>
            </a:r>
          </a:p>
        </p:txBody>
      </p:sp>
      <p:sp>
        <p:nvSpPr>
          <p:cNvPr id="16" name="Text Placeholder 15">
            <a:extLst>
              <a:ext uri="{FF2B5EF4-FFF2-40B4-BE49-F238E27FC236}">
                <a16:creationId xmlns:a16="http://schemas.microsoft.com/office/drawing/2014/main" id="{742F2DD6-313D-4AF0-9700-F9CD21FBBA22}"/>
              </a:ext>
            </a:extLst>
          </p:cNvPr>
          <p:cNvSpPr>
            <a:spLocks noGrp="1"/>
          </p:cNvSpPr>
          <p:nvPr>
            <p:ph type="body" sz="quarter" idx="28"/>
          </p:nvPr>
        </p:nvSpPr>
        <p:spPr>
          <a:xfrm>
            <a:off x="418641" y="2871864"/>
            <a:ext cx="5486400" cy="685800"/>
          </a:xfrm>
          <a:solidFill>
            <a:srgbClr val="243A5E"/>
          </a:solidFill>
        </p:spPr>
        <p:txBody>
          <a:bodyPr vert="horz" wrap="square" lIns="91440" tIns="91440" rIns="91440" bIns="91440" rtlCol="0" anchor="ctr">
            <a:noAutofit/>
          </a:bodyPr>
          <a:lstStyle/>
          <a:p>
            <a:pPr algn="ctr">
              <a:spcBef>
                <a:spcPts val="0"/>
              </a:spcBef>
            </a:pPr>
            <a:r>
              <a:rPr lang="en-US" sz="2400" dirty="0">
                <a:gradFill>
                  <a:gsLst>
                    <a:gs pos="0">
                      <a:srgbClr val="FFFFFF"/>
                    </a:gs>
                    <a:gs pos="100000">
                      <a:srgbClr val="FFFFFF"/>
                    </a:gs>
                  </a:gsLst>
                  <a:lin ang="5400000" scaled="0"/>
                </a:gradFill>
                <a:latin typeface="+mj-lt"/>
                <a:ea typeface="Segoe UI" pitchFamily="34" charset="0"/>
                <a:cs typeface="Segoe UI" pitchFamily="34" charset="0"/>
              </a:rPr>
              <a:t>Global reach</a:t>
            </a:r>
          </a:p>
        </p:txBody>
      </p:sp>
      <p:sp>
        <p:nvSpPr>
          <p:cNvPr id="19" name="Text Placeholder 18">
            <a:extLst>
              <a:ext uri="{FF2B5EF4-FFF2-40B4-BE49-F238E27FC236}">
                <a16:creationId xmlns:a16="http://schemas.microsoft.com/office/drawing/2014/main" id="{63CB2204-4118-485A-A145-61C2E361D2F5}"/>
              </a:ext>
            </a:extLst>
          </p:cNvPr>
          <p:cNvSpPr>
            <a:spLocks noGrp="1"/>
          </p:cNvSpPr>
          <p:nvPr>
            <p:ph type="body" sz="quarter" idx="31"/>
          </p:nvPr>
        </p:nvSpPr>
        <p:spPr>
          <a:xfrm>
            <a:off x="418641" y="3658645"/>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Agility</a:t>
            </a:r>
            <a:endParaRPr lang="en-US" sz="2400" b="1" dirty="0">
              <a:gradFill>
                <a:gsLst>
                  <a:gs pos="0">
                    <a:srgbClr val="FFFFFF"/>
                  </a:gs>
                  <a:gs pos="100000">
                    <a:srgbClr val="FFFFFF"/>
                  </a:gs>
                </a:gsLst>
                <a:lin ang="5400000" scaled="0"/>
              </a:gradFill>
              <a:latin typeface="+mj-lt"/>
              <a:cs typeface="Segoe UI" pitchFamily="34" charset="0"/>
            </a:endParaRPr>
          </a:p>
        </p:txBody>
      </p:sp>
      <p:sp>
        <p:nvSpPr>
          <p:cNvPr id="14" name="Rectangle 13">
            <a:extLst>
              <a:ext uri="{FF2B5EF4-FFF2-40B4-BE49-F238E27FC236}">
                <a16:creationId xmlns:a16="http://schemas.microsoft.com/office/drawing/2014/main" id="{6C80AE8A-C79A-4AA1-ACB7-18760C171E71}"/>
              </a:ext>
            </a:extLst>
          </p:cNvPr>
          <p:cNvSpPr/>
          <p:nvPr/>
        </p:nvSpPr>
        <p:spPr bwMode="auto">
          <a:xfrm>
            <a:off x="418641"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Disaster recovery</a:t>
            </a:r>
          </a:p>
        </p:txBody>
      </p:sp>
      <p:sp>
        <p:nvSpPr>
          <p:cNvPr id="5" name="Text Placeholder 4">
            <a:extLst>
              <a:ext uri="{FF2B5EF4-FFF2-40B4-BE49-F238E27FC236}">
                <a16:creationId xmlns:a16="http://schemas.microsoft.com/office/drawing/2014/main" id="{4495B75E-5607-4348-89BE-0E931929D72C}"/>
              </a:ext>
            </a:extLst>
          </p:cNvPr>
          <p:cNvSpPr>
            <a:spLocks noGrp="1"/>
          </p:cNvSpPr>
          <p:nvPr>
            <p:ph type="body" sz="quarter" idx="26"/>
          </p:nvPr>
        </p:nvSpPr>
        <p:spPr>
          <a:xfrm>
            <a:off x="6195890" y="1298299"/>
            <a:ext cx="5486400" cy="685800"/>
          </a:xfrm>
        </p:spPr>
        <p:txBody>
          <a:bodyPr/>
          <a:lstStyle/>
          <a:p>
            <a:pPr algn="ctr"/>
            <a:r>
              <a:rPr lang="en-US" sz="2400" b="0" dirty="0">
                <a:gradFill>
                  <a:gsLst>
                    <a:gs pos="0">
                      <a:srgbClr val="FFFFFF"/>
                    </a:gs>
                    <a:gs pos="100000">
                      <a:srgbClr val="FFFFFF"/>
                    </a:gs>
                  </a:gsLst>
                  <a:lin ang="5400000" scaled="0"/>
                </a:gradFill>
                <a:ea typeface="Segoe UI" pitchFamily="34" charset="0"/>
                <a:cs typeface="Segoe UI"/>
              </a:rPr>
              <a:t>Fault</a:t>
            </a:r>
            <a:r>
              <a:rPr lang="en-US" sz="2400" dirty="0">
                <a:gradFill>
                  <a:gsLst>
                    <a:gs pos="0">
                      <a:srgbClr val="FFFFFF"/>
                    </a:gs>
                    <a:gs pos="100000">
                      <a:srgbClr val="FFFFFF"/>
                    </a:gs>
                  </a:gsLst>
                  <a:lin ang="5400000" scaled="0"/>
                </a:gradFill>
                <a:ea typeface="Segoe UI" pitchFamily="34" charset="0"/>
                <a:cs typeface="Segoe UI"/>
              </a:rPr>
              <a:t> </a:t>
            </a:r>
            <a:r>
              <a:rPr lang="en-US" sz="2400" b="0" dirty="0">
                <a:gradFill>
                  <a:gsLst>
                    <a:gs pos="0">
                      <a:srgbClr val="FFFFFF"/>
                    </a:gs>
                    <a:gs pos="100000">
                      <a:srgbClr val="FFFFFF"/>
                    </a:gs>
                  </a:gsLst>
                  <a:lin ang="5400000" scaled="0"/>
                </a:gradFill>
                <a:ea typeface="Segoe UI" pitchFamily="34" charset="0"/>
                <a:cs typeface="Segoe UI"/>
              </a:rPr>
              <a:t>tolerance</a:t>
            </a:r>
          </a:p>
        </p:txBody>
      </p:sp>
      <p:sp>
        <p:nvSpPr>
          <p:cNvPr id="6" name="Text Placeholder 5">
            <a:extLst>
              <a:ext uri="{FF2B5EF4-FFF2-40B4-BE49-F238E27FC236}">
                <a16:creationId xmlns:a16="http://schemas.microsoft.com/office/drawing/2014/main" id="{99B9E056-3B4A-46B7-893A-0BBA6F3C98F8}"/>
              </a:ext>
            </a:extLst>
          </p:cNvPr>
          <p:cNvSpPr>
            <a:spLocks noGrp="1"/>
          </p:cNvSpPr>
          <p:nvPr>
            <p:ph type="body" sz="quarter" idx="27"/>
          </p:nvPr>
        </p:nvSpPr>
        <p:spPr>
          <a:xfrm>
            <a:off x="6195890" y="2085082"/>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Elasticity</a:t>
            </a:r>
          </a:p>
        </p:txBody>
      </p:sp>
      <p:sp>
        <p:nvSpPr>
          <p:cNvPr id="18" name="Text Placeholder 17">
            <a:extLst>
              <a:ext uri="{FF2B5EF4-FFF2-40B4-BE49-F238E27FC236}">
                <a16:creationId xmlns:a16="http://schemas.microsoft.com/office/drawing/2014/main" id="{B87F91B9-98D2-4EFC-9EC8-C3EE57A1A31B}"/>
              </a:ext>
            </a:extLst>
          </p:cNvPr>
          <p:cNvSpPr>
            <a:spLocks noGrp="1"/>
          </p:cNvSpPr>
          <p:nvPr>
            <p:ph type="body" sz="quarter" idx="30"/>
          </p:nvPr>
        </p:nvSpPr>
        <p:spPr>
          <a:xfrm>
            <a:off x="6195890" y="2871864"/>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Customer latency capabilities</a:t>
            </a:r>
          </a:p>
        </p:txBody>
      </p:sp>
      <p:sp>
        <p:nvSpPr>
          <p:cNvPr id="20" name="Text Placeholder 19">
            <a:extLst>
              <a:ext uri="{FF2B5EF4-FFF2-40B4-BE49-F238E27FC236}">
                <a16:creationId xmlns:a16="http://schemas.microsoft.com/office/drawing/2014/main" id="{4F327ABA-AB08-4DE4-8508-125ECC7CE916}"/>
              </a:ext>
            </a:extLst>
          </p:cNvPr>
          <p:cNvSpPr>
            <a:spLocks noGrp="1"/>
          </p:cNvSpPr>
          <p:nvPr>
            <p:ph type="body" sz="quarter" idx="33"/>
          </p:nvPr>
        </p:nvSpPr>
        <p:spPr>
          <a:xfrm>
            <a:off x="6195890" y="3658645"/>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Predictive cost considerations</a:t>
            </a:r>
          </a:p>
        </p:txBody>
      </p:sp>
      <p:sp>
        <p:nvSpPr>
          <p:cNvPr id="15" name="Rectangle 14">
            <a:extLst>
              <a:ext uri="{FF2B5EF4-FFF2-40B4-BE49-F238E27FC236}">
                <a16:creationId xmlns:a16="http://schemas.microsoft.com/office/drawing/2014/main" id="{9211555F-A002-465A-BAFF-7A1A1DC365F7}"/>
              </a:ext>
            </a:extLst>
          </p:cNvPr>
          <p:cNvSpPr/>
          <p:nvPr/>
        </p:nvSpPr>
        <p:spPr bwMode="auto">
          <a:xfrm>
            <a:off x="6195890"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57608"/>
            <a:ext cx="11341268" cy="680196"/>
          </a:xfrm>
        </p:spPr>
        <p:txBody>
          <a:bodyPr/>
          <a:lstStyle/>
          <a:p>
            <a:r>
              <a:rPr lang="en-US" dirty="0"/>
              <a:t>Compare </a:t>
            </a:r>
            <a:r>
              <a:rPr lang="en-US" dirty="0" err="1"/>
              <a:t>CapEx</a:t>
            </a:r>
            <a:r>
              <a:rPr lang="en-US" dirty="0"/>
              <a:t> vs. </a:t>
            </a:r>
            <a:r>
              <a:rPr lang="en-US" dirty="0" err="1"/>
              <a:t>OpEx</a:t>
            </a:r>
            <a:endParaRPr lang="en-US" dirty="0"/>
          </a:p>
        </p:txBody>
      </p:sp>
      <p:sp>
        <p:nvSpPr>
          <p:cNvPr id="13" name="Text Placeholder 5">
            <a:extLst>
              <a:ext uri="{FF2B5EF4-FFF2-40B4-BE49-F238E27FC236}">
                <a16:creationId xmlns:a16="http://schemas.microsoft.com/office/drawing/2014/main" id="{BD916D7D-E004-4AC2-A5EB-C908C1B5F98E}"/>
              </a:ext>
            </a:extLst>
          </p:cNvPr>
          <p:cNvSpPr txBox="1">
            <a:spLocks/>
          </p:cNvSpPr>
          <p:nvPr/>
        </p:nvSpPr>
        <p:spPr>
          <a:xfrm>
            <a:off x="418022" y="1065292"/>
            <a:ext cx="9217224" cy="125572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i="0" dirty="0">
                <a:solidFill>
                  <a:srgbClr val="171717"/>
                </a:solidFill>
                <a:effectLst/>
                <a:latin typeface="+mj-lt"/>
              </a:rPr>
              <a:t>Capital Expenditure (</a:t>
            </a:r>
            <a:r>
              <a:rPr lang="en-US" sz="2400" b="1" i="0" dirty="0" err="1">
                <a:solidFill>
                  <a:srgbClr val="171717"/>
                </a:solidFill>
                <a:effectLst/>
                <a:latin typeface="+mj-lt"/>
              </a:rPr>
              <a:t>CapEx</a:t>
            </a:r>
            <a:r>
              <a:rPr lang="en-US" sz="2400" b="1" i="0" dirty="0">
                <a:solidFill>
                  <a:srgbClr val="171717"/>
                </a:solidFill>
                <a:effectLst/>
                <a:latin typeface="+mj-lt"/>
              </a:rPr>
              <a:t>)</a:t>
            </a:r>
            <a:endParaRPr lang="en-US" sz="2400" b="0" i="0" dirty="0">
              <a:solidFill>
                <a:srgbClr val="171717"/>
              </a:solidFill>
              <a:effectLst/>
              <a:latin typeface="+mj-lt"/>
            </a:endParaRPr>
          </a:p>
          <a:p>
            <a:r>
              <a:rPr lang="en-US" sz="2400" b="0" i="0" dirty="0">
                <a:solidFill>
                  <a:srgbClr val="171717"/>
                </a:solidFill>
                <a:effectLst/>
                <a:latin typeface="+mn-lt"/>
              </a:rPr>
              <a:t>The up-front spending of money on physical infrastructure.</a:t>
            </a:r>
          </a:p>
          <a:p>
            <a:r>
              <a:rPr lang="en-US" sz="2400" dirty="0">
                <a:solidFill>
                  <a:srgbClr val="171717"/>
                </a:solidFill>
                <a:latin typeface="+mn-lt"/>
              </a:rPr>
              <a:t>C</a:t>
            </a:r>
            <a:r>
              <a:rPr lang="en-US" sz="2400" b="0" i="0" dirty="0">
                <a:solidFill>
                  <a:srgbClr val="171717"/>
                </a:solidFill>
                <a:effectLst/>
                <a:latin typeface="+mn-lt"/>
              </a:rPr>
              <a:t>osts from </a:t>
            </a:r>
            <a:r>
              <a:rPr lang="en-US" sz="2400" b="0" i="0" dirty="0" err="1">
                <a:solidFill>
                  <a:srgbClr val="171717"/>
                </a:solidFill>
                <a:effectLst/>
                <a:latin typeface="+mn-lt"/>
              </a:rPr>
              <a:t>CapEx</a:t>
            </a:r>
            <a:r>
              <a:rPr lang="en-US" sz="2400" b="0" i="0" dirty="0">
                <a:solidFill>
                  <a:srgbClr val="171717"/>
                </a:solidFill>
                <a:effectLst/>
                <a:latin typeface="+mn-lt"/>
              </a:rPr>
              <a:t> have a value that reduces over time</a:t>
            </a:r>
            <a:r>
              <a:rPr lang="en-US" sz="2400" b="0" i="0" dirty="0">
                <a:solidFill>
                  <a:srgbClr val="171717"/>
                </a:solidFill>
                <a:effectLst/>
                <a:latin typeface="+mj-lt"/>
              </a:rPr>
              <a:t>.</a:t>
            </a:r>
            <a:endParaRPr lang="en-US" sz="3600" dirty="0">
              <a:latin typeface="+mj-lt"/>
            </a:endParaRPr>
          </a:p>
        </p:txBody>
      </p:sp>
      <p:sp>
        <p:nvSpPr>
          <p:cNvPr id="12" name="Text Placeholder 5">
            <a:extLst>
              <a:ext uri="{FF2B5EF4-FFF2-40B4-BE49-F238E27FC236}">
                <a16:creationId xmlns:a16="http://schemas.microsoft.com/office/drawing/2014/main" id="{BB168742-A921-43BB-B052-698DDA956797}"/>
              </a:ext>
            </a:extLst>
          </p:cNvPr>
          <p:cNvSpPr txBox="1">
            <a:spLocks/>
          </p:cNvSpPr>
          <p:nvPr/>
        </p:nvSpPr>
        <p:spPr>
          <a:xfrm>
            <a:off x="418022" y="2534017"/>
            <a:ext cx="10058666" cy="12557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171717"/>
                </a:solidFill>
                <a:latin typeface="+mj-lt"/>
              </a:rPr>
              <a:t>Operational Expenditure (</a:t>
            </a:r>
            <a:r>
              <a:rPr lang="en-US" sz="2400" b="1" dirty="0" err="1">
                <a:solidFill>
                  <a:srgbClr val="171717"/>
                </a:solidFill>
                <a:latin typeface="+mj-lt"/>
              </a:rPr>
              <a:t>OpEx</a:t>
            </a:r>
            <a:r>
              <a:rPr lang="en-US" sz="2400" b="1" dirty="0">
                <a:solidFill>
                  <a:srgbClr val="171717"/>
                </a:solidFill>
                <a:latin typeface="+mj-lt"/>
              </a:rPr>
              <a:t>)</a:t>
            </a:r>
          </a:p>
          <a:p>
            <a:r>
              <a:rPr lang="en-US" sz="2400">
                <a:solidFill>
                  <a:srgbClr val="171717"/>
                </a:solidFill>
                <a:latin typeface="Segoe UI"/>
                <a:cs typeface="Segoe UI Semilight"/>
              </a:rPr>
              <a:t>Spend on products and services</a:t>
            </a:r>
            <a:r>
              <a:rPr lang="en-US" sz="2400" b="0" i="0">
                <a:solidFill>
                  <a:srgbClr val="171717"/>
                </a:solidFill>
                <a:effectLst/>
                <a:latin typeface="Segoe UI"/>
                <a:cs typeface="Segoe UI Semilight"/>
              </a:rPr>
              <a:t> as needed</a:t>
            </a:r>
            <a:r>
              <a:rPr lang="en-US" sz="2400">
                <a:solidFill>
                  <a:srgbClr val="171717"/>
                </a:solidFill>
                <a:latin typeface="Segoe UI"/>
                <a:cs typeface="Segoe UI Semilight"/>
              </a:rPr>
              <a:t>, pay-as-you-go </a:t>
            </a:r>
            <a:endParaRPr lang="en-US" sz="2400" b="0" i="0" dirty="0">
              <a:solidFill>
                <a:srgbClr val="171717"/>
              </a:solidFill>
              <a:effectLst/>
              <a:latin typeface="Segoe UI" panose="020B0502040204020203" pitchFamily="34" charset="0"/>
            </a:endParaRPr>
          </a:p>
          <a:p>
            <a:r>
              <a:rPr lang="en-US" sz="2400" dirty="0">
                <a:solidFill>
                  <a:srgbClr val="171717"/>
                </a:solidFill>
                <a:latin typeface="Segoe UI"/>
                <a:cs typeface="Segoe UI Semilight"/>
              </a:rPr>
              <a:t>Get billed immediately</a:t>
            </a:r>
            <a:endParaRPr lang="en-US" sz="3600" dirty="0"/>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1677387" y="3809429"/>
            <a:ext cx="8837225" cy="1826632"/>
          </a:xfrm>
          <a:prstGeom prst="rect">
            <a:avLst/>
          </a:prstGeom>
        </p:spPr>
      </p:pic>
    </p:spTree>
    <p:extLst>
      <p:ext uri="{BB962C8B-B14F-4D97-AF65-F5344CB8AC3E}">
        <p14:creationId xmlns:p14="http://schemas.microsoft.com/office/powerpoint/2010/main" val="325476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3" name="Content Placeholder 2">
            <a:extLst>
              <a:ext uri="{FF2B5EF4-FFF2-40B4-BE49-F238E27FC236}">
                <a16:creationId xmlns:a16="http://schemas.microsoft.com/office/drawing/2014/main" id="{555A1F15-45F6-4B2F-822D-14E80BF966A1}"/>
              </a:ext>
            </a:extLst>
          </p:cNvPr>
          <p:cNvSpPr>
            <a:spLocks noGrp="1"/>
          </p:cNvSpPr>
          <p:nvPr>
            <p:ph sz="quarter" idx="10"/>
          </p:nvPr>
        </p:nvSpPr>
        <p:spPr>
          <a:xfrm>
            <a:off x="418643" y="1388802"/>
            <a:ext cx="10616929" cy="3129062"/>
          </a:xfrm>
        </p:spPr>
        <p:txBody>
          <a:bodyPr/>
          <a:lstStyle/>
          <a:p>
            <a:r>
              <a:rPr lang="en-US" b="0" i="0" dirty="0">
                <a:solidFill>
                  <a:srgbClr val="171717"/>
                </a:solidFill>
                <a:effectLst/>
                <a:latin typeface="Segoe UI" panose="020B0502040204020203" pitchFamily="34" charset="0"/>
              </a:rPr>
              <a:t>Cloud service providers operate on a </a:t>
            </a:r>
            <a:r>
              <a:rPr lang="en-US" i="0" dirty="0">
                <a:solidFill>
                  <a:srgbClr val="171717"/>
                </a:solidFill>
                <a:effectLst/>
                <a:latin typeface="Segoe UI" panose="020B0502040204020203" pitchFamily="34" charset="0"/>
              </a:rPr>
              <a:t>consumption-based model, </a:t>
            </a:r>
            <a:r>
              <a:rPr lang="en-US" b="0" i="0" dirty="0">
                <a:solidFill>
                  <a:srgbClr val="171717"/>
                </a:solidFill>
                <a:effectLst/>
                <a:latin typeface="Segoe UI" panose="020B0502040204020203" pitchFamily="34" charset="0"/>
              </a:rPr>
              <a:t>which means that end users only pay for the resources that they use. Whatever they use is what they pay for.</a:t>
            </a:r>
          </a:p>
          <a:p>
            <a:endParaRPr lang="en-US" sz="100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rPr>
              <a:t>B</a:t>
            </a:r>
            <a:r>
              <a:rPr lang="en-US" b="0" i="0" dirty="0">
                <a:solidFill>
                  <a:srgbClr val="171717"/>
                </a:solidFill>
                <a:effectLst/>
                <a:latin typeface="Segoe UI" panose="020B0502040204020203" pitchFamily="34" charset="0"/>
              </a:rPr>
              <a:t>etter cost prediction</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Prices for individual resources and services are provided</a:t>
            </a:r>
          </a:p>
          <a:p>
            <a:pPr marL="342900" indent="-342900">
              <a:buFont typeface="Arial" panose="020B0604020202020204" pitchFamily="34" charset="0"/>
              <a:buChar char="•"/>
            </a:pPr>
            <a:r>
              <a:rPr lang="en-US" dirty="0">
                <a:solidFill>
                  <a:srgbClr val="171717"/>
                </a:solidFill>
                <a:latin typeface="Segoe UI" panose="020B0502040204020203" pitchFamily="34" charset="0"/>
              </a:rPr>
              <a:t>Billing is based on actual usage</a:t>
            </a:r>
          </a:p>
        </p:txBody>
      </p:sp>
      <p:pic>
        <p:nvPicPr>
          <p:cNvPr id="4" name="Graphic 3" descr="Gauge">
            <a:extLst>
              <a:ext uri="{FF2B5EF4-FFF2-40B4-BE49-F238E27FC236}">
                <a16:creationId xmlns:a16="http://schemas.microsoft.com/office/drawing/2014/main" id="{BF3450F1-8740-4288-8FC0-17BA4189AB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9872" y="2080548"/>
            <a:ext cx="3019063" cy="3019063"/>
          </a:xfrm>
          <a:prstGeom prst="rect">
            <a:avLst/>
          </a:prstGeom>
        </p:spPr>
      </p:pic>
    </p:spTree>
    <p:extLst>
      <p:ext uri="{BB962C8B-B14F-4D97-AF65-F5344CB8AC3E}">
        <p14:creationId xmlns:p14="http://schemas.microsoft.com/office/powerpoint/2010/main" val="37059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Cloud services</a:t>
            </a:r>
          </a:p>
        </p:txBody>
      </p:sp>
      <p:pic>
        <p:nvPicPr>
          <p:cNvPr id="3" name="Graphic 2" descr="Server">
            <a:extLst>
              <a:ext uri="{FF2B5EF4-FFF2-40B4-BE49-F238E27FC236}">
                <a16:creationId xmlns:a16="http://schemas.microsoft.com/office/drawing/2014/main" id="{144184B0-410A-4022-B5C4-B38B91047B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val="14763321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4205-D43F-41C5-9664-6C084D7B0EAE}"/>
              </a:ext>
            </a:extLst>
          </p:cNvPr>
          <p:cNvSpPr>
            <a:spLocks noGrp="1"/>
          </p:cNvSpPr>
          <p:nvPr>
            <p:ph type="title"/>
          </p:nvPr>
        </p:nvSpPr>
        <p:spPr/>
        <p:txBody>
          <a:bodyPr/>
          <a:lstStyle/>
          <a:p>
            <a:r>
              <a:rPr lang="en-US" dirty="0">
                <a:cs typeface="Segoe UI"/>
              </a:rPr>
              <a:t>Cloud Services - Objective Domain</a:t>
            </a:r>
            <a:endParaRPr lang="en-US" dirty="0"/>
          </a:p>
        </p:txBody>
      </p:sp>
      <p:sp>
        <p:nvSpPr>
          <p:cNvPr id="3" name="Text Placeholder 2">
            <a:extLst>
              <a:ext uri="{FF2B5EF4-FFF2-40B4-BE49-F238E27FC236}">
                <a16:creationId xmlns:a16="http://schemas.microsoft.com/office/drawing/2014/main" id="{606CE680-64DF-4DE7-82EC-F8B06BEE4A5A}"/>
              </a:ext>
            </a:extLst>
          </p:cNvPr>
          <p:cNvSpPr>
            <a:spLocks noGrp="1"/>
          </p:cNvSpPr>
          <p:nvPr>
            <p:ph sz="quarter" idx="10"/>
          </p:nvPr>
        </p:nvSpPr>
        <p:spPr>
          <a:xfrm>
            <a:off x="419100" y="1417141"/>
            <a:ext cx="11340811" cy="3539430"/>
          </a:xfrm>
        </p:spPr>
        <p:txBody>
          <a:bodyPr/>
          <a:lstStyle/>
          <a:p>
            <a:pPr marL="342900" indent="-342900">
              <a:buFont typeface="Arial" panose="020B0604020202020204" pitchFamily="34" charset="0"/>
              <a:buChar char="•"/>
            </a:pPr>
            <a:r>
              <a:rPr lang="en-US" dirty="0">
                <a:latin typeface="+mn-lt"/>
              </a:rPr>
              <a:t>Describe Infrastructure-as-a-Service (IaaS) </a:t>
            </a:r>
          </a:p>
          <a:p>
            <a:pPr marL="342900" indent="-342900">
              <a:buFont typeface="Arial" panose="020B0604020202020204" pitchFamily="34" charset="0"/>
              <a:buChar char="•"/>
            </a:pPr>
            <a:r>
              <a:rPr lang="en-US" dirty="0">
                <a:latin typeface="+mn-lt"/>
              </a:rPr>
              <a:t>Describe Platform-as-a-Service (PaaS) </a:t>
            </a:r>
          </a:p>
          <a:p>
            <a:pPr marL="342900" indent="-342900">
              <a:buFont typeface="Arial" panose="020B0604020202020204" pitchFamily="34" charset="0"/>
              <a:buChar char="•"/>
            </a:pPr>
            <a:r>
              <a:rPr lang="en-US" dirty="0">
                <a:latin typeface="+mn-lt"/>
              </a:rPr>
              <a:t>Describe Software-as-a-Service (SaaS) </a:t>
            </a:r>
          </a:p>
          <a:p>
            <a:pPr marL="342900" indent="-342900">
              <a:buFont typeface="Arial" panose="020B0604020202020204" pitchFamily="34" charset="0"/>
              <a:buChar char="•"/>
            </a:pPr>
            <a:r>
              <a:rPr lang="en-US" dirty="0">
                <a:latin typeface="+mn-lt"/>
              </a:rPr>
              <a:t>Identify a service type based on a use case</a:t>
            </a:r>
          </a:p>
          <a:p>
            <a:pPr marL="342900" indent="-342900">
              <a:buFont typeface="Arial" panose="020B0604020202020204" pitchFamily="34" charset="0"/>
              <a:buChar char="•"/>
            </a:pPr>
            <a:r>
              <a:rPr lang="en-US" dirty="0">
                <a:latin typeface="+mn-lt"/>
              </a:rPr>
              <a:t>Describe the shared responsibility model</a:t>
            </a:r>
          </a:p>
          <a:p>
            <a:pPr marL="342900" indent="-342900">
              <a:buFont typeface="Arial" panose="020B0604020202020204" pitchFamily="34" charset="0"/>
              <a:buChar char="•"/>
            </a:pPr>
            <a:r>
              <a:rPr lang="en-US" dirty="0">
                <a:latin typeface="+mn-lt"/>
              </a:rPr>
              <a:t>Describe serverless computing</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873581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418643" y="1421383"/>
            <a:ext cx="11573852" cy="1288565"/>
          </a:xfrm>
        </p:spPr>
        <p:txBody>
          <a:bodyPr>
            <a:noAutofit/>
          </a:bodyPr>
          <a:lstStyle/>
          <a:p>
            <a:r>
              <a:rPr lang="en-US" sz="2400" dirty="0">
                <a:latin typeface="+mn-lt"/>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3257436" y="2196208"/>
            <a:ext cx="5402086" cy="3521091"/>
          </a:xfrm>
          <a:prstGeom prst="rect">
            <a:avLst/>
          </a:prstGeom>
        </p:spPr>
      </p:pic>
    </p:spTree>
    <p:extLst>
      <p:ext uri="{BB962C8B-B14F-4D97-AF65-F5344CB8AC3E}">
        <p14:creationId xmlns:p14="http://schemas.microsoft.com/office/powerpoint/2010/main" val="132016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418643" y="1214843"/>
            <a:ext cx="11341268" cy="1316273"/>
          </a:xfrm>
        </p:spPr>
        <p:txBody>
          <a:bodyPr>
            <a:normAutofit/>
          </a:bodyPr>
          <a:lstStyle/>
          <a:p>
            <a:r>
              <a:rPr lang="en-US" sz="2400" dirty="0">
                <a:latin typeface="+mn-lt"/>
                <a:cs typeface="Segoe UI Semilight" panose="020B0402040204020203" pitchFamily="34" charset="0"/>
              </a:rPr>
              <a:t>Provides environment for building, testing, and deploying software applications; without focusing on managing underlying infrastructure.</a:t>
            </a:r>
          </a:p>
        </p:txBody>
      </p:sp>
      <p:pic>
        <p:nvPicPr>
          <p:cNvPr id="3" name="Picture 2" descr="PaaS encompassing all of IaaS from the previous slide, and adding Operating Systems and Development tools.">
            <a:extLst>
              <a:ext uri="{FF2B5EF4-FFF2-40B4-BE49-F238E27FC236}">
                <a16:creationId xmlns:a16="http://schemas.microsoft.com/office/drawing/2014/main" id="{3A9A17F7-4726-449D-AD60-6FC6D01B9B6A}"/>
              </a:ext>
            </a:extLst>
          </p:cNvPr>
          <p:cNvPicPr>
            <a:picLocks noChangeAspect="1"/>
          </p:cNvPicPr>
          <p:nvPr/>
        </p:nvPicPr>
        <p:blipFill>
          <a:blip r:embed="rId3"/>
          <a:stretch>
            <a:fillRect/>
          </a:stretch>
        </p:blipFill>
        <p:spPr>
          <a:xfrm>
            <a:off x="1798976" y="2211456"/>
            <a:ext cx="7906999" cy="3252865"/>
          </a:xfrm>
          <a:prstGeom prst="rect">
            <a:avLst/>
          </a:prstGeom>
        </p:spPr>
      </p:pic>
    </p:spTree>
    <p:extLst>
      <p:ext uri="{BB962C8B-B14F-4D97-AF65-F5344CB8AC3E}">
        <p14:creationId xmlns:p14="http://schemas.microsoft.com/office/powerpoint/2010/main" val="12712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Thought bubble">
            <a:extLst>
              <a:ext uri="{FF2B5EF4-FFF2-40B4-BE49-F238E27FC236}">
                <a16:creationId xmlns:a16="http://schemas.microsoft.com/office/drawing/2014/main" id="{9F4A4F23-E9C8-491E-B17A-8895B3DE17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en-US" dirty="0">
                <a:latin typeface="Segoe UI Semibold (Headings)"/>
              </a:rPr>
              <a:t>Software as a Service (SaaS)</a:t>
            </a:r>
            <a:endParaRPr lang="en-US" dirty="0"/>
          </a:p>
        </p:txBody>
      </p:sp>
      <p:pic>
        <p:nvPicPr>
          <p:cNvPr id="2050" name="Picture 2"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C1F44843-E050-47B2-BDDB-BE6FEDB4B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61" y="1924359"/>
            <a:ext cx="9404278" cy="3686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aaS encompassing all of  the PaaS and IaaS capabilities from the previous slide, and adding the ability to use Hosted applications on any device.">
            <a:extLst>
              <a:ext uri="{FF2B5EF4-FFF2-40B4-BE49-F238E27FC236}">
                <a16:creationId xmlns:a16="http://schemas.microsoft.com/office/drawing/2014/main" id="{F014373F-A99B-4B26-B334-0CD50A7A02D2}"/>
              </a:ext>
            </a:extLst>
          </p:cNvPr>
          <p:cNvPicPr>
            <a:picLocks noChangeAspect="1"/>
          </p:cNvPicPr>
          <p:nvPr/>
        </p:nvPicPr>
        <p:blipFill>
          <a:blip r:embed="rId4"/>
          <a:stretch>
            <a:fillRect/>
          </a:stretch>
        </p:blipFill>
        <p:spPr>
          <a:xfrm>
            <a:off x="1164779" y="1687683"/>
            <a:ext cx="9848537" cy="3962868"/>
          </a:xfrm>
          <a:prstGeom prst="rect">
            <a:avLst/>
          </a:prstGeom>
        </p:spPr>
      </p:pic>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en-US" dirty="0">
                <a:latin typeface="+mn-lt"/>
                <a:cs typeface="Segoe UI Semilight" panose="020B0402040204020203" pitchFamily="34" charset="0"/>
              </a:rPr>
              <a:t>Users connect to and use cloud-based apps over the internet: for example, Microsoft Office 365, email, and calendars.</a:t>
            </a:r>
            <a:endParaRPr lang="en-US" dirty="0">
              <a:solidFill>
                <a:schemeClr val="bg1"/>
              </a:solidFill>
              <a:latin typeface="+mn-lt"/>
              <a:cs typeface="Segoe UI Semilight" panose="020B0402040204020203" pitchFamily="34" charset="0"/>
            </a:endParaRPr>
          </a:p>
        </p:txBody>
      </p:sp>
    </p:spTree>
    <p:extLst>
      <p:ext uri="{BB962C8B-B14F-4D97-AF65-F5344CB8AC3E}">
        <p14:creationId xmlns:p14="http://schemas.microsoft.com/office/powerpoint/2010/main" val="179297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Cloud service comparison</a:t>
            </a:r>
          </a:p>
        </p:txBody>
      </p:sp>
      <p:grpSp>
        <p:nvGrpSpPr>
          <p:cNvPr id="51" name="Group 50">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295684" y="1457323"/>
            <a:ext cx="3629278" cy="2690702"/>
            <a:chOff x="295684" y="1457323"/>
            <a:chExt cx="3629278" cy="2690702"/>
          </a:xfrm>
        </p:grpSpPr>
        <p:sp>
          <p:nvSpPr>
            <p:cNvPr id="47" name="Text Placeholder 14">
              <a:extLst>
                <a:ext uri="{FF2B5EF4-FFF2-40B4-BE49-F238E27FC236}">
                  <a16:creationId xmlns:a16="http://schemas.microsoft.com/office/drawing/2014/main" id="{C66AEADA-E041-496E-BCD0-86C1C563E2F3}"/>
                </a:ext>
              </a:extLst>
            </p:cNvPr>
            <p:cNvSpPr txBox="1">
              <a:spLocks/>
            </p:cNvSpPr>
            <p:nvPr/>
          </p:nvSpPr>
          <p:spPr>
            <a:xfrm>
              <a:off x="295684" y="3194188"/>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You configure and manage the hardware for your application.</a:t>
              </a:r>
              <a:endParaRPr lang="en-US" sz="2400" dirty="0">
                <a:latin typeface="+mn-lt"/>
              </a:endParaRPr>
            </a:p>
          </p:txBody>
        </p:sp>
        <p:sp>
          <p:nvSpPr>
            <p:cNvPr id="49"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IaaS</a:t>
              </a:r>
            </a:p>
          </p:txBody>
        </p:sp>
        <p:sp>
          <p:nvSpPr>
            <p:cNvPr id="50"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The most flexible cloud service.</a:t>
              </a:r>
              <a:endParaRPr lang="en-US" sz="2400" dirty="0">
                <a:latin typeface="+mn-lt"/>
              </a:endParaRPr>
            </a:p>
          </p:txBody>
        </p:sp>
      </p:grpSp>
      <p:grpSp>
        <p:nvGrpSpPr>
          <p:cNvPr id="52" name="Group 51">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159182" y="1457323"/>
            <a:ext cx="3629278" cy="2600154"/>
            <a:chOff x="4249061" y="1457323"/>
            <a:chExt cx="3629278" cy="2600154"/>
          </a:xfrm>
        </p:grpSpPr>
        <p:sp>
          <p:nvSpPr>
            <p:cNvPr id="43"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PaaS</a:t>
              </a:r>
            </a:p>
          </p:txBody>
        </p:sp>
        <p:sp>
          <p:nvSpPr>
            <p:cNvPr id="45"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Focus on application development.</a:t>
              </a:r>
              <a:endParaRPr lang="en-US" sz="2400" dirty="0">
                <a:latin typeface="+mn-lt"/>
              </a:endParaRPr>
            </a:p>
          </p:txBody>
        </p:sp>
        <p:sp>
          <p:nvSpPr>
            <p:cNvPr id="46" name="Text Placeholder 15">
              <a:extLst>
                <a:ext uri="{FF2B5EF4-FFF2-40B4-BE49-F238E27FC236}">
                  <a16:creationId xmlns:a16="http://schemas.microsoft.com/office/drawing/2014/main" id="{F85FEC0E-C3FA-4DAF-9421-A874D138851C}"/>
                </a:ext>
              </a:extLst>
            </p:cNvPr>
            <p:cNvSpPr txBox="1">
              <a:spLocks/>
            </p:cNvSpPr>
            <p:nvPr/>
          </p:nvSpPr>
          <p:spPr>
            <a:xfrm>
              <a:off x="4249061" y="328473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Platform management is handled by the cloud provider.</a:t>
              </a:r>
              <a:endParaRPr lang="en-US" sz="2400" dirty="0">
                <a:latin typeface="+mn-lt"/>
              </a:endParaRPr>
            </a:p>
          </p:txBody>
        </p:sp>
      </p:grpSp>
      <p:grpSp>
        <p:nvGrpSpPr>
          <p:cNvPr id="53" name="Group 52">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022680" y="1457323"/>
            <a:ext cx="3629278" cy="2635874"/>
            <a:chOff x="8022680" y="1457323"/>
            <a:chExt cx="3629278" cy="2635874"/>
          </a:xfrm>
        </p:grpSpPr>
        <p:sp>
          <p:nvSpPr>
            <p:cNvPr id="42"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Pay-as-you-go pricing model.</a:t>
              </a:r>
              <a:endParaRPr lang="en-US" sz="2400" dirty="0">
                <a:latin typeface="+mn-lt"/>
              </a:endParaRPr>
            </a:p>
          </p:txBody>
        </p:sp>
        <p:sp>
          <p:nvSpPr>
            <p:cNvPr id="44"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SaaS</a:t>
              </a:r>
            </a:p>
          </p:txBody>
        </p:sp>
        <p:sp>
          <p:nvSpPr>
            <p:cNvPr id="48" name="Text Placeholder 17">
              <a:extLst>
                <a:ext uri="{FF2B5EF4-FFF2-40B4-BE49-F238E27FC236}">
                  <a16:creationId xmlns:a16="http://schemas.microsoft.com/office/drawing/2014/main" id="{F82AFDF1-E1AB-4A33-B642-84AD2681FF16}"/>
                </a:ext>
              </a:extLst>
            </p:cNvPr>
            <p:cNvSpPr txBox="1">
              <a:spLocks/>
            </p:cNvSpPr>
            <p:nvPr/>
          </p:nvSpPr>
          <p:spPr>
            <a:xfrm>
              <a:off x="8022680" y="332045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Users pay for the software they use on a subscription model.</a:t>
              </a:r>
              <a:endParaRPr lang="en-US" sz="2400" dirty="0">
                <a:latin typeface="+mn-lt"/>
              </a:endParaRPr>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5366" y="268380"/>
            <a:ext cx="11341268" cy="680196"/>
          </a:xfrm>
        </p:spPr>
        <p:txBody>
          <a:bodyPr/>
          <a:lstStyle/>
          <a:p>
            <a:r>
              <a:rPr lang="en-US"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880153" y="954010"/>
            <a:ext cx="10431694" cy="4560250"/>
            <a:chOff x="1029060" y="1244462"/>
            <a:chExt cx="10978618" cy="4902338"/>
          </a:xfrm>
        </p:grpSpPr>
        <p:sp>
          <p:nvSpPr>
            <p:cNvPr id="48" name="Rectangle 47">
              <a:extLst>
                <a:ext uri="{FF2B5EF4-FFF2-40B4-BE49-F238E27FC236}">
                  <a16:creationId xmlns:a16="http://schemas.microsoft.com/office/drawing/2014/main" id="{27D4A790-00F8-47E0-B64B-E001823FAAD2}"/>
                </a:ext>
              </a:extLst>
            </p:cNvPr>
            <p:cNvSpPr/>
            <p:nvPr/>
          </p:nvSpPr>
          <p:spPr bwMode="auto">
            <a:xfrm>
              <a:off x="3208293" y="1244462"/>
              <a:ext cx="6353276" cy="4902338"/>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On-Premises</a:t>
              </a:r>
            </a:p>
            <a:p>
              <a:pPr marL="0" lvl="1" algn="ctr" defTabSz="1218836" fontAlgn="base">
                <a:spcAft>
                  <a:spcPct val="0"/>
                </a:spcAft>
                <a:defRPr/>
              </a:pPr>
              <a:r>
                <a:rPr lang="en-US" sz="1600">
                  <a:solidFill>
                    <a:srgbClr val="595959">
                      <a:alpha val="99000"/>
                    </a:srgbClr>
                  </a:solidFill>
                  <a:ea typeface="Kozuka Gothic Pro R" pitchFamily="34" charset="-128"/>
                </a:rPr>
                <a:t>( Private Cloud )</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dirty="0">
                  <a:solidFill>
                    <a:srgbClr val="595959">
                      <a:alpha val="99000"/>
                    </a:srgbClr>
                  </a:solidFill>
                  <a:ea typeface="Kozuka Gothic Pro R" pitchFamily="34" charset="-128"/>
                </a:rPr>
                <a:t>Infrastructure</a:t>
              </a:r>
            </a:p>
            <a:p>
              <a:pPr algn="ctr" defTabSz="1218936">
                <a:defRPr/>
              </a:pPr>
              <a:r>
                <a:rPr lang="en-US" sz="1600" dirty="0">
                  <a:solidFill>
                    <a:srgbClr val="595959">
                      <a:alpha val="99000"/>
                    </a:srgbClr>
                  </a:solidFill>
                  <a:ea typeface="Kozuka Gothic Pro R" pitchFamily="34" charset="-128"/>
                </a:rPr>
                <a:t>( as a Service )</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Platform</a:t>
              </a:r>
            </a:p>
            <a:p>
              <a:pPr algn="ctr" defTabSz="1218936">
                <a:defRPr/>
              </a:pPr>
              <a:r>
                <a:rPr lang="en-US" sz="1600">
                  <a:solidFill>
                    <a:srgbClr val="595959">
                      <a:alpha val="99000"/>
                    </a:srgbClr>
                  </a:solidFill>
                  <a:ea typeface="Kozuka Gothic Pro R" pitchFamily="34" charset="-128"/>
                </a:rPr>
                <a:t>( as a Service )</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Software</a:t>
              </a:r>
            </a:p>
            <a:p>
              <a:pPr algn="ctr" defTabSz="1218936">
                <a:defRPr/>
              </a:pPr>
              <a:r>
                <a:rPr lang="en-US" sz="1600">
                  <a:solidFill>
                    <a:srgbClr val="595959">
                      <a:alpha val="99000"/>
                    </a:srgbClr>
                  </a:solidFill>
                  <a:ea typeface="Kozuka Gothic Pro R" pitchFamily="34" charset="-128"/>
                </a:rPr>
                <a:t>( as a Service )</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You Manage</a:t>
              </a:r>
            </a:p>
          </p:txBody>
        </p:sp>
      </p:gr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Serverless Computing</a:t>
            </a:r>
            <a:endParaRPr lang="en-US" dirty="0"/>
          </a:p>
        </p:txBody>
      </p:sp>
      <p:sp>
        <p:nvSpPr>
          <p:cNvPr id="4" name="TextBox 3">
            <a:extLst>
              <a:ext uri="{FF2B5EF4-FFF2-40B4-BE49-F238E27FC236}">
                <a16:creationId xmlns:a16="http://schemas.microsoft.com/office/drawing/2014/main" id="{1139CD20-695D-4DCD-AA05-7FDF166F7945}"/>
              </a:ext>
            </a:extLst>
          </p:cNvPr>
          <p:cNvSpPr txBox="1"/>
          <p:nvPr/>
        </p:nvSpPr>
        <p:spPr>
          <a:xfrm>
            <a:off x="926196" y="1071132"/>
            <a:ext cx="10247243" cy="1292662"/>
          </a:xfrm>
          <a:prstGeom prst="rect">
            <a:avLst/>
          </a:prstGeom>
          <a:noFill/>
        </p:spPr>
        <p:txBody>
          <a:bodyPr wrap="square" lIns="182880" tIns="146304" rIns="182880" bIns="146304" rtlCol="0">
            <a:spAutoFit/>
          </a:bodyPr>
          <a:lstStyle/>
          <a:p>
            <a:pPr>
              <a:lnSpc>
                <a:spcPct val="90000"/>
              </a:lnSpc>
              <a:spcAft>
                <a:spcPts val="600"/>
              </a:spcAft>
            </a:pPr>
            <a:r>
              <a:rPr lang="en-US" sz="2400" b="0" i="0" dirty="0">
                <a:solidFill>
                  <a:srgbClr val="4C4C51"/>
                </a:solidFill>
                <a:effectLst/>
                <a:latin typeface="Segoe UI" panose="020B0502040204020203" pitchFamily="34" charset="0"/>
              </a:rPr>
              <a:t>With </a:t>
            </a:r>
            <a:r>
              <a:rPr lang="en-US" sz="2400" b="0" i="0" dirty="0">
                <a:solidFill>
                  <a:srgbClr val="4C4C51"/>
                </a:solidFill>
                <a:effectLst/>
                <a:latin typeface="Segoe UI Semibold" panose="020B0702040204020203" pitchFamily="34" charset="0"/>
                <a:cs typeface="Segoe UI Semibold" panose="020B0702040204020203" pitchFamily="34" charset="0"/>
              </a:rPr>
              <a:t>serverless computing applications</a:t>
            </a:r>
            <a:r>
              <a:rPr lang="en-US" sz="2400" b="0" i="0" dirty="0">
                <a:solidFill>
                  <a:srgbClr val="4C4C51"/>
                </a:solidFill>
                <a:effectLst/>
                <a:latin typeface="Segoe UI" panose="020B0502040204020203" pitchFamily="34" charset="0"/>
              </a:rPr>
              <a:t>, the cloud service provider automatically provisions, scales, and manages the infrastructure required to run the code.</a:t>
            </a:r>
            <a:endParaRPr lang="en-US" sz="2400" dirty="0">
              <a:gradFill>
                <a:gsLst>
                  <a:gs pos="2917">
                    <a:schemeClr val="tx1"/>
                  </a:gs>
                  <a:gs pos="30000">
                    <a:schemeClr val="tx1"/>
                  </a:gs>
                </a:gsLst>
                <a:lin ang="5400000" scaled="0"/>
              </a:gradFill>
            </a:endParaRPr>
          </a:p>
        </p:txBody>
      </p:sp>
      <p:graphicFrame>
        <p:nvGraphicFramePr>
          <p:cNvPr id="2" name="Table 3">
            <a:extLst>
              <a:ext uri="{FF2B5EF4-FFF2-40B4-BE49-F238E27FC236}">
                <a16:creationId xmlns:a16="http://schemas.microsoft.com/office/drawing/2014/main" id="{7BC59E0D-DC75-41C7-B5E5-C4FCAB85827E}"/>
              </a:ext>
            </a:extLst>
          </p:cNvPr>
          <p:cNvGraphicFramePr>
            <a:graphicFrameLocks noGrp="1"/>
          </p:cNvGraphicFramePr>
          <p:nvPr>
            <p:extLst>
              <p:ext uri="{D42A27DB-BD31-4B8C-83A1-F6EECF244321}">
                <p14:modId xmlns:p14="http://schemas.microsoft.com/office/powerpoint/2010/main" val="3792540575"/>
              </p:ext>
            </p:extLst>
          </p:nvPr>
        </p:nvGraphicFramePr>
        <p:xfrm>
          <a:off x="443777" y="2223288"/>
          <a:ext cx="11243075" cy="3376784"/>
        </p:xfrm>
        <a:graphic>
          <a:graphicData uri="http://schemas.openxmlformats.org/drawingml/2006/table">
            <a:tbl>
              <a:tblPr firstRow="1" bandRow="1">
                <a:tableStyleId>{5C22544A-7EE6-4342-B048-85BDC9FD1C3A}</a:tableStyleId>
              </a:tblPr>
              <a:tblGrid>
                <a:gridCol w="2926329">
                  <a:extLst>
                    <a:ext uri="{9D8B030D-6E8A-4147-A177-3AD203B41FA5}">
                      <a16:colId xmlns:a16="http://schemas.microsoft.com/office/drawing/2014/main" val="536659598"/>
                    </a:ext>
                  </a:extLst>
                </a:gridCol>
                <a:gridCol w="8316746">
                  <a:extLst>
                    <a:ext uri="{9D8B030D-6E8A-4147-A177-3AD203B41FA5}">
                      <a16:colId xmlns:a16="http://schemas.microsoft.com/office/drawing/2014/main" val="2507611427"/>
                    </a:ext>
                  </a:extLst>
                </a:gridCol>
              </a:tblGrid>
              <a:tr h="1456544">
                <a:tc>
                  <a:txBody>
                    <a:bodyPr/>
                    <a:lstStyle/>
                    <a:p>
                      <a:endParaRPr lang="en-US" dirty="0">
                        <a:solidFill>
                          <a:schemeClr val="tx1"/>
                        </a:solidFill>
                      </a:endParaRPr>
                    </a:p>
                  </a:txBody>
                  <a:tcPr anchor="ctr">
                    <a:noFill/>
                  </a:tcPr>
                </a:tc>
                <a:tc>
                  <a:txBody>
                    <a:bodyPr/>
                    <a:lstStyle/>
                    <a:p>
                      <a:pPr marL="0" marR="0" lvl="0" indent="0" algn="l" rtl="0" eaLnBrk="1" fontAlgn="auto" latinLnBrk="0" hangingPunct="1">
                        <a:lnSpc>
                          <a:spcPct val="100000"/>
                        </a:lnSpc>
                        <a:spcBef>
                          <a:spcPts val="0"/>
                        </a:spcBef>
                        <a:spcAft>
                          <a:spcPts val="0"/>
                        </a:spcAft>
                        <a:buFontTx/>
                        <a:buNone/>
                      </a:pPr>
                      <a:r>
                        <a:rPr lang="en-US" sz="2400" b="1">
                          <a:solidFill>
                            <a:schemeClr val="tx1"/>
                          </a:solidFill>
                        </a:rPr>
                        <a:t>Azure Functions </a:t>
                      </a:r>
                      <a:r>
                        <a:rPr lang="en-US" sz="2400" b="0">
                          <a:solidFill>
                            <a:schemeClr val="tx1"/>
                          </a:solidFill>
                        </a:rPr>
                        <a:t>is </a:t>
                      </a:r>
                      <a:r>
                        <a:rPr lang="en-IE" sz="2400" b="0">
                          <a:solidFill>
                            <a:schemeClr val="tx1"/>
                          </a:solidFill>
                        </a:rPr>
                        <a:t>code running your service and not the underlying platform or infrastructure. It c</a:t>
                      </a:r>
                      <a:r>
                        <a:rPr lang="en-US" sz="2400" b="0">
                          <a:solidFill>
                            <a:schemeClr val="tx1"/>
                          </a:solidFill>
                        </a:rPr>
                        <a:t>reates infrastructure based on an event</a:t>
                      </a:r>
                      <a:r>
                        <a:rPr lang="en-US" sz="2400">
                          <a:solidFill>
                            <a:schemeClr val="tx1"/>
                          </a:solidFill>
                        </a:rPr>
                        <a:t>.</a:t>
                      </a:r>
                      <a:endParaRPr lang="en-US" sz="2400" dirty="0">
                        <a:solidFill>
                          <a:schemeClr val="tx1"/>
                        </a:solidFill>
                      </a:endParaRPr>
                    </a:p>
                  </a:txBody>
                  <a:tcPr anchor="ctr">
                    <a:noFill/>
                  </a:tcPr>
                </a:tc>
                <a:extLst>
                  <a:ext uri="{0D108BD9-81ED-4DB2-BD59-A6C34878D82A}">
                    <a16:rowId xmlns:a16="http://schemas.microsoft.com/office/drawing/2014/main" val="3422174072"/>
                  </a:ext>
                </a:extLst>
              </a:tr>
              <a:tr h="1342992">
                <a:tc>
                  <a:txBody>
                    <a:bodyPr/>
                    <a:lstStyle/>
                    <a:p>
                      <a:endParaRPr lang="en-US" sz="2400" dirty="0">
                        <a:solidFill>
                          <a:schemeClr val="tx1"/>
                        </a:solidFill>
                      </a:endParaRPr>
                    </a:p>
                  </a:txBody>
                  <a:tcPr anchor="c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Azure Logic Apps </a:t>
                      </a:r>
                      <a:r>
                        <a:rPr lang="en-US" sz="2400" dirty="0">
                          <a:solidFill>
                            <a:schemeClr val="tx1"/>
                          </a:solidFill>
                        </a:rPr>
                        <a:t>is a</a:t>
                      </a:r>
                      <a:r>
                        <a:rPr lang="en-IE" sz="2400" dirty="0">
                          <a:solidFill>
                            <a:schemeClr val="tx1"/>
                          </a:solidFill>
                        </a:rPr>
                        <a:t> cloud service that helps you automate and orchestrate tasks, business processes, and workflows when you need to integrate apps, data, systems, and services.</a:t>
                      </a:r>
                    </a:p>
                    <a:p>
                      <a:endParaRPr lang="en-US" sz="2400" dirty="0">
                        <a:solidFill>
                          <a:schemeClr val="tx1"/>
                        </a:solidFill>
                      </a:endParaRPr>
                    </a:p>
                  </a:txBody>
                  <a:tcPr anchor="ctr">
                    <a:noFill/>
                  </a:tcPr>
                </a:tc>
                <a:extLst>
                  <a:ext uri="{0D108BD9-81ED-4DB2-BD59-A6C34878D82A}">
                    <a16:rowId xmlns:a16="http://schemas.microsoft.com/office/drawing/2014/main" val="1968292496"/>
                  </a:ext>
                </a:extLst>
              </a:tr>
            </a:tbl>
          </a:graphicData>
        </a:graphic>
      </p:graphicFrame>
      <p:pic>
        <p:nvPicPr>
          <p:cNvPr id="3" name="Picture 2" descr="Functions icon">
            <a:extLst>
              <a:ext uri="{FF2B5EF4-FFF2-40B4-BE49-F238E27FC236}">
                <a16:creationId xmlns:a16="http://schemas.microsoft.com/office/drawing/2014/main" id="{8CE58DD3-F46D-45A3-852C-738E261E2E89}"/>
              </a:ext>
            </a:extLst>
          </p:cNvPr>
          <p:cNvPicPr>
            <a:picLocks noChangeAspect="1"/>
          </p:cNvPicPr>
          <p:nvPr/>
        </p:nvPicPr>
        <p:blipFill>
          <a:blip r:embed="rId3"/>
          <a:stretch>
            <a:fillRect/>
          </a:stretch>
        </p:blipFill>
        <p:spPr>
          <a:xfrm>
            <a:off x="1204541" y="2409017"/>
            <a:ext cx="1117303" cy="1254801"/>
          </a:xfrm>
          <a:prstGeom prst="rect">
            <a:avLst/>
          </a:prstGeom>
        </p:spPr>
      </p:pic>
      <p:pic>
        <p:nvPicPr>
          <p:cNvPr id="12" name="Picture 11" descr="Event grid icon">
            <a:extLst>
              <a:ext uri="{FF2B5EF4-FFF2-40B4-BE49-F238E27FC236}">
                <a16:creationId xmlns:a16="http://schemas.microsoft.com/office/drawing/2014/main" id="{B2D73169-752E-4B4D-8A8D-D113EECD879D}"/>
              </a:ext>
            </a:extLst>
          </p:cNvPr>
          <p:cNvPicPr>
            <a:picLocks noChangeAspect="1"/>
          </p:cNvPicPr>
          <p:nvPr/>
        </p:nvPicPr>
        <p:blipFill>
          <a:blip r:embed="rId4"/>
          <a:stretch>
            <a:fillRect/>
          </a:stretch>
        </p:blipFill>
        <p:spPr>
          <a:xfrm>
            <a:off x="1099277" y="3858919"/>
            <a:ext cx="1298061" cy="1285570"/>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01 Review</a:t>
            </a:r>
          </a:p>
        </p:txBody>
      </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118382" y="1413746"/>
            <a:ext cx="7752247"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offers Public, Private, and Hybrid cloud models so you can build based on your needs.</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From high-availability to elasticity to disaster recovery to pay-as-use the benefits of the Azure cloud are numerous.</a:t>
            </a:r>
            <a:endParaRPr lang="en-US" b="0" i="0" dirty="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b="0" i="0" dirty="0">
                <a:solidFill>
                  <a:srgbClr val="171717"/>
                </a:solidFill>
                <a:effectLst/>
                <a:latin typeface="Segoe UI"/>
                <a:cs typeface="Segoe UI"/>
              </a:rPr>
              <a:t>IaaS, PaaS, SaaS, </a:t>
            </a:r>
            <a:r>
              <a:rPr lang="en-US" b="0" i="0">
                <a:solidFill>
                  <a:srgbClr val="171717"/>
                </a:solidFill>
                <a:effectLst/>
                <a:latin typeface="Segoe UI"/>
                <a:cs typeface="Segoe UI"/>
              </a:rPr>
              <a:t>and serverless, or </a:t>
            </a:r>
            <a:r>
              <a:rPr lang="en-US" b="0" i="0" dirty="0">
                <a:solidFill>
                  <a:srgbClr val="171717"/>
                </a:solidFill>
                <a:effectLst/>
                <a:latin typeface="Segoe UI"/>
                <a:cs typeface="Segoe UI"/>
              </a:rPr>
              <a:t>a combination.</a:t>
            </a:r>
          </a:p>
          <a:p>
            <a:pPr marL="342900" indent="-342900">
              <a:buFont typeface="Arial" panose="020B0604020202020204" pitchFamily="34" charset="0"/>
              <a:buChar char="•"/>
            </a:pPr>
            <a:r>
              <a:rPr lang="en-US" dirty="0">
                <a:solidFill>
                  <a:srgbClr val="171717"/>
                </a:solidFill>
                <a:latin typeface="Segoe UI"/>
                <a:cs typeface="Segoe UI"/>
              </a:rPr>
              <a:t>Shared</a:t>
            </a:r>
            <a:r>
              <a:rPr lang="en-US" b="0" i="0" dirty="0">
                <a:solidFill>
                  <a:srgbClr val="171717"/>
                </a:solidFill>
                <a:effectLst/>
                <a:latin typeface="Segoe UI"/>
                <a:cs typeface="Segoe UI"/>
              </a:rPr>
              <a:t> responsibility.</a:t>
            </a:r>
            <a:endParaRPr lang="en-US" dirty="0">
              <a:solidFill>
                <a:srgbClr val="171717"/>
              </a:solidFill>
              <a:latin typeface="Segoe UI"/>
              <a:cs typeface="Segoe UI"/>
            </a:endParaRP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96777" y="2403834"/>
            <a:ext cx="4320000" cy="2751795"/>
            <a:chOff x="1378631" y="3579049"/>
            <a:chExt cx="4320000" cy="2751795"/>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Module 01 </a:t>
            </a:r>
            <a:r>
              <a:rPr lang="en-US" dirty="0">
                <a:cs typeface="Segoe UI"/>
              </a:rPr>
              <a:t>- Outline</a:t>
            </a:r>
            <a:endParaRPr lang="en-US" dirty="0"/>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679097" y="1496619"/>
            <a:ext cx="4718458" cy="3922741"/>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378281"/>
            <a:ext cx="5394960" cy="406265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400" b="1" dirty="0"/>
              <a:t>Cloud Models</a:t>
            </a:r>
          </a:p>
          <a:p>
            <a:pPr marL="560241" lvl="1" indent="-336145">
              <a:buFont typeface="Arial" panose="020B0604020202020204" pitchFamily="34" charset="0"/>
              <a:buChar char="•"/>
            </a:pPr>
            <a:r>
              <a:rPr lang="en-US" sz="2400" dirty="0"/>
              <a:t>Public, Private, and Hybrid cloud</a:t>
            </a:r>
          </a:p>
          <a:p>
            <a:pPr marL="560241" lvl="1" indent="-336145">
              <a:buFont typeface="Arial" panose="020B0604020202020204" pitchFamily="34" charset="0"/>
              <a:buChar char="•"/>
            </a:pPr>
            <a:r>
              <a:rPr lang="en-US" sz="2400" dirty="0"/>
              <a:t>Choosing the best for you</a:t>
            </a:r>
          </a:p>
          <a:p>
            <a:pPr>
              <a:lnSpc>
                <a:spcPct val="100000"/>
              </a:lnSpc>
              <a:buFont typeface="Wingdings" panose="05000000000000000000" pitchFamily="2" charset="2"/>
              <a:buChar char="§"/>
            </a:pPr>
            <a:r>
              <a:rPr lang="en-US" sz="2400" b="1" dirty="0"/>
              <a:t>Cloud Benefits and Considerations</a:t>
            </a:r>
          </a:p>
          <a:p>
            <a:pPr marL="560241" lvl="1" indent="-336145">
              <a:buFont typeface="Arial" panose="020B0604020202020204" pitchFamily="34" charset="0"/>
              <a:buChar char="•"/>
            </a:pPr>
            <a:r>
              <a:rPr lang="en-US" sz="2400" dirty="0"/>
              <a:t>Benefits of the cloud</a:t>
            </a:r>
          </a:p>
          <a:p>
            <a:pPr marL="560241" lvl="1" indent="-336145">
              <a:buFont typeface="Arial" panose="020B0604020202020204" pitchFamily="34" charset="0"/>
              <a:buChar char="•"/>
            </a:pPr>
            <a:r>
              <a:rPr lang="en-US" sz="2400" dirty="0"/>
              <a:t>Cloud considerations</a:t>
            </a:r>
          </a:p>
          <a:p>
            <a:pPr>
              <a:lnSpc>
                <a:spcPct val="100000"/>
              </a:lnSpc>
              <a:buFont typeface="Wingdings" panose="05000000000000000000" pitchFamily="2" charset="2"/>
              <a:buChar char="§"/>
            </a:pPr>
            <a:r>
              <a:rPr lang="en-US" sz="2400" b="1" dirty="0"/>
              <a:t>Cloud Services</a:t>
            </a:r>
          </a:p>
          <a:p>
            <a:pPr marL="560241" lvl="1" indent="-336145">
              <a:buFont typeface="Arial" panose="020B0604020202020204" pitchFamily="34" charset="0"/>
              <a:buChar char="•"/>
            </a:pPr>
            <a:r>
              <a:rPr lang="en-US" sz="2400" dirty="0"/>
              <a:t>IaaS, PaaS, and SaaS</a:t>
            </a:r>
          </a:p>
          <a:p>
            <a:pPr marL="560241" lvl="1" indent="-336145">
              <a:buFont typeface="Arial" panose="020B0604020202020204" pitchFamily="34" charset="0"/>
              <a:buChar char="•"/>
            </a:pPr>
            <a:r>
              <a:rPr lang="en-US" sz="2400" dirty="0"/>
              <a:t>Sharing responsibility</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cs typeface="Segoe UI"/>
              </a:rPr>
              <a:t>Cloud Models</a:t>
            </a:r>
            <a:endParaRPr lang="en-US" dirty="0"/>
          </a:p>
        </p:txBody>
      </p:sp>
      <p:pic>
        <p:nvPicPr>
          <p:cNvPr id="4" name="Graphic 3" descr="Blockchain">
            <a:extLst>
              <a:ext uri="{FF2B5EF4-FFF2-40B4-BE49-F238E27FC236}">
                <a16:creationId xmlns:a16="http://schemas.microsoft.com/office/drawing/2014/main" id="{5099CE8D-AA91-4A5A-91F6-5CF7E0C05F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6BC0-4227-4311-9C8C-653ACC1AC030}"/>
              </a:ext>
            </a:extLst>
          </p:cNvPr>
          <p:cNvSpPr>
            <a:spLocks noGrp="1"/>
          </p:cNvSpPr>
          <p:nvPr>
            <p:ph type="title"/>
          </p:nvPr>
        </p:nvSpPr>
        <p:spPr/>
        <p:txBody>
          <a:bodyPr/>
          <a:lstStyle/>
          <a:p>
            <a:r>
              <a:rPr lang="en-US" dirty="0">
                <a:ea typeface="+mj-lt"/>
                <a:cs typeface="+mj-lt"/>
              </a:rPr>
              <a:t>Cloud Models -</a:t>
            </a:r>
            <a:r>
              <a:rPr lang="en-US" dirty="0">
                <a:cs typeface="Segoe UI Semibold"/>
              </a:rPr>
              <a:t> </a:t>
            </a:r>
            <a:r>
              <a:rPr lang="en-US" dirty="0">
                <a:cs typeface="Segoe UI"/>
              </a:rPr>
              <a:t>Objective Domain </a:t>
            </a:r>
            <a:endParaRPr lang="en-US" dirty="0"/>
          </a:p>
        </p:txBody>
      </p:sp>
      <p:sp>
        <p:nvSpPr>
          <p:cNvPr id="3" name="Text Placeholder 2">
            <a:extLst>
              <a:ext uri="{FF2B5EF4-FFF2-40B4-BE49-F238E27FC236}">
                <a16:creationId xmlns:a16="http://schemas.microsoft.com/office/drawing/2014/main" id="{049FA5A5-C1E3-436B-AF74-E375BB247333}"/>
              </a:ext>
            </a:extLst>
          </p:cNvPr>
          <p:cNvSpPr>
            <a:spLocks noGrp="1"/>
          </p:cNvSpPr>
          <p:nvPr>
            <p:ph sz="quarter" idx="10"/>
          </p:nvPr>
        </p:nvSpPr>
        <p:spPr>
          <a:xfrm>
            <a:off x="419100" y="1456897"/>
            <a:ext cx="11340811" cy="2359620"/>
          </a:xfrm>
        </p:spPr>
        <p:txBody>
          <a:bodyPr vert="horz" wrap="square" lIns="0" tIns="0" rIns="0" bIns="0" rtlCol="0" anchor="t">
            <a:spAutoFit/>
          </a:bodyPr>
          <a:lstStyle/>
          <a:p>
            <a:pPr marL="342900" indent="-342900">
              <a:buFont typeface="Arial" panose="020B0604020202020204" pitchFamily="34" charset="0"/>
              <a:buChar char="•"/>
            </a:pPr>
            <a:r>
              <a:rPr lang="en-US" dirty="0">
                <a:latin typeface="+mn-lt"/>
                <a:cs typeface="Segoe UI Semilight"/>
              </a:rPr>
              <a:t>Define cloud computing</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Public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Private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Hybrid cloud</a:t>
            </a:r>
          </a:p>
          <a:p>
            <a:pPr marL="342900" indent="-342900">
              <a:buFont typeface="Arial" panose="020B0604020202020204" pitchFamily="34" charset="0"/>
              <a:buChar char="•"/>
            </a:pPr>
            <a:r>
              <a:rPr lang="en-US" dirty="0">
                <a:latin typeface="+mn-lt"/>
                <a:cs typeface="Segoe UI Semilight"/>
              </a:rPr>
              <a:t>Compare and contrast the three different cloud models</a:t>
            </a:r>
            <a:endParaRPr lang="en-US" dirty="0">
              <a:latin typeface="+mn-lt"/>
            </a:endParaRPr>
          </a:p>
        </p:txBody>
      </p:sp>
    </p:spTree>
    <p:extLst>
      <p:ext uri="{BB962C8B-B14F-4D97-AF65-F5344CB8AC3E}">
        <p14:creationId xmlns:p14="http://schemas.microsoft.com/office/powerpoint/2010/main" val="3281558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What is cloud computing?</a:t>
            </a:r>
          </a:p>
        </p:txBody>
      </p:sp>
      <p:grpSp>
        <p:nvGrpSpPr>
          <p:cNvPr id="11" name="Group 10" descr="Group of four icons representing the primary cloud computing services of Compute, Networking, Storage, and Analytics.">
            <a:extLst>
              <a:ext uri="{FF2B5EF4-FFF2-40B4-BE49-F238E27FC236}">
                <a16:creationId xmlns:a16="http://schemas.microsoft.com/office/drawing/2014/main" id="{68904154-111F-4304-AA2F-7C4A2515192E}"/>
              </a:ext>
              <a:ext uri="{C183D7F6-B498-43B3-948B-1728B52AA6E4}">
                <adec:decorative xmlns:adec="http://schemas.microsoft.com/office/drawing/2017/decorative" val="0"/>
              </a:ext>
            </a:extLst>
          </p:cNvPr>
          <p:cNvGrpSpPr/>
          <p:nvPr/>
        </p:nvGrpSpPr>
        <p:grpSpPr>
          <a:xfrm>
            <a:off x="479044" y="2916926"/>
            <a:ext cx="11220466" cy="2391444"/>
            <a:chOff x="539445" y="3228212"/>
            <a:chExt cx="11220466" cy="2391444"/>
          </a:xfrm>
        </p:grpSpPr>
        <p:grpSp>
          <p:nvGrpSpPr>
            <p:cNvPr id="3" name="Group 2">
              <a:extLst>
                <a:ext uri="{FF2B5EF4-FFF2-40B4-BE49-F238E27FC236}">
                  <a16:creationId xmlns:a16="http://schemas.microsoft.com/office/drawing/2014/main" id="{652F5B9A-A7EC-4198-A7FA-6ACD5E118C7B}"/>
                </a:ext>
              </a:extLst>
            </p:cNvPr>
            <p:cNvGrpSpPr/>
            <p:nvPr/>
          </p:nvGrpSpPr>
          <p:grpSpPr>
            <a:xfrm>
              <a:off x="539445" y="3269921"/>
              <a:ext cx="2224207" cy="2308027"/>
              <a:chOff x="399296" y="1585661"/>
              <a:chExt cx="2224207" cy="2308027"/>
            </a:xfrm>
          </p:grpSpPr>
          <p:pic>
            <p:nvPicPr>
              <p:cNvPr id="10" name="Picture 9" descr="Icon representing racks of servers for compute.">
                <a:extLst>
                  <a:ext uri="{FF2B5EF4-FFF2-40B4-BE49-F238E27FC236}">
                    <a16:creationId xmlns:a16="http://schemas.microsoft.com/office/drawing/2014/main"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2" name="TextBox 11">
                <a:extLst>
                  <a:ext uri="{FF2B5EF4-FFF2-40B4-BE49-F238E27FC236}">
                    <a16:creationId xmlns:a16="http://schemas.microsoft.com/office/drawing/2014/main"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Compute</a:t>
                </a:r>
              </a:p>
            </p:txBody>
          </p:sp>
        </p:grpSp>
        <p:grpSp>
          <p:nvGrpSpPr>
            <p:cNvPr id="7" name="Group 6">
              <a:extLst>
                <a:ext uri="{FF2B5EF4-FFF2-40B4-BE49-F238E27FC236}">
                  <a16:creationId xmlns:a16="http://schemas.microsoft.com/office/drawing/2014/main" id="{899D3FED-EEB3-4446-8014-6420D6D4E348}"/>
                </a:ext>
              </a:extLst>
            </p:cNvPr>
            <p:cNvGrpSpPr/>
            <p:nvPr/>
          </p:nvGrpSpPr>
          <p:grpSpPr>
            <a:xfrm>
              <a:off x="6865233" y="3260162"/>
              <a:ext cx="1933906" cy="2327544"/>
              <a:chOff x="3510964" y="1555011"/>
              <a:chExt cx="1933906" cy="2327544"/>
            </a:xfrm>
          </p:grpSpPr>
          <p:pic>
            <p:nvPicPr>
              <p:cNvPr id="14" name="Picture 13" descr="Bar graphic representing data being stored on cloud servers">
                <a:extLst>
                  <a:ext uri="{FF2B5EF4-FFF2-40B4-BE49-F238E27FC236}">
                    <a16:creationId xmlns:a16="http://schemas.microsoft.com/office/drawing/2014/main"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6" name="TextBox 15">
                <a:extLst>
                  <a:ext uri="{FF2B5EF4-FFF2-40B4-BE49-F238E27FC236}">
                    <a16:creationId xmlns:a16="http://schemas.microsoft.com/office/drawing/2014/main"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Storage</a:t>
                </a:r>
              </a:p>
            </p:txBody>
          </p:sp>
        </p:grpSp>
        <p:grpSp>
          <p:nvGrpSpPr>
            <p:cNvPr id="6" name="Group 5">
              <a:extLst>
                <a:ext uri="{FF2B5EF4-FFF2-40B4-BE49-F238E27FC236}">
                  <a16:creationId xmlns:a16="http://schemas.microsoft.com/office/drawing/2014/main" id="{E5ACEE51-B89F-4E8E-B2E5-8D04E253717F}"/>
                </a:ext>
              </a:extLst>
            </p:cNvPr>
            <p:cNvGrpSpPr/>
            <p:nvPr/>
          </p:nvGrpSpPr>
          <p:grpSpPr>
            <a:xfrm>
              <a:off x="3406209" y="3228212"/>
              <a:ext cx="2683067" cy="2391444"/>
              <a:chOff x="169865" y="3944174"/>
              <a:chExt cx="2683067" cy="2391444"/>
            </a:xfrm>
          </p:grpSpPr>
          <p:pic>
            <p:nvPicPr>
              <p:cNvPr id="18" name="Picture 17" descr="Picture of two arrows showing data flowing on a network.">
                <a:extLst>
                  <a:ext uri="{FF2B5EF4-FFF2-40B4-BE49-F238E27FC236}">
                    <a16:creationId xmlns:a16="http://schemas.microsoft.com/office/drawing/2014/main"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20" name="TextBox 19">
                <a:extLst>
                  <a:ext uri="{FF2B5EF4-FFF2-40B4-BE49-F238E27FC236}">
                    <a16:creationId xmlns:a16="http://schemas.microsoft.com/office/drawing/2014/main"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Networking</a:t>
                </a:r>
              </a:p>
            </p:txBody>
          </p:sp>
        </p:grpSp>
        <p:grpSp>
          <p:nvGrpSpPr>
            <p:cNvPr id="8" name="Group 7">
              <a:extLst>
                <a:ext uri="{FF2B5EF4-FFF2-40B4-BE49-F238E27FC236}">
                  <a16:creationId xmlns:a16="http://schemas.microsoft.com/office/drawing/2014/main" id="{5BDAE175-4042-421A-824A-A1654F6B0E09}"/>
                </a:ext>
              </a:extLst>
            </p:cNvPr>
            <p:cNvGrpSpPr/>
            <p:nvPr/>
          </p:nvGrpSpPr>
          <p:grpSpPr>
            <a:xfrm>
              <a:off x="9599210" y="3250636"/>
              <a:ext cx="2160701" cy="2346596"/>
              <a:chOff x="3397568" y="3999970"/>
              <a:chExt cx="2160701" cy="2346596"/>
            </a:xfrm>
          </p:grpSpPr>
          <p:pic>
            <p:nvPicPr>
              <p:cNvPr id="22" name="Picture 21" descr="Picture of an hourglass representing analyzing data.">
                <a:extLst>
                  <a:ext uri="{FF2B5EF4-FFF2-40B4-BE49-F238E27FC236}">
                    <a16:creationId xmlns:a16="http://schemas.microsoft.com/office/drawing/2014/main" id="{F686174D-2D43-4153-B781-302DAE80B0A1}"/>
                  </a:ext>
                </a:extLst>
              </p:cNvPr>
              <p:cNvPicPr>
                <a:picLocks noChangeAspect="1"/>
              </p:cNvPicPr>
              <p:nvPr/>
            </p:nvPicPr>
            <p:blipFill>
              <a:blip r:embed="rId6"/>
              <a:stretch>
                <a:fillRect/>
              </a:stretch>
            </p:blipFill>
            <p:spPr>
              <a:xfrm>
                <a:off x="3646199" y="3999970"/>
                <a:ext cx="1663438" cy="1663438"/>
              </a:xfrm>
              <a:prstGeom prst="rect">
                <a:avLst/>
              </a:prstGeom>
            </p:spPr>
          </p:pic>
          <p:sp>
            <p:nvSpPr>
              <p:cNvPr id="24" name="TextBox 23">
                <a:extLst>
                  <a:ext uri="{FF2B5EF4-FFF2-40B4-BE49-F238E27FC236}">
                    <a16:creationId xmlns:a16="http://schemas.microsoft.com/office/drawing/2014/main" id="{7BFB20C3-82EF-4AD4-8E8B-E39D6752146C}"/>
                  </a:ext>
                </a:extLst>
              </p:cNvPr>
              <p:cNvSpPr txBox="1"/>
              <p:nvPr/>
            </p:nvSpPr>
            <p:spPr>
              <a:xfrm>
                <a:off x="3397568" y="5718702"/>
                <a:ext cx="216070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Analytics</a:t>
                </a:r>
              </a:p>
            </p:txBody>
          </p:sp>
        </p:grpSp>
      </p:grpSp>
      <p:sp>
        <p:nvSpPr>
          <p:cNvPr id="9" name="TextBox 8">
            <a:extLst>
              <a:ext uri="{FF2B5EF4-FFF2-40B4-BE49-F238E27FC236}">
                <a16:creationId xmlns:a16="http://schemas.microsoft.com/office/drawing/2014/main" id="{A3D8F8BF-C2E4-4D25-BBC4-AD21DF7ED1B5}"/>
              </a:ext>
            </a:extLst>
          </p:cNvPr>
          <p:cNvSpPr txBox="1"/>
          <p:nvPr/>
        </p:nvSpPr>
        <p:spPr>
          <a:xfrm>
            <a:off x="418643" y="1459942"/>
            <a:ext cx="11031484" cy="960263"/>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en-US" dirty="0">
                <a:latin typeface="+mj-lt"/>
              </a:rPr>
              <a:t>Cloud Computing </a:t>
            </a:r>
            <a:r>
              <a:rPr lang="en-US" dirty="0"/>
              <a:t>is the delivery of computing services over the internet, enabling faster innovation, flexible resources, and economies of scale. </a:t>
            </a:r>
          </a:p>
        </p:txBody>
      </p:sp>
    </p:spTree>
    <p:extLst>
      <p:ext uri="{BB962C8B-B14F-4D97-AF65-F5344CB8AC3E}">
        <p14:creationId xmlns:p14="http://schemas.microsoft.com/office/powerpoint/2010/main" val="4202928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Public cloud</a:t>
            </a:r>
          </a:p>
        </p:txBody>
      </p:sp>
      <p:sp>
        <p:nvSpPr>
          <p:cNvPr id="6" name="Text Placeholder 5"/>
          <p:cNvSpPr>
            <a:spLocks noGrp="1"/>
          </p:cNvSpPr>
          <p:nvPr>
            <p:ph sz="quarter" idx="10"/>
          </p:nvPr>
        </p:nvSpPr>
        <p:spPr>
          <a:xfrm>
            <a:off x="418642" y="1456897"/>
            <a:ext cx="5394960" cy="4734629"/>
          </a:xfrm>
        </p:spPr>
        <p:txBody>
          <a:bodyPr wrap="square">
            <a:normAutofit/>
          </a:bodyPr>
          <a:lstStyle/>
          <a:p>
            <a:pPr marL="342900" indent="-342900">
              <a:buFont typeface="Arial" panose="020B0604020202020204" pitchFamily="34" charset="0"/>
              <a:buChar char="•"/>
            </a:pPr>
            <a:r>
              <a:rPr lang="en-US" dirty="0">
                <a:latin typeface="+mn-lt"/>
              </a:rPr>
              <a:t>Owned by cloud services or hosting provider.</a:t>
            </a:r>
          </a:p>
          <a:p>
            <a:endParaRPr lang="en-US" sz="900" dirty="0">
              <a:latin typeface="+mn-lt"/>
            </a:endParaRPr>
          </a:p>
          <a:p>
            <a:pPr marL="342900" indent="-342900">
              <a:buFont typeface="Arial" panose="020B0604020202020204" pitchFamily="34" charset="0"/>
              <a:buChar char="•"/>
            </a:pPr>
            <a:r>
              <a:rPr lang="en-US" dirty="0">
                <a:latin typeface="+mn-lt"/>
              </a:rPr>
              <a:t>Provides resources and services to multiple organizations and users.</a:t>
            </a:r>
          </a:p>
          <a:p>
            <a:endParaRPr lang="en-US" sz="1000" dirty="0">
              <a:latin typeface="+mn-lt"/>
            </a:endParaRPr>
          </a:p>
          <a:p>
            <a:pPr marL="342900" indent="-342900">
              <a:buFont typeface="Arial" panose="020B0604020202020204" pitchFamily="34" charset="0"/>
              <a:buChar char="•"/>
            </a:pPr>
            <a:r>
              <a:rPr lang="en-US" dirty="0">
                <a:latin typeface="+mn-lt"/>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6428181" y="1860326"/>
            <a:ext cx="5394960" cy="3137348"/>
          </a:xfrm>
          <a:prstGeom prst="rect">
            <a:avLst/>
          </a:prstGeom>
          <a:noFill/>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a:t>Private cloud</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987" y="699222"/>
            <a:ext cx="2580372" cy="4734629"/>
          </a:xfrm>
          <a:prstGeom prst="rect">
            <a:avLst/>
          </a:prstGeom>
          <a:noFill/>
        </p:spPr>
      </p:pic>
      <p:sp>
        <p:nvSpPr>
          <p:cNvPr id="6" name="Text Placeholder 5"/>
          <p:cNvSpPr>
            <a:spLocks noGrp="1"/>
          </p:cNvSpPr>
          <p:nvPr>
            <p:ph sz="quarter" idx="12"/>
          </p:nvPr>
        </p:nvSpPr>
        <p:spPr>
          <a:xfrm>
            <a:off x="307744" y="1682877"/>
            <a:ext cx="5394960" cy="4734629"/>
          </a:xfrm>
        </p:spPr>
        <p:txBody>
          <a:bodyPr wrap="square">
            <a:normAutofit/>
          </a:bodyPr>
          <a:lstStyle/>
          <a:p>
            <a:pPr marL="342900" indent="-342900">
              <a:buFont typeface="Arial" panose="020B0604020202020204" pitchFamily="34" charset="0"/>
              <a:buChar char="•"/>
            </a:pPr>
            <a:r>
              <a:rPr lang="en-US" dirty="0">
                <a:latin typeface="+mn-lt"/>
              </a:rPr>
              <a:t>Organizations create a cloud environment in their datacenter.</a:t>
            </a:r>
          </a:p>
          <a:p>
            <a:pPr marL="342900" indent="-342900">
              <a:buFont typeface="Arial" panose="020B0604020202020204" pitchFamily="34" charset="0"/>
              <a:buChar char="•"/>
            </a:pPr>
            <a:endParaRPr lang="en-US" sz="1000" dirty="0">
              <a:latin typeface="+mn-lt"/>
            </a:endParaRPr>
          </a:p>
          <a:p>
            <a:pPr marL="342900" indent="-342900">
              <a:buFont typeface="Arial" panose="020B0604020202020204" pitchFamily="34" charset="0"/>
              <a:buChar char="•"/>
            </a:pPr>
            <a:r>
              <a:rPr lang="en-US" dirty="0">
                <a:latin typeface="+mn-lt"/>
              </a:rPr>
              <a:t>Organization is responsible for operating the services they provide.</a:t>
            </a:r>
          </a:p>
          <a:p>
            <a:endParaRPr lang="en-US" sz="1000" dirty="0">
              <a:latin typeface="+mn-lt"/>
            </a:endParaRPr>
          </a:p>
          <a:p>
            <a:pPr marL="342900" indent="-342900">
              <a:buFont typeface="Arial" panose="020B0604020202020204" pitchFamily="34" charset="0"/>
              <a:buChar char="•"/>
            </a:pPr>
            <a:r>
              <a:rPr lang="en-US" dirty="0">
                <a:latin typeface="+mn-lt"/>
              </a:rPr>
              <a:t>Does not provide access to users outside of the organization. </a:t>
            </a:r>
          </a:p>
        </p:txBody>
      </p:sp>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916" y="538900"/>
            <a:ext cx="7517223" cy="3984128"/>
          </a:xfrm>
          <a:prstGeom prst="rect">
            <a:avLst/>
          </a:prstGeom>
        </p:spPr>
      </p:pic>
      <p:sp>
        <p:nvSpPr>
          <p:cNvPr id="6" name="Text Placeholder 5"/>
          <p:cNvSpPr>
            <a:spLocks noGrp="1"/>
          </p:cNvSpPr>
          <p:nvPr>
            <p:ph sz="quarter" idx="10"/>
          </p:nvPr>
        </p:nvSpPr>
        <p:spPr>
          <a:xfrm>
            <a:off x="285661" y="4488577"/>
            <a:ext cx="11340811" cy="923330"/>
          </a:xfrm>
        </p:spPr>
        <p:txBody>
          <a:bodyPr vert="horz" wrap="square" lIns="0" tIns="91440" rIns="146304" bIns="91440" rtlCol="0" anchor="t">
            <a:spAutoFit/>
          </a:bodyPr>
          <a:lstStyle/>
          <a:p>
            <a:pPr algn="ctr"/>
            <a:r>
              <a:rPr lang="en-US" dirty="0">
                <a:latin typeface="+mn-lt"/>
              </a:rPr>
              <a:t>Combines </a:t>
            </a:r>
            <a:r>
              <a:rPr lang="en-US" b="1" dirty="0">
                <a:latin typeface="+mn-lt"/>
              </a:rPr>
              <a:t>Public</a:t>
            </a:r>
            <a:r>
              <a:rPr lang="en-US" dirty="0">
                <a:latin typeface="+mn-lt"/>
              </a:rPr>
              <a:t> and </a:t>
            </a:r>
            <a:r>
              <a:rPr lang="en-US" b="1" dirty="0">
                <a:latin typeface="+mn-lt"/>
              </a:rPr>
              <a:t>Private</a:t>
            </a:r>
            <a:r>
              <a:rPr lang="en-US">
                <a:latin typeface="+mn-lt"/>
              </a:rPr>
              <a:t> clouds to allow applications to run in the</a:t>
            </a:r>
            <a:r>
              <a:rPr lang="en-US"/>
              <a:t> </a:t>
            </a:r>
            <a:r>
              <a:rPr lang="en-US">
                <a:latin typeface="+mn-lt"/>
              </a:rPr>
              <a:t> </a:t>
            </a:r>
            <a:br>
              <a:rPr lang="en-US" dirty="0"/>
            </a:br>
            <a:r>
              <a:rPr lang="en-US">
                <a:latin typeface="+mn-lt"/>
              </a:rPr>
              <a:t>most </a:t>
            </a:r>
            <a:r>
              <a:rPr lang="en-US" dirty="0">
                <a:latin typeface="+mn-lt"/>
              </a:rPr>
              <a:t>appropriate location.</a:t>
            </a:r>
          </a:p>
        </p:txBody>
      </p:sp>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064600-4854-4CD3-88DC-4DD71F11CFFE}">
  <ds:schemaRefs>
    <ds:schemaRef ds:uri="http://schemas.microsoft.com/sharepoint/v3/contenttype/forms"/>
  </ds:schemaRefs>
</ds:datastoreItem>
</file>

<file path=customXml/itemProps3.xml><?xml version="1.0" encoding="utf-8"?>
<ds:datastoreItem xmlns:ds="http://schemas.openxmlformats.org/officeDocument/2006/customXml" ds:itemID="{0441A27A-878C-426A-BE1F-FD6C109B7049}">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e7cc3f53-dbdf-4ffb-90f1-33d3d1806439"/>
    <ds:schemaRef ds:uri="6656ffad-92b0-4efb-bc78-5d5af2c7fd9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2289</Words>
  <Application>Microsoft Office PowerPoint</Application>
  <PresentationFormat>Widescreen</PresentationFormat>
  <Paragraphs>285</Paragraphs>
  <Slides>24</Slides>
  <Notes>21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24</vt:i4>
      </vt:variant>
    </vt:vector>
  </HeadingPairs>
  <TitlesOfParts>
    <vt:vector size="36" baseType="lpstr">
      <vt:lpstr>Arial</vt:lpstr>
      <vt:lpstr>Calibri</vt:lpstr>
      <vt:lpstr>Consolas</vt:lpstr>
      <vt:lpstr>Segoe UI</vt:lpstr>
      <vt:lpstr>Segoe UI Light</vt:lpstr>
      <vt:lpstr>Segoe UI Semibold</vt:lpstr>
      <vt:lpstr>Segoe UI Semibold (Headings)</vt:lpstr>
      <vt:lpstr>Segoe UI Semilight</vt:lpstr>
      <vt:lpstr>Wingdings</vt:lpstr>
      <vt:lpstr>WHITE TEMPLATE</vt:lpstr>
      <vt:lpstr>Microsoft Power Platform Template</vt:lpstr>
      <vt:lpstr>Microsoft Power Platform Template</vt:lpstr>
      <vt:lpstr>AZ-900T0x Module 01:  Cloud concepts</vt:lpstr>
      <vt:lpstr>Module Outline</vt:lpstr>
      <vt:lpstr>Module 01 - Outline</vt:lpstr>
      <vt:lpstr>Cloud Models</vt:lpstr>
      <vt:lpstr>Cloud Models - Objective Domain </vt:lpstr>
      <vt:lpstr>What is cloud computing?</vt:lpstr>
      <vt:lpstr>Public cloud</vt:lpstr>
      <vt:lpstr>Private cloud</vt:lpstr>
      <vt:lpstr>Hybrid cloud</vt:lpstr>
      <vt:lpstr>Cloud model comparison</vt:lpstr>
      <vt:lpstr>Cloud benefits and considerations</vt:lpstr>
      <vt:lpstr>Cloud Benefits - Objective Domain</vt:lpstr>
      <vt:lpstr>Cloud Benefits</vt:lpstr>
      <vt:lpstr>Compare CapEx vs. OpEx</vt:lpstr>
      <vt:lpstr>Consumption-based model</vt:lpstr>
      <vt:lpstr>Cloud services</vt:lpstr>
      <vt:lpstr>Cloud Services - Objective Domain</vt:lpstr>
      <vt:lpstr>Infrastructure as a Service (IaaS)</vt:lpstr>
      <vt:lpstr>Platform as a Service (PaaS)</vt:lpstr>
      <vt:lpstr>Software as a Service (SaaS)</vt:lpstr>
      <vt:lpstr>Cloud service comparison</vt:lpstr>
      <vt:lpstr>Shared responsibility model</vt:lpstr>
      <vt:lpstr>Serverless Computing</vt:lpstr>
      <vt:lpstr>Module 01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01:  Cloud concepts</dc:title>
  <dc:creator/>
  <cp:lastModifiedBy/>
  <cp:revision>11</cp:revision>
  <dcterms:created xsi:type="dcterms:W3CDTF">2020-08-24T20:48:51Z</dcterms:created>
  <dcterms:modified xsi:type="dcterms:W3CDTF">2021-01-31T09:23:47Z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