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3.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5" r:id="rId5"/>
    <p:sldMasterId id="2147484884" r:id="rId6"/>
    <p:sldMasterId id="2147484762" r:id="rId7"/>
  </p:sldMasterIdLst>
  <p:notesMasterIdLst>
    <p:notesMasterId r:id="rId40"/>
  </p:notesMasterIdLst>
  <p:handoutMasterIdLst>
    <p:handoutMasterId r:id="rId41"/>
  </p:handoutMasterIdLst>
  <p:sldIdLst>
    <p:sldId id="1719" r:id="rId8"/>
    <p:sldId id="1910" r:id="rId9"/>
    <p:sldId id="1930" r:id="rId10"/>
    <p:sldId id="1911" r:id="rId11"/>
    <p:sldId id="1921" r:id="rId12"/>
    <p:sldId id="1956" r:id="rId13"/>
    <p:sldId id="1858" r:id="rId14"/>
    <p:sldId id="366" r:id="rId15"/>
    <p:sldId id="1670" r:id="rId16"/>
    <p:sldId id="1931" r:id="rId17"/>
    <p:sldId id="1905" r:id="rId18"/>
    <p:sldId id="1863" r:id="rId19"/>
    <p:sldId id="1917" r:id="rId20"/>
    <p:sldId id="1957" r:id="rId21"/>
    <p:sldId id="1920" r:id="rId22"/>
    <p:sldId id="1912" r:id="rId23"/>
    <p:sldId id="1922" r:id="rId24"/>
    <p:sldId id="1937" r:id="rId25"/>
    <p:sldId id="1866" r:id="rId26"/>
    <p:sldId id="1933" r:id="rId27"/>
    <p:sldId id="1949" r:id="rId28"/>
    <p:sldId id="1868" r:id="rId29"/>
    <p:sldId id="1950" r:id="rId30"/>
    <p:sldId id="1940" r:id="rId31"/>
    <p:sldId id="1939" r:id="rId32"/>
    <p:sldId id="1951" r:id="rId33"/>
    <p:sldId id="1924" r:id="rId34"/>
    <p:sldId id="1941" r:id="rId35"/>
    <p:sldId id="1875" r:id="rId36"/>
    <p:sldId id="1946" r:id="rId37"/>
    <p:sldId id="1945" r:id="rId38"/>
    <p:sldId id="1952" r:id="rId39"/>
  </p:sldIdLst>
  <p:sldSz cx="12192000" cy="6858000"/>
  <p:notesSz cx="6858000" cy="13811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910"/>
            <p14:sldId id="1930"/>
            <p14:sldId id="1911"/>
            <p14:sldId id="1921"/>
            <p14:sldId id="1956"/>
            <p14:sldId id="1858"/>
            <p14:sldId id="366"/>
            <p14:sldId id="1670"/>
            <p14:sldId id="1931"/>
            <p14:sldId id="1905"/>
            <p14:sldId id="1863"/>
            <p14:sldId id="1917"/>
            <p14:sldId id="1957"/>
            <p14:sldId id="1920"/>
            <p14:sldId id="1912"/>
            <p14:sldId id="1922"/>
            <p14:sldId id="1937"/>
            <p14:sldId id="1866"/>
            <p14:sldId id="1933"/>
            <p14:sldId id="1949"/>
            <p14:sldId id="1868"/>
            <p14:sldId id="1950"/>
            <p14:sldId id="1940"/>
            <p14:sldId id="1939"/>
            <p14:sldId id="1951"/>
            <p14:sldId id="1924"/>
            <p14:sldId id="1941"/>
            <p14:sldId id="1875"/>
            <p14:sldId id="1946"/>
            <p14:sldId id="1945"/>
            <p14:sldId id="195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7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F2F2F2"/>
    <a:srgbClr val="E7ECF7"/>
    <a:srgbClr val="CBD6EF"/>
    <a:srgbClr val="0078D4"/>
    <a:srgbClr val="BCCAE5"/>
    <a:srgbClr val="C3E5FF"/>
    <a:srgbClr val="9FA4B1"/>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658F81-71C0-AB4B-9ED5-EF5B81A14111}" v="10" dt="2020-10-16T16:50:35.455"/>
    <p1510:client id="{EC66590D-4C7B-459D-981E-0468A612690C}" v="578" dt="2020-09-25T18:30:38.138"/>
    <p1510:client id="{FECC9961-A047-5D74-3F1D-AE8A8D6B887F}" v="28" dt="2020-09-25T03:45:40.0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87427" autoAdjust="0"/>
  </p:normalViewPr>
  <p:slideViewPr>
    <p:cSldViewPr snapToGrid="0">
      <p:cViewPr varScale="1">
        <p:scale>
          <a:sx n="86" d="100"/>
          <a:sy n="86" d="100"/>
        </p:scale>
        <p:origin x="566" y="77"/>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 Id="rId48" Type="http://schemas.microsoft.com/office/2018/10/relationships/authors" Target="author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1/31/2021 2:55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1/31/2021 2:54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governance/management-group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zure.microsoft.com/services/kubernetes-servic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zure.microsoft.com/en-us/services/app-service/#product-overview"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virtual-network/virtual-networks-overview"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docs.microsoft.com/en-us/azure/azure-sql/database/high-availability-sla" TargetMode="External"/><Relationship Id="rId5" Type="http://schemas.openxmlformats.org/officeDocument/2006/relationships/hyperlink" Target="https://docs.microsoft.com/en-us/azure/azure-sql/database/automated-backups-overview" TargetMode="External"/><Relationship Id="rId4" Type="http://schemas.openxmlformats.org/officeDocument/2006/relationships/hyperlink" Target="https://azure.microsoft.com/pricing/details/sql-database/"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azuremarketplace.microsoft.com/en-u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Adjust the cover for either AZ-900T00 or AZ-900T01.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1/31/2021 2:54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Management groups can include multiple Azure subscriptions.</a:t>
            </a:r>
          </a:p>
          <a:p>
            <a:r>
              <a:rPr lang="en-US" sz="2000" dirty="0"/>
              <a:t>Subscriptions inherit conditions applied to the management group.</a:t>
            </a:r>
          </a:p>
          <a:p>
            <a:r>
              <a:rPr lang="en-US" sz="2000" dirty="0"/>
              <a:t>10,000 management groups can be supported in a single directory.</a:t>
            </a:r>
          </a:p>
          <a:p>
            <a:r>
              <a:rPr lang="en-US" sz="2000" dirty="0"/>
              <a:t>A management group tree can support up to six levels of depth.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00" b="1"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1" kern="1200" dirty="0">
                <a:solidFill>
                  <a:schemeClr val="tx1"/>
                </a:solidFill>
                <a:effectLst/>
                <a:latin typeface="Segoe UI Light" pitchFamily="34" charset="0"/>
                <a:ea typeface="+mn-ea"/>
                <a:cs typeface="+mn-cs"/>
              </a:rPr>
              <a:t>Management groups </a:t>
            </a:r>
            <a:r>
              <a:rPr lang="en-IE" sz="800" kern="1200" dirty="0">
                <a:solidFill>
                  <a:schemeClr val="tx1"/>
                </a:solidFill>
                <a:effectLst/>
                <a:latin typeface="Segoe UI Light" pitchFamily="34" charset="0"/>
                <a:ea typeface="+mn-ea"/>
                <a:cs typeface="+mn-cs"/>
              </a:rPr>
              <a:t>- </a:t>
            </a:r>
            <a:r>
              <a:rPr lang="en-IE" sz="800" b="0" i="0" u="none" strike="noStrike" kern="1200" dirty="0">
                <a:solidFill>
                  <a:schemeClr val="tx1"/>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rPr>
              <a:t>https://docs.microsoft.com/en-us/azure/governance/management-groups/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1/31/2021 2:54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833885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Consider covering the Azure Management Tools slide before you do any of the walkthroughs. This slide is in Lesson 05.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1/31/2021 2:54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926062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The task of automating, managing, and interacting with a large number of containers is known as orchestration. </a:t>
            </a:r>
            <a:r>
              <a:rPr lang="en-US" sz="850" dirty="0">
                <a:latin typeface="Segoe UI Light"/>
                <a:cs typeface="Segoe UI Light"/>
                <a:hlinkClick r:id="rId3"/>
              </a:rPr>
              <a:t>Azure Kubernetes Service (AKS) </a:t>
            </a:r>
            <a:r>
              <a:rPr lang="en-US" sz="850" dirty="0">
                <a:latin typeface="Segoe UI Light"/>
                <a:cs typeface="Segoe UI Light"/>
              </a:rPr>
              <a:t> is a complete orchestration service for containers with distributed architectures and large volumes of containers. Orchestration is the task of automating and managing a large number of containers and how they interact.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1/31/2021 2:54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832305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https://azure.microsoft.com/en-us/services/app-service/#product-overview</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1/31/2021 2:54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440849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spcBef>
                <a:spcPts val="0"/>
              </a:spcBef>
              <a:spcAft>
                <a:spcPts val="1800"/>
              </a:spcAft>
              <a:buFont typeface="Arial" panose="020B0604020202020204" pitchFamily="34" charset="0"/>
              <a:buChar char="•"/>
            </a:pPr>
            <a:r>
              <a:rPr lang="en-US" dirty="0">
                <a:latin typeface="+mn-lt"/>
              </a:rPr>
              <a:t>Development and test – Azure VMs offer a quick and easy way to create a computer with specific configurations required to code and test an application.</a:t>
            </a:r>
          </a:p>
          <a:p>
            <a:pPr marL="342900" indent="-342900">
              <a:spcBef>
                <a:spcPts val="0"/>
              </a:spcBef>
              <a:spcAft>
                <a:spcPts val="1800"/>
              </a:spcAft>
              <a:buFont typeface="Arial" panose="020B0604020202020204" pitchFamily="34" charset="0"/>
              <a:buChar char="•"/>
            </a:pPr>
            <a:r>
              <a:rPr lang="en-US" dirty="0">
                <a:latin typeface="+mn-lt"/>
              </a:rPr>
              <a:t>Applications in the cloud – Because demand for your application can fluctuate, it might make economic sense to run it on a VM in Azure. You pay for extra VMs when you need them and shut them down when you don’t.</a:t>
            </a:r>
          </a:p>
          <a:p>
            <a:pPr marL="342900" indent="-342900">
              <a:spcBef>
                <a:spcPts val="0"/>
              </a:spcBef>
              <a:spcAft>
                <a:spcPts val="1800"/>
              </a:spcAft>
              <a:buFont typeface="Arial" panose="020B0604020202020204" pitchFamily="34" charset="0"/>
              <a:buChar char="•"/>
            </a:pPr>
            <a:r>
              <a:rPr lang="en-US" dirty="0">
                <a:latin typeface="+mn-lt"/>
              </a:rPr>
              <a:t>Extended datacenter – Virtual machines in an Azure virtual network can easily be connected to your organization’s network.</a:t>
            </a:r>
            <a:endParaRPr lang="en-IE" dirty="0">
              <a:latin typeface="+mn-lt"/>
            </a:endParaRPr>
          </a:p>
          <a:p>
            <a:endParaRPr lang="en-US" sz="882" b="1" kern="1200" dirty="0">
              <a:solidFill>
                <a:schemeClr val="tx1"/>
              </a:solidFill>
              <a:effectLst/>
              <a:latin typeface="Segoe UI Light" pitchFamily="34" charset="0"/>
              <a:ea typeface="+mn-ea"/>
              <a:cs typeface="+mn-cs"/>
            </a:endParaRPr>
          </a:p>
          <a:p>
            <a:r>
              <a:rPr lang="en-US" sz="882" b="1" kern="1200" dirty="0">
                <a:solidFill>
                  <a:schemeClr val="tx1"/>
                </a:solidFill>
                <a:effectLst/>
                <a:latin typeface="Segoe UI Light" pitchFamily="34" charset="0"/>
                <a:ea typeface="+mn-ea"/>
                <a:cs typeface="+mn-cs"/>
              </a:rPr>
              <a:t>Azure virtual machines </a:t>
            </a:r>
            <a:r>
              <a:rPr lang="en-US" sz="882" b="0" kern="1200" dirty="0">
                <a:solidFill>
                  <a:schemeClr val="tx1"/>
                </a:solidFill>
                <a:effectLst/>
                <a:latin typeface="Segoe UI Light" pitchFamily="34" charset="0"/>
                <a:ea typeface="+mn-ea"/>
                <a:cs typeface="+mn-cs"/>
              </a:rPr>
              <a:t>- https://azure.microsoft.com/en-us/services/virtual-machines/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App services </a:t>
            </a:r>
            <a:r>
              <a:rPr lang="en-US" sz="882" b="0" kern="1200" dirty="0">
                <a:solidFill>
                  <a:schemeClr val="tx1"/>
                </a:solidFill>
                <a:effectLst/>
                <a:latin typeface="Segoe UI Light" pitchFamily="34" charset="0"/>
                <a:ea typeface="+mn-ea"/>
                <a:cs typeface="+mn-cs"/>
              </a:rPr>
              <a:t>- https://azure.microsoft.com/en-us/services/app-service/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2:54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2:54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468500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2400" i="1" dirty="0"/>
              <a:t>Containers</a:t>
            </a:r>
            <a:r>
              <a:rPr lang="en-IE" sz="2400" dirty="0"/>
              <a:t> are a virtualization environment. However, unlike virtual machines, you do not manage an operating system. Containers are meant to be lightweight, and are designed to be created, scaled out, and stopped dynamically. </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Container Instances - </a:t>
            </a:r>
            <a:r>
              <a:rPr lang="en-IE" u="sng" dirty="0"/>
              <a:t>https://azure.microsoft.com/en-us/services/container-instances/</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Kubernetes Service - </a:t>
            </a:r>
            <a:r>
              <a:rPr lang="en-IE" u="sng" dirty="0"/>
              <a:t>https://azure.microsoft.com/en-us/services/kubernetes-service/ </a:t>
            </a:r>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2:54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Light"/>
                <a:cs typeface="Segoe UI Light"/>
              </a:rPr>
              <a:t>https://docs.microsoft.com/en-us/azure/virtual-desktop/overview</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2:54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656277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2:54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04964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Storage services </a:t>
            </a:r>
            <a:r>
              <a:rPr lang="en-IE" sz="900" b="0" i="0" u="none" strike="noStrike" kern="1200" dirty="0">
                <a:solidFill>
                  <a:schemeClr val="tx1"/>
                </a:solidFill>
                <a:effectLst/>
                <a:latin typeface="Segoe UI Light" pitchFamily="34" charset="0"/>
                <a:ea typeface="+mn-ea"/>
                <a:cs typeface="+mn-cs"/>
              </a:rPr>
              <a:t>- </a:t>
            </a:r>
            <a:r>
              <a:rPr lang="en-US" sz="882" b="0" kern="1200" dirty="0">
                <a:solidFill>
                  <a:schemeClr val="tx1"/>
                </a:solidFill>
                <a:effectLst/>
                <a:latin typeface="Segoe UI Light" pitchFamily="34" charset="0"/>
                <a:ea typeface="+mn-ea"/>
                <a:cs typeface="+mn-cs"/>
              </a:rPr>
              <a:t>https://azure.microsoft.com/en-us/product-categories/storage/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2:54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416553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2:54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a:solidFill>
                  <a:schemeClr val="tx1"/>
                </a:solidFill>
                <a:effectLst/>
                <a:latin typeface="Segoe UI Light" pitchFamily="34" charset="0"/>
                <a:ea typeface="+mn-ea"/>
                <a:cs typeface="+mn-cs"/>
              </a:rPr>
              <a:t>✔️ These are just a few of our database service offerings. Take a minute to review other database services and [find the product you need](https://azure.microsoft.com/en-us/product-categories/databases/). </a:t>
            </a:r>
          </a:p>
          <a:p>
            <a:endParaRPr lang="en-IE" sz="900" b="0" i="0" u="none" strike="noStrike" kern="1200">
              <a:solidFill>
                <a:schemeClr val="tx1"/>
              </a:solidFill>
              <a:effectLst/>
              <a:latin typeface="Segoe UI Light" pitchFamily="34" charset="0"/>
              <a:ea typeface="+mn-ea"/>
              <a:cs typeface="+mn-cs"/>
            </a:endParaRPr>
          </a:p>
          <a:p>
            <a:endParaRPr lang="en-IE" sz="900" b="0" i="0" u="none" strike="noStrike" kern="1200">
              <a:solidFill>
                <a:schemeClr val="tx1"/>
              </a:solidFill>
              <a:effectLst/>
              <a:latin typeface="Segoe UI Light" pitchFamily="34" charset="0"/>
              <a:ea typeface="+mn-ea"/>
              <a:cs typeface="+mn-cs"/>
            </a:endParaRPr>
          </a:p>
          <a:p>
            <a:r>
              <a:rPr lang="en-IE" sz="900" b="1" i="0" u="none" strike="noStrike" kern="1200">
                <a:solidFill>
                  <a:schemeClr val="tx1"/>
                </a:solidFill>
                <a:effectLst/>
                <a:latin typeface="Segoe UI Light" pitchFamily="34" charset="0"/>
                <a:ea typeface="+mn-ea"/>
                <a:cs typeface="+mn-cs"/>
              </a:rPr>
              <a:t>Azure Cosmos DB </a:t>
            </a:r>
            <a:r>
              <a:rPr lang="en-IE" sz="900" b="0" i="0" u="none" strike="noStrike" kern="1200">
                <a:solidFill>
                  <a:schemeClr val="tx1"/>
                </a:solidFill>
                <a:effectLst/>
                <a:latin typeface="Segoe UI Light" pitchFamily="34" charset="0"/>
                <a:ea typeface="+mn-ea"/>
                <a:cs typeface="+mn-cs"/>
              </a:rPr>
              <a:t>- </a:t>
            </a:r>
            <a:r>
              <a:rPr lang="en-IE" b="0" u="sng"/>
              <a:t>https://azure.microsoft.com/en-us/services/cosmos-db/ </a:t>
            </a:r>
            <a:endParaRPr lang="en-IE" sz="900" b="0" i="0" u="none" strike="noStrike" kern="1200">
              <a:solidFill>
                <a:schemeClr val="tx1"/>
              </a:solidFill>
              <a:effectLst/>
              <a:latin typeface="Segoe UI Light" pitchFamily="34" charset="0"/>
              <a:ea typeface="+mn-ea"/>
              <a:cs typeface="+mn-cs"/>
            </a:endParaRPr>
          </a:p>
          <a:p>
            <a:r>
              <a:rPr lang="en-IE" sz="900" b="1" i="0" u="none" strike="noStrike" kern="1200">
                <a:solidFill>
                  <a:schemeClr val="tx1"/>
                </a:solidFill>
                <a:effectLst/>
                <a:latin typeface="Segoe UI Light" pitchFamily="34" charset="0"/>
                <a:ea typeface="+mn-ea"/>
                <a:cs typeface="+mn-cs"/>
              </a:rPr>
              <a:t>Azure SQL Database </a:t>
            </a:r>
            <a:r>
              <a:rPr lang="en-IE" sz="900" b="0" i="0" u="none" strike="noStrike" kern="1200">
                <a:solidFill>
                  <a:schemeClr val="tx1"/>
                </a:solidFill>
                <a:effectLst/>
                <a:latin typeface="Segoe UI Light" pitchFamily="34" charset="0"/>
                <a:ea typeface="+mn-ea"/>
                <a:cs typeface="+mn-cs"/>
              </a:rPr>
              <a:t>- </a:t>
            </a:r>
            <a:r>
              <a:rPr lang="en-IE" b="0" u="sng"/>
              <a:t>https://azure.microsoft.com/en-us/services/sql-database/</a:t>
            </a:r>
            <a:endParaRPr lang="en-IE" sz="900" b="0" i="0" u="none" strike="noStrike" kern="120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2:54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93423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Azure SQL Managed Instance is the intelligent, scalable cloud database service that combines the broadest SQL Server database engine compatibility with all the benefits of a fully managed and evergreen platform as a service. SQL Managed Instance has near 100% compatibility with the latest SQL Server (Enterprise Edition) database engine, providing a native </a:t>
            </a:r>
            <a:r>
              <a:rPr lang="en-US" b="0" i="0" u="none" strike="noStrike" dirty="0">
                <a:effectLst/>
                <a:latin typeface="Segoe UI" panose="020B0502040204020203" pitchFamily="34" charset="0"/>
                <a:hlinkClick r:id="rId3"/>
              </a:rPr>
              <a:t>virtual network (</a:t>
            </a:r>
            <a:r>
              <a:rPr lang="en-US" b="0" i="0" u="none" strike="noStrike" dirty="0" err="1">
                <a:effectLst/>
                <a:latin typeface="Segoe UI" panose="020B0502040204020203" pitchFamily="34" charset="0"/>
                <a:hlinkClick r:id="rId3"/>
              </a:rPr>
              <a:t>VNet</a:t>
            </a:r>
            <a:r>
              <a:rPr lang="en-US" b="0" i="0" u="none" strike="noStrike" dirty="0">
                <a:effectLst/>
                <a:latin typeface="Segoe UI" panose="020B0502040204020203" pitchFamily="34" charset="0"/>
                <a:hlinkClick r:id="rId3"/>
              </a:rPr>
              <a:t>)</a:t>
            </a:r>
            <a:r>
              <a:rPr lang="en-US" b="0" i="0" dirty="0">
                <a:solidFill>
                  <a:srgbClr val="171717"/>
                </a:solidFill>
                <a:effectLst/>
                <a:latin typeface="Segoe UI" panose="020B0502040204020203" pitchFamily="34" charset="0"/>
              </a:rPr>
              <a:t> implementation that addresses common security concerns, and a </a:t>
            </a:r>
            <a:r>
              <a:rPr lang="en-US" b="0" i="0" u="none" strike="noStrike" dirty="0">
                <a:effectLst/>
                <a:latin typeface="Segoe UI" panose="020B0502040204020203" pitchFamily="34" charset="0"/>
                <a:hlinkClick r:id="rId4"/>
              </a:rPr>
              <a:t>business model</a:t>
            </a:r>
            <a:r>
              <a:rPr lang="en-US" b="0" i="0" dirty="0">
                <a:solidFill>
                  <a:srgbClr val="171717"/>
                </a:solidFill>
                <a:effectLst/>
                <a:latin typeface="Segoe UI" panose="020B0502040204020203" pitchFamily="34" charset="0"/>
              </a:rPr>
              <a:t> favorable for existing SQL Server customers. SQL Managed Instance allows existing SQL Server customers to lift and shift their on-premises applications to the cloud with minimal application and database changes. At the same time, SQL Managed Instance preserves all PaaS capabilities (automatic patching and version updates, </a:t>
            </a:r>
            <a:r>
              <a:rPr lang="en-US" b="0" i="0" u="none" strike="noStrike" dirty="0">
                <a:effectLst/>
                <a:latin typeface="Segoe UI" panose="020B0502040204020203" pitchFamily="34" charset="0"/>
                <a:hlinkClick r:id="rId5"/>
              </a:rPr>
              <a:t>automated backups</a:t>
            </a:r>
            <a:r>
              <a:rPr lang="en-US" b="0" i="0" dirty="0">
                <a:solidFill>
                  <a:srgbClr val="171717"/>
                </a:solidFill>
                <a:effectLst/>
                <a:latin typeface="Segoe UI" panose="020B0502040204020203" pitchFamily="34" charset="0"/>
              </a:rPr>
              <a:t>, </a:t>
            </a:r>
            <a:r>
              <a:rPr lang="en-US" b="0" i="0" u="none" strike="noStrike" dirty="0">
                <a:effectLst/>
                <a:latin typeface="Segoe UI" panose="020B0502040204020203" pitchFamily="34" charset="0"/>
                <a:hlinkClick r:id="rId6"/>
              </a:rPr>
              <a:t>high availability</a:t>
            </a:r>
            <a:r>
              <a:rPr lang="en-US" b="0" i="0" dirty="0">
                <a:solidFill>
                  <a:srgbClr val="171717"/>
                </a:solidFill>
                <a:effectLst/>
                <a:latin typeface="Segoe UI" panose="020B0502040204020203" pitchFamily="34" charset="0"/>
              </a:rPr>
              <a:t>) that drastically reduce management overhead and TCO.</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1/31/2021 2:54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9100509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Connects end users with Microsoft partners, Independent Software Vendors (ISVs), and start-ups that offer solutions and services for Azure.</a:t>
            </a:r>
          </a:p>
          <a:p>
            <a:r>
              <a:rPr lang="en-US" sz="2400" dirty="0"/>
              <a:t>Azure customers, IT professionals and cloud developers can find, try, purchase, and provision Azure applications and services from certified service providers. </a:t>
            </a:r>
          </a:p>
          <a:p>
            <a:r>
              <a:rPr lang="en-US" sz="2400" dirty="0"/>
              <a:t>Includes close to 10,000 product listings.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There is also a </a:t>
            </a:r>
            <a:r>
              <a:rPr lang="en-IE" sz="900" b="1" i="0" u="none" strike="noStrike" kern="1200" dirty="0">
                <a:solidFill>
                  <a:schemeClr val="tx1"/>
                </a:solidFill>
                <a:effectLst/>
                <a:latin typeface="Segoe UI Light" pitchFamily="34" charset="0"/>
                <a:ea typeface="+mn-ea"/>
                <a:cs typeface="+mn-cs"/>
              </a:rPr>
              <a:t>Marketplace FAQ </a:t>
            </a:r>
            <a:r>
              <a:rPr lang="en-IE" sz="900" b="0" i="0" u="none" strike="noStrike" kern="1200" dirty="0">
                <a:solidFill>
                  <a:schemeClr val="tx1"/>
                </a:solidFill>
                <a:effectLst/>
                <a:latin typeface="Segoe UI Light" pitchFamily="34" charset="0"/>
                <a:ea typeface="+mn-ea"/>
                <a:cs typeface="+mn-cs"/>
              </a:rPr>
              <a:t>available at </a:t>
            </a:r>
            <a:r>
              <a:rPr lang="en-IE" u="sng" dirty="0"/>
              <a:t>https://azure.microsoft.com/en-us/marketplace/faq/ </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Azure Marketplace </a:t>
            </a:r>
            <a:r>
              <a:rPr lang="en-IE" dirty="0"/>
              <a:t>- </a:t>
            </a:r>
            <a:r>
              <a:rPr lang="en-IE" dirty="0">
                <a:hlinkClick r:id="rId3"/>
              </a:rPr>
              <a:t>https://azuremarketplace.microsoft.com/en-us/</a:t>
            </a:r>
            <a:r>
              <a:rPr lang="en-IE" dirty="0"/>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2:54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67514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Light"/>
                <a:cs typeface="Segoe UI Light"/>
              </a:rPr>
              <a:t>https://docs.microsoft.com/en-us/learn/paths/azure-fundamentals/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1/31/2021 2:54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5425" indent="-225425">
              <a:buFont typeface="Arial" panose="020B0604020202020204" pitchFamily="34" charset="0"/>
              <a:buChar char="•"/>
            </a:pPr>
            <a:r>
              <a:rPr lang="en-IE" sz="2400" dirty="0">
                <a:latin typeface="Segoe UI Semilight"/>
                <a:cs typeface="Segoe UI Semilight"/>
              </a:rPr>
              <a:t>A region represents a collection of </a:t>
            </a:r>
            <a:r>
              <a:rPr lang="en-IE" sz="2400" dirty="0" err="1">
                <a:latin typeface="Segoe UI Semilight"/>
                <a:cs typeface="Segoe UI Semilight"/>
              </a:rPr>
              <a:t>datacenters</a:t>
            </a:r>
            <a:r>
              <a:rPr lang="en-IE" sz="2400" dirty="0">
                <a:latin typeface="Segoe UI Semilight"/>
                <a:cs typeface="Segoe UI Semilight"/>
              </a:rPr>
              <a:t>.</a:t>
            </a:r>
            <a:endParaRPr lang="en-IE" sz="2400" dirty="0"/>
          </a:p>
          <a:p>
            <a:pPr marL="225425" indent="-225425">
              <a:buFont typeface="Arial" panose="020B0604020202020204" pitchFamily="34" charset="0"/>
              <a:buChar char="•"/>
            </a:pPr>
            <a:r>
              <a:rPr lang="en-IE" sz="2400" dirty="0"/>
              <a:t>Provide flexibility and scale.</a:t>
            </a:r>
          </a:p>
          <a:p>
            <a:pPr marL="225425" indent="-225425">
              <a:buFont typeface="Arial" panose="020B0604020202020204" pitchFamily="34" charset="0"/>
              <a:buChar char="•"/>
            </a:pPr>
            <a:r>
              <a:rPr lang="en-IE" sz="2400" dirty="0"/>
              <a:t>Preserve data residency.</a:t>
            </a:r>
          </a:p>
          <a:p>
            <a:pPr marL="225425" indent="-225425">
              <a:buFont typeface="Arial" panose="020B0604020202020204" pitchFamily="34" charset="0"/>
              <a:buChar char="•"/>
            </a:pPr>
            <a:r>
              <a:rPr lang="en-IE" sz="2400" dirty="0"/>
              <a:t>Select regions close to your users.</a:t>
            </a:r>
          </a:p>
          <a:p>
            <a:pPr marL="225425" indent="-225425">
              <a:buFont typeface="Arial" panose="020B0604020202020204" pitchFamily="34" charset="0"/>
              <a:buChar char="•"/>
            </a:pPr>
            <a:r>
              <a:rPr lang="en-IE" sz="2400" dirty="0">
                <a:latin typeface="Segoe UI Semilight"/>
                <a:cs typeface="Segoe UI Semilight"/>
              </a:rPr>
              <a:t>Be aware of region deployment availability.</a:t>
            </a:r>
            <a:endParaRPr lang="en-IE" sz="2400" dirty="0"/>
          </a:p>
          <a:p>
            <a:pPr marL="225425" indent="-225425">
              <a:buFont typeface="Arial" panose="020B0604020202020204" pitchFamily="34" charset="0"/>
              <a:buChar char="•"/>
            </a:pPr>
            <a:r>
              <a:rPr lang="en-IE" sz="2400" dirty="0">
                <a:latin typeface="Segoe UI Semilight"/>
                <a:cs typeface="Segoe UI Semilight"/>
              </a:rPr>
              <a:t>There are global services that are region independent.</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 list of regions and their locations is available at </a:t>
            </a:r>
            <a:r>
              <a:rPr lang="en-IE" sz="900" u="sng" dirty="0"/>
              <a:t>https://azure.microsoft.com/en-us/global-infrastructure/locations/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2:54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953405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0195" indent="-290195">
              <a:buFont typeface="Arial" panose="020B0604020202020204" pitchFamily="34" charset="0"/>
              <a:buChar char="•"/>
            </a:pPr>
            <a:r>
              <a:rPr lang="en-US" sz="900" dirty="0"/>
              <a:t>Each Azure region is paired with another region.</a:t>
            </a:r>
          </a:p>
          <a:p>
            <a:pPr marL="290195" indent="-290195">
              <a:buFont typeface="Arial" panose="020B0604020202020204" pitchFamily="34" charset="0"/>
              <a:buChar char="•"/>
            </a:pPr>
            <a:r>
              <a:rPr lang="en-US" sz="900" dirty="0"/>
              <a:t>Azure prefers at least 300 miles of separation between datacenters in a regional pair.</a:t>
            </a:r>
          </a:p>
          <a:p>
            <a:pPr marL="290195" indent="-290195">
              <a:buFont typeface="Arial" panose="020B0604020202020204" pitchFamily="34" charset="0"/>
              <a:buChar char="•"/>
            </a:pPr>
            <a:r>
              <a:rPr lang="en-US" sz="900" dirty="0"/>
              <a:t>Some services provide automatic replication to the paired region.</a:t>
            </a:r>
          </a:p>
          <a:p>
            <a:pPr marL="290195" indent="-290195">
              <a:buFont typeface="Arial" panose="020B0604020202020204" pitchFamily="34" charset="0"/>
              <a:buChar char="•"/>
            </a:pPr>
            <a:r>
              <a:rPr lang="en-US" sz="900" dirty="0"/>
              <a:t>In an outage, recovery of one region is prioritized out of every pair.</a:t>
            </a:r>
          </a:p>
          <a:p>
            <a:pPr marL="290195" indent="-290195">
              <a:buFont typeface="Arial" panose="020B0604020202020204" pitchFamily="34" charset="0"/>
              <a:buChar char="•"/>
            </a:pPr>
            <a:r>
              <a:rPr lang="en-US" sz="900" dirty="0"/>
              <a:t>Azure system updates are rolled out to paired regions sequentially (not at the same time).</a:t>
            </a:r>
          </a:p>
          <a:p>
            <a:endParaRPr lang="en-IE" sz="900" dirty="0"/>
          </a:p>
          <a:p>
            <a:r>
              <a:rPr lang="en-IE" sz="900" dirty="0"/>
              <a:t>List of geographies, regions, region-pairs, and other details -https://azure.microsoft.com/en-us/global-infrastructure/geographies/</a:t>
            </a:r>
          </a:p>
          <a:p>
            <a:r>
              <a:rPr lang="en-IE" sz="900" dirty="0"/>
              <a:t>A full list of region pairs is available at </a:t>
            </a:r>
            <a:r>
              <a:rPr lang="en-IE" sz="900" u="sng" dirty="0"/>
              <a:t>https://docs.microsoft.com/en-us/azure/best-practices-availability-paired-regions#what-are-paired-regions </a:t>
            </a:r>
            <a:endParaRPr lang="en-US" sz="90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2:54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54814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is to introduce the upcoming topics. You could also use the slide at the end of the lesson to review. </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1/31/2021 2:54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2988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IE" sz="2800" dirty="0"/>
              <a:t>Physically separate locations within an Azure region.</a:t>
            </a:r>
          </a:p>
          <a:p>
            <a:pPr marL="457200" indent="-457200">
              <a:buFont typeface="Arial" panose="020B0604020202020204" pitchFamily="34" charset="0"/>
              <a:buChar char="•"/>
            </a:pPr>
            <a:r>
              <a:rPr lang="en-IE" sz="2800" dirty="0"/>
              <a:t>Takes availability sets to the next level</a:t>
            </a:r>
          </a:p>
          <a:p>
            <a:pPr marL="457200" indent="-457200">
              <a:buFont typeface="Arial" panose="020B0604020202020204" pitchFamily="34" charset="0"/>
              <a:buChar char="•"/>
            </a:pPr>
            <a:r>
              <a:rPr lang="en-IE" sz="2800" dirty="0"/>
              <a:t>Includes one or more </a:t>
            </a:r>
            <a:r>
              <a:rPr lang="en-IE" sz="2800" dirty="0" err="1"/>
              <a:t>datacenters</a:t>
            </a:r>
            <a:r>
              <a:rPr lang="en-IE" sz="2800" dirty="0"/>
              <a:t>, equipped with independent power, cooling, and networking. </a:t>
            </a:r>
          </a:p>
          <a:p>
            <a:pPr marL="457200" indent="-457200">
              <a:buFont typeface="Arial" panose="020B0604020202020204" pitchFamily="34" charset="0"/>
              <a:buChar char="•"/>
            </a:pPr>
            <a:r>
              <a:rPr lang="en-IE" sz="2800" dirty="0"/>
              <a:t>Acts as an isolation boundary.</a:t>
            </a:r>
          </a:p>
          <a:p>
            <a:pPr marL="457200" indent="-457200">
              <a:buFont typeface="Arial" panose="020B0604020202020204" pitchFamily="34" charset="0"/>
              <a:buChar char="•"/>
            </a:pPr>
            <a:r>
              <a:rPr lang="en-IE" sz="2800" dirty="0"/>
              <a:t>If one availability zone goes down, the other continues working.</a:t>
            </a:r>
            <a:endParaRPr lang="en-IE" sz="2800" b="1" dirty="0"/>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More details about Availability Zones in Azure are available at </a:t>
            </a:r>
            <a:r>
              <a:rPr lang="en-IE" sz="900" u="sng" dirty="0"/>
              <a:t>https://docs.microsoft.com/en-us/azure/availability-zones/az-overview </a:t>
            </a:r>
            <a:endParaRPr lang="en-US" sz="90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1/31/2021 2:54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338" indent="-287338">
              <a:buFont typeface="Arial" panose="020B0604020202020204" pitchFamily="34" charset="0"/>
              <a:buChar char="•"/>
            </a:pPr>
            <a:r>
              <a:rPr lang="en-US" sz="1800" dirty="0"/>
              <a:t>Containers for multiple resources that share the same life cycle. </a:t>
            </a:r>
          </a:p>
          <a:p>
            <a:pPr marL="287338" indent="-287338">
              <a:buFont typeface="Arial" panose="020B0604020202020204" pitchFamily="34" charset="0"/>
              <a:buChar char="•"/>
            </a:pPr>
            <a:r>
              <a:rPr lang="en-US" sz="1800" dirty="0"/>
              <a:t>Aggregates resources into a single manageable unit.</a:t>
            </a:r>
          </a:p>
          <a:p>
            <a:pPr marL="287338" indent="-287338">
              <a:buFont typeface="Arial" panose="020B0604020202020204" pitchFamily="34" charset="0"/>
              <a:buChar char="•"/>
            </a:pPr>
            <a:r>
              <a:rPr lang="en-US" sz="1800" dirty="0"/>
              <a:t>Every Azure resource must exist in one (and only one) resource group.</a:t>
            </a:r>
          </a:p>
          <a:p>
            <a:pPr marL="287338" indent="-287338">
              <a:buFont typeface="Arial" panose="020B0604020202020204" pitchFamily="34" charset="0"/>
              <a:buChar char="•"/>
            </a:pPr>
            <a:r>
              <a:rPr lang="en-US" sz="1800" dirty="0"/>
              <a:t>Secure at the resource group </a:t>
            </a:r>
            <a:br>
              <a:rPr lang="en-US" sz="1800" dirty="0"/>
            </a:br>
            <a:r>
              <a:rPr lang="en-US" sz="1800" dirty="0"/>
              <a:t>(or resource) level - using role-based access control (RBAC).</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2:54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dirty="0"/>
              <a:t>Provides a management layer that enables you to create, update, and delete resources in your Azure subscription.</a:t>
            </a:r>
          </a:p>
          <a:p>
            <a:pPr marL="457200" indent="-457200">
              <a:buFont typeface="Arial" panose="020B0604020202020204" pitchFamily="34" charset="0"/>
              <a:buChar char="•"/>
            </a:pPr>
            <a:r>
              <a:rPr lang="en-US" dirty="0"/>
              <a:t>Create, configure, manage and delete resources and resource groups.</a:t>
            </a:r>
          </a:p>
          <a:p>
            <a:pPr marL="457200" indent="-457200">
              <a:buFont typeface="Arial" panose="020B0604020202020204" pitchFamily="34" charset="0"/>
              <a:buChar char="•"/>
            </a:pPr>
            <a:r>
              <a:rPr lang="en-US" dirty="0"/>
              <a:t>Organizes resources.</a:t>
            </a:r>
          </a:p>
          <a:p>
            <a:pPr marL="457200" indent="-457200">
              <a:buFont typeface="Arial" panose="020B0604020202020204" pitchFamily="34" charset="0"/>
              <a:buChar char="•"/>
            </a:pPr>
            <a:r>
              <a:rPr lang="en-US" dirty="0"/>
              <a:t>Controls access and resources.</a:t>
            </a:r>
          </a:p>
          <a:p>
            <a:pPr marL="457200" indent="-457200">
              <a:buFont typeface="Arial" panose="020B0604020202020204" pitchFamily="34" charset="0"/>
              <a:buChar char="•"/>
            </a:pPr>
            <a:r>
              <a:rPr lang="en-US" dirty="0"/>
              <a:t>Automates using different tools and SDKs.</a:t>
            </a:r>
          </a:p>
          <a:p>
            <a:pPr marL="457200" indent="-457200">
              <a:buFont typeface="Arial" panose="020B0604020202020204" pitchFamily="34" charset="0"/>
              <a:buChar char="•"/>
            </a:pPr>
            <a:r>
              <a:rPr lang="en-US" sz="1000" dirty="0"/>
              <a:t>Stores layouts in JSON files.</a:t>
            </a:r>
          </a:p>
          <a:p>
            <a:endParaRPr lang="en-IE" dirty="0"/>
          </a:p>
          <a:p>
            <a:r>
              <a:rPr lang="en-IE" dirty="0"/>
              <a:t>You can view more details about Azure Resource Manager at </a:t>
            </a:r>
            <a:r>
              <a:rPr lang="en-IE" u="sng" dirty="0"/>
              <a:t>https://docs.microsoft.com/en-us/azure/azure-resource-manager</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2:54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dirty="0"/>
              <a:t>An account can have one subscription or multiple subscriptions.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kern="1200" dirty="0">
                <a:solidFill>
                  <a:schemeClr val="tx1"/>
                </a:solidFill>
                <a:effectLst/>
                <a:latin typeface="Segoe UI Light" pitchFamily="34" charset="0"/>
                <a:ea typeface="+mn-ea"/>
                <a:cs typeface="+mn-cs"/>
              </a:rPr>
              <a:t>Azure subscription offers - </a:t>
            </a:r>
            <a:r>
              <a:rPr lang="en-IE" u="sng" dirty="0"/>
              <a:t>https://azure.microsoft.com/en-us/support/legal/offer-details/ </a:t>
            </a:r>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1/31/2021 2:54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958519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262929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4276391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171713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47097091"/>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310110"/>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0321029"/>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8348474"/>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7130787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5214379"/>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24054560"/>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62069643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1964566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93566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857556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12338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453614469"/>
      </p:ext>
    </p:extLst>
  </p:cSld>
  <p:clrMapOvr>
    <a:masterClrMapping/>
  </p:clrMapOvr>
  <p:transition>
    <p:fade/>
  </p:transition>
  <p:hf sldNum="0"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64121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5761898"/>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574850776"/>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766728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58058485"/>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1091564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21842938"/>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5033492"/>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66867420"/>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502621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404254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6410944"/>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8981454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197567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427434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211121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16120438"/>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69691683"/>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568703541"/>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17182952"/>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874201975"/>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419470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6884756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4357681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6409448"/>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506363558"/>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28253837"/>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2673210"/>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54349577"/>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56646582"/>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3850591"/>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5215723"/>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0388265"/>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085183"/>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8397906"/>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328062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8629927"/>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07657260"/>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962167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7635691"/>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59299125"/>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7529691"/>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2041233968"/>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084927556"/>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6995759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887969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07311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204226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76669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4405458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763642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4056159477"/>
      </p:ext>
    </p:extLst>
  </p:cSld>
  <p:clrMapOvr>
    <a:masterClrMapping/>
  </p:clrMapOvr>
  <p:transition>
    <p:fade/>
  </p:transition>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46335923"/>
      </p:ext>
    </p:extLst>
  </p:cSld>
  <p:clrMapOvr>
    <a:masterClrMapping/>
  </p:clrMapOvr>
  <p:transition>
    <p:fade/>
  </p:transition>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440108513"/>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02895854"/>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6920054"/>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dirty="0"/>
              <a:t>Click to edit Master text styles</a:t>
            </a:r>
          </a:p>
          <a:p>
            <a:pPr lvl="4"/>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9446614"/>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360935"/>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5934661"/>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3564279"/>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3415586"/>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7781410"/>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6543400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888452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295219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7545226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2140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4673441"/>
      </p:ext>
    </p:extLst>
  </p:cSld>
  <p:clrMapOvr>
    <a:masterClrMapping/>
  </p:clrMapOvr>
  <p:transition>
    <p:fade/>
  </p:transition>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038827"/>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77706814"/>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7572834"/>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66746503"/>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5754300"/>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62967217"/>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5874600"/>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22253057"/>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907244005"/>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6795642"/>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4238052"/>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8788566"/>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75562541"/>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3299623"/>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1096607"/>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2313463"/>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50" Type="http://schemas.openxmlformats.org/officeDocument/2006/relationships/slideLayout" Target="../slideLayouts/slideLayout63.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9" Type="http://schemas.openxmlformats.org/officeDocument/2006/relationships/slideLayout" Target="../slideLayouts/slideLayout42.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8" Type="http://schemas.openxmlformats.org/officeDocument/2006/relationships/slideLayout" Target="../slideLayouts/slideLayout21.xml"/><Relationship Id="rId51" Type="http://schemas.openxmlformats.org/officeDocument/2006/relationships/slideLayout" Target="../slideLayouts/slideLayout64.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0" Type="http://schemas.openxmlformats.org/officeDocument/2006/relationships/slideLayout" Target="../slideLayouts/slideLayout33.xml"/><Relationship Id="rId41" Type="http://schemas.openxmlformats.org/officeDocument/2006/relationships/slideLayout" Target="../slideLayouts/slideLayout54.xml"/><Relationship Id="rId1" Type="http://schemas.openxmlformats.org/officeDocument/2006/relationships/slideLayout" Target="../slideLayouts/slideLayout14.xml"/><Relationship Id="rId6"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9" Type="http://schemas.openxmlformats.org/officeDocument/2006/relationships/slideLayout" Target="../slideLayouts/slideLayout93.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theme" Target="../theme/theme3.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8" Type="http://schemas.openxmlformats.org/officeDocument/2006/relationships/slideLayout" Target="../slideLayouts/slideLayout72.xml"/><Relationship Id="rId3" Type="http://schemas.openxmlformats.org/officeDocument/2006/relationships/slideLayout" Target="../slideLayouts/slideLayout67.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0" Type="http://schemas.openxmlformats.org/officeDocument/2006/relationships/slideLayout" Target="../slideLayouts/slideLayout84.xml"/><Relationship Id="rId41" Type="http://schemas.openxmlformats.org/officeDocument/2006/relationships/slideLayout" Target="../slideLayouts/slideLayout105.xml"/><Relationship Id="rId1" Type="http://schemas.openxmlformats.org/officeDocument/2006/relationships/slideLayout" Target="../slideLayouts/slideLayout65.xml"/><Relationship Id="rId6" Type="http://schemas.openxmlformats.org/officeDocument/2006/relationships/slideLayout" Target="../slideLayouts/slideLayout7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39" Type="http://schemas.openxmlformats.org/officeDocument/2006/relationships/slideLayout" Target="../slideLayouts/slideLayout151.xml"/><Relationship Id="rId21" Type="http://schemas.openxmlformats.org/officeDocument/2006/relationships/slideLayout" Target="../slideLayouts/slideLayout133.xml"/><Relationship Id="rId34" Type="http://schemas.openxmlformats.org/officeDocument/2006/relationships/slideLayout" Target="../slideLayouts/slideLayout146.xml"/><Relationship Id="rId42" Type="http://schemas.openxmlformats.org/officeDocument/2006/relationships/slideLayout" Target="../slideLayouts/slideLayout154.xml"/><Relationship Id="rId47" Type="http://schemas.openxmlformats.org/officeDocument/2006/relationships/slideLayout" Target="../slideLayouts/slideLayout159.xml"/><Relationship Id="rId50" Type="http://schemas.openxmlformats.org/officeDocument/2006/relationships/slideLayout" Target="../slideLayouts/slideLayout162.xml"/><Relationship Id="rId7" Type="http://schemas.openxmlformats.org/officeDocument/2006/relationships/slideLayout" Target="../slideLayouts/slideLayout119.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9" Type="http://schemas.openxmlformats.org/officeDocument/2006/relationships/slideLayout" Target="../slideLayouts/slideLayout141.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32" Type="http://schemas.openxmlformats.org/officeDocument/2006/relationships/slideLayout" Target="../slideLayouts/slideLayout144.xml"/><Relationship Id="rId37" Type="http://schemas.openxmlformats.org/officeDocument/2006/relationships/slideLayout" Target="../slideLayouts/slideLayout149.xml"/><Relationship Id="rId40" Type="http://schemas.openxmlformats.org/officeDocument/2006/relationships/slideLayout" Target="../slideLayouts/slideLayout152.xml"/><Relationship Id="rId45" Type="http://schemas.openxmlformats.org/officeDocument/2006/relationships/slideLayout" Target="../slideLayouts/slideLayout157.xml"/><Relationship Id="rId5" Type="http://schemas.openxmlformats.org/officeDocument/2006/relationships/slideLayout" Target="../slideLayouts/slideLayout117.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slideLayout" Target="../slideLayouts/slideLayout140.xml"/><Relationship Id="rId36" Type="http://schemas.openxmlformats.org/officeDocument/2006/relationships/slideLayout" Target="../slideLayouts/slideLayout148.xml"/><Relationship Id="rId49" Type="http://schemas.openxmlformats.org/officeDocument/2006/relationships/slideLayout" Target="../slideLayouts/slideLayout161.xml"/><Relationship Id="rId10" Type="http://schemas.openxmlformats.org/officeDocument/2006/relationships/slideLayout" Target="../slideLayouts/slideLayout122.xml"/><Relationship Id="rId19" Type="http://schemas.openxmlformats.org/officeDocument/2006/relationships/slideLayout" Target="../slideLayouts/slideLayout131.xml"/><Relationship Id="rId31" Type="http://schemas.openxmlformats.org/officeDocument/2006/relationships/slideLayout" Target="../slideLayouts/slideLayout143.xml"/><Relationship Id="rId44" Type="http://schemas.openxmlformats.org/officeDocument/2006/relationships/slideLayout" Target="../slideLayouts/slideLayout156.xml"/><Relationship Id="rId52" Type="http://schemas.openxmlformats.org/officeDocument/2006/relationships/theme" Target="../theme/theme4.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slideLayout" Target="../slideLayouts/slideLayout139.xml"/><Relationship Id="rId30" Type="http://schemas.openxmlformats.org/officeDocument/2006/relationships/slideLayout" Target="../slideLayouts/slideLayout142.xml"/><Relationship Id="rId35" Type="http://schemas.openxmlformats.org/officeDocument/2006/relationships/slideLayout" Target="../slideLayouts/slideLayout147.xml"/><Relationship Id="rId43" Type="http://schemas.openxmlformats.org/officeDocument/2006/relationships/slideLayout" Target="../slideLayouts/slideLayout155.xml"/><Relationship Id="rId48" Type="http://schemas.openxmlformats.org/officeDocument/2006/relationships/slideLayout" Target="../slideLayouts/slideLayout160.xml"/><Relationship Id="rId8" Type="http://schemas.openxmlformats.org/officeDocument/2006/relationships/slideLayout" Target="../slideLayouts/slideLayout120.xml"/><Relationship Id="rId51" Type="http://schemas.openxmlformats.org/officeDocument/2006/relationships/slideLayout" Target="../slideLayouts/slideLayout163.xml"/><Relationship Id="rId3" Type="http://schemas.openxmlformats.org/officeDocument/2006/relationships/slideLayout" Target="../slideLayouts/slideLayout115.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33" Type="http://schemas.openxmlformats.org/officeDocument/2006/relationships/slideLayout" Target="../slideLayouts/slideLayout145.xml"/><Relationship Id="rId38" Type="http://schemas.openxmlformats.org/officeDocument/2006/relationships/slideLayout" Target="../slideLayouts/slideLayout150.xml"/><Relationship Id="rId46" Type="http://schemas.openxmlformats.org/officeDocument/2006/relationships/slideLayout" Target="../slideLayouts/slideLayout158.xml"/><Relationship Id="rId20" Type="http://schemas.openxmlformats.org/officeDocument/2006/relationships/slideLayout" Target="../slideLayouts/slideLayout132.xml"/><Relationship Id="rId41" Type="http://schemas.openxmlformats.org/officeDocument/2006/relationships/slideLayout" Target="../slideLayouts/slideLayout153.xml"/><Relationship Id="rId1" Type="http://schemas.openxmlformats.org/officeDocument/2006/relationships/slideLayout" Target="../slideLayouts/slideLayout113.xml"/><Relationship Id="rId6"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240" r:id="rId6"/>
    <p:sldLayoutId id="2147484241" r:id="rId7"/>
    <p:sldLayoutId id="2147484474" r:id="rId8"/>
    <p:sldLayoutId id="2147484245" r:id="rId9"/>
    <p:sldLayoutId id="2147484249" r:id="rId10"/>
    <p:sldLayoutId id="2147484641" r:id="rId11"/>
    <p:sldLayoutId id="2147484584" r:id="rId12"/>
    <p:sldLayoutId id="2147484742" r:id="rId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17FCC5D2-4627-4438-958B-E797B4D6979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01D5F50-6C0A-4122-ADB0-D27D43039B49}"/>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5310F69F-6170-4B5C-AE44-FB39186B519D}"/>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79E1F615-7424-415E-A69A-192FC130596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4543D39-027C-4FB6-93A7-64D67059FC1C}"/>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0419CA-90D7-4AB1-872E-1A9C85395B8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263C1D-1546-47AB-8F5C-789CEABC7583}"/>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2AD5CC8-7541-421D-B122-04177A854246}"/>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020BA9-5263-45AC-BE62-EF75BBDD3DFB}"/>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36A9F18-11DD-4BEE-99BB-2183590069EB}"/>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FA88EB-CDD2-4480-BC60-CC9B1079CB2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C03331-45DD-44D4-98B8-82F4812080E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7D0E68-776E-4273-B554-E1551C6F71F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88224-F58C-4452-8603-000B8DB57315}"/>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0724CB-C983-4771-A3B9-18AA293C273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AF5DF08-E377-4820-B327-E313377F861E}"/>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1529B9-55B4-440E-A1A7-CBEBB0CAB3DC}"/>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E30396F-362B-4E20-8E9C-27104BB08395}"/>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FEE78F-ADB8-4535-A900-810A37D2FFCA}"/>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792DD69-80E2-488A-B693-E049C6A0CAC0}"/>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FA4DCF4-4D6B-48ED-B20A-30733EFB89D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BD41415-A5CA-458B-9202-2585F22338A8}"/>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1C2573-BDC8-4766-AA51-9DA13C544D0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6BDD17-31DA-4CB9-A106-155301CF925B}"/>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9BCD9E-316E-484C-9D18-ABABAB11AB78}"/>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68BBE92-C94B-4092-ACEA-F1FBFCED665A}"/>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E0144B2-7C86-4CA3-9CAD-A72D27BFA6D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6EC4A79-3B59-4C70-ACDC-3EADBCEEB988}"/>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22FCA4E-29DB-4C2F-BE93-75CB3690C50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FCBB6C3-B117-4C29-A3E4-B8F7088901D5}"/>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AC347CD-3BB6-458B-988F-0CF4F3780980}"/>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EC7C542-5C2D-446A-9B70-7744995BB0DA}"/>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CC2875-5066-401E-B861-88541FCC73C2}"/>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DBF5746-B658-4242-B5ED-7C3745EADCE6}"/>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759509-9ACF-4FDD-B4FE-72B4948CCE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FA2057-7F9F-4B0A-89A4-CDCD91D5ECC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31003-FA79-4EF7-8873-C167E2BFE744}"/>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ECE77184-103D-45AB-9C5E-6C7105E1DEE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9411EC3E-5C2D-4DA1-95AC-EA690EDB82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64426029"/>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3" r:id="rId8"/>
    <p:sldLayoutId id="2147484754" r:id="rId9"/>
    <p:sldLayoutId id="2147484755" r:id="rId10"/>
    <p:sldLayoutId id="2147484756" r:id="rId11"/>
    <p:sldLayoutId id="2147484757" r:id="rId12"/>
    <p:sldLayoutId id="2147484758" r:id="rId13"/>
    <p:sldLayoutId id="2147484759" r:id="rId14"/>
    <p:sldLayoutId id="2147484760" r:id="rId15"/>
    <p:sldLayoutId id="2147484761" r:id="rId16"/>
    <p:sldLayoutId id="2147484849" r:id="rId17"/>
    <p:sldLayoutId id="2147484850" r:id="rId18"/>
    <p:sldLayoutId id="2147484851" r:id="rId19"/>
    <p:sldLayoutId id="2147484852" r:id="rId20"/>
    <p:sldLayoutId id="2147484853" r:id="rId21"/>
    <p:sldLayoutId id="2147484854" r:id="rId22"/>
    <p:sldLayoutId id="2147484855" r:id="rId23"/>
    <p:sldLayoutId id="2147484856" r:id="rId24"/>
    <p:sldLayoutId id="2147484857" r:id="rId25"/>
    <p:sldLayoutId id="2147484858" r:id="rId26"/>
    <p:sldLayoutId id="2147484859" r:id="rId27"/>
    <p:sldLayoutId id="2147484860" r:id="rId28"/>
    <p:sldLayoutId id="2147484861" r:id="rId29"/>
    <p:sldLayoutId id="2147484862" r:id="rId30"/>
    <p:sldLayoutId id="2147484863" r:id="rId31"/>
    <p:sldLayoutId id="2147484864" r:id="rId32"/>
    <p:sldLayoutId id="2147484865" r:id="rId33"/>
    <p:sldLayoutId id="2147484866" r:id="rId34"/>
    <p:sldLayoutId id="2147484867" r:id="rId35"/>
    <p:sldLayoutId id="2147484868" r:id="rId36"/>
    <p:sldLayoutId id="2147484869" r:id="rId37"/>
    <p:sldLayoutId id="2147484870" r:id="rId38"/>
    <p:sldLayoutId id="2147484871" r:id="rId39"/>
    <p:sldLayoutId id="2147484872" r:id="rId40"/>
    <p:sldLayoutId id="2147484873" r:id="rId41"/>
    <p:sldLayoutId id="2147484874" r:id="rId42"/>
    <p:sldLayoutId id="2147484875" r:id="rId43"/>
    <p:sldLayoutId id="2147484876" r:id="rId44"/>
    <p:sldLayoutId id="2147484877" r:id="rId45"/>
    <p:sldLayoutId id="2147484878" r:id="rId46"/>
    <p:sldLayoutId id="2147484879" r:id="rId47"/>
    <p:sldLayoutId id="2147484880" r:id="rId48"/>
    <p:sldLayoutId id="2147484881" r:id="rId49"/>
    <p:sldLayoutId id="2147484882" r:id="rId50"/>
    <p:sldLayoutId id="2147484883"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grpSp>
        <p:nvGrpSpPr>
          <p:cNvPr id="11" name="GRID" hidden="1">
            <a:extLst>
              <a:ext uri="{FF2B5EF4-FFF2-40B4-BE49-F238E27FC236}">
                <a16:creationId xmlns:a16="http://schemas.microsoft.com/office/drawing/2014/main" id="{352FBFA5-04E2-47B3-832B-4825C1A63E8C}"/>
              </a:ext>
            </a:extLst>
          </p:cNvPr>
          <p:cNvGrpSpPr/>
          <p:nvPr userDrawn="1"/>
        </p:nvGrpSpPr>
        <p:grpSpPr>
          <a:xfrm>
            <a:off x="0" y="0"/>
            <a:ext cx="12192000" cy="6858000"/>
            <a:chOff x="0" y="0"/>
            <a:chExt cx="12192000" cy="6858000"/>
          </a:xfrm>
        </p:grpSpPr>
        <p:cxnSp>
          <p:nvCxnSpPr>
            <p:cNvPr id="12" name="Straight Connector 11">
              <a:extLst>
                <a:ext uri="{FF2B5EF4-FFF2-40B4-BE49-F238E27FC236}">
                  <a16:creationId xmlns:a16="http://schemas.microsoft.com/office/drawing/2014/main" id="{040BFD74-DEDF-4239-9219-D612FC86FCF9}"/>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C1C0AC-3D7F-4A51-81B9-653301CADA84}"/>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D3A83DB-92A3-4FA6-9284-D808B37ECC4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BA2F286-4940-4AB0-B639-0BA3B8BF6028}"/>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27BB35-7DC4-4A1F-88AD-A93AE8DB9373}"/>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C6756A-D867-433E-BD4F-8986CAC1F3E9}"/>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531024-1FCB-4780-95A0-2E0A1B01C7E2}"/>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E89355-8266-4518-92A7-5871DEEAC86F}"/>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E98360D-575A-4895-BC38-12F6CD9CC651}"/>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2BBABB-B6D4-48EB-A2A4-094DE3A686D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2A9858-3E67-4DB9-9F37-A19A084AB6E8}"/>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F2EE57-5CCB-431D-896B-04743C02105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D939FEA-4B19-41A4-B620-C507701F7768}"/>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BF0A62E-9C5A-436B-9AB8-3912076C9F5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605062-3684-4D23-BB67-8BE63A3DC822}"/>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7EEB40-D4DC-4629-8438-F0448E1A22F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46153A-E24F-4405-ACA4-430BD67857B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D11DA4-4E26-473B-A052-422EE6327CD4}"/>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FD98BDF-25F5-4566-B35D-DE9D3984F89C}"/>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07B28E3-1121-4CBE-8170-04C42DF70ED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378B483-8596-468D-864D-F705E18D658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39A1DD-3C7C-474D-8E73-C3EF371BF4E1}"/>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DCF384F-95CF-4E07-866C-67F87EAAB7EB}"/>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40509E-F0B7-49F6-ABF9-B36A394A4F71}"/>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A2655C0-B930-4599-9C90-20D90AC3F719}"/>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49B2FE-86D8-4F27-982A-D5465F73393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4669B4F-87FA-4BA5-94C3-DD732113249E}"/>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E109B33-5E7B-4322-9214-4248C344C89F}"/>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AA663B-270E-4F9A-9406-97D68A9D4A8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B8BA9FC-2BBC-4F6D-9844-8006C06849A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14FF488-074C-4EB4-BE9E-32281FB014F2}"/>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E83DEDC-8373-4BB5-901A-1199F8705822}"/>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50632C3-3042-40A8-8A40-D1D18EFD931E}"/>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3B677EF-9429-40D5-90F1-C4CF1BEF2EB0}"/>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64 square" hidden="1">
            <a:extLst>
              <a:ext uri="{FF2B5EF4-FFF2-40B4-BE49-F238E27FC236}">
                <a16:creationId xmlns:a16="http://schemas.microsoft.com/office/drawing/2014/main" id="{F3EBAE4A-D850-4AB6-ADA7-73B2FC73F69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4" name=".32 square" hidden="1">
            <a:extLst>
              <a:ext uri="{FF2B5EF4-FFF2-40B4-BE49-F238E27FC236}">
                <a16:creationId xmlns:a16="http://schemas.microsoft.com/office/drawing/2014/main" id="{80CBC987-6FE4-468D-92CA-967EB248BB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50306010"/>
      </p:ext>
    </p:extLst>
  </p:cSld>
  <p:clrMap bg1="lt1" tx1="dk1" bg2="lt2" tx2="dk2" accent1="accent1" accent2="accent2" accent3="accent3" accent4="accent4" accent5="accent5" accent6="accent6" hlink="hlink" folHlink="folHlink"/>
  <p:sldLayoutIdLst>
    <p:sldLayoutId id="2147484885" r:id="rId1"/>
    <p:sldLayoutId id="2147484886" r:id="rId2"/>
    <p:sldLayoutId id="2147484887" r:id="rId3"/>
    <p:sldLayoutId id="2147484888" r:id="rId4"/>
    <p:sldLayoutId id="2147484889" r:id="rId5"/>
    <p:sldLayoutId id="2147484890" r:id="rId6"/>
    <p:sldLayoutId id="2147484891" r:id="rId7"/>
    <p:sldLayoutId id="2147484892" r:id="rId8"/>
    <p:sldLayoutId id="2147484893" r:id="rId9"/>
    <p:sldLayoutId id="2147484894" r:id="rId10"/>
    <p:sldLayoutId id="2147484895" r:id="rId11"/>
    <p:sldLayoutId id="2147484896" r:id="rId12"/>
    <p:sldLayoutId id="2147484897" r:id="rId13"/>
    <p:sldLayoutId id="2147484898" r:id="rId14"/>
    <p:sldLayoutId id="2147484899" r:id="rId15"/>
    <p:sldLayoutId id="2147484900" r:id="rId16"/>
    <p:sldLayoutId id="2147484901" r:id="rId17"/>
    <p:sldLayoutId id="2147484815" r:id="rId18"/>
    <p:sldLayoutId id="2147484816" r:id="rId19"/>
    <p:sldLayoutId id="2147484817" r:id="rId20"/>
    <p:sldLayoutId id="2147484818" r:id="rId21"/>
    <p:sldLayoutId id="2147484819" r:id="rId22"/>
    <p:sldLayoutId id="2147484820" r:id="rId23"/>
    <p:sldLayoutId id="2147484821" r:id="rId24"/>
    <p:sldLayoutId id="2147484822" r:id="rId25"/>
    <p:sldLayoutId id="2147484823" r:id="rId26"/>
    <p:sldLayoutId id="2147484824" r:id="rId27"/>
    <p:sldLayoutId id="2147484825" r:id="rId28"/>
    <p:sldLayoutId id="2147484826" r:id="rId29"/>
    <p:sldLayoutId id="2147484827" r:id="rId30"/>
    <p:sldLayoutId id="2147484828" r:id="rId31"/>
    <p:sldLayoutId id="2147484829" r:id="rId32"/>
    <p:sldLayoutId id="2147484830" r:id="rId33"/>
    <p:sldLayoutId id="2147484831" r:id="rId34"/>
    <p:sldLayoutId id="2147484832" r:id="rId35"/>
    <p:sldLayoutId id="2147484833" r:id="rId36"/>
    <p:sldLayoutId id="2147484834" r:id="rId37"/>
    <p:sldLayoutId id="2147484835" r:id="rId38"/>
    <p:sldLayoutId id="2147484836" r:id="rId39"/>
    <p:sldLayoutId id="2147484837" r:id="rId40"/>
    <p:sldLayoutId id="2147484838" r:id="rId41"/>
    <p:sldLayoutId id="2147484839" r:id="rId42"/>
    <p:sldLayoutId id="2147484840" r:id="rId43"/>
    <p:sldLayoutId id="2147484841" r:id="rId44"/>
    <p:sldLayoutId id="2147484842" r:id="rId45"/>
    <p:sldLayoutId id="2147484843" r:id="rId46"/>
    <p:sldLayoutId id="2147484847" r:id="rId47"/>
    <p:sldLayoutId id="2147484848" r:id="rId48"/>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763" r:id="rId1"/>
    <p:sldLayoutId id="2147484764" r:id="rId2"/>
    <p:sldLayoutId id="2147484765" r:id="rId3"/>
    <p:sldLayoutId id="2147484766" r:id="rId4"/>
    <p:sldLayoutId id="2147484767" r:id="rId5"/>
    <p:sldLayoutId id="2147484768" r:id="rId6"/>
    <p:sldLayoutId id="2147484769" r:id="rId7"/>
    <p:sldLayoutId id="2147484770" r:id="rId8"/>
    <p:sldLayoutId id="2147484771" r:id="rId9"/>
    <p:sldLayoutId id="2147484772" r:id="rId10"/>
    <p:sldLayoutId id="2147484773" r:id="rId11"/>
    <p:sldLayoutId id="2147484774" r:id="rId12"/>
    <p:sldLayoutId id="2147484775" r:id="rId13"/>
    <p:sldLayoutId id="2147484776" r:id="rId14"/>
    <p:sldLayoutId id="2147484777" r:id="rId15"/>
    <p:sldLayoutId id="2147484778" r:id="rId16"/>
    <p:sldLayoutId id="2147484779" r:id="rId17"/>
    <p:sldLayoutId id="2147484780" r:id="rId18"/>
    <p:sldLayoutId id="2147484781" r:id="rId19"/>
    <p:sldLayoutId id="2147484782" r:id="rId20"/>
    <p:sldLayoutId id="2147484783" r:id="rId21"/>
    <p:sldLayoutId id="2147484784" r:id="rId22"/>
    <p:sldLayoutId id="2147484785" r:id="rId23"/>
    <p:sldLayoutId id="2147484786" r:id="rId24"/>
    <p:sldLayoutId id="2147484787" r:id="rId25"/>
    <p:sldLayoutId id="2147484788" r:id="rId26"/>
    <p:sldLayoutId id="2147484789" r:id="rId27"/>
    <p:sldLayoutId id="2147484790" r:id="rId28"/>
    <p:sldLayoutId id="2147484791" r:id="rId29"/>
    <p:sldLayoutId id="2147484792" r:id="rId30"/>
    <p:sldLayoutId id="2147484793"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2"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svg"/><Relationship Id="rId3" Type="http://schemas.openxmlformats.org/officeDocument/2006/relationships/image" Target="../media/image23.svg"/><Relationship Id="rId7" Type="http://schemas.openxmlformats.org/officeDocument/2006/relationships/image" Target="../media/image27.sv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72.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sv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72.xml"/><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72.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6.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7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84.xml"/><Relationship Id="rId4" Type="http://schemas.openxmlformats.org/officeDocument/2006/relationships/image" Target="../media/image43.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2.xml"/></Relationships>
</file>

<file path=ppt/slides/_rels/slide18.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22.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notesSlide" Target="../notesSlides/notesSlide13.xml"/><Relationship Id="rId1" Type="http://schemas.openxmlformats.org/officeDocument/2006/relationships/slideLayout" Target="../slideLayouts/slideLayout72.xml"/><Relationship Id="rId6" Type="http://schemas.openxmlformats.org/officeDocument/2006/relationships/image" Target="../media/image29.svg"/><Relationship Id="rId11" Type="http://schemas.openxmlformats.org/officeDocument/2006/relationships/image" Target="../media/image49.png"/><Relationship Id="rId5" Type="http://schemas.openxmlformats.org/officeDocument/2006/relationships/image" Target="../media/image44.png"/><Relationship Id="rId10" Type="http://schemas.openxmlformats.org/officeDocument/2006/relationships/image" Target="../media/image48.svg"/><Relationship Id="rId4" Type="http://schemas.openxmlformats.org/officeDocument/2006/relationships/image" Target="../media/image23.svg"/><Relationship Id="rId9"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2.xml"/><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84.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6.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72.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72.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50.sv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72.xml"/><Relationship Id="rId4" Type="http://schemas.openxmlformats.org/officeDocument/2006/relationships/image" Target="../media/image48.svg"/></Relationships>
</file>

<file path=ppt/slides/_rels/slide24.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26.png"/><Relationship Id="rId7"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72.xml"/><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27.svg"/></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6.xml"/></Relationships>
</file>

<file path=ppt/slides/_rels/slide26.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24.png"/><Relationship Id="rId7" Type="http://schemas.openxmlformats.org/officeDocument/2006/relationships/image" Target="../media/image58.png"/><Relationship Id="rId2" Type="http://schemas.openxmlformats.org/officeDocument/2006/relationships/notesSlide" Target="../notesSlides/notesSlide19.xml"/><Relationship Id="rId1" Type="http://schemas.openxmlformats.org/officeDocument/2006/relationships/slideLayout" Target="../slideLayouts/slideLayout72.xml"/><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25.svg"/></Relationships>
</file>

<file path=ppt/slides/_rels/slide27.xml.rels><?xml version="1.0" encoding="UTF-8" standalone="yes"?>
<Relationships xmlns="http://schemas.openxmlformats.org/package/2006/relationships"><Relationship Id="rId3" Type="http://schemas.openxmlformats.org/officeDocument/2006/relationships/image" Target="../media/image61.svg"/><Relationship Id="rId7" Type="http://schemas.openxmlformats.org/officeDocument/2006/relationships/image" Target="../media/image65.svg"/><Relationship Id="rId2" Type="http://schemas.openxmlformats.org/officeDocument/2006/relationships/image" Target="../media/image60.png"/><Relationship Id="rId1" Type="http://schemas.openxmlformats.org/officeDocument/2006/relationships/slideLayout" Target="../slideLayouts/slideLayout93.xml"/><Relationship Id="rId6" Type="http://schemas.openxmlformats.org/officeDocument/2006/relationships/image" Target="../media/image64.png"/><Relationship Id="rId5" Type="http://schemas.openxmlformats.org/officeDocument/2006/relationships/image" Target="../media/image63.svg"/><Relationship Id="rId4" Type="http://schemas.openxmlformats.org/officeDocument/2006/relationships/image" Target="../media/image62.png"/></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6.xml"/></Relationships>
</file>

<file path=ppt/slides/_rels/slide29.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6.png"/><Relationship Id="rId7" Type="http://schemas.openxmlformats.org/officeDocument/2006/relationships/image" Target="../media/image68.png"/><Relationship Id="rId2" Type="http://schemas.openxmlformats.org/officeDocument/2006/relationships/notesSlide" Target="../notesSlides/notesSlide20.xml"/><Relationship Id="rId1" Type="http://schemas.openxmlformats.org/officeDocument/2006/relationships/slideLayout" Target="../slideLayouts/slideLayout70.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71.svg"/><Relationship Id="rId4" Type="http://schemas.openxmlformats.org/officeDocument/2006/relationships/image" Target="../media/image67.svg"/><Relationship Id="rId9" Type="http://schemas.openxmlformats.org/officeDocument/2006/relationships/image" Target="../media/image70.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6.xml"/><Relationship Id="rId4" Type="http://schemas.openxmlformats.org/officeDocument/2006/relationships/image" Target="../media/image16.svg"/></Relationships>
</file>

<file path=ppt/slides/_rels/slide3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1.xml"/><Relationship Id="rId1" Type="http://schemas.openxmlformats.org/officeDocument/2006/relationships/slideLayout" Target="../slideLayouts/slideLayout72.xml"/><Relationship Id="rId4" Type="http://schemas.openxmlformats.org/officeDocument/2006/relationships/image" Target="../media/image73.svg"/></Relationships>
</file>

<file path=ppt/slides/_rels/slide3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2.xml"/><Relationship Id="rId1" Type="http://schemas.openxmlformats.org/officeDocument/2006/relationships/slideLayout" Target="../slideLayouts/slideLayout72.xml"/></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3.xml"/><Relationship Id="rId1" Type="http://schemas.openxmlformats.org/officeDocument/2006/relationships/slideLayout" Target="../slideLayouts/slideLayout72.xml"/><Relationship Id="rId4" Type="http://schemas.openxmlformats.org/officeDocument/2006/relationships/image" Target="../media/image76.svg"/></Relationships>
</file>

<file path=ppt/slides/_rels/slide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8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3" Type="http://schemas.openxmlformats.org/officeDocument/2006/relationships/hyperlink" Target="https://aka.ms/PairedRegions" TargetMode="External"/><Relationship Id="rId2" Type="http://schemas.openxmlformats.org/officeDocument/2006/relationships/notesSlide" Target="../notesSlides/notesSlide4.xml"/><Relationship Id="rId1" Type="http://schemas.openxmlformats.org/officeDocument/2006/relationships/slideLayout" Target="../slideLayouts/slideLayout7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latin typeface="Segoe UI Semibold (Headings)"/>
                <a:cs typeface="Segoe UI"/>
              </a:rPr>
              <a:t>AZ-900T0x</a:t>
            </a:r>
            <a:br>
              <a:rPr lang="en-US" dirty="0">
                <a:latin typeface="Segoe UI Semibold (Headings)"/>
              </a:rPr>
            </a:br>
            <a:r>
              <a:rPr lang="en-US" dirty="0">
                <a:solidFill>
                  <a:schemeClr val="tx1"/>
                </a:solidFill>
                <a:latin typeface="Segoe UI Semibold (Headings)"/>
                <a:cs typeface="Segoe UI"/>
              </a:rPr>
              <a:t>Module 02:</a:t>
            </a:r>
            <a:br>
              <a:rPr lang="en-US" dirty="0">
                <a:latin typeface="Segoe UI Semibold (Headings)"/>
              </a:rPr>
            </a:br>
            <a:r>
              <a:rPr lang="en-US" dirty="0">
                <a:solidFill>
                  <a:schemeClr val="tx1"/>
                </a:solidFill>
                <a:latin typeface="Segoe UI Semibold (Headings)"/>
                <a:cs typeface="Segoe UI"/>
              </a:rPr>
              <a:t>Core Azure Services</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922517-322A-43B7-9CF0-D6D66DD3DD88}"/>
              </a:ext>
            </a:extLst>
          </p:cNvPr>
          <p:cNvSpPr>
            <a:spLocks noGrp="1"/>
          </p:cNvSpPr>
          <p:nvPr>
            <p:ph type="title"/>
          </p:nvPr>
        </p:nvSpPr>
        <p:spPr>
          <a:xfrm>
            <a:off x="418643" y="183319"/>
            <a:ext cx="11341268" cy="680196"/>
          </a:xfrm>
        </p:spPr>
        <p:txBody>
          <a:bodyPr/>
          <a:lstStyle/>
          <a:p>
            <a:r>
              <a:rPr lang="en-US" dirty="0"/>
              <a:t>Azure Resources</a:t>
            </a:r>
          </a:p>
        </p:txBody>
      </p:sp>
      <p:sp>
        <p:nvSpPr>
          <p:cNvPr id="6" name="Content Placeholder 5">
            <a:extLst>
              <a:ext uri="{FF2B5EF4-FFF2-40B4-BE49-F238E27FC236}">
                <a16:creationId xmlns:a16="http://schemas.microsoft.com/office/drawing/2014/main" id="{C0FF092D-7D8A-4651-A3C4-98C7FC9A7685}"/>
              </a:ext>
            </a:extLst>
          </p:cNvPr>
          <p:cNvSpPr>
            <a:spLocks noGrp="1"/>
          </p:cNvSpPr>
          <p:nvPr>
            <p:ph sz="quarter" idx="10"/>
          </p:nvPr>
        </p:nvSpPr>
        <p:spPr>
          <a:xfrm>
            <a:off x="434510" y="1002016"/>
            <a:ext cx="11340811" cy="923330"/>
          </a:xfrm>
        </p:spPr>
        <p:txBody>
          <a:bodyPr vert="horz" wrap="square" lIns="0" tIns="91440" rIns="146304" bIns="91440" rtlCol="0" anchor="t">
            <a:spAutoFit/>
          </a:bodyPr>
          <a:lstStyle/>
          <a:p>
            <a:r>
              <a:rPr lang="en-US" dirty="0">
                <a:latin typeface="Segoe UI"/>
                <a:cs typeface="Segoe UI"/>
              </a:rPr>
              <a:t>Azure </a:t>
            </a:r>
            <a:r>
              <a:rPr lang="en-US" b="1" dirty="0">
                <a:latin typeface="Segoe UI"/>
                <a:cs typeface="Segoe UI"/>
              </a:rPr>
              <a:t>resources</a:t>
            </a:r>
            <a:r>
              <a:rPr lang="en-US" dirty="0">
                <a:latin typeface="Segoe UI"/>
                <a:cs typeface="Segoe UI"/>
              </a:rPr>
              <a:t> are components like storage, virtual machines, and networks that are available to build cloud solutions.</a:t>
            </a:r>
          </a:p>
        </p:txBody>
      </p:sp>
      <p:grpSp>
        <p:nvGrpSpPr>
          <p:cNvPr id="40" name="Group 39" descr="Group of 6 icons showing different types of Azure resources available.  The are Virtual Machine, Storage, Networks, App Services, SQL Databases, and Functions.">
            <a:extLst>
              <a:ext uri="{FF2B5EF4-FFF2-40B4-BE49-F238E27FC236}">
                <a16:creationId xmlns:a16="http://schemas.microsoft.com/office/drawing/2014/main" id="{B122006E-D25E-4CBD-9B42-EC2BB5B0F25E}"/>
              </a:ext>
            </a:extLst>
          </p:cNvPr>
          <p:cNvGrpSpPr/>
          <p:nvPr/>
        </p:nvGrpSpPr>
        <p:grpSpPr>
          <a:xfrm>
            <a:off x="1207858" y="1889478"/>
            <a:ext cx="9776285" cy="3704067"/>
            <a:chOff x="1091695" y="2530110"/>
            <a:chExt cx="9776285" cy="3704067"/>
          </a:xfrm>
        </p:grpSpPr>
        <p:grpSp>
          <p:nvGrpSpPr>
            <p:cNvPr id="37" name="Group 36">
              <a:extLst>
                <a:ext uri="{FF2B5EF4-FFF2-40B4-BE49-F238E27FC236}">
                  <a16:creationId xmlns:a16="http://schemas.microsoft.com/office/drawing/2014/main" id="{A4E7AC43-C3DB-4D3F-B94D-5F486AC7C88B}"/>
                </a:ext>
              </a:extLst>
            </p:cNvPr>
            <p:cNvGrpSpPr/>
            <p:nvPr/>
          </p:nvGrpSpPr>
          <p:grpSpPr>
            <a:xfrm>
              <a:off x="1091695" y="2641404"/>
              <a:ext cx="2638415" cy="1678252"/>
              <a:chOff x="552680" y="2675092"/>
              <a:chExt cx="2638415" cy="1678252"/>
            </a:xfrm>
          </p:grpSpPr>
          <p:pic>
            <p:nvPicPr>
              <p:cNvPr id="9" name="Picture 8">
                <a:extLst>
                  <a:ext uri="{FF2B5EF4-FFF2-40B4-BE49-F238E27FC236}">
                    <a16:creationId xmlns:a16="http://schemas.microsoft.com/office/drawing/2014/main" id="{4FD7DEAC-8E87-4AC2-81B9-437471FB6D7A}"/>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299094" y="2675092"/>
                <a:ext cx="1141353" cy="1141353"/>
              </a:xfrm>
              <a:prstGeom prst="rect">
                <a:avLst/>
              </a:prstGeom>
            </p:spPr>
          </p:pic>
          <p:sp>
            <p:nvSpPr>
              <p:cNvPr id="2" name="TextBox 1">
                <a:extLst>
                  <a:ext uri="{FF2B5EF4-FFF2-40B4-BE49-F238E27FC236}">
                    <a16:creationId xmlns:a16="http://schemas.microsoft.com/office/drawing/2014/main" id="{D0F08480-CCB0-437B-8C78-A36C810934C8}"/>
                  </a:ext>
                </a:extLst>
              </p:cNvPr>
              <p:cNvSpPr txBox="1"/>
              <p:nvPr/>
            </p:nvSpPr>
            <p:spPr>
              <a:xfrm>
                <a:off x="552680" y="3725480"/>
                <a:ext cx="263841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p:txBody>
          </p:sp>
        </p:grpSp>
        <p:grpSp>
          <p:nvGrpSpPr>
            <p:cNvPr id="38" name="Group 37">
              <a:extLst>
                <a:ext uri="{FF2B5EF4-FFF2-40B4-BE49-F238E27FC236}">
                  <a16:creationId xmlns:a16="http://schemas.microsoft.com/office/drawing/2014/main" id="{2C3A9148-E402-4A38-8986-71A09FC6353C}"/>
                </a:ext>
              </a:extLst>
            </p:cNvPr>
            <p:cNvGrpSpPr/>
            <p:nvPr/>
          </p:nvGrpSpPr>
          <p:grpSpPr>
            <a:xfrm>
              <a:off x="4608372" y="2667191"/>
              <a:ext cx="2745432" cy="1652465"/>
              <a:chOff x="3759281" y="2700879"/>
              <a:chExt cx="2745432" cy="1652465"/>
            </a:xfrm>
          </p:grpSpPr>
          <p:pic>
            <p:nvPicPr>
              <p:cNvPr id="25" name="Graphic 24">
                <a:extLst>
                  <a:ext uri="{FF2B5EF4-FFF2-40B4-BE49-F238E27FC236}">
                    <a16:creationId xmlns:a16="http://schemas.microsoft.com/office/drawing/2014/main" id="{88F29FB0-B242-4567-84B1-E49DD154323E}"/>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9562" b="7965"/>
              <a:stretch/>
            </p:blipFill>
            <p:spPr>
              <a:xfrm>
                <a:off x="4468751" y="2700879"/>
                <a:ext cx="1326493" cy="1094013"/>
              </a:xfrm>
              <a:prstGeom prst="rect">
                <a:avLst/>
              </a:prstGeom>
            </p:spPr>
          </p:pic>
          <p:sp>
            <p:nvSpPr>
              <p:cNvPr id="4" name="TextBox 3">
                <a:extLst>
                  <a:ext uri="{FF2B5EF4-FFF2-40B4-BE49-F238E27FC236}">
                    <a16:creationId xmlns:a16="http://schemas.microsoft.com/office/drawing/2014/main" id="{DAD5727A-D0F2-48A0-83C4-E848BD10AB09}"/>
                  </a:ext>
                </a:extLst>
              </p:cNvPr>
              <p:cNvSpPr txBox="1"/>
              <p:nvPr/>
            </p:nvSpPr>
            <p:spPr>
              <a:xfrm>
                <a:off x="3759281" y="3725480"/>
                <a:ext cx="274543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Storage Accounts</a:t>
                </a:r>
              </a:p>
            </p:txBody>
          </p:sp>
        </p:grpSp>
        <p:grpSp>
          <p:nvGrpSpPr>
            <p:cNvPr id="39" name="Group 38">
              <a:extLst>
                <a:ext uri="{FF2B5EF4-FFF2-40B4-BE49-F238E27FC236}">
                  <a16:creationId xmlns:a16="http://schemas.microsoft.com/office/drawing/2014/main" id="{92D0A42B-FDB0-4970-BFEB-A9BDCA5E6038}"/>
                </a:ext>
              </a:extLst>
            </p:cNvPr>
            <p:cNvGrpSpPr/>
            <p:nvPr/>
          </p:nvGrpSpPr>
          <p:grpSpPr>
            <a:xfrm>
              <a:off x="8232066" y="2530110"/>
              <a:ext cx="2635914" cy="1789546"/>
              <a:chOff x="7693051" y="2563798"/>
              <a:chExt cx="2635914" cy="1789546"/>
            </a:xfrm>
          </p:grpSpPr>
          <p:pic>
            <p:nvPicPr>
              <p:cNvPr id="17" name="Picture 16">
                <a:extLst>
                  <a:ext uri="{FF2B5EF4-FFF2-40B4-BE49-F238E27FC236}">
                    <a16:creationId xmlns:a16="http://schemas.microsoft.com/office/drawing/2014/main" id="{9D9A277B-EC91-412A-8467-C1232A6B28A6}"/>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8326921" y="2563798"/>
                <a:ext cx="1368175" cy="1368175"/>
              </a:xfrm>
              <a:prstGeom prst="rect">
                <a:avLst/>
              </a:prstGeom>
            </p:spPr>
          </p:pic>
          <p:sp>
            <p:nvSpPr>
              <p:cNvPr id="8" name="TextBox 7">
                <a:extLst>
                  <a:ext uri="{FF2B5EF4-FFF2-40B4-BE49-F238E27FC236}">
                    <a16:creationId xmlns:a16="http://schemas.microsoft.com/office/drawing/2014/main" id="{AA19368E-E94C-4716-998F-FDC4BBDFA1A8}"/>
                  </a:ext>
                </a:extLst>
              </p:cNvPr>
              <p:cNvSpPr txBox="1"/>
              <p:nvPr/>
            </p:nvSpPr>
            <p:spPr>
              <a:xfrm>
                <a:off x="7693051" y="3725480"/>
                <a:ext cx="26359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Networks</a:t>
                </a:r>
              </a:p>
            </p:txBody>
          </p:sp>
        </p:grpSp>
        <p:grpSp>
          <p:nvGrpSpPr>
            <p:cNvPr id="36" name="Group 35">
              <a:extLst>
                <a:ext uri="{FF2B5EF4-FFF2-40B4-BE49-F238E27FC236}">
                  <a16:creationId xmlns:a16="http://schemas.microsoft.com/office/drawing/2014/main" id="{39FB2BF0-DC09-4397-AF96-867CA42C6976}"/>
                </a:ext>
              </a:extLst>
            </p:cNvPr>
            <p:cNvGrpSpPr/>
            <p:nvPr/>
          </p:nvGrpSpPr>
          <p:grpSpPr>
            <a:xfrm>
              <a:off x="1353657" y="4425721"/>
              <a:ext cx="2114490" cy="1808456"/>
              <a:chOff x="814643" y="4528018"/>
              <a:chExt cx="2114490" cy="1808456"/>
            </a:xfrm>
          </p:grpSpPr>
          <p:pic>
            <p:nvPicPr>
              <p:cNvPr id="21" name="Picture 20">
                <a:extLst>
                  <a:ext uri="{FF2B5EF4-FFF2-40B4-BE49-F238E27FC236}">
                    <a16:creationId xmlns:a16="http://schemas.microsoft.com/office/drawing/2014/main" id="{389E0D63-D73E-4B9B-A1D0-CEC5496B13F3}"/>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299095" y="4528018"/>
                <a:ext cx="1145586" cy="1145586"/>
              </a:xfrm>
              <a:prstGeom prst="rect">
                <a:avLst/>
              </a:prstGeom>
            </p:spPr>
          </p:pic>
          <p:sp>
            <p:nvSpPr>
              <p:cNvPr id="11" name="TextBox 10">
                <a:extLst>
                  <a:ext uri="{FF2B5EF4-FFF2-40B4-BE49-F238E27FC236}">
                    <a16:creationId xmlns:a16="http://schemas.microsoft.com/office/drawing/2014/main" id="{CB68CFE9-7315-45B3-BC83-F23B058383BC}"/>
                  </a:ext>
                </a:extLst>
              </p:cNvPr>
              <p:cNvSpPr txBox="1"/>
              <p:nvPr/>
            </p:nvSpPr>
            <p:spPr>
              <a:xfrm>
                <a:off x="814643" y="5708610"/>
                <a:ext cx="211449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App Services</a:t>
                </a:r>
              </a:p>
            </p:txBody>
          </p:sp>
        </p:grpSp>
        <p:grpSp>
          <p:nvGrpSpPr>
            <p:cNvPr id="35" name="Group 34">
              <a:extLst>
                <a:ext uri="{FF2B5EF4-FFF2-40B4-BE49-F238E27FC236}">
                  <a16:creationId xmlns:a16="http://schemas.microsoft.com/office/drawing/2014/main" id="{6E24FB3E-78F6-4D83-8FC0-7A33DBFDD352}"/>
                </a:ext>
              </a:extLst>
            </p:cNvPr>
            <p:cNvGrpSpPr/>
            <p:nvPr/>
          </p:nvGrpSpPr>
          <p:grpSpPr>
            <a:xfrm>
              <a:off x="4737243" y="4425721"/>
              <a:ext cx="2390719" cy="1808456"/>
              <a:chOff x="3668838" y="4528018"/>
              <a:chExt cx="2390719" cy="1808456"/>
            </a:xfrm>
          </p:grpSpPr>
          <p:pic>
            <p:nvPicPr>
              <p:cNvPr id="13" name="Picture 12">
                <a:extLst>
                  <a:ext uri="{FF2B5EF4-FFF2-40B4-BE49-F238E27FC236}">
                    <a16:creationId xmlns:a16="http://schemas.microsoft.com/office/drawing/2014/main" id="{529D27F6-8177-4231-9DCC-022A63BD63DF}"/>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4291404" y="4528018"/>
                <a:ext cx="1145586" cy="1145586"/>
              </a:xfrm>
              <a:prstGeom prst="rect">
                <a:avLst/>
              </a:prstGeom>
            </p:spPr>
          </p:pic>
          <p:sp>
            <p:nvSpPr>
              <p:cNvPr id="14" name="TextBox 13">
                <a:extLst>
                  <a:ext uri="{FF2B5EF4-FFF2-40B4-BE49-F238E27FC236}">
                    <a16:creationId xmlns:a16="http://schemas.microsoft.com/office/drawing/2014/main" id="{B6C87DB8-DFA1-451C-9999-EE9DD0D3B4E1}"/>
                  </a:ext>
                </a:extLst>
              </p:cNvPr>
              <p:cNvSpPr txBox="1"/>
              <p:nvPr/>
            </p:nvSpPr>
            <p:spPr>
              <a:xfrm>
                <a:off x="3668838" y="5708610"/>
                <a:ext cx="239071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SQL Databases</a:t>
                </a:r>
              </a:p>
            </p:txBody>
          </p:sp>
        </p:grpSp>
        <p:grpSp>
          <p:nvGrpSpPr>
            <p:cNvPr id="34" name="Group 33">
              <a:extLst>
                <a:ext uri="{FF2B5EF4-FFF2-40B4-BE49-F238E27FC236}">
                  <a16:creationId xmlns:a16="http://schemas.microsoft.com/office/drawing/2014/main" id="{965486E5-4B44-4E77-9E28-297A8F046048}"/>
                </a:ext>
              </a:extLst>
            </p:cNvPr>
            <p:cNvGrpSpPr/>
            <p:nvPr/>
          </p:nvGrpSpPr>
          <p:grpSpPr>
            <a:xfrm>
              <a:off x="8657100" y="4466719"/>
              <a:ext cx="1677382" cy="1767458"/>
              <a:chOff x="7333626" y="4569016"/>
              <a:chExt cx="1677382" cy="1767458"/>
            </a:xfrm>
          </p:grpSpPr>
          <p:pic>
            <p:nvPicPr>
              <p:cNvPr id="27" name="Graphic 26">
                <a:extLst>
                  <a:ext uri="{FF2B5EF4-FFF2-40B4-BE49-F238E27FC236}">
                    <a16:creationId xmlns:a16="http://schemas.microsoft.com/office/drawing/2014/main" id="{3740DC95-358B-4C11-9982-6AA809E98277}"/>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7640522" y="4569016"/>
                <a:ext cx="1145586" cy="1145586"/>
              </a:xfrm>
              <a:prstGeom prst="rect">
                <a:avLst/>
              </a:prstGeom>
            </p:spPr>
          </p:pic>
          <p:sp>
            <p:nvSpPr>
              <p:cNvPr id="16" name="TextBox 15">
                <a:extLst>
                  <a:ext uri="{FF2B5EF4-FFF2-40B4-BE49-F238E27FC236}">
                    <a16:creationId xmlns:a16="http://schemas.microsoft.com/office/drawing/2014/main" id="{7DA81A19-FA5C-4E6D-8465-C7EB31542308}"/>
                  </a:ext>
                </a:extLst>
              </p:cNvPr>
              <p:cNvSpPr txBox="1"/>
              <p:nvPr/>
            </p:nvSpPr>
            <p:spPr>
              <a:xfrm>
                <a:off x="7333626" y="5708610"/>
                <a:ext cx="167738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Functions</a:t>
                </a:r>
              </a:p>
            </p:txBody>
          </p:sp>
        </p:grpSp>
      </p:grpSp>
    </p:spTree>
    <p:extLst>
      <p:ext uri="{BB962C8B-B14F-4D97-AF65-F5344CB8AC3E}">
        <p14:creationId xmlns:p14="http://schemas.microsoft.com/office/powerpoint/2010/main" val="1944173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Resource groups</a:t>
            </a:r>
          </a:p>
        </p:txBody>
      </p:sp>
      <p:sp>
        <p:nvSpPr>
          <p:cNvPr id="2" name="Content Placeholder 1">
            <a:extLst>
              <a:ext uri="{FF2B5EF4-FFF2-40B4-BE49-F238E27FC236}">
                <a16:creationId xmlns:a16="http://schemas.microsoft.com/office/drawing/2014/main" id="{CA660EB7-DC05-45A1-9F5C-02ABC31AF64C}"/>
              </a:ext>
            </a:extLst>
          </p:cNvPr>
          <p:cNvSpPr>
            <a:spLocks noGrp="1"/>
          </p:cNvSpPr>
          <p:nvPr>
            <p:ph sz="quarter" idx="10"/>
          </p:nvPr>
        </p:nvSpPr>
        <p:spPr>
          <a:xfrm>
            <a:off x="419100" y="1456896"/>
            <a:ext cx="5808907" cy="4519186"/>
          </a:xfrm>
        </p:spPr>
        <p:txBody>
          <a:bodyPr/>
          <a:lstStyle/>
          <a:p>
            <a:r>
              <a:rPr lang="en-US" dirty="0">
                <a:latin typeface="+mn-lt"/>
              </a:rPr>
              <a:t>A </a:t>
            </a:r>
            <a:r>
              <a:rPr lang="en-US" b="1" dirty="0">
                <a:latin typeface="+mn-lt"/>
              </a:rPr>
              <a:t>resource group</a:t>
            </a:r>
            <a:r>
              <a:rPr lang="en-US" dirty="0">
                <a:latin typeface="+mn-lt"/>
              </a:rPr>
              <a:t> is a container to manage and aggregate resources in a single unit. </a:t>
            </a:r>
          </a:p>
          <a:p>
            <a:pPr marL="342900" indent="-342900">
              <a:buFont typeface="Arial" panose="020B0604020202020204" pitchFamily="34" charset="0"/>
              <a:buChar char="•"/>
            </a:pPr>
            <a:r>
              <a:rPr lang="en-US" dirty="0">
                <a:latin typeface="+mn-lt"/>
              </a:rPr>
              <a:t>Resources can exist in only one resource group.</a:t>
            </a:r>
          </a:p>
          <a:p>
            <a:pPr marL="342900" indent="-342900">
              <a:buFont typeface="Arial" panose="020B0604020202020204" pitchFamily="34" charset="0"/>
              <a:buChar char="•"/>
            </a:pPr>
            <a:r>
              <a:rPr lang="en-US" dirty="0">
                <a:latin typeface="+mn-lt"/>
              </a:rPr>
              <a:t>Resources can exist in different regions. </a:t>
            </a:r>
          </a:p>
          <a:p>
            <a:pPr marL="342900" indent="-342900">
              <a:buFont typeface="Arial" panose="020B0604020202020204" pitchFamily="34" charset="0"/>
              <a:buChar char="•"/>
            </a:pPr>
            <a:r>
              <a:rPr lang="en-US" dirty="0">
                <a:latin typeface="+mn-lt"/>
              </a:rPr>
              <a:t>Resources can be moved to different resource groups. </a:t>
            </a:r>
          </a:p>
          <a:p>
            <a:pPr marL="342900" indent="-342900">
              <a:buFont typeface="Arial" panose="020B0604020202020204" pitchFamily="34" charset="0"/>
              <a:buChar char="•"/>
            </a:pPr>
            <a:r>
              <a:rPr lang="en-US" dirty="0">
                <a:latin typeface="+mn-lt"/>
              </a:rPr>
              <a:t>Applications can utilize multiple resource groups.</a:t>
            </a:r>
          </a:p>
          <a:p>
            <a:endParaRPr lang="en-US" dirty="0"/>
          </a:p>
        </p:txBody>
      </p:sp>
      <p:grpSp>
        <p:nvGrpSpPr>
          <p:cNvPr id="18" name="Group 17">
            <a:extLst>
              <a:ext uri="{FF2B5EF4-FFF2-40B4-BE49-F238E27FC236}">
                <a16:creationId xmlns:a16="http://schemas.microsoft.com/office/drawing/2014/main" id="{5E2B8897-2C33-44F4-BA75-D7C3B7E5CCFA}"/>
              </a:ext>
              <a:ext uri="{C183D7F6-B498-43B3-948B-1728B52AA6E4}">
                <adec:decorative xmlns:adec="http://schemas.microsoft.com/office/drawing/2017/decorative" val="1"/>
              </a:ext>
            </a:extLst>
          </p:cNvPr>
          <p:cNvGrpSpPr/>
          <p:nvPr/>
        </p:nvGrpSpPr>
        <p:grpSpPr>
          <a:xfrm>
            <a:off x="6454422" y="2719608"/>
            <a:ext cx="5236495" cy="451535"/>
            <a:chOff x="5241462" y="3342290"/>
            <a:chExt cx="6612401" cy="554762"/>
          </a:xfrm>
        </p:grpSpPr>
        <p:sp>
          <p:nvSpPr>
            <p:cNvPr id="19" name="Freeform 306">
              <a:extLst>
                <a:ext uri="{FF2B5EF4-FFF2-40B4-BE49-F238E27FC236}">
                  <a16:creationId xmlns:a16="http://schemas.microsoft.com/office/drawing/2014/main" id="{E6AAD464-9EF6-4786-B20C-7800D2EEF820}"/>
                </a:ext>
              </a:extLst>
            </p:cNvPr>
            <p:cNvSpPr>
              <a:spLocks/>
            </p:cNvSpPr>
            <p:nvPr/>
          </p:nvSpPr>
          <p:spPr bwMode="auto">
            <a:xfrm>
              <a:off x="5241462" y="3615197"/>
              <a:ext cx="6612401" cy="8948"/>
            </a:xfrm>
            <a:custGeom>
              <a:avLst/>
              <a:gdLst>
                <a:gd name="T0" fmla="*/ 0 w 3695"/>
                <a:gd name="T1" fmla="*/ 5 h 5"/>
                <a:gd name="T2" fmla="*/ 3695 w 3695"/>
                <a:gd name="T3" fmla="*/ 5 h 5"/>
                <a:gd name="T4" fmla="*/ 3695 w 3695"/>
                <a:gd name="T5" fmla="*/ 0 h 5"/>
                <a:gd name="T6" fmla="*/ 0 w 3695"/>
                <a:gd name="T7" fmla="*/ 0 h 5"/>
              </a:gdLst>
              <a:ahLst/>
              <a:cxnLst>
                <a:cxn ang="0">
                  <a:pos x="T0" y="T1"/>
                </a:cxn>
                <a:cxn ang="0">
                  <a:pos x="T2" y="T3"/>
                </a:cxn>
                <a:cxn ang="0">
                  <a:pos x="T4" y="T5"/>
                </a:cxn>
                <a:cxn ang="0">
                  <a:pos x="T6" y="T7"/>
                </a:cxn>
              </a:cxnLst>
              <a:rect l="0" t="0" r="r" b="b"/>
              <a:pathLst>
                <a:path w="3695" h="5">
                  <a:moveTo>
                    <a:pt x="0" y="5"/>
                  </a:moveTo>
                  <a:lnTo>
                    <a:pt x="3695" y="5"/>
                  </a:lnTo>
                  <a:lnTo>
                    <a:pt x="3695" y="0"/>
                  </a:lnTo>
                  <a:lnTo>
                    <a:pt x="0" y="0"/>
                  </a:lnTo>
                </a:path>
              </a:pathLst>
            </a:custGeom>
            <a:noFill/>
            <a:ln w="9525">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20" name="Oval 307">
              <a:extLst>
                <a:ext uri="{FF2B5EF4-FFF2-40B4-BE49-F238E27FC236}">
                  <a16:creationId xmlns:a16="http://schemas.microsoft.com/office/drawing/2014/main" id="{1975E4FF-A96A-4FA6-AF7E-63D864429558}"/>
                </a:ext>
              </a:extLst>
            </p:cNvPr>
            <p:cNvSpPr>
              <a:spLocks noChangeArrowheads="1"/>
            </p:cNvSpPr>
            <p:nvPr/>
          </p:nvSpPr>
          <p:spPr bwMode="auto">
            <a:xfrm>
              <a:off x="8270281" y="3342290"/>
              <a:ext cx="554762" cy="554762"/>
            </a:xfrm>
            <a:prstGeom prst="ellipse">
              <a:avLst/>
            </a:prstGeom>
            <a:solidFill>
              <a:schemeClr val="bg1">
                <a:lumMod val="50000"/>
              </a:schemeClr>
            </a:solidFill>
            <a:ln w="9525">
              <a:noFill/>
              <a:round/>
              <a:headEnd/>
              <a:tailEnd/>
            </a:ln>
          </p:spPr>
          <p:txBody>
            <a:bodyPr vert="horz" wrap="none" lIns="93260" tIns="46630" rIns="93260" bIns="4663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a:ln>
                    <a:noFill/>
                  </a:ln>
                  <a:solidFill>
                    <a:srgbClr val="FFFFFF"/>
                  </a:solidFill>
                  <a:effectLst/>
                  <a:uLnTx/>
                  <a:uFillTx/>
                  <a:latin typeface="Segoe UI"/>
                  <a:ea typeface="+mn-ea"/>
                  <a:cs typeface="+mn-cs"/>
                </a:rPr>
                <a:t>OR</a:t>
              </a:r>
            </a:p>
          </p:txBody>
        </p:sp>
      </p:grpSp>
      <p:grpSp>
        <p:nvGrpSpPr>
          <p:cNvPr id="3" name="Group 2" descr="One resource group is shown with web, database, virtual machine, and storage resources. ">
            <a:extLst>
              <a:ext uri="{FF2B5EF4-FFF2-40B4-BE49-F238E27FC236}">
                <a16:creationId xmlns:a16="http://schemas.microsoft.com/office/drawing/2014/main" id="{71C0458E-EF11-4ED0-AC3D-73D36D47C00F}"/>
              </a:ext>
            </a:extLst>
          </p:cNvPr>
          <p:cNvGrpSpPr/>
          <p:nvPr/>
        </p:nvGrpSpPr>
        <p:grpSpPr>
          <a:xfrm>
            <a:off x="6454420" y="967680"/>
            <a:ext cx="5236495" cy="1675123"/>
            <a:chOff x="6509084" y="1326857"/>
            <a:chExt cx="5236495" cy="1675123"/>
          </a:xfrm>
        </p:grpSpPr>
        <p:sp>
          <p:nvSpPr>
            <p:cNvPr id="30" name="Rectangle 29">
              <a:extLst>
                <a:ext uri="{FF2B5EF4-FFF2-40B4-BE49-F238E27FC236}">
                  <a16:creationId xmlns:a16="http://schemas.microsoft.com/office/drawing/2014/main" id="{8802B0BE-69D8-48BA-B2E3-940A5229ED9C}"/>
                </a:ext>
              </a:extLst>
            </p:cNvPr>
            <p:cNvSpPr>
              <a:spLocks/>
            </p:cNvSpPr>
            <p:nvPr/>
          </p:nvSpPr>
          <p:spPr bwMode="auto">
            <a:xfrm>
              <a:off x="6509084" y="1326857"/>
              <a:ext cx="5236495" cy="1675123"/>
            </a:xfrm>
            <a:prstGeom prst="rect">
              <a:avLst/>
            </a:prstGeom>
            <a:solidFill>
              <a:schemeClr val="bg1">
                <a:lumMod val="9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endParaRPr>
            </a:p>
          </p:txBody>
        </p:sp>
        <p:grpSp>
          <p:nvGrpSpPr>
            <p:cNvPr id="31" name="Group 4">
              <a:extLst>
                <a:ext uri="{FF2B5EF4-FFF2-40B4-BE49-F238E27FC236}">
                  <a16:creationId xmlns:a16="http://schemas.microsoft.com/office/drawing/2014/main" id="{D3EC6A38-C549-4DD3-BDC6-53A24DE919C5}"/>
                </a:ext>
              </a:extLst>
            </p:cNvPr>
            <p:cNvGrpSpPr>
              <a:grpSpLocks noChangeAspect="1"/>
            </p:cNvGrpSpPr>
            <p:nvPr/>
          </p:nvGrpSpPr>
          <p:grpSpPr bwMode="auto">
            <a:xfrm>
              <a:off x="8006248" y="2406935"/>
              <a:ext cx="336922" cy="219659"/>
              <a:chOff x="2" y="0"/>
              <a:chExt cx="268" cy="170"/>
            </a:xfrm>
            <a:solidFill>
              <a:schemeClr val="bg1">
                <a:lumMod val="75000"/>
              </a:schemeClr>
            </a:solidFill>
          </p:grpSpPr>
          <p:sp>
            <p:nvSpPr>
              <p:cNvPr id="32" name="Freeform 5">
                <a:extLst>
                  <a:ext uri="{FF2B5EF4-FFF2-40B4-BE49-F238E27FC236}">
                    <a16:creationId xmlns:a16="http://schemas.microsoft.com/office/drawing/2014/main" id="{FBF3F1B5-6240-4510-88DF-969B57755A4B}"/>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3" name="Freeform 6">
                <a:extLst>
                  <a:ext uri="{FF2B5EF4-FFF2-40B4-BE49-F238E27FC236}">
                    <a16:creationId xmlns:a16="http://schemas.microsoft.com/office/drawing/2014/main" id="{597DD81C-9BD8-4FD5-9BEC-DFCBCD217AFB}"/>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B76E200A-2E13-4260-AD7A-E5C3CE6C98E1}"/>
                </a:ext>
              </a:extLst>
            </p:cNvPr>
            <p:cNvGrpSpPr>
              <a:grpSpLocks noChangeAspect="1"/>
            </p:cNvGrpSpPr>
            <p:nvPr/>
          </p:nvGrpSpPr>
          <p:grpSpPr bwMode="auto">
            <a:xfrm>
              <a:off x="9955496" y="2406935"/>
              <a:ext cx="336922" cy="219659"/>
              <a:chOff x="2" y="0"/>
              <a:chExt cx="268" cy="170"/>
            </a:xfrm>
            <a:solidFill>
              <a:schemeClr val="bg1">
                <a:lumMod val="75000"/>
              </a:schemeClr>
            </a:solidFill>
          </p:grpSpPr>
          <p:sp>
            <p:nvSpPr>
              <p:cNvPr id="35" name="Freeform 5">
                <a:extLst>
                  <a:ext uri="{FF2B5EF4-FFF2-40B4-BE49-F238E27FC236}">
                    <a16:creationId xmlns:a16="http://schemas.microsoft.com/office/drawing/2014/main" id="{B404A507-054A-4A2A-A483-61AD685AB967}"/>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6" name="Freeform 6">
                <a:extLst>
                  <a:ext uri="{FF2B5EF4-FFF2-40B4-BE49-F238E27FC236}">
                    <a16:creationId xmlns:a16="http://schemas.microsoft.com/office/drawing/2014/main" id="{F72B929F-B240-4181-BF4F-1FBE206CC267}"/>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sp>
          <p:nvSpPr>
            <p:cNvPr id="37" name="Freeform 256">
              <a:extLst>
                <a:ext uri="{FF2B5EF4-FFF2-40B4-BE49-F238E27FC236}">
                  <a16:creationId xmlns:a16="http://schemas.microsoft.com/office/drawing/2014/main" id="{594B90BD-C27F-4229-A1CD-55F245F0F9EF}"/>
                </a:ext>
              </a:extLst>
            </p:cNvPr>
            <p:cNvSpPr>
              <a:spLocks noEditPoints="1"/>
            </p:cNvSpPr>
            <p:nvPr/>
          </p:nvSpPr>
          <p:spPr bwMode="auto">
            <a:xfrm>
              <a:off x="6840706" y="2149807"/>
              <a:ext cx="735447" cy="733914"/>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8" name="Freeform 257">
              <a:extLst>
                <a:ext uri="{FF2B5EF4-FFF2-40B4-BE49-F238E27FC236}">
                  <a16:creationId xmlns:a16="http://schemas.microsoft.com/office/drawing/2014/main" id="{4BA2D207-8796-4D0F-9FBD-0E2BC09E6423}"/>
                </a:ext>
              </a:extLst>
            </p:cNvPr>
            <p:cNvSpPr>
              <a:spLocks noEditPoints="1"/>
            </p:cNvSpPr>
            <p:nvPr/>
          </p:nvSpPr>
          <p:spPr bwMode="auto">
            <a:xfrm>
              <a:off x="6840706" y="2149807"/>
              <a:ext cx="735447" cy="733914"/>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9" name="Text Placeholder 1">
              <a:extLst>
                <a:ext uri="{FF2B5EF4-FFF2-40B4-BE49-F238E27FC236}">
                  <a16:creationId xmlns:a16="http://schemas.microsoft.com/office/drawing/2014/main" id="{8BBAEE7F-10F8-4F14-963A-392D68322743}"/>
                </a:ext>
              </a:extLst>
            </p:cNvPr>
            <p:cNvSpPr txBox="1">
              <a:spLocks/>
            </p:cNvSpPr>
            <p:nvPr/>
          </p:nvSpPr>
          <p:spPr>
            <a:xfrm>
              <a:off x="6531834" y="1326857"/>
              <a:ext cx="4657534" cy="680356"/>
            </a:xfrm>
            <a:prstGeom prst="rect">
              <a:avLst/>
            </a:prstGeom>
          </p:spPr>
          <p:txBody>
            <a:bodyPr vert="horz" wrap="square" lIns="147600" tIns="90000" rIns="147600" bIns="90000" rtlCol="0">
              <a:spAutoFit/>
            </a:bodyPr>
            <a:lstStyle>
              <a:lvl1pPr marL="347472" indent="-347472" algn="l" defTabSz="914400" rtl="0" eaLnBrk="1" latinLnBrk="0" hangingPunct="1">
                <a:lnSpc>
                  <a:spcPct val="90000"/>
                </a:lnSpc>
                <a:spcBef>
                  <a:spcPts val="24"/>
                </a:spcBef>
                <a:buFont typeface="Arial" panose="020B0604020202020204" pitchFamily="34" charset="0"/>
                <a:buChar char="•"/>
                <a:defRPr lang="en-US" sz="2600" kern="1200">
                  <a:solidFill>
                    <a:schemeClr val="tx1"/>
                  </a:solidFill>
                  <a:latin typeface="+mn-lt"/>
                  <a:ea typeface="+mn-ea"/>
                  <a:cs typeface="Segoe UI" panose="020B0502040204020203" pitchFamily="34" charset="0"/>
                </a:defRPr>
              </a:lvl1pPr>
              <a:lvl2pPr marL="583200" indent="-2412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2pPr>
              <a:lvl3pPr marL="804672" indent="-2304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3pPr>
              <a:lvl4pPr marL="1029600"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4pPr>
              <a:lvl5pPr marL="1261872"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24"/>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srgbClr val="505050"/>
                  </a:solidFill>
                  <a:effectLst/>
                  <a:uLnTx/>
                  <a:uFillTx/>
                  <a:latin typeface="Segoe UI"/>
                  <a:ea typeface="+mn-ea"/>
                  <a:cs typeface="Segoe UI" panose="020B0502040204020203" pitchFamily="34" charset="0"/>
                </a:rPr>
                <a:t>Resource groups </a:t>
              </a:r>
              <a:br>
                <a:rPr kumimoji="0" lang="en-US" sz="1800" b="0" i="0" u="none" strike="noStrike" kern="1200" cap="none" spc="0" normalizeH="0" baseline="0" noProof="0">
                  <a:ln>
                    <a:noFill/>
                  </a:ln>
                  <a:solidFill>
                    <a:srgbClr val="505050"/>
                  </a:solidFill>
                  <a:effectLst/>
                  <a:uLnTx/>
                  <a:uFillTx/>
                  <a:latin typeface="Segoe UI"/>
                  <a:ea typeface="+mn-ea"/>
                  <a:cs typeface="Segoe UI" panose="020B0502040204020203" pitchFamily="34" charset="0"/>
                </a:rPr>
              </a:br>
              <a:r>
                <a:rPr kumimoji="0" lang="en-US" sz="1800" b="0" i="0" u="none" strike="noStrike" kern="1200" cap="none" spc="0" normalizeH="0" baseline="0" noProof="0">
                  <a:ln>
                    <a:noFill/>
                  </a:ln>
                  <a:solidFill>
                    <a:srgbClr val="505050"/>
                  </a:solidFill>
                  <a:effectLst/>
                  <a:uLnTx/>
                  <a:uFillTx/>
                  <a:latin typeface="Segoe UI"/>
                  <a:ea typeface="+mn-ea"/>
                  <a:cs typeface="Segoe UI" panose="020B0502040204020203" pitchFamily="34" charset="0"/>
                </a:rPr>
                <a:t>(web + DB, VM, Storage) in one group</a:t>
              </a:r>
            </a:p>
          </p:txBody>
        </p:sp>
        <p:pic>
          <p:nvPicPr>
            <p:cNvPr id="40" name="Picture 39">
              <a:extLst>
                <a:ext uri="{FF2B5EF4-FFF2-40B4-BE49-F238E27FC236}">
                  <a16:creationId xmlns:a16="http://schemas.microsoft.com/office/drawing/2014/main" id="{9A723F40-0B6E-48D3-B8E0-FAD40D926D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2153334"/>
              <a:ext cx="707213" cy="726862"/>
            </a:xfrm>
            <a:prstGeom prst="rect">
              <a:avLst/>
            </a:prstGeom>
          </p:spPr>
        </p:pic>
        <p:pic>
          <p:nvPicPr>
            <p:cNvPr id="41" name="Picture 40">
              <a:extLst>
                <a:ext uri="{FF2B5EF4-FFF2-40B4-BE49-F238E27FC236}">
                  <a16:creationId xmlns:a16="http://schemas.microsoft.com/office/drawing/2014/main" id="{E8DC7FF9-BC18-4DC0-811C-02D2F3C38D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9530" y="2095575"/>
              <a:ext cx="819606" cy="842378"/>
            </a:xfrm>
            <a:prstGeom prst="rect">
              <a:avLst/>
            </a:prstGeom>
          </p:spPr>
        </p:pic>
        <p:pic>
          <p:nvPicPr>
            <p:cNvPr id="45" name="Picture 44">
              <a:extLst>
                <a:ext uri="{FF2B5EF4-FFF2-40B4-BE49-F238E27FC236}">
                  <a16:creationId xmlns:a16="http://schemas.microsoft.com/office/drawing/2014/main" id="{96C1778D-52C5-4D38-BAF1-406BC09B56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7411" y="2401356"/>
              <a:ext cx="229579" cy="235958"/>
            </a:xfrm>
            <a:prstGeom prst="rect">
              <a:avLst/>
            </a:prstGeom>
          </p:spPr>
        </p:pic>
      </p:grpSp>
      <p:grpSp>
        <p:nvGrpSpPr>
          <p:cNvPr id="4" name="Group 3" descr="Three separate resource groups are shown. One for web and databases. One for virtual machines. One for storage. ">
            <a:extLst>
              <a:ext uri="{FF2B5EF4-FFF2-40B4-BE49-F238E27FC236}">
                <a16:creationId xmlns:a16="http://schemas.microsoft.com/office/drawing/2014/main" id="{A73583E8-7340-4B7D-AA31-50A9B4F50673}"/>
              </a:ext>
            </a:extLst>
          </p:cNvPr>
          <p:cNvGrpSpPr/>
          <p:nvPr/>
        </p:nvGrpSpPr>
        <p:grpSpPr>
          <a:xfrm>
            <a:off x="6454422" y="3231875"/>
            <a:ext cx="5236495" cy="2107615"/>
            <a:chOff x="6509084" y="3591976"/>
            <a:chExt cx="5236495" cy="2107615"/>
          </a:xfrm>
        </p:grpSpPr>
        <p:sp>
          <p:nvSpPr>
            <p:cNvPr id="22" name="Freeform 5">
              <a:extLst>
                <a:ext uri="{FF2B5EF4-FFF2-40B4-BE49-F238E27FC236}">
                  <a16:creationId xmlns:a16="http://schemas.microsoft.com/office/drawing/2014/main" id="{B8996744-E131-4185-9584-7B4DE510612C}"/>
                </a:ext>
              </a:extLst>
            </p:cNvPr>
            <p:cNvSpPr>
              <a:spLocks/>
            </p:cNvSpPr>
            <p:nvPr/>
          </p:nvSpPr>
          <p:spPr bwMode="auto">
            <a:xfrm>
              <a:off x="7986133"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3" name="Freeform 6">
              <a:extLst>
                <a:ext uri="{FF2B5EF4-FFF2-40B4-BE49-F238E27FC236}">
                  <a16:creationId xmlns:a16="http://schemas.microsoft.com/office/drawing/2014/main" id="{60A9C15B-B498-4347-8A2D-3B0213921C54}"/>
                </a:ext>
              </a:extLst>
            </p:cNvPr>
            <p:cNvSpPr>
              <a:spLocks/>
            </p:cNvSpPr>
            <p:nvPr/>
          </p:nvSpPr>
          <p:spPr bwMode="auto">
            <a:xfrm>
              <a:off x="8111851"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5" name="Freeform 5">
              <a:extLst>
                <a:ext uri="{FF2B5EF4-FFF2-40B4-BE49-F238E27FC236}">
                  <a16:creationId xmlns:a16="http://schemas.microsoft.com/office/drawing/2014/main" id="{6251F2C3-5D8F-4D03-832C-31D8A60AB3E9}"/>
                </a:ext>
              </a:extLst>
            </p:cNvPr>
            <p:cNvSpPr>
              <a:spLocks/>
            </p:cNvSpPr>
            <p:nvPr/>
          </p:nvSpPr>
          <p:spPr bwMode="auto">
            <a:xfrm>
              <a:off x="9940410"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6" name="Freeform 6">
              <a:extLst>
                <a:ext uri="{FF2B5EF4-FFF2-40B4-BE49-F238E27FC236}">
                  <a16:creationId xmlns:a16="http://schemas.microsoft.com/office/drawing/2014/main" id="{ED248921-17BF-4CB3-B3D1-3D3F315FC1AD}"/>
                </a:ext>
              </a:extLst>
            </p:cNvPr>
            <p:cNvSpPr>
              <a:spLocks/>
            </p:cNvSpPr>
            <p:nvPr/>
          </p:nvSpPr>
          <p:spPr bwMode="auto">
            <a:xfrm>
              <a:off x="10066128"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8" name="Rectangle 27">
              <a:extLst>
                <a:ext uri="{FF2B5EF4-FFF2-40B4-BE49-F238E27FC236}">
                  <a16:creationId xmlns:a16="http://schemas.microsoft.com/office/drawing/2014/main" id="{6EF2A56D-873A-4E9A-9338-76C04A2F44A7}"/>
                </a:ext>
              </a:extLst>
            </p:cNvPr>
            <p:cNvSpPr/>
            <p:nvPr/>
          </p:nvSpPr>
          <p:spPr bwMode="auto">
            <a:xfrm>
              <a:off x="10427816"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a:ln>
                    <a:noFill/>
                  </a:ln>
                  <a:solidFill>
                    <a:srgbClr val="505050"/>
                  </a:solidFill>
                  <a:effectLst/>
                  <a:uLnTx/>
                  <a:uFillTx/>
                  <a:latin typeface="Segoe UI"/>
                  <a:ea typeface="Segoe UI" pitchFamily="34" charset="0"/>
                  <a:cs typeface="Segoe UI" pitchFamily="34" charset="0"/>
                </a:rPr>
                <a:t>Storage</a:t>
              </a:r>
              <a:r>
                <a:rPr kumimoji="0" lang="en-US" sz="14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 resource group</a:t>
              </a:r>
            </a:p>
          </p:txBody>
        </p:sp>
        <p:pic>
          <p:nvPicPr>
            <p:cNvPr id="29" name="Picture 28">
              <a:extLst>
                <a:ext uri="{FF2B5EF4-FFF2-40B4-BE49-F238E27FC236}">
                  <a16:creationId xmlns:a16="http://schemas.microsoft.com/office/drawing/2014/main" id="{B00D76A6-FEE6-454B-AE5F-DF706BFB5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3753355"/>
              <a:ext cx="707212" cy="716837"/>
            </a:xfrm>
            <a:prstGeom prst="rect">
              <a:avLst/>
            </a:prstGeom>
          </p:spPr>
        </p:pic>
        <p:sp>
          <p:nvSpPr>
            <p:cNvPr id="43" name="Rectangle 42">
              <a:extLst>
                <a:ext uri="{FF2B5EF4-FFF2-40B4-BE49-F238E27FC236}">
                  <a16:creationId xmlns:a16="http://schemas.microsoft.com/office/drawing/2014/main" id="{224ED2E3-9A09-4880-A8DF-6990B9C409C5}"/>
                </a:ext>
              </a:extLst>
            </p:cNvPr>
            <p:cNvSpPr/>
            <p:nvPr/>
          </p:nvSpPr>
          <p:spPr bwMode="auto">
            <a:xfrm>
              <a:off x="8468449"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9144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a:ln>
                    <a:noFill/>
                  </a:ln>
                  <a:solidFill>
                    <a:srgbClr val="505050"/>
                  </a:solidFill>
                  <a:effectLst/>
                  <a:uLnTx/>
                  <a:uFillTx/>
                  <a:latin typeface="Segoe UI"/>
                  <a:ea typeface="Segoe UI" pitchFamily="34" charset="0"/>
                  <a:cs typeface="Segoe UI" pitchFamily="34" charset="0"/>
                </a:rPr>
                <a:t>Virtual machine </a:t>
              </a:r>
              <a:r>
                <a:rPr kumimoji="0" lang="en-US" sz="14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resource group</a:t>
              </a:r>
            </a:p>
          </p:txBody>
        </p:sp>
        <p:pic>
          <p:nvPicPr>
            <p:cNvPr id="44" name="Picture 43">
              <a:extLst>
                <a:ext uri="{FF2B5EF4-FFF2-40B4-BE49-F238E27FC236}">
                  <a16:creationId xmlns:a16="http://schemas.microsoft.com/office/drawing/2014/main" id="{348C082F-8D05-4AA6-B8CE-FDC0CE95BD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9411" y="3726291"/>
              <a:ext cx="819606" cy="830759"/>
            </a:xfrm>
            <a:prstGeom prst="rect">
              <a:avLst/>
            </a:prstGeom>
          </p:spPr>
        </p:pic>
        <p:sp>
          <p:nvSpPr>
            <p:cNvPr id="47" name="Rectangle 46">
              <a:extLst>
                <a:ext uri="{FF2B5EF4-FFF2-40B4-BE49-F238E27FC236}">
                  <a16:creationId xmlns:a16="http://schemas.microsoft.com/office/drawing/2014/main" id="{4462B821-48A6-4216-86B4-E815748F1FAB}"/>
                </a:ext>
              </a:extLst>
            </p:cNvPr>
            <p:cNvSpPr/>
            <p:nvPr/>
          </p:nvSpPr>
          <p:spPr bwMode="auto">
            <a:xfrm>
              <a:off x="6509084"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a:ln>
                    <a:noFill/>
                  </a:ln>
                  <a:solidFill>
                    <a:srgbClr val="505050"/>
                  </a:solidFill>
                  <a:effectLst/>
                  <a:uLnTx/>
                  <a:uFillTx/>
                  <a:latin typeface="Segoe UI"/>
                  <a:ea typeface="Segoe UI" pitchFamily="34" charset="0"/>
                  <a:cs typeface="Segoe UI" pitchFamily="34" charset="0"/>
                </a:rPr>
                <a:t>Web and DB </a:t>
              </a:r>
              <a:r>
                <a:rPr kumimoji="0" lang="en-US" sz="14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resource group</a:t>
              </a:r>
            </a:p>
          </p:txBody>
        </p:sp>
        <p:sp>
          <p:nvSpPr>
            <p:cNvPr id="48" name="Freeform 256">
              <a:extLst>
                <a:ext uri="{FF2B5EF4-FFF2-40B4-BE49-F238E27FC236}">
                  <a16:creationId xmlns:a16="http://schemas.microsoft.com/office/drawing/2014/main" id="{D138ECF2-659B-4571-8AA6-0BA92CC29902}"/>
                </a:ext>
              </a:extLst>
            </p:cNvPr>
            <p:cNvSpPr>
              <a:spLocks noEditPoints="1"/>
            </p:cNvSpPr>
            <p:nvPr/>
          </p:nvSpPr>
          <p:spPr bwMode="auto">
            <a:xfrm>
              <a:off x="6812125" y="3790309"/>
              <a:ext cx="735447" cy="723791"/>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9" name="Freeform 257">
              <a:extLst>
                <a:ext uri="{FF2B5EF4-FFF2-40B4-BE49-F238E27FC236}">
                  <a16:creationId xmlns:a16="http://schemas.microsoft.com/office/drawing/2014/main" id="{A98F4A3F-CE50-480A-90FF-C0C555ABA31C}"/>
                </a:ext>
              </a:extLst>
            </p:cNvPr>
            <p:cNvSpPr>
              <a:spLocks noEditPoints="1"/>
            </p:cNvSpPr>
            <p:nvPr/>
          </p:nvSpPr>
          <p:spPr bwMode="auto">
            <a:xfrm>
              <a:off x="6812125" y="3790309"/>
              <a:ext cx="735447" cy="723791"/>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pic>
          <p:nvPicPr>
            <p:cNvPr id="50" name="Picture 49">
              <a:extLst>
                <a:ext uri="{FF2B5EF4-FFF2-40B4-BE49-F238E27FC236}">
                  <a16:creationId xmlns:a16="http://schemas.microsoft.com/office/drawing/2014/main" id="{4C5681D0-3D50-4966-942E-93D797E197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4984" y="4027569"/>
              <a:ext cx="229579" cy="235958"/>
            </a:xfrm>
            <a:prstGeom prst="rect">
              <a:avLst/>
            </a:prstGeom>
          </p:spPr>
        </p:pic>
      </p:grpSp>
      <p:sp>
        <p:nvSpPr>
          <p:cNvPr id="5" name="Footer Placeholder 1">
            <a:extLst>
              <a:ext uri="{FF2B5EF4-FFF2-40B4-BE49-F238E27FC236}">
                <a16:creationId xmlns:a16="http://schemas.microsoft.com/office/drawing/2014/main" id="{BAB9D31E-7B43-4304-A89A-89AFAD0C74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411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Resource Manager</a:t>
            </a:r>
          </a:p>
        </p:txBody>
      </p:sp>
      <p:pic>
        <p:nvPicPr>
          <p:cNvPr id="3" name="Picture 2" descr="Resource Manager request model">
            <a:extLst>
              <a:ext uri="{FF2B5EF4-FFF2-40B4-BE49-F238E27FC236}">
                <a16:creationId xmlns:a16="http://schemas.microsoft.com/office/drawing/2014/main" id="{5254E02D-4590-4CE5-B9AA-6DB1E37AEC5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8268" y="1426690"/>
            <a:ext cx="7608779" cy="400462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sz="quarter" idx="10"/>
          </p:nvPr>
        </p:nvSpPr>
        <p:spPr>
          <a:xfrm>
            <a:off x="8219767" y="1818856"/>
            <a:ext cx="3883742" cy="2410244"/>
          </a:xfrm>
        </p:spPr>
        <p:txBody>
          <a:bodyPr/>
          <a:lstStyle/>
          <a:p>
            <a:r>
              <a:rPr lang="en-US" dirty="0">
                <a:latin typeface="+mn-lt"/>
              </a:rPr>
              <a:t>The </a:t>
            </a:r>
            <a:r>
              <a:rPr lang="en-US" b="1" dirty="0">
                <a:latin typeface="+mn-lt"/>
              </a:rPr>
              <a:t>Azure Resource Manager (ARM) </a:t>
            </a:r>
            <a:r>
              <a:rPr lang="en-US" dirty="0">
                <a:latin typeface="+mn-lt"/>
              </a:rPr>
              <a:t>provides a management layer that enables you to create, update, and delete resources in your Azure subscription.</a:t>
            </a:r>
          </a:p>
        </p:txBody>
      </p:sp>
      <p:sp>
        <p:nvSpPr>
          <p:cNvPr id="2" name="Footer Placeholder 1">
            <a:extLst>
              <a:ext uri="{FF2B5EF4-FFF2-40B4-BE49-F238E27FC236}">
                <a16:creationId xmlns:a16="http://schemas.microsoft.com/office/drawing/2014/main" id="{150D22A2-AC6A-4254-BB57-F0E78E9809E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4506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Subscriptions</a:t>
            </a:r>
          </a:p>
        </p:txBody>
      </p:sp>
      <p:sp>
        <p:nvSpPr>
          <p:cNvPr id="6" name="Text Placeholder 5"/>
          <p:cNvSpPr>
            <a:spLocks noGrp="1"/>
          </p:cNvSpPr>
          <p:nvPr>
            <p:ph sz="quarter" idx="10"/>
          </p:nvPr>
        </p:nvSpPr>
        <p:spPr>
          <a:xfrm>
            <a:off x="303287" y="1440862"/>
            <a:ext cx="6441141" cy="3395801"/>
          </a:xfrm>
        </p:spPr>
        <p:txBody>
          <a:bodyPr/>
          <a:lstStyle/>
          <a:p>
            <a:r>
              <a:rPr lang="en-IE" dirty="0">
                <a:latin typeface="+mn-lt"/>
              </a:rPr>
              <a:t>An Azure subscription provides you with authenticated and authorized access to Azure accounts.</a:t>
            </a:r>
          </a:p>
          <a:p>
            <a:pPr marL="457200" indent="-457200">
              <a:buFont typeface="Arial" panose="020B0604020202020204" pitchFamily="34" charset="0"/>
              <a:buChar char="•"/>
            </a:pPr>
            <a:r>
              <a:rPr lang="en-IE" b="1" dirty="0">
                <a:latin typeface="+mj-lt"/>
              </a:rPr>
              <a:t>Billing boundary:</a:t>
            </a:r>
            <a:r>
              <a:rPr lang="en-IE" dirty="0">
                <a:latin typeface="+mj-lt"/>
              </a:rPr>
              <a:t> </a:t>
            </a:r>
            <a:r>
              <a:rPr lang="en-US" dirty="0">
                <a:latin typeface="+mn-lt"/>
              </a:rPr>
              <a:t>generate separate billing reports and invoices for each subscription.</a:t>
            </a:r>
            <a:endParaRPr lang="en-IE" dirty="0">
              <a:latin typeface="+mn-lt"/>
            </a:endParaRPr>
          </a:p>
          <a:p>
            <a:pPr marL="457200" indent="-457200">
              <a:buFont typeface="Arial" panose="020B0604020202020204" pitchFamily="34" charset="0"/>
              <a:buChar char="•"/>
            </a:pPr>
            <a:r>
              <a:rPr lang="en-IE" b="1" dirty="0">
                <a:latin typeface="+mj-lt"/>
              </a:rPr>
              <a:t>Access control boundary:</a:t>
            </a:r>
            <a:r>
              <a:rPr lang="en-IE" dirty="0">
                <a:latin typeface="+mj-lt"/>
              </a:rPr>
              <a:t> </a:t>
            </a:r>
            <a:r>
              <a:rPr lang="en-US" dirty="0">
                <a:latin typeface="+mn-lt"/>
              </a:rPr>
              <a:t>manage and control access to the resources that users can provision with specific subscriptions.</a:t>
            </a:r>
            <a:endParaRPr lang="en-IE" dirty="0">
              <a:latin typeface="+mn-lt"/>
            </a:endParaRPr>
          </a:p>
        </p:txBody>
      </p:sp>
      <p:pic>
        <p:nvPicPr>
          <p:cNvPr id="2050" name="Picture 2" descr="Azure subscriptions are using authentication and authorization to access Azure accounts.">
            <a:extLst>
              <a:ext uri="{FF2B5EF4-FFF2-40B4-BE49-F238E27FC236}">
                <a16:creationId xmlns:a16="http://schemas.microsoft.com/office/drawing/2014/main" id="{C969DF39-E758-4DFC-8030-0DD803DAE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428" y="813039"/>
            <a:ext cx="5271408" cy="2168669"/>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6245D8C8-A5B2-4A27-9362-7451956B9688}"/>
              </a:ext>
              <a:ext uri="{C183D7F6-B498-43B3-948B-1728B52AA6E4}">
                <adec:decorative xmlns:adec="http://schemas.microsoft.com/office/drawing/2017/decorative" val="1"/>
              </a:ext>
            </a:extLst>
          </p:cNvPr>
          <p:cNvSpPr/>
          <p:nvPr/>
        </p:nvSpPr>
        <p:spPr bwMode="auto">
          <a:xfrm>
            <a:off x="7569636" y="3058374"/>
            <a:ext cx="3561999"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3074" name="Picture 2" descr="Flowchart style diagram showing an example of setting up a billing structure where different groups like marketing or development have their own Azure Subscription, that rolls up into a larger company paid Azure billing account.">
            <a:extLst>
              <a:ext uri="{FF2B5EF4-FFF2-40B4-BE49-F238E27FC236}">
                <a16:creationId xmlns:a16="http://schemas.microsoft.com/office/drawing/2014/main" id="{BB6F14C8-7966-4A94-BADE-49B1D22326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3993" y="3135041"/>
            <a:ext cx="5112277" cy="2259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98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US" dirty="0">
                <a:cs typeface="Segoe UI"/>
              </a:rPr>
              <a:t>Walkthrough – Explore the Azure Portal</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319630" y="1602502"/>
            <a:ext cx="5677358" cy="3652282"/>
          </a:xfrm>
        </p:spPr>
        <p:txBody>
          <a:bodyPr/>
          <a:lstStyle/>
          <a:p>
            <a:r>
              <a:rPr lang="en-US" dirty="0">
                <a:cs typeface="Segoe UI Semilight"/>
              </a:rPr>
              <a:t>Launch the Azure Portal and have a look at the common components used everyday building cloud solutions</a:t>
            </a:r>
            <a:endParaRPr lang="en-US" dirty="0"/>
          </a:p>
          <a:p>
            <a:endParaRPr lang="en-US" dirty="0">
              <a:latin typeface="+mn-lt"/>
              <a:cs typeface="Segoe UI Semilight"/>
            </a:endParaRPr>
          </a:p>
          <a:p>
            <a:pPr marL="457200" indent="-457200">
              <a:buFont typeface="+mj-lt"/>
              <a:buAutoNum type="arabicPeriod"/>
            </a:pPr>
            <a:r>
              <a:rPr lang="en-US" dirty="0">
                <a:latin typeface="+mn-lt"/>
                <a:cs typeface="Segoe UI Semilight"/>
              </a:rPr>
              <a:t>Connect to https://portal.azure.com</a:t>
            </a:r>
          </a:p>
          <a:p>
            <a:pPr marL="457200" indent="-457200">
              <a:buFont typeface="+mj-lt"/>
              <a:buAutoNum type="arabicPeriod"/>
            </a:pPr>
            <a:r>
              <a:rPr lang="en-US" dirty="0">
                <a:latin typeface="+mn-lt"/>
                <a:cs typeface="Segoe UI Semilight"/>
              </a:rPr>
              <a:t>Explore the home screen.</a:t>
            </a:r>
          </a:p>
          <a:p>
            <a:pPr marL="457200" indent="-457200">
              <a:buFont typeface="+mj-lt"/>
              <a:buAutoNum type="arabicPeriod"/>
            </a:pPr>
            <a:r>
              <a:rPr lang="en-US" dirty="0">
                <a:latin typeface="+mn-lt"/>
                <a:cs typeface="Segoe UI Semilight"/>
              </a:rPr>
              <a:t>Find “All Services” and see what is available.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9462394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Management Groups</a:t>
            </a:r>
          </a:p>
        </p:txBody>
      </p:sp>
      <p:sp>
        <p:nvSpPr>
          <p:cNvPr id="6" name="Text Placeholder 5"/>
          <p:cNvSpPr>
            <a:spLocks noGrp="1"/>
          </p:cNvSpPr>
          <p:nvPr>
            <p:ph sz="quarter" idx="10"/>
          </p:nvPr>
        </p:nvSpPr>
        <p:spPr>
          <a:xfrm>
            <a:off x="418643" y="1719867"/>
            <a:ext cx="5636587" cy="4021614"/>
          </a:xfrm>
        </p:spPr>
        <p:txBody>
          <a:bodyPr/>
          <a:lstStyle/>
          <a:p>
            <a:pPr marL="342900" indent="-342900">
              <a:buFont typeface="Arial" panose="020B0604020202020204" pitchFamily="34" charset="0"/>
              <a:buChar char="•"/>
            </a:pPr>
            <a:r>
              <a:rPr lang="en-US" dirty="0">
                <a:latin typeface="+mn-lt"/>
              </a:rPr>
              <a:t>Management groups can include multiple Azure subscriptions.</a:t>
            </a:r>
          </a:p>
          <a:p>
            <a:pPr marL="342900" indent="-342900">
              <a:buFont typeface="Arial" panose="020B0604020202020204" pitchFamily="34" charset="0"/>
              <a:buChar char="•"/>
            </a:pPr>
            <a:r>
              <a:rPr lang="en-US" dirty="0">
                <a:latin typeface="+mn-lt"/>
              </a:rPr>
              <a:t>Subscriptions inherit conditions applied to the management group.</a:t>
            </a:r>
          </a:p>
          <a:p>
            <a:pPr marL="342900" indent="-342900">
              <a:buFont typeface="Arial" panose="020B0604020202020204" pitchFamily="34" charset="0"/>
              <a:buChar char="•"/>
            </a:pPr>
            <a:r>
              <a:rPr lang="en-US" dirty="0">
                <a:latin typeface="+mn-lt"/>
              </a:rPr>
              <a:t>10,000 management groups can be supported in a single directory.</a:t>
            </a:r>
          </a:p>
          <a:p>
            <a:pPr marL="342900" indent="-342900">
              <a:buFont typeface="Arial" panose="020B0604020202020204" pitchFamily="34" charset="0"/>
              <a:buChar char="•"/>
            </a:pPr>
            <a:r>
              <a:rPr lang="en-US" dirty="0">
                <a:latin typeface="+mn-lt"/>
              </a:rPr>
              <a:t>A management group tree can support up to six levels of depth.</a:t>
            </a:r>
          </a:p>
          <a:p>
            <a:endParaRPr lang="en-US" dirty="0">
              <a:latin typeface="+mn-lt"/>
            </a:endParaRPr>
          </a:p>
        </p:txBody>
      </p:sp>
      <p:pic>
        <p:nvPicPr>
          <p:cNvPr id="1026" name="Picture 2" descr="See the source image">
            <a:extLst>
              <a:ext uri="{FF2B5EF4-FFF2-40B4-BE49-F238E27FC236}">
                <a16:creationId xmlns:a16="http://schemas.microsoft.com/office/drawing/2014/main" id="{7643F234-CC3B-4AB0-A706-FA9199668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4690" y="1953086"/>
            <a:ext cx="412432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1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Core Azure workload products</a:t>
            </a:r>
            <a:endParaRPr lang="en-US" dirty="0"/>
          </a:p>
        </p:txBody>
      </p:sp>
      <p:pic>
        <p:nvPicPr>
          <p:cNvPr id="5" name="Graphic 4" descr="Blockchain">
            <a:extLst>
              <a:ext uri="{FF2B5EF4-FFF2-40B4-BE49-F238E27FC236}">
                <a16:creationId xmlns:a16="http://schemas.microsoft.com/office/drawing/2014/main" id="{A7A056C9-D569-4189-8279-4A9B825345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22308" y="2772696"/>
            <a:ext cx="1312607" cy="1312607"/>
          </a:xfrm>
          <a:prstGeom prst="rect">
            <a:avLst/>
          </a:prstGeom>
        </p:spPr>
      </p:pic>
    </p:spTree>
    <p:extLst>
      <p:ext uri="{BB962C8B-B14F-4D97-AF65-F5344CB8AC3E}">
        <p14:creationId xmlns:p14="http://schemas.microsoft.com/office/powerpoint/2010/main" val="401898395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057F-1C10-4D43-8012-FA6F2681FD72}"/>
              </a:ext>
            </a:extLst>
          </p:cNvPr>
          <p:cNvSpPr>
            <a:spLocks noGrp="1"/>
          </p:cNvSpPr>
          <p:nvPr>
            <p:ph type="title"/>
          </p:nvPr>
        </p:nvSpPr>
        <p:spPr/>
        <p:txBody>
          <a:bodyPr/>
          <a:lstStyle/>
          <a:p>
            <a:r>
              <a:rPr lang="en-US" dirty="0">
                <a:cs typeface="Segoe UI"/>
              </a:rPr>
              <a:t>Core Azure Workloads - Objective Domain</a:t>
            </a:r>
          </a:p>
        </p:txBody>
      </p:sp>
      <p:sp>
        <p:nvSpPr>
          <p:cNvPr id="7" name="Text Placeholder 6">
            <a:extLst>
              <a:ext uri="{FF2B5EF4-FFF2-40B4-BE49-F238E27FC236}">
                <a16:creationId xmlns:a16="http://schemas.microsoft.com/office/drawing/2014/main" id="{2BBF596B-22F0-49C1-B3AD-1604FFC45F77}"/>
              </a:ext>
            </a:extLst>
          </p:cNvPr>
          <p:cNvSpPr>
            <a:spLocks noGrp="1"/>
          </p:cNvSpPr>
          <p:nvPr>
            <p:ph sz="quarter" idx="10"/>
          </p:nvPr>
        </p:nvSpPr>
        <p:spPr>
          <a:xfrm>
            <a:off x="425594" y="1419911"/>
            <a:ext cx="11340811" cy="3595856"/>
          </a:xfrm>
        </p:spPr>
        <p:txBody>
          <a:bodyPr vert="horz" wrap="square" lIns="0" tIns="0" rIns="0" bIns="0" rtlCol="0" anchor="t">
            <a:spAutoFit/>
          </a:bodyPr>
          <a:lstStyle/>
          <a:p>
            <a:r>
              <a:rPr lang="en-US" sz="2400" dirty="0">
                <a:latin typeface="+mj-lt"/>
                <a:cs typeface="Segoe UI Semilight"/>
              </a:rPr>
              <a:t>Describe the benefits and usage of:</a:t>
            </a:r>
          </a:p>
          <a:p>
            <a:pPr marL="457200" indent="-457200">
              <a:buFont typeface="Arial" panose="020B0604020202020204" pitchFamily="34" charset="0"/>
              <a:buChar char="•"/>
            </a:pPr>
            <a:r>
              <a:rPr lang="en-US" sz="2400" dirty="0">
                <a:latin typeface="+mn-lt"/>
                <a:cs typeface="Segoe UI Semilight"/>
              </a:rPr>
              <a:t>Virtual Machines, Azure App Services, Azure Container Instances (ACI), Azure Kubernetes Service (AKS), and Windows Virtual Desktop</a:t>
            </a:r>
          </a:p>
          <a:p>
            <a:pPr marL="457200" indent="-457200">
              <a:buFont typeface="Arial" panose="020B0604020202020204" pitchFamily="34" charset="0"/>
              <a:buChar char="•"/>
            </a:pPr>
            <a:r>
              <a:rPr lang="en-US" sz="2400" dirty="0">
                <a:latin typeface="+mn-lt"/>
                <a:cs typeface="Segoe UI Semilight"/>
              </a:rPr>
              <a:t>Virtual Networks, VPN Gateway, Virtual Network peering, and ExpressRoute</a:t>
            </a:r>
          </a:p>
          <a:p>
            <a:pPr marL="457200" indent="-457200">
              <a:buFont typeface="Arial" panose="020B0604020202020204" pitchFamily="34" charset="0"/>
              <a:buChar char="•"/>
            </a:pPr>
            <a:r>
              <a:rPr lang="en-US" sz="2400" dirty="0">
                <a:latin typeface="+mn-lt"/>
                <a:cs typeface="Segoe UI Semilight"/>
              </a:rPr>
              <a:t>Container (Blob) Storage, Disk Storage, File Storage, and storage tiers</a:t>
            </a:r>
          </a:p>
          <a:p>
            <a:pPr marL="457200" indent="-457200">
              <a:buFont typeface="Arial" panose="020B0604020202020204" pitchFamily="34" charset="0"/>
              <a:buChar char="•"/>
            </a:pPr>
            <a:r>
              <a:rPr lang="en-US" sz="2400" dirty="0">
                <a:latin typeface="+mn-lt"/>
                <a:cs typeface="Segoe UI Semilight"/>
              </a:rPr>
              <a:t>Cosmos DB, Azure SQL Database, Azure Database for MySQL, Azure Database for PostgreSQL, and SQL Managed Instance</a:t>
            </a:r>
          </a:p>
          <a:p>
            <a:pPr marL="457200" indent="-457200">
              <a:buFont typeface="Arial" panose="020B0604020202020204" pitchFamily="34" charset="0"/>
              <a:buChar char="•"/>
            </a:pPr>
            <a:r>
              <a:rPr lang="en-US" sz="2400" dirty="0">
                <a:latin typeface="+mn-lt"/>
                <a:cs typeface="Segoe UI Semilight"/>
              </a:rPr>
              <a:t>Azure Marketplace</a:t>
            </a:r>
          </a:p>
        </p:txBody>
      </p:sp>
    </p:spTree>
    <p:extLst>
      <p:ext uri="{BB962C8B-B14F-4D97-AF65-F5344CB8AC3E}">
        <p14:creationId xmlns:p14="http://schemas.microsoft.com/office/powerpoint/2010/main" val="303054549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D27E-F58A-4B20-B941-5EC56B66F1D1}"/>
              </a:ext>
            </a:extLst>
          </p:cNvPr>
          <p:cNvSpPr>
            <a:spLocks noGrp="1"/>
          </p:cNvSpPr>
          <p:nvPr>
            <p:ph type="title"/>
          </p:nvPr>
        </p:nvSpPr>
        <p:spPr/>
        <p:txBody>
          <a:bodyPr/>
          <a:lstStyle/>
          <a:p>
            <a:r>
              <a:rPr lang="en-US" dirty="0"/>
              <a:t>Azure compute services</a:t>
            </a:r>
          </a:p>
        </p:txBody>
      </p:sp>
      <p:sp>
        <p:nvSpPr>
          <p:cNvPr id="21" name="Content Placeholder 20">
            <a:extLst>
              <a:ext uri="{FF2B5EF4-FFF2-40B4-BE49-F238E27FC236}">
                <a16:creationId xmlns:a16="http://schemas.microsoft.com/office/drawing/2014/main" id="{B640ED0B-E66F-468C-A8E2-E10C9FEDF3DF}"/>
              </a:ext>
            </a:extLst>
          </p:cNvPr>
          <p:cNvSpPr>
            <a:spLocks noGrp="1"/>
          </p:cNvSpPr>
          <p:nvPr>
            <p:ph sz="quarter" idx="10"/>
          </p:nvPr>
        </p:nvSpPr>
        <p:spPr>
          <a:xfrm>
            <a:off x="419100" y="1456897"/>
            <a:ext cx="11340811" cy="923330"/>
          </a:xfrm>
        </p:spPr>
        <p:txBody>
          <a:bodyPr/>
          <a:lstStyle/>
          <a:p>
            <a:r>
              <a:rPr lang="en-US" dirty="0">
                <a:latin typeface="+mn-lt"/>
              </a:rPr>
              <a:t>Azure </a:t>
            </a:r>
            <a:r>
              <a:rPr lang="en-US" b="1" dirty="0">
                <a:latin typeface="+mn-lt"/>
              </a:rPr>
              <a:t>compute</a:t>
            </a:r>
            <a:r>
              <a:rPr lang="en-US" dirty="0">
                <a:latin typeface="+mn-lt"/>
              </a:rPr>
              <a:t> is an on-demand computing service that provides computing resources such as disks, processors, memory, networking, and operating systems.</a:t>
            </a:r>
          </a:p>
        </p:txBody>
      </p:sp>
      <p:grpSp>
        <p:nvGrpSpPr>
          <p:cNvPr id="29" name="Group 28" descr="Group of 5 icons representing different on-demand compute resource like Virtual Machines, App Service, Containers, Azure Kubernetes Service, and Windows Virtual Desktop.">
            <a:extLst>
              <a:ext uri="{FF2B5EF4-FFF2-40B4-BE49-F238E27FC236}">
                <a16:creationId xmlns:a16="http://schemas.microsoft.com/office/drawing/2014/main" id="{EC9A2C1F-3853-44D8-A5C8-B5AD096B16D8}"/>
              </a:ext>
            </a:extLst>
          </p:cNvPr>
          <p:cNvGrpSpPr/>
          <p:nvPr/>
        </p:nvGrpSpPr>
        <p:grpSpPr>
          <a:xfrm>
            <a:off x="101941" y="3177242"/>
            <a:ext cx="11988117" cy="2379968"/>
            <a:chOff x="69927" y="3491749"/>
            <a:chExt cx="11988117" cy="2379968"/>
          </a:xfrm>
        </p:grpSpPr>
        <p:pic>
          <p:nvPicPr>
            <p:cNvPr id="11" name="Graphic 10">
              <a:extLst>
                <a:ext uri="{FF2B5EF4-FFF2-40B4-BE49-F238E27FC236}">
                  <a16:creationId xmlns:a16="http://schemas.microsoft.com/office/drawing/2014/main" id="{7E99825D-055E-421A-A609-57CA734EA4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1219" y="3491749"/>
              <a:ext cx="1508960" cy="1508959"/>
            </a:xfrm>
            <a:prstGeom prst="rect">
              <a:avLst/>
            </a:prstGeom>
          </p:spPr>
        </p:pic>
        <p:sp>
          <p:nvSpPr>
            <p:cNvPr id="12" name="TextBox 11">
              <a:extLst>
                <a:ext uri="{FF2B5EF4-FFF2-40B4-BE49-F238E27FC236}">
                  <a16:creationId xmlns:a16="http://schemas.microsoft.com/office/drawing/2014/main" id="{09C215C7-3F79-4615-A31C-DEF0E0B0C008}"/>
                </a:ext>
              </a:extLst>
            </p:cNvPr>
            <p:cNvSpPr txBox="1"/>
            <p:nvPr/>
          </p:nvSpPr>
          <p:spPr>
            <a:xfrm>
              <a:off x="69927" y="5000709"/>
              <a:ext cx="2272907" cy="707075"/>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Virtual </a:t>
              </a:r>
            </a:p>
            <a:p>
              <a:pPr algn="ctr">
                <a:lnSpc>
                  <a:spcPct val="90000"/>
                </a:lnSpc>
                <a:spcAft>
                  <a:spcPts val="600"/>
                </a:spcAft>
              </a:pPr>
              <a:r>
                <a:rPr lang="en-US" sz="1800" dirty="0">
                  <a:gradFill>
                    <a:gsLst>
                      <a:gs pos="2917">
                        <a:schemeClr val="tx1"/>
                      </a:gs>
                      <a:gs pos="30000">
                        <a:schemeClr val="tx1"/>
                      </a:gs>
                    </a:gsLst>
                    <a:lin ang="5400000" scaled="0"/>
                  </a:gradFill>
                </a:rPr>
                <a:t>Machines</a:t>
              </a:r>
            </a:p>
          </p:txBody>
        </p:sp>
        <p:pic>
          <p:nvPicPr>
            <p:cNvPr id="7" name="Graphic 6">
              <a:extLst>
                <a:ext uri="{FF2B5EF4-FFF2-40B4-BE49-F238E27FC236}">
                  <a16:creationId xmlns:a16="http://schemas.microsoft.com/office/drawing/2014/main" id="{8A4C6A50-9F4A-47D9-8109-8064E999342E}"/>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879681" y="3497958"/>
              <a:ext cx="1508960" cy="1508960"/>
            </a:xfrm>
            <a:prstGeom prst="rect">
              <a:avLst/>
            </a:prstGeom>
          </p:spPr>
        </p:pic>
        <p:sp>
          <p:nvSpPr>
            <p:cNvPr id="13" name="TextBox 12">
              <a:extLst>
                <a:ext uri="{FF2B5EF4-FFF2-40B4-BE49-F238E27FC236}">
                  <a16:creationId xmlns:a16="http://schemas.microsoft.com/office/drawing/2014/main" id="{A7233128-8059-42A1-812B-E52181FF1EF3}"/>
                </a:ext>
              </a:extLst>
            </p:cNvPr>
            <p:cNvSpPr txBox="1"/>
            <p:nvPr/>
          </p:nvSpPr>
          <p:spPr>
            <a:xfrm>
              <a:off x="2497707" y="5000709"/>
              <a:ext cx="2274270" cy="871008"/>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App </a:t>
              </a:r>
            </a:p>
            <a:p>
              <a:pPr algn="ctr">
                <a:lnSpc>
                  <a:spcPct val="90000"/>
                </a:lnSpc>
                <a:spcAft>
                  <a:spcPts val="600"/>
                </a:spcAft>
              </a:pPr>
              <a:r>
                <a:rPr lang="en-US" sz="1800" dirty="0">
                  <a:gradFill>
                    <a:gsLst>
                      <a:gs pos="2917">
                        <a:schemeClr val="tx1"/>
                      </a:gs>
                      <a:gs pos="30000">
                        <a:schemeClr val="tx1"/>
                      </a:gs>
                    </a:gsLst>
                    <a:lin ang="5400000" scaled="0"/>
                  </a:gradFill>
                </a:rPr>
                <a:t>Services</a:t>
              </a:r>
            </a:p>
          </p:txBody>
        </p:sp>
        <p:pic>
          <p:nvPicPr>
            <p:cNvPr id="9" name="Graphic 8">
              <a:extLst>
                <a:ext uri="{FF2B5EF4-FFF2-40B4-BE49-F238E27FC236}">
                  <a16:creationId xmlns:a16="http://schemas.microsoft.com/office/drawing/2014/main" id="{6DFB4A3E-1D70-43C4-A64E-3AE96B51E4F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38648" y="3491749"/>
              <a:ext cx="1508960" cy="1508960"/>
            </a:xfrm>
            <a:prstGeom prst="rect">
              <a:avLst/>
            </a:prstGeom>
          </p:spPr>
        </p:pic>
        <p:sp>
          <p:nvSpPr>
            <p:cNvPr id="14" name="TextBox 13">
              <a:extLst>
                <a:ext uri="{FF2B5EF4-FFF2-40B4-BE49-F238E27FC236}">
                  <a16:creationId xmlns:a16="http://schemas.microsoft.com/office/drawing/2014/main" id="{24A8DE95-589F-4D10-AE5B-6AEF0A4E3F83}"/>
                </a:ext>
              </a:extLst>
            </p:cNvPr>
            <p:cNvSpPr txBox="1"/>
            <p:nvPr/>
          </p:nvSpPr>
          <p:spPr>
            <a:xfrm>
              <a:off x="7355993" y="5000709"/>
              <a:ext cx="2274270" cy="644613"/>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Azure Kubernetes Services (AKS)</a:t>
              </a:r>
            </a:p>
          </p:txBody>
        </p:sp>
        <p:pic>
          <p:nvPicPr>
            <p:cNvPr id="5" name="Graphic 4">
              <a:extLst>
                <a:ext uri="{FF2B5EF4-FFF2-40B4-BE49-F238E27FC236}">
                  <a16:creationId xmlns:a16="http://schemas.microsoft.com/office/drawing/2014/main" id="{722E562B-C4A2-4B55-9A3B-B8E7B3420A9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65067" y="3491749"/>
              <a:ext cx="1508960" cy="1508960"/>
            </a:xfrm>
            <a:prstGeom prst="rect">
              <a:avLst/>
            </a:prstGeom>
          </p:spPr>
        </p:pic>
        <p:sp>
          <p:nvSpPr>
            <p:cNvPr id="15" name="TextBox 14">
              <a:extLst>
                <a:ext uri="{FF2B5EF4-FFF2-40B4-BE49-F238E27FC236}">
                  <a16:creationId xmlns:a16="http://schemas.microsoft.com/office/drawing/2014/main" id="{C03EFE29-B17F-4773-B9CD-70D9177E81FB}"/>
                </a:ext>
              </a:extLst>
            </p:cNvPr>
            <p:cNvSpPr txBox="1"/>
            <p:nvPr/>
          </p:nvSpPr>
          <p:spPr>
            <a:xfrm>
              <a:off x="9785137" y="5000709"/>
              <a:ext cx="2272907" cy="794064"/>
            </a:xfrm>
            <a:prstGeom prst="rect">
              <a:avLst/>
            </a:prstGeom>
            <a:noFill/>
          </p:spPr>
          <p:txBody>
            <a:bodyPr wrap="square" lIns="182880" tIns="146304" rIns="182880" bIns="146304" rtlCol="0" anchor="t">
              <a:spAutoFit/>
            </a:bodyPr>
            <a:lstStyle/>
            <a:p>
              <a:pPr algn="ctr">
                <a:lnSpc>
                  <a:spcPct val="90000"/>
                </a:lnSpc>
                <a:spcAft>
                  <a:spcPts val="600"/>
                </a:spcAft>
              </a:pPr>
              <a:r>
                <a:rPr lang="en-US" sz="1800" dirty="0">
                  <a:gradFill>
                    <a:gsLst>
                      <a:gs pos="2917">
                        <a:schemeClr val="tx1"/>
                      </a:gs>
                      <a:gs pos="30000">
                        <a:schemeClr val="tx1"/>
                      </a:gs>
                    </a:gsLst>
                    <a:lin ang="5400000" scaled="0"/>
                  </a:gradFill>
                </a:rPr>
                <a:t>Windows Virtual Desktop</a:t>
              </a:r>
            </a:p>
          </p:txBody>
        </p:sp>
        <p:pic>
          <p:nvPicPr>
            <p:cNvPr id="24" name="Graphic 23">
              <a:extLst>
                <a:ext uri="{FF2B5EF4-FFF2-40B4-BE49-F238E27FC236}">
                  <a16:creationId xmlns:a16="http://schemas.microsoft.com/office/drawing/2014/main" id="{43EBD658-A0FF-45C1-B796-1D233D15F00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308143" y="3491749"/>
              <a:ext cx="1508960" cy="1508960"/>
            </a:xfrm>
            <a:prstGeom prst="rect">
              <a:avLst/>
            </a:prstGeom>
          </p:spPr>
        </p:pic>
        <p:sp>
          <p:nvSpPr>
            <p:cNvPr id="28" name="TextBox 27">
              <a:extLst>
                <a:ext uri="{FF2B5EF4-FFF2-40B4-BE49-F238E27FC236}">
                  <a16:creationId xmlns:a16="http://schemas.microsoft.com/office/drawing/2014/main" id="{FB20D3E5-220E-4E29-A87B-5AD608C8F82E}"/>
                </a:ext>
              </a:extLst>
            </p:cNvPr>
            <p:cNvSpPr txBox="1"/>
            <p:nvPr/>
          </p:nvSpPr>
          <p:spPr>
            <a:xfrm>
              <a:off x="4926850" y="5000709"/>
              <a:ext cx="2274270" cy="794064"/>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Container Instances</a:t>
              </a:r>
            </a:p>
          </p:txBody>
        </p:sp>
      </p:grpSp>
    </p:spTree>
    <p:extLst>
      <p:ext uri="{BB962C8B-B14F-4D97-AF65-F5344CB8AC3E}">
        <p14:creationId xmlns:p14="http://schemas.microsoft.com/office/powerpoint/2010/main" val="13757266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a:t>
            </a:r>
            <a:r>
              <a:rPr lang="en-US">
                <a:cs typeface="Segoe UI"/>
              </a:rPr>
              <a:t>virtual machines</a:t>
            </a:r>
            <a:endParaRPr lang="en-US"/>
          </a:p>
        </p:txBody>
      </p:sp>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418643" y="1595443"/>
            <a:ext cx="7090064" cy="3277820"/>
          </a:xfrm>
        </p:spPr>
        <p:txBody>
          <a:bodyPr vert="horz" wrap="square" lIns="0" tIns="0" rIns="0" bIns="0" rtlCol="0" anchor="t">
            <a:spAutoFit/>
          </a:bodyPr>
          <a:lstStyle/>
          <a:p>
            <a:pPr>
              <a:spcBef>
                <a:spcPts val="0"/>
              </a:spcBef>
              <a:spcAft>
                <a:spcPts val="1800"/>
              </a:spcAft>
            </a:pPr>
            <a:r>
              <a:rPr lang="en-IE" dirty="0">
                <a:latin typeface="+mn-lt"/>
                <a:cs typeface="Segoe UI Semilight"/>
              </a:rPr>
              <a:t>Azure</a:t>
            </a:r>
            <a:r>
              <a:rPr lang="en-IE" b="1" dirty="0">
                <a:latin typeface="+mn-lt"/>
                <a:cs typeface="Segoe UI Semilight"/>
              </a:rPr>
              <a:t> Virtual Machines (VM)</a:t>
            </a:r>
            <a:r>
              <a:rPr lang="en-IE" dirty="0">
                <a:latin typeface="+mn-lt"/>
                <a:cs typeface="Segoe UI Semilight"/>
              </a:rPr>
              <a:t> </a:t>
            </a:r>
            <a:r>
              <a:rPr lang="en-IE" dirty="0">
                <a:cs typeface="Segoe UI Semilight"/>
              </a:rPr>
              <a:t>are </a:t>
            </a:r>
            <a:r>
              <a:rPr lang="en-IE" dirty="0">
                <a:latin typeface="+mn-lt"/>
                <a:cs typeface="Segoe UI Semilight"/>
              </a:rPr>
              <a:t>software emulations of physical computers. </a:t>
            </a:r>
          </a:p>
          <a:p>
            <a:pPr marL="342900" indent="-342900">
              <a:spcBef>
                <a:spcPts val="0"/>
              </a:spcBef>
              <a:spcAft>
                <a:spcPts val="1800"/>
              </a:spcAft>
              <a:buFont typeface="Arial" panose="020B0604020202020204" pitchFamily="34" charset="0"/>
              <a:buChar char="•"/>
            </a:pPr>
            <a:r>
              <a:rPr lang="en-IE" dirty="0">
                <a:latin typeface="+mn-lt"/>
                <a:cs typeface="Segoe UI Semilight"/>
              </a:rPr>
              <a:t>Includes virtual processor, memory, storage, and networking. </a:t>
            </a:r>
          </a:p>
          <a:p>
            <a:pPr marL="342900" indent="-342900">
              <a:spcBef>
                <a:spcPts val="0"/>
              </a:spcBef>
              <a:spcAft>
                <a:spcPts val="1800"/>
              </a:spcAft>
              <a:buFont typeface="Arial" panose="020B0604020202020204" pitchFamily="34" charset="0"/>
              <a:buChar char="•"/>
            </a:pPr>
            <a:r>
              <a:rPr lang="en-IE" dirty="0">
                <a:cs typeface="Segoe UI Semilight"/>
              </a:rPr>
              <a:t>IaaS offering that provides total control and customization. </a:t>
            </a:r>
          </a:p>
          <a:p>
            <a:pPr marL="342900" indent="-342900">
              <a:spcBef>
                <a:spcPts val="0"/>
              </a:spcBef>
              <a:spcAft>
                <a:spcPts val="1800"/>
              </a:spcAft>
              <a:buFont typeface="Arial" panose="020B0604020202020204" pitchFamily="34" charset="0"/>
              <a:buChar char="•"/>
            </a:pPr>
            <a:endParaRPr lang="en-IE" dirty="0">
              <a:cs typeface="Segoe UI Semilight"/>
            </a:endParaRPr>
          </a:p>
        </p:txBody>
      </p:sp>
      <p:pic>
        <p:nvPicPr>
          <p:cNvPr id="7" name="Graphic 6">
            <a:extLst>
              <a:ext uri="{FF2B5EF4-FFF2-40B4-BE49-F238E27FC236}">
                <a16:creationId xmlns:a16="http://schemas.microsoft.com/office/drawing/2014/main" id="{28563136-AE71-4BE5-9B15-BD8066D524F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22888" y="1595443"/>
            <a:ext cx="3392057" cy="3392057"/>
          </a:xfrm>
          <a:prstGeom prst="rect">
            <a:avLst/>
          </a:prstGeom>
        </p:spPr>
      </p:pic>
      <p:sp>
        <p:nvSpPr>
          <p:cNvPr id="4" name="Footer Placeholder 1">
            <a:extLst>
              <a:ext uri="{FF2B5EF4-FFF2-40B4-BE49-F238E27FC236}">
                <a16:creationId xmlns:a16="http://schemas.microsoft.com/office/drawing/2014/main" id="{387E4514-B0FC-4095-9DEC-60D36769182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066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Module Outline</a:t>
            </a:r>
          </a:p>
        </p:txBody>
      </p:sp>
      <p:pic>
        <p:nvPicPr>
          <p:cNvPr id="5" name="Graphic 4" descr="Scientific Thought">
            <a:extLst>
              <a:ext uri="{FF2B5EF4-FFF2-40B4-BE49-F238E27FC236}">
                <a16:creationId xmlns:a16="http://schemas.microsoft.com/office/drawing/2014/main" id="{844678FD-DF32-49A2-8D29-3E27D0C9FD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74060" y="2810069"/>
            <a:ext cx="1237861" cy="1237861"/>
          </a:xfrm>
          <a:prstGeom prst="rect">
            <a:avLst/>
          </a:prstGeom>
        </p:spPr>
      </p:pic>
    </p:spTree>
    <p:extLst>
      <p:ext uri="{BB962C8B-B14F-4D97-AF65-F5344CB8AC3E}">
        <p14:creationId xmlns:p14="http://schemas.microsoft.com/office/powerpoint/2010/main" val="840605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US" dirty="0"/>
              <a:t>Walkthrough – Create a Virtual Machine</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02858"/>
            <a:ext cx="5394960" cy="3652282"/>
          </a:xfrm>
        </p:spPr>
        <p:txBody>
          <a:bodyPr/>
          <a:lstStyle/>
          <a:p>
            <a:pPr marL="233362"/>
            <a:r>
              <a:rPr lang="en-US" dirty="0"/>
              <a:t>Create a virtual machine in the Azure Portal, connect to the virtual machine, install the web server role, and test. </a:t>
            </a:r>
          </a:p>
          <a:p>
            <a:pPr marL="233362"/>
            <a:endParaRPr lang="en-US" dirty="0"/>
          </a:p>
          <a:p>
            <a:pPr marL="747712" indent="-514350">
              <a:buAutoNum type="arabicPeriod"/>
            </a:pPr>
            <a:r>
              <a:rPr lang="en-US" dirty="0">
                <a:latin typeface="+mn-lt"/>
                <a:cs typeface="Segoe UI Semilight" panose="020B0402040204020203" pitchFamily="34" charset="0"/>
              </a:rPr>
              <a:t>Create the virtual machine.</a:t>
            </a:r>
          </a:p>
          <a:p>
            <a:pPr marL="747712" indent="-514350">
              <a:buAutoNum type="arabicPeriod"/>
            </a:pPr>
            <a:r>
              <a:rPr lang="en-US" dirty="0">
                <a:latin typeface="+mn-lt"/>
                <a:cs typeface="Segoe UI Semilight" panose="020B0402040204020203" pitchFamily="34" charset="0"/>
              </a:rPr>
              <a:t>Connect to the virtual machine.</a:t>
            </a:r>
          </a:p>
          <a:p>
            <a:pPr marL="747712" indent="-514350">
              <a:buFont typeface="+mj-lt"/>
              <a:buAutoNum type="arabicPeriod"/>
            </a:pPr>
            <a:r>
              <a:rPr lang="en-US" dirty="0">
                <a:latin typeface="+mn-lt"/>
                <a:cs typeface="Segoe UI Semilight" panose="020B0402040204020203" pitchFamily="34" charset="0"/>
              </a:rPr>
              <a:t>Install the web server role and test.</a:t>
            </a:r>
            <a:endParaRPr lang="en-US" dirty="0">
              <a:latin typeface="+mn-lt"/>
            </a:endParaRP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88043615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App Services</a:t>
            </a:r>
            <a:endParaRPr lang="en-US" dirty="0"/>
          </a:p>
        </p:txBody>
      </p:sp>
      <p:pic>
        <p:nvPicPr>
          <p:cNvPr id="7" name="Graphic 6" descr="The Azure App Service icon - cloud shape surrounded by several example apps.">
            <a:extLst>
              <a:ext uri="{FF2B5EF4-FFF2-40B4-BE49-F238E27FC236}">
                <a16:creationId xmlns:a16="http://schemas.microsoft.com/office/drawing/2014/main" id="{28563136-AE71-4BE5-9B15-BD8066D524F1}"/>
              </a:ext>
            </a:extLst>
          </p:cNvPr>
          <p:cNvPicPr>
            <a:picLocks noChangeAspect="1"/>
          </p:cNvPicPr>
          <p:nvPr/>
        </p:nvPicPr>
        <p:blipFill>
          <a:blip r:embed="rId3"/>
          <a:srcRect/>
          <a:stretch/>
        </p:blipFill>
        <p:spPr>
          <a:xfrm>
            <a:off x="418643" y="1674428"/>
            <a:ext cx="2825439" cy="2698453"/>
          </a:xfrm>
          <a:prstGeom prst="rect">
            <a:avLst/>
          </a:prstGeom>
        </p:spPr>
      </p:pic>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3558589" y="1674428"/>
            <a:ext cx="7840686" cy="2908489"/>
          </a:xfrm>
        </p:spPr>
        <p:txBody>
          <a:bodyPr vert="horz" wrap="square" lIns="0" tIns="0" rIns="0" bIns="0" rtlCol="0" anchor="t">
            <a:spAutoFit/>
          </a:bodyPr>
          <a:lstStyle/>
          <a:p>
            <a:pPr>
              <a:spcBef>
                <a:spcPts val="0"/>
              </a:spcBef>
              <a:spcAft>
                <a:spcPts val="1800"/>
              </a:spcAft>
            </a:pPr>
            <a:r>
              <a:rPr lang="en-IE" dirty="0">
                <a:latin typeface="+mn-lt"/>
                <a:cs typeface="Segoe UI Semilight"/>
              </a:rPr>
              <a:t>Azure</a:t>
            </a:r>
            <a:r>
              <a:rPr lang="en-IE" b="1" dirty="0">
                <a:latin typeface="+mn-lt"/>
                <a:cs typeface="Segoe UI Semilight"/>
              </a:rPr>
              <a:t> App Services </a:t>
            </a:r>
            <a:r>
              <a:rPr lang="en-IE" dirty="0">
                <a:latin typeface="+mn-lt"/>
                <a:cs typeface="Segoe UI Semilight"/>
              </a:rPr>
              <a:t>is a fully managed platform to build, deploy, and scale web apps and APIs quickly. </a:t>
            </a:r>
          </a:p>
          <a:p>
            <a:pPr marL="342900" indent="-342900">
              <a:spcBef>
                <a:spcPts val="0"/>
              </a:spcBef>
              <a:spcAft>
                <a:spcPts val="1800"/>
              </a:spcAft>
              <a:buFont typeface="Arial" panose="020B0604020202020204" pitchFamily="34" charset="0"/>
              <a:buChar char="•"/>
            </a:pPr>
            <a:r>
              <a:rPr lang="en-IE" dirty="0">
                <a:latin typeface="+mn-lt"/>
                <a:cs typeface="Segoe UI Semilight"/>
              </a:rPr>
              <a:t>Works with .</a:t>
            </a:r>
            <a:r>
              <a:rPr lang="en-IE" dirty="0">
                <a:cs typeface="Segoe UI Semilight"/>
              </a:rPr>
              <a:t>NET</a:t>
            </a:r>
            <a:r>
              <a:rPr lang="en-IE" dirty="0">
                <a:latin typeface="+mn-lt"/>
                <a:cs typeface="Segoe UI Semilight"/>
              </a:rPr>
              <a:t>, .</a:t>
            </a:r>
            <a:r>
              <a:rPr lang="en-IE" dirty="0">
                <a:cs typeface="Segoe UI Semilight"/>
              </a:rPr>
              <a:t>NET</a:t>
            </a:r>
            <a:r>
              <a:rPr lang="en-IE" dirty="0">
                <a:latin typeface="+mn-lt"/>
                <a:cs typeface="Segoe UI Semilight"/>
              </a:rPr>
              <a:t> Core, Node.js, Java, </a:t>
            </a:r>
            <a:r>
              <a:rPr lang="en-IE">
                <a:cs typeface="Segoe UI Semilight"/>
              </a:rPr>
              <a:t>Python</a:t>
            </a:r>
            <a:r>
              <a:rPr lang="en-IE">
                <a:latin typeface="+mn-lt"/>
                <a:cs typeface="Segoe UI Semilight"/>
              </a:rPr>
              <a:t>, or </a:t>
            </a:r>
            <a:r>
              <a:rPr lang="en-IE" dirty="0">
                <a:latin typeface="+mn-lt"/>
                <a:cs typeface="Segoe UI Semilight"/>
              </a:rPr>
              <a:t>php.</a:t>
            </a:r>
          </a:p>
          <a:p>
            <a:pPr marL="342900" indent="-342900">
              <a:spcBef>
                <a:spcPts val="0"/>
              </a:spcBef>
              <a:spcAft>
                <a:spcPts val="1800"/>
              </a:spcAft>
              <a:buFont typeface="Arial" panose="020B0604020202020204" pitchFamily="34" charset="0"/>
              <a:buChar char="•"/>
            </a:pPr>
            <a:r>
              <a:rPr lang="en-IE" dirty="0">
                <a:cs typeface="Segoe UI Semilight"/>
              </a:rPr>
              <a:t>PaaS offering with enterprise-grade performance, security, and compliance requirements. </a:t>
            </a:r>
          </a:p>
          <a:p>
            <a:pPr marL="342900" indent="-342900">
              <a:spcBef>
                <a:spcPts val="0"/>
              </a:spcBef>
              <a:spcAft>
                <a:spcPts val="1800"/>
              </a:spcAft>
              <a:buFont typeface="Arial" panose="020B0604020202020204" pitchFamily="34" charset="0"/>
              <a:buChar char="•"/>
            </a:pPr>
            <a:endParaRPr lang="en-IE" dirty="0">
              <a:cs typeface="Segoe UI Semilight"/>
            </a:endParaRPr>
          </a:p>
        </p:txBody>
      </p:sp>
      <p:sp>
        <p:nvSpPr>
          <p:cNvPr id="2" name="Footer Placeholder 1">
            <a:extLst>
              <a:ext uri="{FF2B5EF4-FFF2-40B4-BE49-F238E27FC236}">
                <a16:creationId xmlns:a16="http://schemas.microsoft.com/office/drawing/2014/main" id="{5123E88A-F94C-488C-AB35-B5C239CE131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311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Azure Container Services</a:t>
            </a:r>
            <a:endParaRPr lang="en-US" dirty="0">
              <a:cs typeface="Segoe UI"/>
            </a:endParaRPr>
          </a:p>
        </p:txBody>
      </p:sp>
      <p:sp>
        <p:nvSpPr>
          <p:cNvPr id="6" name="Text Placeholder 5"/>
          <p:cNvSpPr>
            <a:spLocks noGrp="1"/>
          </p:cNvSpPr>
          <p:nvPr>
            <p:ph sz="quarter" idx="10"/>
          </p:nvPr>
        </p:nvSpPr>
        <p:spPr>
          <a:xfrm>
            <a:off x="418643" y="1277599"/>
            <a:ext cx="11340811" cy="923330"/>
          </a:xfrm>
        </p:spPr>
        <p:txBody>
          <a:bodyPr/>
          <a:lstStyle/>
          <a:p>
            <a:r>
              <a:rPr lang="en-IE" dirty="0"/>
              <a:t>Azure </a:t>
            </a:r>
            <a:r>
              <a:rPr lang="en-IE" b="1" dirty="0"/>
              <a:t>Containers</a:t>
            </a:r>
            <a:r>
              <a:rPr lang="en-IE" dirty="0"/>
              <a:t> are a light-weight, virtualized environment that does not require operating system management, and can respond to changes on demand. </a:t>
            </a:r>
          </a:p>
        </p:txBody>
      </p:sp>
      <p:grpSp>
        <p:nvGrpSpPr>
          <p:cNvPr id="13" name="Group 12" descr="Azure Container Instances icon.  A shipping container with an arrow showing it moved into the cloud.">
            <a:extLst>
              <a:ext uri="{FF2B5EF4-FFF2-40B4-BE49-F238E27FC236}">
                <a16:creationId xmlns:a16="http://schemas.microsoft.com/office/drawing/2014/main" id="{28508756-63D6-48F0-B569-3B60FB5E66DF}"/>
              </a:ext>
            </a:extLst>
          </p:cNvPr>
          <p:cNvGrpSpPr/>
          <p:nvPr/>
        </p:nvGrpSpPr>
        <p:grpSpPr>
          <a:xfrm>
            <a:off x="473880" y="2779196"/>
            <a:ext cx="11001661" cy="1107996"/>
            <a:chOff x="473880" y="2941121"/>
            <a:chExt cx="11001661" cy="1107996"/>
          </a:xfrm>
        </p:grpSpPr>
        <p:sp>
          <p:nvSpPr>
            <p:cNvPr id="4" name="Text Placeholder 5">
              <a:extLst>
                <a:ext uri="{FF2B5EF4-FFF2-40B4-BE49-F238E27FC236}">
                  <a16:creationId xmlns:a16="http://schemas.microsoft.com/office/drawing/2014/main" id="{CC3EB775-F83E-4AAC-8717-BFDED75EB77C}"/>
                </a:ext>
              </a:extLst>
            </p:cNvPr>
            <p:cNvSpPr txBox="1">
              <a:spLocks/>
            </p:cNvSpPr>
            <p:nvPr/>
          </p:nvSpPr>
          <p:spPr>
            <a:xfrm>
              <a:off x="1830969" y="2941121"/>
              <a:ext cx="9644572" cy="110799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2400" b="1" dirty="0">
                  <a:latin typeface="+mn-lt"/>
                  <a:cs typeface="Segoe UI Semilight"/>
                </a:rPr>
                <a:t>Azure Container Instances</a:t>
              </a:r>
              <a:r>
                <a:rPr lang="en-IE" sz="2400" dirty="0">
                  <a:latin typeface="+mn-lt"/>
                  <a:cs typeface="Segoe UI Semilight"/>
                </a:rPr>
                <a:t>: a PaaS offering that runs a container in Azure without the need to manage a virtual machine or additional services.</a:t>
              </a:r>
            </a:p>
          </p:txBody>
        </p:sp>
        <p:pic>
          <p:nvPicPr>
            <p:cNvPr id="7" name="Picture 6">
              <a:extLst>
                <a:ext uri="{FF2B5EF4-FFF2-40B4-BE49-F238E27FC236}">
                  <a16:creationId xmlns:a16="http://schemas.microsoft.com/office/drawing/2014/main" id="{72F1312C-D804-4C7C-8E8F-4840032DE05E}"/>
                </a:ext>
                <a:ext uri="{C183D7F6-B498-43B3-948B-1728B52AA6E4}">
                  <adec:decorative xmlns:adec="http://schemas.microsoft.com/office/drawing/2017/decorative" val="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73880" y="2947487"/>
              <a:ext cx="1095264" cy="1095264"/>
            </a:xfrm>
            <a:prstGeom prst="rect">
              <a:avLst/>
            </a:prstGeom>
          </p:spPr>
        </p:pic>
      </p:grpSp>
      <p:grpSp>
        <p:nvGrpSpPr>
          <p:cNvPr id="11" name="Group 10" descr="Azure Kubernetes Service icon.  It is a set of shipping containers being centrally managed.">
            <a:extLst>
              <a:ext uri="{FF2B5EF4-FFF2-40B4-BE49-F238E27FC236}">
                <a16:creationId xmlns:a16="http://schemas.microsoft.com/office/drawing/2014/main" id="{347A7735-766D-49BB-A02D-769B24B99483}"/>
              </a:ext>
            </a:extLst>
          </p:cNvPr>
          <p:cNvGrpSpPr/>
          <p:nvPr/>
        </p:nvGrpSpPr>
        <p:grpSpPr>
          <a:xfrm>
            <a:off x="473880" y="4415615"/>
            <a:ext cx="11001661" cy="1095264"/>
            <a:chOff x="473880" y="4577540"/>
            <a:chExt cx="11001661" cy="1095264"/>
          </a:xfrm>
        </p:grpSpPr>
        <p:pic>
          <p:nvPicPr>
            <p:cNvPr id="5" name="Picture 4">
              <a:extLst>
                <a:ext uri="{FF2B5EF4-FFF2-40B4-BE49-F238E27FC236}">
                  <a16:creationId xmlns:a16="http://schemas.microsoft.com/office/drawing/2014/main" id="{F129C648-7909-405C-94F8-94833DAF97CE}"/>
                </a:ext>
                <a:ext uri="{C183D7F6-B498-43B3-948B-1728B52AA6E4}">
                  <adec:decorative xmlns:adec="http://schemas.microsoft.com/office/drawing/2017/decorative" val="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73880" y="4577540"/>
              <a:ext cx="1095264" cy="1095264"/>
            </a:xfrm>
            <a:prstGeom prst="rect">
              <a:avLst/>
            </a:prstGeom>
          </p:spPr>
        </p:pic>
        <p:sp>
          <p:nvSpPr>
            <p:cNvPr id="12" name="Text Placeholder 5">
              <a:extLst>
                <a:ext uri="{FF2B5EF4-FFF2-40B4-BE49-F238E27FC236}">
                  <a16:creationId xmlns:a16="http://schemas.microsoft.com/office/drawing/2014/main" id="{B3C8FD62-5CAF-4032-9B81-6C6BFC22DDD5}"/>
                </a:ext>
              </a:extLst>
            </p:cNvPr>
            <p:cNvSpPr txBox="1">
              <a:spLocks/>
            </p:cNvSpPr>
            <p:nvPr/>
          </p:nvSpPr>
          <p:spPr>
            <a:xfrm>
              <a:off x="1830969" y="4755840"/>
              <a:ext cx="9644572"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latin typeface="+mn-lt"/>
                </a:rPr>
                <a:t>Azure Kubernetes Service</a:t>
              </a:r>
              <a:r>
                <a:rPr lang="en-US" sz="2400" dirty="0">
                  <a:latin typeface="+mn-lt"/>
                </a:rPr>
                <a:t>: an orchestration service for containers with distributed architectures and large volumes of containers. </a:t>
              </a:r>
            </a:p>
          </p:txBody>
        </p:sp>
      </p:grpSp>
      <p:sp>
        <p:nvSpPr>
          <p:cNvPr id="3" name="Footer Placeholder 1">
            <a:extLst>
              <a:ext uri="{FF2B5EF4-FFF2-40B4-BE49-F238E27FC236}">
                <a16:creationId xmlns:a16="http://schemas.microsoft.com/office/drawing/2014/main" id="{C4F4BA52-11C6-4759-8531-9FB62496D20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7719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Windows Virtual Desktop</a:t>
            </a:r>
            <a:endParaRPr lang="en-US" dirty="0"/>
          </a:p>
        </p:txBody>
      </p:sp>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418643" y="1595443"/>
            <a:ext cx="8020628" cy="3877985"/>
          </a:xfrm>
        </p:spPr>
        <p:txBody>
          <a:bodyPr vert="horz" wrap="square" lIns="0" tIns="0" rIns="0" bIns="0" rtlCol="0" anchor="t">
            <a:spAutoFit/>
          </a:bodyPr>
          <a:lstStyle/>
          <a:p>
            <a:pPr>
              <a:spcBef>
                <a:spcPts val="0"/>
              </a:spcBef>
              <a:spcAft>
                <a:spcPts val="1800"/>
              </a:spcAft>
            </a:pPr>
            <a:r>
              <a:rPr lang="en-IE" b="1" dirty="0">
                <a:latin typeface="+mn-lt"/>
                <a:cs typeface="Segoe UI Semilight"/>
              </a:rPr>
              <a:t>Windows Virtual Desktop </a:t>
            </a:r>
            <a:r>
              <a:rPr lang="en-IE" dirty="0">
                <a:latin typeface="+mn-lt"/>
                <a:cs typeface="Segoe UI Semilight"/>
              </a:rPr>
              <a:t>is a desktop and app virtualization that runs in the cloud. </a:t>
            </a:r>
          </a:p>
          <a:p>
            <a:pPr marL="342900" indent="-342900">
              <a:spcBef>
                <a:spcPts val="0"/>
              </a:spcBef>
              <a:spcAft>
                <a:spcPts val="1800"/>
              </a:spcAft>
              <a:buFont typeface="Arial" panose="020B0604020202020204" pitchFamily="34" charset="0"/>
              <a:buChar char="•"/>
            </a:pPr>
            <a:r>
              <a:rPr lang="en-IE" dirty="0">
                <a:latin typeface="+mn-lt"/>
                <a:cs typeface="Segoe UI Semilight"/>
              </a:rPr>
              <a:t>Create a full desktop virtualization environment without having to run additional gateway servers. </a:t>
            </a:r>
          </a:p>
          <a:p>
            <a:pPr marL="342900" indent="-342900">
              <a:spcBef>
                <a:spcPts val="0"/>
              </a:spcBef>
              <a:spcAft>
                <a:spcPts val="1800"/>
              </a:spcAft>
              <a:buFont typeface="Arial" panose="020B0604020202020204" pitchFamily="34" charset="0"/>
              <a:buChar char="•"/>
            </a:pPr>
            <a:r>
              <a:rPr lang="en-IE" dirty="0">
                <a:cs typeface="Segoe UI Semilight"/>
              </a:rPr>
              <a:t>Publish unlimited host pools to accommodate diverse workloads.</a:t>
            </a:r>
            <a:endParaRPr lang="en-IE" dirty="0">
              <a:latin typeface="+mn-lt"/>
              <a:cs typeface="Segoe UI Semilight"/>
            </a:endParaRPr>
          </a:p>
          <a:p>
            <a:pPr marL="342900" indent="-342900">
              <a:spcBef>
                <a:spcPts val="0"/>
              </a:spcBef>
              <a:spcAft>
                <a:spcPts val="1800"/>
              </a:spcAft>
              <a:buFont typeface="Arial" panose="020B0604020202020204" pitchFamily="34" charset="0"/>
              <a:buChar char="•"/>
            </a:pPr>
            <a:r>
              <a:rPr lang="en-IE" dirty="0">
                <a:cs typeface="Segoe UI Semilight"/>
              </a:rPr>
              <a:t>Reduce costs with pooled, multi-session resources. </a:t>
            </a:r>
          </a:p>
          <a:p>
            <a:pPr marL="342900" indent="-342900">
              <a:spcBef>
                <a:spcPts val="0"/>
              </a:spcBef>
              <a:spcAft>
                <a:spcPts val="1800"/>
              </a:spcAft>
              <a:buFont typeface="Arial" panose="020B0604020202020204" pitchFamily="34" charset="0"/>
              <a:buChar char="•"/>
            </a:pPr>
            <a:endParaRPr lang="en-IE" dirty="0">
              <a:cs typeface="Segoe UI Semilight"/>
            </a:endParaRPr>
          </a:p>
        </p:txBody>
      </p:sp>
      <p:pic>
        <p:nvPicPr>
          <p:cNvPr id="7" name="Graphic 6">
            <a:extLst>
              <a:ext uri="{FF2B5EF4-FFF2-40B4-BE49-F238E27FC236}">
                <a16:creationId xmlns:a16="http://schemas.microsoft.com/office/drawing/2014/main" id="{28563136-AE71-4BE5-9B15-BD8066D524F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497614" y="1732971"/>
            <a:ext cx="3392057" cy="3392057"/>
          </a:xfrm>
          <a:prstGeom prst="rect">
            <a:avLst/>
          </a:prstGeom>
        </p:spPr>
      </p:pic>
      <p:sp>
        <p:nvSpPr>
          <p:cNvPr id="4" name="Footer Placeholder 1">
            <a:extLst>
              <a:ext uri="{FF2B5EF4-FFF2-40B4-BE49-F238E27FC236}">
                <a16:creationId xmlns:a16="http://schemas.microsoft.com/office/drawing/2014/main" id="{D0270D44-D267-47E7-97A7-F94967A0085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01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Azure </a:t>
            </a:r>
            <a:r>
              <a:rPr lang="en-US" dirty="0">
                <a:cs typeface="Segoe UI"/>
              </a:rPr>
              <a:t>networking services</a:t>
            </a:r>
            <a:endParaRPr lang="en-US"/>
          </a:p>
        </p:txBody>
      </p:sp>
      <p:grpSp>
        <p:nvGrpSpPr>
          <p:cNvPr id="13" name="Group 12" descr="Virtual Network icon.  A graphic of data flowing between locations.">
            <a:extLst>
              <a:ext uri="{FF2B5EF4-FFF2-40B4-BE49-F238E27FC236}">
                <a16:creationId xmlns:a16="http://schemas.microsoft.com/office/drawing/2014/main" id="{E2489CBE-9114-46C7-AFD9-3BFB170EF061}"/>
              </a:ext>
            </a:extLst>
          </p:cNvPr>
          <p:cNvGrpSpPr/>
          <p:nvPr/>
        </p:nvGrpSpPr>
        <p:grpSpPr>
          <a:xfrm>
            <a:off x="844812" y="1121827"/>
            <a:ext cx="9887148" cy="1292662"/>
            <a:chOff x="844812" y="1464727"/>
            <a:chExt cx="9887148" cy="1292662"/>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4812" y="1519687"/>
              <a:ext cx="1182743" cy="1182743"/>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2246517" y="1464727"/>
              <a:ext cx="8485443"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Virtual Network (</a:t>
              </a:r>
              <a:r>
                <a:rPr lang="en-US" sz="2400" b="1" dirty="0" err="1">
                  <a:gradFill>
                    <a:gsLst>
                      <a:gs pos="2917">
                        <a:schemeClr val="tx1"/>
                      </a:gs>
                      <a:gs pos="30000">
                        <a:schemeClr val="tx1"/>
                      </a:gs>
                    </a:gsLst>
                    <a:lin ang="5400000" scaled="0"/>
                  </a:gradFill>
                </a:rPr>
                <a:t>VNet</a:t>
              </a:r>
              <a:r>
                <a:rPr lang="en-US" sz="2400" b="1" dirty="0">
                  <a:gradFill>
                    <a:gsLst>
                      <a:gs pos="2917">
                        <a:schemeClr val="tx1"/>
                      </a:gs>
                      <a:gs pos="30000">
                        <a:schemeClr val="tx1"/>
                      </a:gs>
                    </a:gsLst>
                    <a:lin ang="5400000" scaled="0"/>
                  </a:gradFill>
                </a:rPr>
                <a:t>) </a:t>
              </a:r>
              <a:r>
                <a:rPr lang="en-US" sz="2400" dirty="0">
                  <a:gradFill>
                    <a:gsLst>
                      <a:gs pos="2917">
                        <a:schemeClr val="tx1"/>
                      </a:gs>
                      <a:gs pos="30000">
                        <a:schemeClr val="tx1"/>
                      </a:gs>
                    </a:gsLst>
                    <a:lin ang="5400000" scaled="0"/>
                  </a:gradFill>
                </a:rPr>
                <a:t>enables Azure resources to communicate with each other, the internet, and on-premises networks. </a:t>
              </a:r>
              <a:endParaRPr lang="en-US" sz="2400" b="1" dirty="0">
                <a:gradFill>
                  <a:gsLst>
                    <a:gs pos="2917">
                      <a:schemeClr val="tx1"/>
                    </a:gs>
                    <a:gs pos="30000">
                      <a:schemeClr val="tx1"/>
                    </a:gs>
                  </a:gsLst>
                  <a:lin ang="5400000" scaled="0"/>
                </a:gradFill>
              </a:endParaRPr>
            </a:p>
          </p:txBody>
        </p:sp>
      </p:grpSp>
      <p:grpSp>
        <p:nvGrpSpPr>
          <p:cNvPr id="16" name="Group 15" descr="Virtual Private Network (VPN) icon.  A locked network showing communication within a closed lock.">
            <a:extLst>
              <a:ext uri="{FF2B5EF4-FFF2-40B4-BE49-F238E27FC236}">
                <a16:creationId xmlns:a16="http://schemas.microsoft.com/office/drawing/2014/main" id="{B56E9E90-D28F-4222-96AC-701C2E4CD917}"/>
              </a:ext>
            </a:extLst>
          </p:cNvPr>
          <p:cNvGrpSpPr/>
          <p:nvPr/>
        </p:nvGrpSpPr>
        <p:grpSpPr>
          <a:xfrm>
            <a:off x="844813" y="2589054"/>
            <a:ext cx="9887147" cy="1292662"/>
            <a:chOff x="844813" y="2931954"/>
            <a:chExt cx="9887147" cy="1292662"/>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4813" y="2986914"/>
              <a:ext cx="1182743" cy="1182743"/>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2246517" y="2931954"/>
              <a:ext cx="8485443"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Virtual Private Network Gateway (VPN)</a:t>
              </a:r>
              <a:r>
                <a:rPr lang="en-US" sz="2400" dirty="0">
                  <a:gradFill>
                    <a:gsLst>
                      <a:gs pos="2917">
                        <a:schemeClr val="tx1"/>
                      </a:gs>
                      <a:gs pos="30000">
                        <a:schemeClr val="tx1"/>
                      </a:gs>
                    </a:gsLst>
                    <a:lin ang="5400000" scaled="0"/>
                  </a:gradFill>
                </a:rPr>
                <a:t> is used to send encrypted traffic between an Azure virtual network and an on-premises location over the public internet. </a:t>
              </a:r>
              <a:endParaRPr lang="en-US" sz="2400" b="1" dirty="0">
                <a:gradFill>
                  <a:gsLst>
                    <a:gs pos="2917">
                      <a:schemeClr val="tx1"/>
                    </a:gs>
                    <a:gs pos="30000">
                      <a:schemeClr val="tx1"/>
                    </a:gs>
                  </a:gsLst>
                  <a:lin ang="5400000" scaled="0"/>
                </a:gradFill>
              </a:endParaRPr>
            </a:p>
          </p:txBody>
        </p:sp>
      </p:grpSp>
      <p:grpSp>
        <p:nvGrpSpPr>
          <p:cNvPr id="18" name="Group 17" descr="Azure Express Route icon.  This is a decorative triangle with no specific meaning.">
            <a:extLst>
              <a:ext uri="{FF2B5EF4-FFF2-40B4-BE49-F238E27FC236}">
                <a16:creationId xmlns:a16="http://schemas.microsoft.com/office/drawing/2014/main" id="{0882801D-4AEF-45F4-A350-1134A3D40E39}"/>
              </a:ext>
            </a:extLst>
          </p:cNvPr>
          <p:cNvGrpSpPr/>
          <p:nvPr/>
        </p:nvGrpSpPr>
        <p:grpSpPr>
          <a:xfrm>
            <a:off x="844812" y="4196642"/>
            <a:ext cx="9887148" cy="1292662"/>
            <a:chOff x="844812" y="4539542"/>
            <a:chExt cx="9887148"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4812" y="4594502"/>
              <a:ext cx="1182743" cy="1182743"/>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2246517" y="4539542"/>
              <a:ext cx="8485443"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Express Route</a:t>
              </a:r>
              <a:r>
                <a:rPr lang="en-US" sz="2400" dirty="0">
                  <a:gradFill>
                    <a:gsLst>
                      <a:gs pos="2917">
                        <a:schemeClr val="tx1"/>
                      </a:gs>
                      <a:gs pos="30000">
                        <a:schemeClr val="tx1"/>
                      </a:gs>
                    </a:gsLst>
                    <a:lin ang="5400000" scaled="0"/>
                  </a:gradFill>
                </a:rPr>
                <a:t> extends on-premises networks into Azure over a private connection that is facilitated by a connectivity provider. </a:t>
              </a:r>
              <a:endParaRPr lang="en-US" sz="2400" b="1"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42414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Create a virtual network</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3282950"/>
          </a:xfrm>
        </p:spPr>
        <p:txBody>
          <a:bodyPr/>
          <a:lstStyle/>
          <a:p>
            <a:pPr marL="233362" indent="0">
              <a:buNone/>
              <a:tabLst>
                <a:tab pos="515938" algn="l"/>
              </a:tabLst>
            </a:pPr>
            <a:r>
              <a:rPr lang="en-US" dirty="0">
                <a:cs typeface="Segoe UI Semilight" panose="020B0402040204020203" pitchFamily="34" charset="0"/>
              </a:rPr>
              <a:t>Create a virtual network with two virtual machines and then test connection between the machines.</a:t>
            </a:r>
          </a:p>
          <a:p>
            <a:pPr marL="233362" indent="0">
              <a:buNone/>
              <a:tabLst>
                <a:tab pos="515938" algn="l"/>
              </a:tabLst>
            </a:pPr>
            <a:endParaRPr lang="en-US" b="1" dirty="0">
              <a:latin typeface="+mn-lt"/>
              <a:cs typeface="Segoe UI Semilight" panose="020B0402040204020203" pitchFamily="34" charset="0"/>
            </a:endParaRPr>
          </a:p>
          <a:p>
            <a:pPr marL="747712" indent="-514350">
              <a:buFont typeface="+mj-lt"/>
              <a:buAutoNum type="arabicPeriod"/>
              <a:tabLst>
                <a:tab pos="515938" algn="l"/>
              </a:tabLst>
            </a:pPr>
            <a:r>
              <a:rPr lang="en-US" dirty="0">
                <a:latin typeface="+mn-lt"/>
                <a:cs typeface="Segoe UI Semilight" panose="020B0402040204020203" pitchFamily="34" charset="0"/>
              </a:rPr>
              <a:t>Create a virtual network.</a:t>
            </a:r>
          </a:p>
          <a:p>
            <a:pPr marL="747712" indent="-514350">
              <a:buFont typeface="+mj-lt"/>
              <a:buAutoNum type="arabicPeriod"/>
              <a:tabLst>
                <a:tab pos="515938" algn="l"/>
              </a:tabLst>
            </a:pPr>
            <a:r>
              <a:rPr lang="en-US" dirty="0">
                <a:latin typeface="+mn-lt"/>
                <a:cs typeface="Segoe UI Semilight" panose="020B0402040204020203" pitchFamily="34" charset="0"/>
              </a:rPr>
              <a:t>Create two virtual machines.</a:t>
            </a:r>
          </a:p>
          <a:p>
            <a:pPr marL="747712" indent="-514350">
              <a:buFont typeface="+mj-lt"/>
              <a:buAutoNum type="arabicPeriod"/>
              <a:tabLst>
                <a:tab pos="515938" algn="l"/>
              </a:tabLst>
            </a:pPr>
            <a:r>
              <a:rPr lang="en-US" dirty="0">
                <a:latin typeface="+mn-lt"/>
                <a:cs typeface="Segoe UI Semilight" panose="020B0402040204020203" pitchFamily="34" charset="0"/>
              </a:rPr>
              <a:t>Test the connection.</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80412634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storage services</a:t>
            </a:r>
            <a:endParaRPr lang="en-US" dirty="0"/>
          </a:p>
        </p:txBody>
      </p:sp>
      <p:grpSp>
        <p:nvGrpSpPr>
          <p:cNvPr id="13" name="Group 12" descr="Container storage icon.  Box with example items stored in it.">
            <a:extLst>
              <a:ext uri="{FF2B5EF4-FFF2-40B4-BE49-F238E27FC236}">
                <a16:creationId xmlns:a16="http://schemas.microsoft.com/office/drawing/2014/main" id="{E2489CBE-9114-46C7-AFD9-3BFB170EF061}"/>
              </a:ext>
            </a:extLst>
          </p:cNvPr>
          <p:cNvGrpSpPr/>
          <p:nvPr/>
        </p:nvGrpSpPr>
        <p:grpSpPr>
          <a:xfrm>
            <a:off x="844812" y="1205362"/>
            <a:ext cx="10502376" cy="1182743"/>
            <a:chOff x="844812" y="1519687"/>
            <a:chExt cx="10502376" cy="1182743"/>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44812" y="1519687"/>
              <a:ext cx="1182743" cy="1182743"/>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2246517" y="1630926"/>
              <a:ext cx="9100671" cy="960263"/>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Container storage (blob) </a:t>
              </a:r>
              <a:r>
                <a:rPr lang="en-US" sz="2400" b="0" i="0" dirty="0">
                  <a:solidFill>
                    <a:srgbClr val="171717"/>
                  </a:solidFill>
                  <a:effectLst/>
                  <a:latin typeface="Segoe UI" panose="020B0502040204020203" pitchFamily="34" charset="0"/>
                </a:rPr>
                <a:t>is optimized for storing massive amounts of unstructured data, such as text or binary data.</a:t>
              </a:r>
              <a:endParaRPr lang="en-US" sz="2400" b="1" dirty="0">
                <a:gradFill>
                  <a:gsLst>
                    <a:gs pos="2917">
                      <a:schemeClr val="tx1"/>
                    </a:gs>
                    <a:gs pos="30000">
                      <a:schemeClr val="tx1"/>
                    </a:gs>
                  </a:gsLst>
                  <a:lin ang="5400000" scaled="0"/>
                </a:gradFill>
              </a:endParaRPr>
            </a:p>
          </p:txBody>
        </p:sp>
      </p:grpSp>
      <p:grpSp>
        <p:nvGrpSpPr>
          <p:cNvPr id="16" name="Group 15" descr="Disk Storage icon.  A set of disks where data can be stored.">
            <a:extLst>
              <a:ext uri="{FF2B5EF4-FFF2-40B4-BE49-F238E27FC236}">
                <a16:creationId xmlns:a16="http://schemas.microsoft.com/office/drawing/2014/main" id="{B56E9E90-D28F-4222-96AC-701C2E4CD917}"/>
              </a:ext>
            </a:extLst>
          </p:cNvPr>
          <p:cNvGrpSpPr/>
          <p:nvPr/>
        </p:nvGrpSpPr>
        <p:grpSpPr>
          <a:xfrm>
            <a:off x="844813" y="2672589"/>
            <a:ext cx="10502374" cy="1182743"/>
            <a:chOff x="844813" y="2986914"/>
            <a:chExt cx="10502374" cy="1182743"/>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844813" y="2986914"/>
              <a:ext cx="1182743" cy="1182743"/>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2246517" y="3103074"/>
              <a:ext cx="9100670" cy="960263"/>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Disk storage </a:t>
              </a:r>
              <a:r>
                <a:rPr lang="en-US" sz="2400" b="0" i="0" dirty="0">
                  <a:solidFill>
                    <a:srgbClr val="171717"/>
                  </a:solidFill>
                  <a:effectLst/>
                  <a:latin typeface="Segoe UI" panose="020B0502040204020203" pitchFamily="34" charset="0"/>
                </a:rPr>
                <a:t>provides disks for virtual machines, applications, and other services to access and use.</a:t>
              </a:r>
              <a:endParaRPr lang="en-US" sz="2400" b="1" dirty="0">
                <a:gradFill>
                  <a:gsLst>
                    <a:gs pos="2917">
                      <a:schemeClr val="tx1"/>
                    </a:gs>
                    <a:gs pos="30000">
                      <a:schemeClr val="tx1"/>
                    </a:gs>
                  </a:gsLst>
                  <a:lin ang="5400000" scaled="0"/>
                </a:gradFill>
              </a:endParaRPr>
            </a:p>
          </p:txBody>
        </p:sp>
      </p:grpSp>
      <p:grpSp>
        <p:nvGrpSpPr>
          <p:cNvPr id="18" name="Group 17" descr="Azure Files icon.  A file folder with many files in it, available in the cloud.">
            <a:extLst>
              <a:ext uri="{FF2B5EF4-FFF2-40B4-BE49-F238E27FC236}">
                <a16:creationId xmlns:a16="http://schemas.microsoft.com/office/drawing/2014/main" id="{0882801D-4AEF-45F4-A350-1134A3D40E39}"/>
              </a:ext>
            </a:extLst>
          </p:cNvPr>
          <p:cNvGrpSpPr/>
          <p:nvPr/>
        </p:nvGrpSpPr>
        <p:grpSpPr>
          <a:xfrm>
            <a:off x="844812" y="4225217"/>
            <a:ext cx="10502375" cy="1292662"/>
            <a:chOff x="844812" y="4539542"/>
            <a:chExt cx="10502375"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44812" y="4594502"/>
              <a:ext cx="1182743" cy="1182743"/>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2246517" y="4539542"/>
              <a:ext cx="9100670" cy="1292662"/>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Azure Files </a:t>
              </a:r>
              <a:r>
                <a:rPr lang="en-US" sz="2400" b="0" i="0" dirty="0">
                  <a:solidFill>
                    <a:srgbClr val="171717"/>
                  </a:solidFill>
                  <a:effectLst/>
                  <a:latin typeface="Segoe UI" panose="020B0502040204020203" pitchFamily="34" charset="0"/>
                </a:rPr>
                <a:t>sets up a highly available network file shares that can be accessed by using the standard Server Message Block (SMB) protocol.</a:t>
              </a:r>
              <a:endParaRPr lang="en-US" sz="2400" b="1"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495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9901-1C02-4EDE-9394-87011DA83195}"/>
              </a:ext>
            </a:extLst>
          </p:cNvPr>
          <p:cNvSpPr>
            <a:spLocks noGrp="1"/>
          </p:cNvSpPr>
          <p:nvPr>
            <p:ph type="title"/>
          </p:nvPr>
        </p:nvSpPr>
        <p:spPr>
          <a:xfrm>
            <a:off x="425366" y="450019"/>
            <a:ext cx="11341268" cy="680196"/>
          </a:xfrm>
        </p:spPr>
        <p:txBody>
          <a:bodyPr wrap="square" anchor="t">
            <a:normAutofit/>
          </a:bodyPr>
          <a:lstStyle/>
          <a:p>
            <a:r>
              <a:rPr lang="en-US" dirty="0"/>
              <a:t>Azure storage access tiers</a:t>
            </a:r>
            <a:endParaRPr lang="en-US"/>
          </a:p>
        </p:txBody>
      </p:sp>
      <p:sp>
        <p:nvSpPr>
          <p:cNvPr id="6" name="TextBox 5">
            <a:extLst>
              <a:ext uri="{FF2B5EF4-FFF2-40B4-BE49-F238E27FC236}">
                <a16:creationId xmlns:a16="http://schemas.microsoft.com/office/drawing/2014/main" id="{FB6282FF-ECC3-43F6-8D73-CA7D2AE111BA}"/>
              </a:ext>
            </a:extLst>
          </p:cNvPr>
          <p:cNvSpPr txBox="1"/>
          <p:nvPr/>
        </p:nvSpPr>
        <p:spPr>
          <a:xfrm>
            <a:off x="3184138" y="5275929"/>
            <a:ext cx="6406374" cy="363946"/>
          </a:xfrm>
          <a:prstGeom prst="rect">
            <a:avLst/>
          </a:prstGeom>
          <a:noFill/>
        </p:spPr>
        <p:txBody>
          <a:bodyPr wrap="square">
            <a:spAutoFit/>
          </a:bodyPr>
          <a:lstStyle/>
          <a:p>
            <a:r>
              <a:rPr lang="en-US" dirty="0"/>
              <a:t>You can switch between these access tiers at any time.</a:t>
            </a:r>
          </a:p>
        </p:txBody>
      </p:sp>
      <p:graphicFrame>
        <p:nvGraphicFramePr>
          <p:cNvPr id="7" name="Table 7">
            <a:extLst>
              <a:ext uri="{FF2B5EF4-FFF2-40B4-BE49-F238E27FC236}">
                <a16:creationId xmlns:a16="http://schemas.microsoft.com/office/drawing/2014/main" id="{40CB08E3-636F-42F8-AF1E-09DF43804E18}"/>
              </a:ext>
            </a:extLst>
          </p:cNvPr>
          <p:cNvGraphicFramePr>
            <a:graphicFrameLocks noGrp="1"/>
          </p:cNvGraphicFramePr>
          <p:nvPr>
            <p:extLst>
              <p:ext uri="{D42A27DB-BD31-4B8C-83A1-F6EECF244321}">
                <p14:modId xmlns:p14="http://schemas.microsoft.com/office/powerpoint/2010/main" val="3140970344"/>
              </p:ext>
            </p:extLst>
          </p:nvPr>
        </p:nvGraphicFramePr>
        <p:xfrm>
          <a:off x="698642" y="1496819"/>
          <a:ext cx="10794711" cy="3786944"/>
        </p:xfrm>
        <a:graphic>
          <a:graphicData uri="http://schemas.openxmlformats.org/drawingml/2006/table">
            <a:tbl>
              <a:tblPr firstRow="1" bandRow="1">
                <a:tableStyleId>{5C22544A-7EE6-4342-B048-85BDC9FD1C3A}</a:tableStyleId>
              </a:tblPr>
              <a:tblGrid>
                <a:gridCol w="3598237">
                  <a:extLst>
                    <a:ext uri="{9D8B030D-6E8A-4147-A177-3AD203B41FA5}">
                      <a16:colId xmlns:a16="http://schemas.microsoft.com/office/drawing/2014/main" val="97352198"/>
                    </a:ext>
                  </a:extLst>
                </a:gridCol>
                <a:gridCol w="3598237">
                  <a:extLst>
                    <a:ext uri="{9D8B030D-6E8A-4147-A177-3AD203B41FA5}">
                      <a16:colId xmlns:a16="http://schemas.microsoft.com/office/drawing/2014/main" val="2450657685"/>
                    </a:ext>
                  </a:extLst>
                </a:gridCol>
                <a:gridCol w="3598237">
                  <a:extLst>
                    <a:ext uri="{9D8B030D-6E8A-4147-A177-3AD203B41FA5}">
                      <a16:colId xmlns:a16="http://schemas.microsoft.com/office/drawing/2014/main" val="4139560656"/>
                    </a:ext>
                  </a:extLst>
                </a:gridCol>
              </a:tblGrid>
              <a:tr h="1220699">
                <a:tc>
                  <a:txBody>
                    <a:bodyPr/>
                    <a:lstStyle/>
                    <a:p>
                      <a:pPr algn="ctr"/>
                      <a:r>
                        <a:rPr lang="en-US" sz="2400" b="0" dirty="0">
                          <a:latin typeface="+mj-lt"/>
                        </a:rPr>
                        <a:t>Hot</a:t>
                      </a:r>
                    </a:p>
                  </a:txBody>
                  <a:tcPr anchor="b">
                    <a:lnB w="12700" cap="flat" cmpd="sng" algn="ctr">
                      <a:solidFill>
                        <a:schemeClr val="tx1"/>
                      </a:solidFill>
                      <a:prstDash val="solid"/>
                      <a:round/>
                      <a:headEnd type="none" w="med" len="med"/>
                      <a:tailEnd type="none" w="med" len="med"/>
                    </a:lnB>
                    <a:solidFill>
                      <a:srgbClr val="243A5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j-lt"/>
                          <a:ea typeface="+mn-ea"/>
                          <a:cs typeface="+mn-cs"/>
                        </a:rPr>
                        <a:t>Cool</a:t>
                      </a:r>
                    </a:p>
                  </a:txBody>
                  <a:tcPr anchor="b">
                    <a:lnB w="12700" cap="flat" cmpd="sng" algn="ctr">
                      <a:solidFill>
                        <a:schemeClr val="tx1"/>
                      </a:solidFill>
                      <a:prstDash val="solid"/>
                      <a:round/>
                      <a:headEnd type="none" w="med" len="med"/>
                      <a:tailEnd type="none" w="med" len="med"/>
                    </a:lnB>
                    <a:solidFill>
                      <a:srgbClr val="243A5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j-lt"/>
                          <a:ea typeface="+mn-ea"/>
                          <a:cs typeface="+mn-cs"/>
                        </a:rPr>
                        <a:t>Archive</a:t>
                      </a:r>
                    </a:p>
                  </a:txBody>
                  <a:tcPr anchor="b">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3988002742"/>
                  </a:ext>
                </a:extLst>
              </a:tr>
              <a:tr h="2566245">
                <a:tc>
                  <a:txBody>
                    <a:bodyPr/>
                    <a:lstStyle/>
                    <a:p>
                      <a:pPr algn="ctr"/>
                      <a:r>
                        <a:rPr lang="en-US" sz="2400" b="0" i="0" kern="1200" dirty="0">
                          <a:solidFill>
                            <a:schemeClr val="dk1"/>
                          </a:solidFill>
                          <a:effectLst/>
                          <a:latin typeface="+mn-lt"/>
                          <a:ea typeface="+mn-ea"/>
                          <a:cs typeface="+mn-cs"/>
                        </a:rPr>
                        <a:t>Optimized for storing data that is accessed frequently.</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Optimized for storing data that is infrequently accessed and stored for at least 30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Optimized for storing data that is rarely accessed and stored for at least 180 days with flexible latency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0099520"/>
                  </a:ext>
                </a:extLst>
              </a:tr>
            </a:tbl>
          </a:graphicData>
        </a:graphic>
      </p:graphicFrame>
      <p:grpSp>
        <p:nvGrpSpPr>
          <p:cNvPr id="3" name="Group 2">
            <a:extLst>
              <a:ext uri="{FF2B5EF4-FFF2-40B4-BE49-F238E27FC236}">
                <a16:creationId xmlns:a16="http://schemas.microsoft.com/office/drawing/2014/main" id="{E1986F9D-AFA7-4290-91D8-AF240E03013A}"/>
              </a:ext>
              <a:ext uri="{C183D7F6-B498-43B3-948B-1728B52AA6E4}">
                <adec:decorative xmlns:adec="http://schemas.microsoft.com/office/drawing/2017/decorative" val="1"/>
              </a:ext>
            </a:extLst>
          </p:cNvPr>
          <p:cNvGrpSpPr/>
          <p:nvPr/>
        </p:nvGrpSpPr>
        <p:grpSpPr>
          <a:xfrm>
            <a:off x="2015922" y="1496819"/>
            <a:ext cx="8160153" cy="944210"/>
            <a:chOff x="2015922" y="1496819"/>
            <a:chExt cx="8160153" cy="944210"/>
          </a:xfrm>
        </p:grpSpPr>
        <p:sp>
          <p:nvSpPr>
            <p:cNvPr id="10" name="Rectangle 9" descr="Database">
              <a:extLst>
                <a:ext uri="{FF2B5EF4-FFF2-40B4-BE49-F238E27FC236}">
                  <a16:creationId xmlns:a16="http://schemas.microsoft.com/office/drawing/2014/main" id="{56106647-2C2E-4592-877E-F15C23578C49}"/>
                </a:ext>
              </a:extLst>
            </p:cNvPr>
            <p:cNvSpPr/>
            <p:nvPr/>
          </p:nvSpPr>
          <p:spPr>
            <a:xfrm>
              <a:off x="2015922" y="1496819"/>
              <a:ext cx="944209" cy="94420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 name="Rectangle 12">
              <a:extLst>
                <a:ext uri="{FF2B5EF4-FFF2-40B4-BE49-F238E27FC236}">
                  <a16:creationId xmlns:a16="http://schemas.microsoft.com/office/drawing/2014/main" id="{14456A6D-554C-45B1-896A-73088FBB99ED}"/>
                </a:ext>
              </a:extLst>
            </p:cNvPr>
            <p:cNvSpPr/>
            <p:nvPr/>
          </p:nvSpPr>
          <p:spPr>
            <a:xfrm>
              <a:off x="5623894" y="1496820"/>
              <a:ext cx="944209" cy="944209"/>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6" name="Rectangle 15" descr="Stopwatch">
              <a:extLst>
                <a:ext uri="{FF2B5EF4-FFF2-40B4-BE49-F238E27FC236}">
                  <a16:creationId xmlns:a16="http://schemas.microsoft.com/office/drawing/2014/main" id="{AA94A8A0-D22A-4FFD-8F68-35F650BAAA0F}"/>
                </a:ext>
              </a:extLst>
            </p:cNvPr>
            <p:cNvSpPr/>
            <p:nvPr/>
          </p:nvSpPr>
          <p:spPr>
            <a:xfrm>
              <a:off x="9231866" y="1496819"/>
              <a:ext cx="944209" cy="944209"/>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spTree>
    <p:extLst>
      <p:ext uri="{BB962C8B-B14F-4D97-AF65-F5344CB8AC3E}">
        <p14:creationId xmlns:p14="http://schemas.microsoft.com/office/powerpoint/2010/main" val="265578051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Create blob storage</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2785378"/>
          </a:xfrm>
        </p:spPr>
        <p:txBody>
          <a:bodyPr/>
          <a:lstStyle/>
          <a:p>
            <a:pPr marL="233362" indent="0">
              <a:buNone/>
              <a:tabLst>
                <a:tab pos="515938" algn="l"/>
              </a:tabLst>
            </a:pPr>
            <a:r>
              <a:rPr lang="en-US" dirty="0"/>
              <a:t>Create a storage account with a blob storage container. Work with blob files. </a:t>
            </a:r>
            <a:endParaRPr lang="en-US" dirty="0">
              <a:latin typeface="Segoe UI Semilight" panose="020B0402040204020203" pitchFamily="34" charset="0"/>
              <a:cs typeface="Segoe UI Semilight" panose="020B0402040204020203" pitchFamily="34" charset="0"/>
            </a:endParaRPr>
          </a:p>
          <a:p>
            <a:pPr marL="747712" indent="-514350">
              <a:buFont typeface="+mj-lt"/>
              <a:buAutoNum type="arabicPeriod"/>
              <a:tabLst>
                <a:tab pos="515938" algn="l"/>
              </a:tabLst>
            </a:pPr>
            <a:r>
              <a:rPr lang="en-US" dirty="0">
                <a:latin typeface="Segoe UI Semilight" panose="020B0402040204020203" pitchFamily="34" charset="0"/>
                <a:cs typeface="Segoe UI Semilight" panose="020B0402040204020203" pitchFamily="34" charset="0"/>
              </a:rPr>
              <a:t>Create a storage account.</a:t>
            </a:r>
          </a:p>
          <a:p>
            <a:pPr marL="747712" indent="-514350">
              <a:buFont typeface="+mj-lt"/>
              <a:buAutoNum type="arabicPeriod"/>
              <a:tabLst>
                <a:tab pos="515938" algn="l"/>
              </a:tabLst>
            </a:pPr>
            <a:r>
              <a:rPr lang="en-US" dirty="0">
                <a:latin typeface="Segoe UI Semilight" panose="020B0402040204020203" pitchFamily="34" charset="0"/>
                <a:cs typeface="Segoe UI Semilight" panose="020B0402040204020203" pitchFamily="34" charset="0"/>
              </a:rPr>
              <a:t>Work with blob storage.</a:t>
            </a:r>
          </a:p>
          <a:p>
            <a:pPr marL="747712" indent="-514350">
              <a:buFont typeface="+mj-lt"/>
              <a:buAutoNum type="arabicPeriod"/>
              <a:tabLst>
                <a:tab pos="515938" algn="l"/>
              </a:tabLst>
            </a:pPr>
            <a:r>
              <a:rPr lang="en-US" dirty="0">
                <a:latin typeface="Segoe UI Semilight" panose="020B0402040204020203" pitchFamily="34" charset="0"/>
                <a:cs typeface="Segoe UI Semilight" panose="020B0402040204020203" pitchFamily="34" charset="0"/>
              </a:rPr>
              <a:t>Monitor the storage account.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83125684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30919"/>
            <a:ext cx="11341268" cy="680196"/>
          </a:xfrm>
        </p:spPr>
        <p:txBody>
          <a:bodyPr/>
          <a:lstStyle/>
          <a:p>
            <a:r>
              <a:rPr lang="en-US"/>
              <a:t>Azure database services</a:t>
            </a:r>
          </a:p>
        </p:txBody>
      </p:sp>
      <p:grpSp>
        <p:nvGrpSpPr>
          <p:cNvPr id="16" name="Group 15" descr="Azure Cosmos DB icon.  The world with data spinning around it.">
            <a:extLst>
              <a:ext uri="{FF2B5EF4-FFF2-40B4-BE49-F238E27FC236}">
                <a16:creationId xmlns:a16="http://schemas.microsoft.com/office/drawing/2014/main" id="{BB5B7098-DCC9-43F2-B9E8-B772BF455BE5}"/>
              </a:ext>
            </a:extLst>
          </p:cNvPr>
          <p:cNvGrpSpPr/>
          <p:nvPr/>
        </p:nvGrpSpPr>
        <p:grpSpPr>
          <a:xfrm>
            <a:off x="663959" y="841384"/>
            <a:ext cx="10767968" cy="1083945"/>
            <a:chOff x="661065" y="1250959"/>
            <a:chExt cx="10770860" cy="1083945"/>
          </a:xfrm>
        </p:grpSpPr>
        <p:pic>
          <p:nvPicPr>
            <p:cNvPr id="8" name="Graphic 7">
              <a:extLst>
                <a:ext uri="{FF2B5EF4-FFF2-40B4-BE49-F238E27FC236}">
                  <a16:creationId xmlns:a16="http://schemas.microsoft.com/office/drawing/2014/main" id="{D76AC99C-AE1C-410E-9BE4-03E32684A1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1065" y="1250959"/>
              <a:ext cx="1083945" cy="1083945"/>
            </a:xfrm>
            <a:prstGeom prst="rect">
              <a:avLst/>
            </a:prstGeom>
          </p:spPr>
        </p:pic>
        <p:sp>
          <p:nvSpPr>
            <p:cNvPr id="15" name="TextBox 14">
              <a:extLst>
                <a:ext uri="{FF2B5EF4-FFF2-40B4-BE49-F238E27FC236}">
                  <a16:creationId xmlns:a16="http://schemas.microsoft.com/office/drawing/2014/main" id="{0A81734B-C9E3-4851-A79A-67AE44CF576E}"/>
                </a:ext>
              </a:extLst>
            </p:cNvPr>
            <p:cNvSpPr txBox="1"/>
            <p:nvPr/>
          </p:nvSpPr>
          <p:spPr>
            <a:xfrm>
              <a:off x="1899305" y="1312800"/>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Cosmos Database </a:t>
              </a:r>
              <a:r>
                <a:rPr lang="en-US" sz="2400" dirty="0">
                  <a:gradFill>
                    <a:gsLst>
                      <a:gs pos="2917">
                        <a:schemeClr val="tx1"/>
                      </a:gs>
                      <a:gs pos="30000">
                        <a:schemeClr val="tx1"/>
                      </a:gs>
                    </a:gsLst>
                    <a:lin ang="5400000" scaled="0"/>
                  </a:gradFill>
                </a:rPr>
                <a:t>is a globally-distributed database service that elastically and independently scales throughput and storage. </a:t>
              </a:r>
            </a:p>
          </p:txBody>
        </p:sp>
      </p:grpSp>
      <p:grpSp>
        <p:nvGrpSpPr>
          <p:cNvPr id="21" name="Group 20" descr="Azure SQL database icon.  Cylinder where data can be stored with SQL written on it.">
            <a:extLst>
              <a:ext uri="{FF2B5EF4-FFF2-40B4-BE49-F238E27FC236}">
                <a16:creationId xmlns:a16="http://schemas.microsoft.com/office/drawing/2014/main" id="{2348C96D-B55F-4FD5-A584-16F21DD75CA7}"/>
              </a:ext>
            </a:extLst>
          </p:cNvPr>
          <p:cNvGrpSpPr/>
          <p:nvPr/>
        </p:nvGrpSpPr>
        <p:grpSpPr>
          <a:xfrm>
            <a:off x="663959" y="1903202"/>
            <a:ext cx="10767968" cy="1292662"/>
            <a:chOff x="661065" y="2626844"/>
            <a:chExt cx="10770860" cy="1292662"/>
          </a:xfrm>
        </p:grpSpPr>
        <p:pic>
          <p:nvPicPr>
            <p:cNvPr id="10" name="Graphic 9">
              <a:extLst>
                <a:ext uri="{FF2B5EF4-FFF2-40B4-BE49-F238E27FC236}">
                  <a16:creationId xmlns:a16="http://schemas.microsoft.com/office/drawing/2014/main" id="{11260FD4-CCDA-4AE8-B5B4-363E84C3E4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1065" y="2731202"/>
              <a:ext cx="1083945" cy="1083945"/>
            </a:xfrm>
            <a:prstGeom prst="rect">
              <a:avLst/>
            </a:prstGeom>
          </p:spPr>
        </p:pic>
        <p:sp>
          <p:nvSpPr>
            <p:cNvPr id="18" name="TextBox 17">
              <a:extLst>
                <a:ext uri="{FF2B5EF4-FFF2-40B4-BE49-F238E27FC236}">
                  <a16:creationId xmlns:a16="http://schemas.microsoft.com/office/drawing/2014/main" id="{9CE26080-F17B-4A06-8E57-47B04F7DC8FC}"/>
                </a:ext>
              </a:extLst>
            </p:cNvPr>
            <p:cNvSpPr txBox="1"/>
            <p:nvPr/>
          </p:nvSpPr>
          <p:spPr>
            <a:xfrm>
              <a:off x="1899305" y="2626844"/>
              <a:ext cx="9532620"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SQL Database</a:t>
              </a:r>
              <a:r>
                <a:rPr lang="en-US" sz="2400" dirty="0">
                  <a:gradFill>
                    <a:gsLst>
                      <a:gs pos="2917">
                        <a:schemeClr val="tx1"/>
                      </a:gs>
                      <a:gs pos="30000">
                        <a:schemeClr val="tx1"/>
                      </a:gs>
                    </a:gsLst>
                    <a:lin ang="5400000" scaled="0"/>
                  </a:gradFill>
                </a:rPr>
                <a:t> is a relational database as a service (</a:t>
              </a:r>
              <a:r>
                <a:rPr lang="en-US" sz="2400" dirty="0" err="1">
                  <a:gradFill>
                    <a:gsLst>
                      <a:gs pos="2917">
                        <a:schemeClr val="tx1"/>
                      </a:gs>
                      <a:gs pos="30000">
                        <a:schemeClr val="tx1"/>
                      </a:gs>
                    </a:gsLst>
                    <a:lin ang="5400000" scaled="0"/>
                  </a:gradFill>
                </a:rPr>
                <a:t>DaaS</a:t>
              </a:r>
              <a:r>
                <a:rPr lang="en-US" sz="2400" dirty="0">
                  <a:gradFill>
                    <a:gsLst>
                      <a:gs pos="2917">
                        <a:schemeClr val="tx1"/>
                      </a:gs>
                      <a:gs pos="30000">
                        <a:schemeClr val="tx1"/>
                      </a:gs>
                    </a:gsLst>
                    <a:lin ang="5400000" scaled="0"/>
                  </a:gradFill>
                </a:rPr>
                <a:t>) based on the latest stable version of the Microsoft SQL Server database engine.</a:t>
              </a:r>
            </a:p>
          </p:txBody>
        </p:sp>
      </p:grpSp>
      <p:grpSp>
        <p:nvGrpSpPr>
          <p:cNvPr id="22" name="Group 21" descr="Azure MySQL Database icon.  Cylinder where data can be stored with MySQL written on it.">
            <a:extLst>
              <a:ext uri="{FF2B5EF4-FFF2-40B4-BE49-F238E27FC236}">
                <a16:creationId xmlns:a16="http://schemas.microsoft.com/office/drawing/2014/main" id="{D08733A0-E944-4170-A6C5-08CCB372876F}"/>
              </a:ext>
            </a:extLst>
          </p:cNvPr>
          <p:cNvGrpSpPr/>
          <p:nvPr/>
        </p:nvGrpSpPr>
        <p:grpSpPr>
          <a:xfrm>
            <a:off x="663959" y="3213064"/>
            <a:ext cx="10767968" cy="1083945"/>
            <a:chOff x="661065" y="4238593"/>
            <a:chExt cx="10770860" cy="1083945"/>
          </a:xfrm>
        </p:grpSpPr>
        <p:pic>
          <p:nvPicPr>
            <p:cNvPr id="12" name="Graphic 11">
              <a:extLst>
                <a:ext uri="{FF2B5EF4-FFF2-40B4-BE49-F238E27FC236}">
                  <a16:creationId xmlns:a16="http://schemas.microsoft.com/office/drawing/2014/main" id="{2FF28343-9BB9-4C71-91C1-D0CED20AA99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1065" y="4238593"/>
              <a:ext cx="1083945" cy="1083945"/>
            </a:xfrm>
            <a:prstGeom prst="rect">
              <a:avLst/>
            </a:prstGeom>
          </p:spPr>
        </p:pic>
        <p:sp>
          <p:nvSpPr>
            <p:cNvPr id="19" name="TextBox 18">
              <a:extLst>
                <a:ext uri="{FF2B5EF4-FFF2-40B4-BE49-F238E27FC236}">
                  <a16:creationId xmlns:a16="http://schemas.microsoft.com/office/drawing/2014/main" id="{D77DF5E7-14E7-423E-B840-688ADF6CA324}"/>
                </a:ext>
              </a:extLst>
            </p:cNvPr>
            <p:cNvSpPr txBox="1"/>
            <p:nvPr/>
          </p:nvSpPr>
          <p:spPr>
            <a:xfrm>
              <a:off x="1899305" y="4300435"/>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Database for MySQL </a:t>
              </a:r>
              <a:r>
                <a:rPr lang="en-US" sz="2400" dirty="0">
                  <a:gradFill>
                    <a:gsLst>
                      <a:gs pos="2917">
                        <a:schemeClr val="tx1"/>
                      </a:gs>
                      <a:gs pos="30000">
                        <a:schemeClr val="tx1"/>
                      </a:gs>
                    </a:gsLst>
                    <a:lin ang="5400000" scaled="0"/>
                  </a:gradFill>
                </a:rPr>
                <a:t>is a fully-managed MySQL database service for app developers.</a:t>
              </a:r>
            </a:p>
          </p:txBody>
        </p:sp>
      </p:grpSp>
      <p:grpSp>
        <p:nvGrpSpPr>
          <p:cNvPr id="23" name="Group 22" descr="Azure PostgreSQL database icon.  Cylinder where data can be stored with an elephant head on it.">
            <a:extLst>
              <a:ext uri="{FF2B5EF4-FFF2-40B4-BE49-F238E27FC236}">
                <a16:creationId xmlns:a16="http://schemas.microsoft.com/office/drawing/2014/main" id="{82D090D9-AC1B-4C70-98D1-5F92943D81C1}"/>
              </a:ext>
            </a:extLst>
          </p:cNvPr>
          <p:cNvGrpSpPr/>
          <p:nvPr/>
        </p:nvGrpSpPr>
        <p:grpSpPr>
          <a:xfrm>
            <a:off x="663958" y="4432197"/>
            <a:ext cx="10767969" cy="1083946"/>
            <a:chOff x="661064" y="5558376"/>
            <a:chExt cx="10770861" cy="1083946"/>
          </a:xfrm>
        </p:grpSpPr>
        <p:pic>
          <p:nvPicPr>
            <p:cNvPr id="14" name="Graphic 13">
              <a:extLst>
                <a:ext uri="{FF2B5EF4-FFF2-40B4-BE49-F238E27FC236}">
                  <a16:creationId xmlns:a16="http://schemas.microsoft.com/office/drawing/2014/main" id="{606B8AFD-CBE4-4100-AB4F-A1E669C1106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1064" y="5558376"/>
              <a:ext cx="1083946" cy="1083946"/>
            </a:xfrm>
            <a:prstGeom prst="rect">
              <a:avLst/>
            </a:prstGeom>
          </p:spPr>
        </p:pic>
        <p:sp>
          <p:nvSpPr>
            <p:cNvPr id="20" name="TextBox 19">
              <a:extLst>
                <a:ext uri="{FF2B5EF4-FFF2-40B4-BE49-F238E27FC236}">
                  <a16:creationId xmlns:a16="http://schemas.microsoft.com/office/drawing/2014/main" id="{2C07F6C7-AC66-4577-A476-E82543BA8AAD}"/>
                </a:ext>
              </a:extLst>
            </p:cNvPr>
            <p:cNvSpPr txBox="1"/>
            <p:nvPr/>
          </p:nvSpPr>
          <p:spPr>
            <a:xfrm>
              <a:off x="1899305" y="5620218"/>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Database for PostgreSQL </a:t>
              </a:r>
              <a:r>
                <a:rPr lang="en-US" sz="2400" dirty="0">
                  <a:gradFill>
                    <a:gsLst>
                      <a:gs pos="2917">
                        <a:schemeClr val="tx1"/>
                      </a:gs>
                      <a:gs pos="30000">
                        <a:schemeClr val="tx1"/>
                      </a:gs>
                    </a:gsLst>
                    <a:lin ang="5400000" scaled="0"/>
                  </a:gradFill>
                </a:rPr>
                <a:t>is a relational database service based on the open-source Postgres database engine. </a:t>
              </a:r>
            </a:p>
          </p:txBody>
        </p:sp>
      </p:grpSp>
      <p:sp>
        <p:nvSpPr>
          <p:cNvPr id="3" name="Footer Placeholder 1">
            <a:extLst>
              <a:ext uri="{FF2B5EF4-FFF2-40B4-BE49-F238E27FC236}">
                <a16:creationId xmlns:a16="http://schemas.microsoft.com/office/drawing/2014/main" id="{8419F70F-DEBC-44E6-B335-AD8E3E7C877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75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vert="horz" wrap="square" lIns="0" tIns="91440" rIns="146304" bIns="91440" rtlCol="0" anchor="t">
            <a:normAutofit/>
          </a:bodyPr>
          <a:lstStyle/>
          <a:p>
            <a:r>
              <a:rPr lang="en-US" b="0" kern="1200" cap="none" spc="-49" baseline="0" dirty="0">
                <a:ln w="3175">
                  <a:noFill/>
                </a:ln>
                <a:effectLst/>
                <a:latin typeface="+mj-lt"/>
                <a:ea typeface="+mn-ea"/>
                <a:cs typeface="Segoe UI"/>
              </a:rPr>
              <a:t>Module 02 – </a:t>
            </a:r>
            <a:r>
              <a:rPr lang="en-US" dirty="0">
                <a:cs typeface="Segoe UI"/>
              </a:rPr>
              <a:t>Outline</a:t>
            </a:r>
            <a:endParaRPr lang="en-US" b="0" kern="1200" cap="none" spc="-49" baseline="0" dirty="0">
              <a:ln w="3175">
                <a:noFill/>
              </a:ln>
              <a:effectLst/>
              <a:latin typeface="+mj-lt"/>
              <a:ea typeface="+mn-ea"/>
              <a:cs typeface="Segoe UI" pitchFamily="34" charset="0"/>
            </a:endParaRPr>
          </a:p>
        </p:txBody>
      </p:sp>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418643" y="1456896"/>
            <a:ext cx="5394960" cy="4734629"/>
          </a:xfrm>
          <a:prstGeom prst="rect">
            <a:avLst/>
          </a:prstGeom>
        </p:spPr>
        <p:txBody>
          <a:bodyPr vert="horz" wrap="square" lIns="0" tIns="91440" rIns="146304" bIns="91440" rtlCol="0">
            <a:norm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90000"/>
              </a:lnSpc>
              <a:spcBef>
                <a:spcPts val="392"/>
              </a:spcBef>
              <a:spcAft>
                <a:spcPts val="588"/>
              </a:spcAft>
              <a:buNone/>
            </a:pPr>
            <a:r>
              <a:rPr lang="en-US" sz="2000" dirty="0"/>
              <a:t>You will learn the following concepts:</a:t>
            </a:r>
          </a:p>
          <a:p>
            <a:pPr marL="0" indent="0">
              <a:lnSpc>
                <a:spcPct val="90000"/>
              </a:lnSpc>
              <a:spcBef>
                <a:spcPts val="392"/>
              </a:spcBef>
              <a:spcAft>
                <a:spcPts val="588"/>
              </a:spcAft>
              <a:buNone/>
            </a:pPr>
            <a:endParaRPr lang="en-US" sz="1000" dirty="0"/>
          </a:p>
          <a:p>
            <a:pPr>
              <a:lnSpc>
                <a:spcPct val="90000"/>
              </a:lnSpc>
              <a:spcBef>
                <a:spcPts val="392"/>
              </a:spcBef>
              <a:spcAft>
                <a:spcPts val="588"/>
              </a:spcAft>
              <a:buFont typeface="Wingdings" panose="05000000000000000000" pitchFamily="2" charset="2"/>
              <a:buChar char="§"/>
            </a:pPr>
            <a:r>
              <a:rPr lang="en-US" sz="2000" dirty="0">
                <a:latin typeface="+mj-lt"/>
              </a:rPr>
              <a:t>Azure Architectural Components</a:t>
            </a:r>
          </a:p>
          <a:p>
            <a:pPr marL="560241" lvl="1" indent="-336145">
              <a:lnSpc>
                <a:spcPct val="90000"/>
              </a:lnSpc>
              <a:spcBef>
                <a:spcPts val="392"/>
              </a:spcBef>
              <a:spcAft>
                <a:spcPts val="588"/>
              </a:spcAft>
              <a:buFont typeface="Arial" panose="020B0604020202020204" pitchFamily="34" charset="0"/>
              <a:buChar char="•"/>
            </a:pPr>
            <a:r>
              <a:rPr lang="en-US" sz="2000" dirty="0"/>
              <a:t>Regions and Availability Zones</a:t>
            </a:r>
          </a:p>
          <a:p>
            <a:pPr marL="560241" lvl="1" indent="-336145">
              <a:lnSpc>
                <a:spcPct val="90000"/>
              </a:lnSpc>
              <a:spcBef>
                <a:spcPts val="392"/>
              </a:spcBef>
              <a:spcAft>
                <a:spcPts val="588"/>
              </a:spcAft>
              <a:buFont typeface="Arial" panose="020B0604020202020204" pitchFamily="34" charset="0"/>
              <a:buChar char="•"/>
            </a:pPr>
            <a:r>
              <a:rPr lang="en-US" sz="2000" dirty="0"/>
              <a:t>Subscriptions and Resource Groups</a:t>
            </a:r>
          </a:p>
          <a:p>
            <a:pPr>
              <a:lnSpc>
                <a:spcPct val="90000"/>
              </a:lnSpc>
              <a:spcBef>
                <a:spcPts val="392"/>
              </a:spcBef>
              <a:spcAft>
                <a:spcPts val="588"/>
              </a:spcAft>
              <a:buFont typeface="Wingdings" panose="05000000000000000000" pitchFamily="2" charset="2"/>
              <a:buChar char="§"/>
            </a:pPr>
            <a:r>
              <a:rPr lang="en-US" sz="2000" dirty="0">
                <a:latin typeface="+mj-lt"/>
              </a:rPr>
              <a:t>Core Azure Resources</a:t>
            </a:r>
          </a:p>
          <a:p>
            <a:pPr marL="560241" lvl="1" indent="-336145">
              <a:lnSpc>
                <a:spcPct val="90000"/>
              </a:lnSpc>
              <a:spcBef>
                <a:spcPts val="392"/>
              </a:spcBef>
              <a:spcAft>
                <a:spcPts val="588"/>
              </a:spcAft>
              <a:buFont typeface="Arial" panose="020B0604020202020204" pitchFamily="34" charset="0"/>
              <a:buChar char="•"/>
            </a:pPr>
            <a:r>
              <a:rPr lang="en-US" sz="2000" dirty="0"/>
              <a:t>Compute </a:t>
            </a:r>
          </a:p>
          <a:p>
            <a:pPr marL="560241" lvl="1" indent="-336145">
              <a:lnSpc>
                <a:spcPct val="90000"/>
              </a:lnSpc>
              <a:spcBef>
                <a:spcPts val="392"/>
              </a:spcBef>
              <a:spcAft>
                <a:spcPts val="588"/>
              </a:spcAft>
              <a:buFont typeface="Arial" panose="020B0604020202020204" pitchFamily="34" charset="0"/>
              <a:buChar char="•"/>
            </a:pPr>
            <a:r>
              <a:rPr lang="en-US" sz="2000" dirty="0"/>
              <a:t>Networking</a:t>
            </a:r>
          </a:p>
          <a:p>
            <a:pPr marL="560241" lvl="1" indent="-336145">
              <a:lnSpc>
                <a:spcPct val="90000"/>
              </a:lnSpc>
              <a:spcBef>
                <a:spcPts val="392"/>
              </a:spcBef>
              <a:spcAft>
                <a:spcPts val="588"/>
              </a:spcAft>
              <a:buFont typeface="Arial" panose="020B0604020202020204" pitchFamily="34" charset="0"/>
              <a:buChar char="•"/>
            </a:pPr>
            <a:r>
              <a:rPr lang="en-US" sz="2000" dirty="0"/>
              <a:t>Storage</a:t>
            </a:r>
          </a:p>
          <a:p>
            <a:pPr marL="560241" lvl="1" indent="-336145">
              <a:lnSpc>
                <a:spcPct val="90000"/>
              </a:lnSpc>
              <a:spcBef>
                <a:spcPts val="392"/>
              </a:spcBef>
              <a:spcAft>
                <a:spcPts val="588"/>
              </a:spcAft>
              <a:buFont typeface="Arial" panose="020B0604020202020204" pitchFamily="34" charset="0"/>
              <a:buChar char="•"/>
            </a:pPr>
            <a:r>
              <a:rPr lang="en-US" sz="2000" dirty="0"/>
              <a:t>Databases</a:t>
            </a:r>
          </a:p>
        </p:txBody>
      </p:sp>
      <p:pic>
        <p:nvPicPr>
          <p:cNvPr id="6" name="Graphic 3">
            <a:extLst>
              <a:ext uri="{FF2B5EF4-FFF2-40B4-BE49-F238E27FC236}">
                <a16:creationId xmlns:a16="http://schemas.microsoft.com/office/drawing/2014/main" id="{E867299F-BC92-4469-B710-EF0185E0917E}"/>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8111" t="25760" r="26571" b="11010"/>
          <a:stretch/>
        </p:blipFill>
        <p:spPr>
          <a:xfrm>
            <a:off x="6705601" y="1467629"/>
            <a:ext cx="4718458" cy="3922741"/>
          </a:xfrm>
          <a:prstGeom prst="rect">
            <a:avLst/>
          </a:prstGeom>
        </p:spPr>
      </p:pic>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DC2D-208B-47E5-87B9-A57AD9EE6810}"/>
              </a:ext>
            </a:extLst>
          </p:cNvPr>
          <p:cNvSpPr>
            <a:spLocks noGrp="1"/>
          </p:cNvSpPr>
          <p:nvPr>
            <p:ph type="title"/>
          </p:nvPr>
        </p:nvSpPr>
        <p:spPr/>
        <p:txBody>
          <a:bodyPr/>
          <a:lstStyle/>
          <a:p>
            <a:r>
              <a:rPr lang="en-US" dirty="0"/>
              <a:t>Azure SQL Managed Instance</a:t>
            </a:r>
          </a:p>
        </p:txBody>
      </p:sp>
      <p:sp>
        <p:nvSpPr>
          <p:cNvPr id="6" name="Content Placeholder 5">
            <a:extLst>
              <a:ext uri="{FF2B5EF4-FFF2-40B4-BE49-F238E27FC236}">
                <a16:creationId xmlns:a16="http://schemas.microsoft.com/office/drawing/2014/main" id="{92AA6475-AAA1-4F68-AB7F-EBE05EEB6B6E}"/>
              </a:ext>
            </a:extLst>
          </p:cNvPr>
          <p:cNvSpPr>
            <a:spLocks noGrp="1"/>
          </p:cNvSpPr>
          <p:nvPr>
            <p:ph sz="quarter" idx="10"/>
          </p:nvPr>
        </p:nvSpPr>
        <p:spPr>
          <a:xfrm>
            <a:off x="419100" y="1456897"/>
            <a:ext cx="7777249" cy="4037003"/>
          </a:xfrm>
        </p:spPr>
        <p:txBody>
          <a:bodyPr/>
          <a:lstStyle/>
          <a:p>
            <a:r>
              <a:rPr lang="en-US" b="1" i="0" dirty="0">
                <a:solidFill>
                  <a:srgbClr val="171717"/>
                </a:solidFill>
                <a:effectLst/>
                <a:latin typeface="Segoe UI" panose="020B0502040204020203" pitchFamily="34" charset="0"/>
              </a:rPr>
              <a:t>Azure SQL Managed Instance </a:t>
            </a:r>
            <a:r>
              <a:rPr lang="en-US" b="0" i="0" dirty="0">
                <a:solidFill>
                  <a:srgbClr val="171717"/>
                </a:solidFill>
                <a:effectLst/>
                <a:latin typeface="Segoe UI" panose="020B0502040204020203" pitchFamily="34" charset="0"/>
              </a:rPr>
              <a:t>allows existing SQL Server customers to lift and shift their on-premises applications to the cloud with minimal application and database changes.</a:t>
            </a:r>
          </a:p>
          <a:p>
            <a:endParaRPr lang="en-US" sz="100" b="0" i="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en-US" b="0" i="0" dirty="0">
                <a:solidFill>
                  <a:srgbClr val="171717"/>
                </a:solidFill>
                <a:effectLst/>
                <a:latin typeface="Segoe UI" panose="020B0502040204020203" pitchFamily="34" charset="0"/>
              </a:rPr>
              <a:t>Fully managed and evergreen platform as a service.</a:t>
            </a:r>
          </a:p>
          <a:p>
            <a:pPr marL="342900" indent="-342900">
              <a:buFont typeface="Arial" panose="020B0604020202020204" pitchFamily="34" charset="0"/>
              <a:buChar char="•"/>
            </a:pPr>
            <a:r>
              <a:rPr lang="en-US" dirty="0">
                <a:latin typeface="+mn-lt"/>
              </a:rPr>
              <a:t>Preserves all PaaS capabilities (automatic patching and version updates, automated backups, and high availability)</a:t>
            </a:r>
          </a:p>
          <a:p>
            <a:pPr marL="342900" indent="-342900">
              <a:buFont typeface="Arial" panose="020B0604020202020204" pitchFamily="34" charset="0"/>
              <a:buChar char="•"/>
            </a:pPr>
            <a:r>
              <a:rPr lang="en-US" dirty="0">
                <a:solidFill>
                  <a:srgbClr val="171717"/>
                </a:solidFill>
                <a:latin typeface="Segoe UI" panose="020B0502040204020203" pitchFamily="34" charset="0"/>
              </a:rPr>
              <a:t>E</a:t>
            </a:r>
            <a:r>
              <a:rPr lang="en-US" b="0" i="0" dirty="0">
                <a:solidFill>
                  <a:srgbClr val="171717"/>
                </a:solidFill>
                <a:effectLst/>
                <a:latin typeface="Segoe UI" panose="020B0502040204020203" pitchFamily="34" charset="0"/>
              </a:rPr>
              <a:t>xchange existing licenses for discounted rates on SQL Managed Instance using the </a:t>
            </a:r>
            <a:r>
              <a:rPr lang="en-US" b="0" i="0" u="none" strike="noStrike" dirty="0">
                <a:effectLst/>
                <a:latin typeface="Segoe UI" panose="020B0502040204020203" pitchFamily="34" charset="0"/>
              </a:rPr>
              <a:t>Azure Hybrid Benefit</a:t>
            </a:r>
            <a:endParaRPr lang="en-US" dirty="0"/>
          </a:p>
        </p:txBody>
      </p:sp>
      <p:pic>
        <p:nvPicPr>
          <p:cNvPr id="4" name="Graphic 3">
            <a:extLst>
              <a:ext uri="{FF2B5EF4-FFF2-40B4-BE49-F238E27FC236}">
                <a16:creationId xmlns:a16="http://schemas.microsoft.com/office/drawing/2014/main" id="{37F2F498-31CD-495E-8A83-8EAB70BD99A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5202" y="1980618"/>
            <a:ext cx="3409308" cy="2386516"/>
          </a:xfrm>
          <a:prstGeom prst="rect">
            <a:avLst/>
          </a:prstGeom>
        </p:spPr>
      </p:pic>
    </p:spTree>
    <p:extLst>
      <p:ext uri="{BB962C8B-B14F-4D97-AF65-F5344CB8AC3E}">
        <p14:creationId xmlns:p14="http://schemas.microsoft.com/office/powerpoint/2010/main" val="190001250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Azure Marketplace</a:t>
            </a:r>
          </a:p>
        </p:txBody>
      </p:sp>
      <p:sp>
        <p:nvSpPr>
          <p:cNvPr id="6" name="Text Placeholder 5"/>
          <p:cNvSpPr>
            <a:spLocks noGrp="1"/>
          </p:cNvSpPr>
          <p:nvPr>
            <p:ph sz="quarter" idx="10"/>
          </p:nvPr>
        </p:nvSpPr>
        <p:spPr>
          <a:xfrm>
            <a:off x="418643" y="1423258"/>
            <a:ext cx="11080173" cy="3780522"/>
          </a:xfrm>
        </p:spPr>
        <p:txBody>
          <a:bodyPr vert="horz" wrap="square" lIns="0" tIns="91440" rIns="146304" bIns="91440" rtlCol="0" anchor="t">
            <a:spAutoFit/>
          </a:bodyPr>
          <a:lstStyle/>
          <a:p>
            <a:r>
              <a:rPr lang="en-US" b="0" i="0" dirty="0">
                <a:solidFill>
                  <a:srgbClr val="171717"/>
                </a:solidFill>
                <a:effectLst/>
                <a:latin typeface="Segoe UI Semibold"/>
                <a:cs typeface="Segoe UI Semibold"/>
              </a:rPr>
              <a:t>Azure </a:t>
            </a:r>
            <a:r>
              <a:rPr lang="en-US" b="1" i="0" dirty="0">
                <a:solidFill>
                  <a:srgbClr val="171717"/>
                </a:solidFill>
                <a:effectLst/>
                <a:latin typeface="Segoe UI Semibold"/>
                <a:cs typeface="Segoe UI Semibold"/>
              </a:rPr>
              <a:t>Marketplace</a:t>
            </a:r>
            <a:r>
              <a:rPr lang="en-US" b="0" i="0" dirty="0">
                <a:solidFill>
                  <a:srgbClr val="171717"/>
                </a:solidFill>
                <a:effectLst/>
                <a:latin typeface="Segoe UI Semibold"/>
                <a:cs typeface="Segoe UI Semibold"/>
              </a:rPr>
              <a:t> </a:t>
            </a:r>
            <a:r>
              <a:rPr lang="en-US" b="0" i="0" dirty="0">
                <a:solidFill>
                  <a:srgbClr val="171717"/>
                </a:solidFill>
                <a:effectLst/>
                <a:latin typeface="Segoe UI"/>
                <a:cs typeface="Segoe UI"/>
              </a:rPr>
              <a:t>allows customers to find, try, purchase, and provision applications and services from hundreds of leading service providers, which are </a:t>
            </a:r>
            <a:br>
              <a:rPr lang="en-US" dirty="0">
                <a:solidFill>
                  <a:srgbClr val="171717"/>
                </a:solidFill>
                <a:latin typeface="Segoe UI"/>
                <a:cs typeface="Segoe UI"/>
              </a:rPr>
            </a:br>
            <a:r>
              <a:rPr lang="en-US" b="0" i="0" dirty="0">
                <a:solidFill>
                  <a:srgbClr val="171717"/>
                </a:solidFill>
                <a:effectLst/>
                <a:latin typeface="Segoe UI"/>
                <a:cs typeface="Segoe UI"/>
              </a:rPr>
              <a:t>all certified to run on Azure.</a:t>
            </a:r>
          </a:p>
          <a:p>
            <a:pPr marL="342900" indent="-342900">
              <a:buFont typeface="Arial" panose="020B0604020202020204" pitchFamily="34" charset="0"/>
              <a:buChar char="•"/>
            </a:pPr>
            <a:r>
              <a:rPr lang="en-US" dirty="0">
                <a:solidFill>
                  <a:srgbClr val="171717"/>
                </a:solidFill>
                <a:latin typeface="Segoe UI" panose="020B0502040204020203" pitchFamily="34" charset="0"/>
              </a:rPr>
              <a:t>Open source container platforms.</a:t>
            </a:r>
          </a:p>
          <a:p>
            <a:pPr marL="342900" indent="-342900">
              <a:buFont typeface="Arial" panose="020B0604020202020204" pitchFamily="34" charset="0"/>
              <a:buChar char="•"/>
            </a:pPr>
            <a:r>
              <a:rPr lang="en-US" dirty="0">
                <a:solidFill>
                  <a:srgbClr val="171717"/>
                </a:solidFill>
                <a:latin typeface="Segoe UI" panose="020B0502040204020203" pitchFamily="34" charset="0"/>
              </a:rPr>
              <a:t>Virtual machine and database images.</a:t>
            </a:r>
          </a:p>
          <a:p>
            <a:pPr marL="342900" indent="-342900">
              <a:buFont typeface="Arial" panose="020B0604020202020204" pitchFamily="34" charset="0"/>
              <a:buChar char="•"/>
            </a:pPr>
            <a:r>
              <a:rPr lang="en-US" dirty="0">
                <a:solidFill>
                  <a:srgbClr val="171717"/>
                </a:solidFill>
                <a:latin typeface="Segoe UI" panose="020B0502040204020203" pitchFamily="34" charset="0"/>
              </a:rPr>
              <a:t>Application build and deployment software.</a:t>
            </a:r>
          </a:p>
          <a:p>
            <a:pPr marL="342900" indent="-342900">
              <a:buFont typeface="Arial" panose="020B0604020202020204" pitchFamily="34" charset="0"/>
              <a:buChar char="•"/>
            </a:pPr>
            <a:r>
              <a:rPr lang="en-US" dirty="0">
                <a:solidFill>
                  <a:srgbClr val="171717"/>
                </a:solidFill>
                <a:latin typeface="Segoe UI" panose="020B0502040204020203" pitchFamily="34" charset="0"/>
              </a:rPr>
              <a:t>Developer tools.</a:t>
            </a:r>
          </a:p>
          <a:p>
            <a:pPr marL="342900" indent="-342900">
              <a:buFont typeface="Arial" panose="020B0604020202020204" pitchFamily="34" charset="0"/>
              <a:buChar char="•"/>
            </a:pPr>
            <a:r>
              <a:rPr lang="en-US" dirty="0">
                <a:solidFill>
                  <a:srgbClr val="171717"/>
                </a:solidFill>
                <a:latin typeface="Segoe UI" panose="020B0502040204020203" pitchFamily="34" charset="0"/>
              </a:rPr>
              <a:t>And much more, with 10,000+ listings!</a:t>
            </a:r>
            <a:endParaRPr lang="en-US" dirty="0"/>
          </a:p>
        </p:txBody>
      </p:sp>
      <p:pic>
        <p:nvPicPr>
          <p:cNvPr id="4" name="Picture 3" descr="graphic of a shopping bag">
            <a:extLst>
              <a:ext uri="{FF2B5EF4-FFF2-40B4-BE49-F238E27FC236}">
                <a16:creationId xmlns:a16="http://schemas.microsoft.com/office/drawing/2014/main" id="{55B2B3E3-6398-4601-BD31-79A935A2AA14}"/>
              </a:ext>
            </a:extLst>
          </p:cNvPr>
          <p:cNvPicPr/>
          <p:nvPr/>
        </p:nvPicPr>
        <p:blipFill>
          <a:blip r:embed="rId3"/>
          <a:stretch/>
        </p:blipFill>
        <p:spPr>
          <a:xfrm>
            <a:off x="7458074" y="2377238"/>
            <a:ext cx="3227862" cy="3186466"/>
          </a:xfrm>
          <a:prstGeom prst="rect">
            <a:avLst/>
          </a:prstGeom>
          <a:ln>
            <a:noFill/>
          </a:ln>
        </p:spPr>
      </p:pic>
    </p:spTree>
    <p:extLst>
      <p:ext uri="{BB962C8B-B14F-4D97-AF65-F5344CB8AC3E}">
        <p14:creationId xmlns:p14="http://schemas.microsoft.com/office/powerpoint/2010/main" val="87358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dirty="0"/>
              <a:t>Module 02 Review</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49488" y="2603410"/>
            <a:ext cx="4320000" cy="2574391"/>
            <a:chOff x="1074935" y="3579049"/>
            <a:chExt cx="4320000" cy="2574391"/>
          </a:xfrm>
        </p:grpSpPr>
        <p:sp>
          <p:nvSpPr>
            <p:cNvPr id="7" name="Rectangle 6" descr="Book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074935" y="5433440"/>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996621" y="1456897"/>
            <a:ext cx="6763290" cy="3154710"/>
          </a:xfrm>
        </p:spPr>
        <p:txBody>
          <a:bodyPr vert="horz" wrap="square" lIns="0" tIns="91440" rIns="146304" bIns="91440" rtlCol="0" anchor="t">
            <a:spAutoFit/>
          </a:bodyPr>
          <a:lstStyle/>
          <a:p>
            <a:pPr marL="342900" indent="-342900">
              <a:buFont typeface="Arial" panose="020B0604020202020204" pitchFamily="34" charset="0"/>
              <a:buChar char="•"/>
            </a:pPr>
            <a:r>
              <a:rPr lang="en-US" b="0" i="0" dirty="0">
                <a:solidFill>
                  <a:srgbClr val="171717"/>
                </a:solidFill>
                <a:effectLst/>
                <a:latin typeface="Segoe UI"/>
                <a:cs typeface="Segoe UI"/>
              </a:rPr>
              <a:t>Microsoft provides more global presence than any other cloud provider with over 60 regions distributed worldwide</a:t>
            </a:r>
          </a:p>
          <a:p>
            <a:pPr marL="342900" indent="-342900">
              <a:buFont typeface="Arial" panose="020B0604020202020204" pitchFamily="34" charset="0"/>
              <a:buChar char="•"/>
            </a:pPr>
            <a:r>
              <a:rPr lang="en-US" dirty="0">
                <a:solidFill>
                  <a:srgbClr val="171717"/>
                </a:solidFill>
                <a:latin typeface="Segoe UI"/>
                <a:cs typeface="Segoe UI"/>
              </a:rPr>
              <a:t>Azure Management tools</a:t>
            </a:r>
            <a:endParaRPr lang="en-US" dirty="0">
              <a:solidFill>
                <a:srgbClr val="171717"/>
              </a:solidFill>
              <a:latin typeface="Segoe UI" panose="020B0502040204020203" pitchFamily="34" charset="0"/>
              <a:cs typeface="Segoe UI"/>
            </a:endParaRPr>
          </a:p>
          <a:p>
            <a:pPr marL="342900" indent="-342900">
              <a:buFont typeface="Arial" panose="020B0604020202020204" pitchFamily="34" charset="0"/>
              <a:buChar char="•"/>
            </a:pPr>
            <a:r>
              <a:rPr lang="en-US" dirty="0">
                <a:solidFill>
                  <a:srgbClr val="171717"/>
                </a:solidFill>
                <a:latin typeface="Segoe UI"/>
                <a:cs typeface="Segoe UI"/>
              </a:rPr>
              <a:t>Azure's multiple</a:t>
            </a:r>
            <a:r>
              <a:rPr lang="en-US" b="0" i="0" dirty="0">
                <a:solidFill>
                  <a:srgbClr val="171717"/>
                </a:solidFill>
                <a:effectLst/>
                <a:latin typeface="Segoe UI"/>
                <a:cs typeface="Segoe UI"/>
              </a:rPr>
              <a:t> services </a:t>
            </a:r>
            <a:r>
              <a:rPr lang="en-US" dirty="0">
                <a:solidFill>
                  <a:srgbClr val="171717"/>
                </a:solidFill>
                <a:latin typeface="Segoe UI"/>
                <a:cs typeface="Segoe UI"/>
              </a:rPr>
              <a:t>(</a:t>
            </a:r>
            <a:r>
              <a:rPr lang="en-US" b="0" i="0" dirty="0">
                <a:solidFill>
                  <a:srgbClr val="171717"/>
                </a:solidFill>
                <a:effectLst/>
                <a:latin typeface="Segoe UI"/>
                <a:cs typeface="Segoe UI"/>
              </a:rPr>
              <a:t>compute, networking, storage, and databases</a:t>
            </a:r>
            <a:r>
              <a:rPr lang="en-US" dirty="0">
                <a:solidFill>
                  <a:srgbClr val="171717"/>
                </a:solidFill>
                <a:latin typeface="Segoe UI"/>
                <a:cs typeface="Segoe UI"/>
              </a:rPr>
              <a:t>)</a:t>
            </a:r>
            <a:endParaRPr lang="en-US" dirty="0">
              <a:solidFill>
                <a:srgbClr val="171717"/>
              </a:solidFill>
              <a:latin typeface="Segoe UI" panose="020B0502040204020203" pitchFamily="34" charset="0"/>
              <a:cs typeface="Segoe UI"/>
            </a:endParaRPr>
          </a:p>
          <a:p>
            <a:pPr marL="342900" indent="-342900">
              <a:buFont typeface="Arial" panose="020B0604020202020204" pitchFamily="34" charset="0"/>
              <a:buChar char="•"/>
            </a:pPr>
            <a:r>
              <a:rPr lang="en-US" dirty="0">
                <a:solidFill>
                  <a:srgbClr val="171717"/>
                </a:solidFill>
                <a:latin typeface="Segoe UI"/>
                <a:cs typeface="Segoe UI"/>
              </a:rPr>
              <a:t>Azure Marketplace</a:t>
            </a:r>
          </a:p>
        </p:txBody>
      </p:sp>
    </p:spTree>
    <p:extLst>
      <p:ext uri="{BB962C8B-B14F-4D97-AF65-F5344CB8AC3E}">
        <p14:creationId xmlns:p14="http://schemas.microsoft.com/office/powerpoint/2010/main" val="30446347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Core Azure architectural components</a:t>
            </a:r>
          </a:p>
        </p:txBody>
      </p:sp>
      <p:pic>
        <p:nvPicPr>
          <p:cNvPr id="5" name="Graphic 4" descr="Architecture">
            <a:extLst>
              <a:ext uri="{FF2B5EF4-FFF2-40B4-BE49-F238E27FC236}">
                <a16:creationId xmlns:a16="http://schemas.microsoft.com/office/drawing/2014/main" id="{DD04FC6F-7C51-44B7-A2B8-1E3093C8BF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10800" y="2754863"/>
            <a:ext cx="1348273" cy="1348273"/>
          </a:xfrm>
          <a:prstGeom prst="rect">
            <a:avLst/>
          </a:prstGeom>
        </p:spPr>
      </p:pic>
    </p:spTree>
    <p:extLst>
      <p:ext uri="{BB962C8B-B14F-4D97-AF65-F5344CB8AC3E}">
        <p14:creationId xmlns:p14="http://schemas.microsoft.com/office/powerpoint/2010/main" val="30522179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51F7-C138-4579-99AA-765A48F87567}"/>
              </a:ext>
            </a:extLst>
          </p:cNvPr>
          <p:cNvSpPr>
            <a:spLocks noGrp="1"/>
          </p:cNvSpPr>
          <p:nvPr>
            <p:ph type="title"/>
          </p:nvPr>
        </p:nvSpPr>
        <p:spPr/>
        <p:txBody>
          <a:bodyPr/>
          <a:lstStyle/>
          <a:p>
            <a:r>
              <a:rPr lang="en-US" dirty="0">
                <a:cs typeface="Segoe UI"/>
              </a:rPr>
              <a:t>Core Azure architectural components – Objective Domain</a:t>
            </a:r>
          </a:p>
        </p:txBody>
      </p:sp>
      <p:sp>
        <p:nvSpPr>
          <p:cNvPr id="3" name="Text Placeholder 2">
            <a:extLst>
              <a:ext uri="{FF2B5EF4-FFF2-40B4-BE49-F238E27FC236}">
                <a16:creationId xmlns:a16="http://schemas.microsoft.com/office/drawing/2014/main" id="{5F448C38-AE4B-4541-BB99-DFEA840E1802}"/>
              </a:ext>
            </a:extLst>
          </p:cNvPr>
          <p:cNvSpPr>
            <a:spLocks noGrp="1"/>
          </p:cNvSpPr>
          <p:nvPr>
            <p:ph sz="quarter" idx="10"/>
          </p:nvPr>
        </p:nvSpPr>
        <p:spPr>
          <a:xfrm>
            <a:off x="684143" y="1456897"/>
            <a:ext cx="11075768" cy="4534575"/>
          </a:xfrm>
        </p:spPr>
        <p:txBody>
          <a:bodyPr vert="horz" wrap="square" lIns="0" tIns="91440" rIns="146304" bIns="91440" rtlCol="0" anchor="t">
            <a:spAutoFit/>
          </a:bodyPr>
          <a:lstStyle/>
          <a:p>
            <a:pPr fontAlgn="base"/>
            <a:r>
              <a:rPr lang="en-US" dirty="0">
                <a:latin typeface="+mj-lt"/>
              </a:rPr>
              <a:t>Describe the benefits and usage of: </a:t>
            </a:r>
            <a:endParaRPr lang="en-US" dirty="0">
              <a:latin typeface="+mj-lt"/>
              <a:cs typeface="Segoe UI"/>
            </a:endParaRPr>
          </a:p>
          <a:p>
            <a:pPr marL="342900" lvl="0" indent="-342900">
              <a:buFont typeface="Arial" panose="020B0604020202020204" pitchFamily="34" charset="0"/>
              <a:buChar char="•"/>
            </a:pPr>
            <a:r>
              <a:rPr lang="en-US" dirty="0">
                <a:latin typeface="+mn-lt"/>
              </a:rPr>
              <a:t>Regions and Region Pairs</a:t>
            </a:r>
            <a:endParaRPr lang="en-US" dirty="0">
              <a:cs typeface="Segoe UI"/>
            </a:endParaRPr>
          </a:p>
          <a:p>
            <a:pPr marL="342900" lvl="0" indent="-342900" fontAlgn="base">
              <a:buFont typeface="Arial" panose="020B0604020202020204" pitchFamily="34" charset="0"/>
              <a:buChar char="•"/>
            </a:pPr>
            <a:r>
              <a:rPr lang="en-US" dirty="0"/>
              <a:t>Availability</a:t>
            </a:r>
            <a:r>
              <a:rPr lang="en-US" dirty="0">
                <a:latin typeface="+mn-lt"/>
              </a:rPr>
              <a:t> Zones</a:t>
            </a:r>
            <a:endParaRPr lang="en-US" dirty="0">
              <a:latin typeface="+mn-lt"/>
              <a:cs typeface="Segoe UI"/>
            </a:endParaRPr>
          </a:p>
          <a:p>
            <a:pPr marL="342900" indent="-342900">
              <a:buFont typeface="Arial" panose="020B0604020202020204" pitchFamily="34" charset="0"/>
              <a:buChar char="•"/>
            </a:pPr>
            <a:r>
              <a:rPr lang="en-US" dirty="0">
                <a:cs typeface="Segoe UI"/>
              </a:rPr>
              <a:t>Azure Resources</a:t>
            </a:r>
            <a:endParaRPr lang="en-US" dirty="0"/>
          </a:p>
          <a:p>
            <a:pPr marL="342900" lvl="0" indent="-342900" fontAlgn="base">
              <a:buFont typeface="Arial" panose="020B0604020202020204" pitchFamily="34" charset="0"/>
              <a:buChar char="•"/>
            </a:pPr>
            <a:r>
              <a:rPr lang="en-US" dirty="0">
                <a:latin typeface="+mn-lt"/>
              </a:rPr>
              <a:t>Resource Groups</a:t>
            </a:r>
            <a:endParaRPr lang="en-US" dirty="0">
              <a:latin typeface="+mn-lt"/>
              <a:cs typeface="Segoe UI"/>
            </a:endParaRPr>
          </a:p>
          <a:p>
            <a:pPr marL="342900" indent="-342900">
              <a:buFont typeface="Arial" panose="020B0604020202020204" pitchFamily="34" charset="0"/>
              <a:buChar char="•"/>
            </a:pPr>
            <a:r>
              <a:rPr lang="en-US" dirty="0">
                <a:cs typeface="Segoe UI"/>
              </a:rPr>
              <a:t>Azure Resource Manager</a:t>
            </a:r>
            <a:endParaRPr lang="en-US" dirty="0"/>
          </a:p>
          <a:p>
            <a:pPr marL="342900" lvl="0" indent="-342900" fontAlgn="base">
              <a:buFont typeface="Arial" panose="020B0604020202020204" pitchFamily="34" charset="0"/>
              <a:buChar char="•"/>
            </a:pPr>
            <a:r>
              <a:rPr lang="en-US" dirty="0">
                <a:latin typeface="+mn-lt"/>
              </a:rPr>
              <a:t>Subscriptions</a:t>
            </a:r>
            <a:endParaRPr lang="en-US" dirty="0">
              <a:latin typeface="+mn-lt"/>
              <a:cs typeface="Segoe UI"/>
            </a:endParaRPr>
          </a:p>
          <a:p>
            <a:pPr marL="342900" indent="-342900" fontAlgn="base">
              <a:buFont typeface="Arial" panose="020B0604020202020204" pitchFamily="34" charset="0"/>
              <a:buChar char="•"/>
            </a:pPr>
            <a:r>
              <a:rPr lang="en-US" dirty="0">
                <a:cs typeface="Segoe UI"/>
              </a:rPr>
              <a:t>Azure Management Groups</a:t>
            </a:r>
            <a:endParaRPr lang="en-US" dirty="0">
              <a:latin typeface="+mn-lt"/>
              <a:cs typeface="Segoe UI"/>
            </a:endParaRPr>
          </a:p>
          <a:p>
            <a:pPr marL="342900" lvl="0" indent="-342900" fontAlgn="base">
              <a:buFont typeface="Arial" panose="020B0604020202020204" pitchFamily="34" charset="0"/>
              <a:buChar char="•"/>
            </a:pPr>
            <a:endParaRPr lang="en-US" dirty="0">
              <a:latin typeface="+mn-lt"/>
              <a:cs typeface="Segoe UI"/>
            </a:endParaRPr>
          </a:p>
        </p:txBody>
      </p:sp>
    </p:spTree>
    <p:extLst>
      <p:ext uri="{BB962C8B-B14F-4D97-AF65-F5344CB8AC3E}">
        <p14:creationId xmlns:p14="http://schemas.microsoft.com/office/powerpoint/2010/main" val="3344010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Regions</a:t>
            </a:r>
          </a:p>
        </p:txBody>
      </p:sp>
      <p:sp>
        <p:nvSpPr>
          <p:cNvPr id="8" name="Rectangle 7">
            <a:extLst>
              <a:ext uri="{FF2B5EF4-FFF2-40B4-BE49-F238E27FC236}">
                <a16:creationId xmlns:a16="http://schemas.microsoft.com/office/drawing/2014/main" id="{811A1EC0-5AF2-4D21-8437-ACF71E7A3AAF}"/>
              </a:ext>
            </a:extLst>
          </p:cNvPr>
          <p:cNvSpPr/>
          <p:nvPr/>
        </p:nvSpPr>
        <p:spPr>
          <a:xfrm>
            <a:off x="192959" y="1825795"/>
            <a:ext cx="3297493" cy="1200329"/>
          </a:xfrm>
          <a:prstGeom prst="rect">
            <a:avLst/>
          </a:prstGeom>
          <a:solidFill>
            <a:schemeClr val="bg1"/>
          </a:solidFill>
        </p:spPr>
        <p:txBody>
          <a:bodyPr wrap="square" anchor="t">
            <a:spAutoFit/>
          </a:bodyPr>
          <a:lstStyle/>
          <a:p>
            <a:pPr algn="ctr"/>
            <a:r>
              <a:rPr lang="en-IE" sz="1800" i="1" dirty="0">
                <a:cs typeface="Segoe UI Semilight"/>
              </a:rPr>
              <a:t>Azure offers more global regions than any other cloud provider with 60+ regions representing over 140 countries</a:t>
            </a:r>
            <a:endParaRPr lang="en-US" sz="1800" i="1" dirty="0">
              <a:cs typeface="Segoe UI Semilight"/>
            </a:endParaRPr>
          </a:p>
        </p:txBody>
      </p:sp>
      <p:pic>
        <p:nvPicPr>
          <p:cNvPr id="2" name="Picture 1" descr="World map with blue dots showing the 60-plus regions where Azure datacenters exist. Largest concentration on the US Coastlines, Europe and the Asia coasts.">
            <a:extLst>
              <a:ext uri="{FF2B5EF4-FFF2-40B4-BE49-F238E27FC236}">
                <a16:creationId xmlns:a16="http://schemas.microsoft.com/office/drawing/2014/main" id="{64D7F689-1612-4C9D-B065-39FDE92B4CB8}"/>
              </a:ext>
            </a:extLst>
          </p:cNvPr>
          <p:cNvPicPr>
            <a:picLocks noChangeAspect="1"/>
          </p:cNvPicPr>
          <p:nvPr/>
        </p:nvPicPr>
        <p:blipFill>
          <a:blip r:embed="rId3"/>
          <a:srcRect/>
          <a:stretch/>
        </p:blipFill>
        <p:spPr>
          <a:xfrm>
            <a:off x="3910775" y="254613"/>
            <a:ext cx="7940000" cy="3783905"/>
          </a:xfrm>
          <a:prstGeom prst="rect">
            <a:avLst/>
          </a:prstGeom>
          <a:ln>
            <a:solidFill>
              <a:schemeClr val="accent1"/>
            </a:solidFill>
          </a:ln>
        </p:spPr>
      </p:pic>
      <p:sp>
        <p:nvSpPr>
          <p:cNvPr id="6" name="Text Placeholder 5"/>
          <p:cNvSpPr>
            <a:spLocks noGrp="1"/>
          </p:cNvSpPr>
          <p:nvPr>
            <p:ph sz="quarter" idx="10"/>
          </p:nvPr>
        </p:nvSpPr>
        <p:spPr>
          <a:xfrm>
            <a:off x="1225346" y="4080417"/>
            <a:ext cx="9275506" cy="1364476"/>
          </a:xfrm>
        </p:spPr>
        <p:txBody>
          <a:bodyPr vert="horz" wrap="square" lIns="0" tIns="0" rIns="0" bIns="0" rtlCol="0" anchor="t">
            <a:spAutoFit/>
          </a:bodyPr>
          <a:lstStyle/>
          <a:p>
            <a:pPr marL="342900" indent="-342900">
              <a:buFont typeface="Arial" panose="020B0604020202020204" pitchFamily="34" charset="0"/>
              <a:buChar char="•"/>
            </a:pPr>
            <a:r>
              <a:rPr lang="en-IE" dirty="0">
                <a:latin typeface="+mn-lt"/>
              </a:rPr>
              <a:t>Regions are made up of one or more </a:t>
            </a:r>
            <a:r>
              <a:rPr lang="en-IE" dirty="0" err="1">
                <a:latin typeface="+mn-lt"/>
              </a:rPr>
              <a:t>datacenters</a:t>
            </a:r>
            <a:r>
              <a:rPr lang="en-IE" dirty="0">
                <a:latin typeface="+mn-lt"/>
              </a:rPr>
              <a:t> in close proximity.</a:t>
            </a:r>
          </a:p>
          <a:p>
            <a:pPr marL="342900" indent="-342900">
              <a:buFont typeface="Arial" panose="020B0604020202020204" pitchFamily="34" charset="0"/>
              <a:buChar char="•"/>
            </a:pPr>
            <a:r>
              <a:rPr lang="en-IE" dirty="0">
                <a:latin typeface="+mn-lt"/>
              </a:rPr>
              <a:t>Provide flexibility and scale to reduce customer latency.</a:t>
            </a:r>
          </a:p>
          <a:p>
            <a:pPr marL="342900" indent="-342900">
              <a:buFont typeface="Arial" panose="020B0604020202020204" pitchFamily="34" charset="0"/>
              <a:buChar char="•"/>
            </a:pPr>
            <a:r>
              <a:rPr lang="en-IE" dirty="0">
                <a:latin typeface="+mn-lt"/>
              </a:rPr>
              <a:t>Preserve data residency with a comprehensive compliance offering.</a:t>
            </a:r>
          </a:p>
        </p:txBody>
      </p:sp>
      <p:sp>
        <p:nvSpPr>
          <p:cNvPr id="3" name="Footer Placeholder 1">
            <a:extLst>
              <a:ext uri="{FF2B5EF4-FFF2-40B4-BE49-F238E27FC236}">
                <a16:creationId xmlns:a16="http://schemas.microsoft.com/office/drawing/2014/main" id="{CFEEFDEC-A344-470A-A33B-F1133646265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5386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Region Pairs</a:t>
            </a:r>
          </a:p>
        </p:txBody>
      </p:sp>
      <p:sp>
        <p:nvSpPr>
          <p:cNvPr id="6" name="Text Placeholder 5"/>
          <p:cNvSpPr>
            <a:spLocks noGrp="1"/>
          </p:cNvSpPr>
          <p:nvPr>
            <p:ph sz="quarter" idx="10"/>
          </p:nvPr>
        </p:nvSpPr>
        <p:spPr>
          <a:xfrm>
            <a:off x="487467" y="1661910"/>
            <a:ext cx="5924447" cy="2970044"/>
          </a:xfrm>
        </p:spPr>
        <p:txBody>
          <a:bodyPr vert="horz" wrap="square" lIns="0" tIns="0" rIns="0" bIns="0" rtlCol="0" anchor="t">
            <a:spAutoFit/>
          </a:bodyPr>
          <a:lstStyle/>
          <a:p>
            <a:pPr marL="290195" indent="-290195">
              <a:buFont typeface="Arial" panose="020B0604020202020204" pitchFamily="34" charset="0"/>
              <a:buChar char="•"/>
            </a:pPr>
            <a:r>
              <a:rPr lang="en-US" sz="2400" dirty="0">
                <a:latin typeface="+mn-lt"/>
              </a:rPr>
              <a:t>At least 300 miles of separation between region pairs.</a:t>
            </a:r>
            <a:endParaRPr lang="en-US" sz="1000" dirty="0">
              <a:latin typeface="+mn-lt"/>
            </a:endParaRPr>
          </a:p>
          <a:p>
            <a:pPr marL="290195" indent="-290195">
              <a:buFont typeface="Arial" panose="020B0604020202020204" pitchFamily="34" charset="0"/>
              <a:buChar char="•"/>
            </a:pPr>
            <a:r>
              <a:rPr lang="en-US" dirty="0">
                <a:latin typeface="+mn-lt"/>
              </a:rPr>
              <a:t>Automatic replication for some services.</a:t>
            </a:r>
          </a:p>
          <a:p>
            <a:pPr marL="290195" indent="-290195">
              <a:buFont typeface="Arial" panose="020B0604020202020204" pitchFamily="34" charset="0"/>
              <a:buChar char="•"/>
            </a:pPr>
            <a:r>
              <a:rPr lang="en-US" sz="2400" dirty="0">
                <a:latin typeface="+mn-lt"/>
              </a:rPr>
              <a:t>Prioritized region recovery </a:t>
            </a:r>
            <a:r>
              <a:rPr lang="en-US" dirty="0">
                <a:latin typeface="+mn-lt"/>
              </a:rPr>
              <a:t>in the event of outage.</a:t>
            </a:r>
          </a:p>
          <a:p>
            <a:pPr marL="290195" indent="-290195">
              <a:buFont typeface="Arial" panose="020B0604020202020204" pitchFamily="34" charset="0"/>
              <a:buChar char="•"/>
            </a:pPr>
            <a:r>
              <a:rPr lang="en-US" dirty="0">
                <a:latin typeface="+mn-lt"/>
              </a:rPr>
              <a:t>Updates are rollout sequentially to minimize downtime. </a:t>
            </a:r>
            <a:endParaRPr lang="en-US" sz="2400" dirty="0">
              <a:latin typeface="+mn-lt"/>
            </a:endParaRPr>
          </a:p>
        </p:txBody>
      </p:sp>
      <p:sp>
        <p:nvSpPr>
          <p:cNvPr id="2" name="TextBox 1">
            <a:extLst>
              <a:ext uri="{FF2B5EF4-FFF2-40B4-BE49-F238E27FC236}">
                <a16:creationId xmlns:a16="http://schemas.microsoft.com/office/drawing/2014/main" id="{00D66516-044B-4422-8CA5-FA6FFBDF8E5D}"/>
              </a:ext>
            </a:extLst>
          </p:cNvPr>
          <p:cNvSpPr txBox="1"/>
          <p:nvPr/>
        </p:nvSpPr>
        <p:spPr>
          <a:xfrm>
            <a:off x="640861" y="4691836"/>
            <a:ext cx="6097302" cy="5447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1800" dirty="0">
                <a:cs typeface="Segoe UI"/>
              </a:rPr>
              <a:t>Web Link: </a:t>
            </a:r>
            <a:r>
              <a:rPr lang="en-US" sz="1800" dirty="0">
                <a:ea typeface="+mn-lt"/>
                <a:cs typeface="+mn-lt"/>
                <a:hlinkClick r:id="rId3"/>
              </a:rPr>
              <a:t>https://aka.ms/PairedRegions</a:t>
            </a:r>
            <a:endParaRPr lang="en-US" sz="1800" dirty="0">
              <a:cs typeface="Segoe UI"/>
            </a:endParaRPr>
          </a:p>
        </p:txBody>
      </p:sp>
      <p:graphicFrame>
        <p:nvGraphicFramePr>
          <p:cNvPr id="9" name="Table 8">
            <a:extLst>
              <a:ext uri="{FF2B5EF4-FFF2-40B4-BE49-F238E27FC236}">
                <a16:creationId xmlns:a16="http://schemas.microsoft.com/office/drawing/2014/main" id="{D812C242-CE3D-40CD-A21F-9B770DE69246}"/>
              </a:ext>
            </a:extLst>
          </p:cNvPr>
          <p:cNvGraphicFramePr>
            <a:graphicFrameLocks noGrp="1"/>
          </p:cNvGraphicFramePr>
          <p:nvPr>
            <p:extLst>
              <p:ext uri="{D42A27DB-BD31-4B8C-83A1-F6EECF244321}">
                <p14:modId xmlns:p14="http://schemas.microsoft.com/office/powerpoint/2010/main" val="4232748305"/>
              </p:ext>
            </p:extLst>
          </p:nvPr>
        </p:nvGraphicFramePr>
        <p:xfrm>
          <a:off x="6947333" y="331517"/>
          <a:ext cx="1776548" cy="5116481"/>
        </p:xfrm>
        <a:graphic>
          <a:graphicData uri="http://schemas.openxmlformats.org/drawingml/2006/table">
            <a:tbl>
              <a:tblPr firstRow="1">
                <a:tableStyleId>{2D5ABB26-0587-4C30-8999-92F81FD0307C}</a:tableStyleId>
              </a:tblPr>
              <a:tblGrid>
                <a:gridCol w="1776548">
                  <a:extLst>
                    <a:ext uri="{9D8B030D-6E8A-4147-A177-3AD203B41FA5}">
                      <a16:colId xmlns:a16="http://schemas.microsoft.com/office/drawing/2014/main" val="1438438675"/>
                    </a:ext>
                  </a:extLst>
                </a:gridCol>
              </a:tblGrid>
              <a:tr h="306219">
                <a:tc>
                  <a:txBody>
                    <a:bodyPr/>
                    <a:lstStyle/>
                    <a:p>
                      <a:pPr algn="ctr" fontAlgn="base"/>
                      <a:r>
                        <a:rPr lang="en-US" sz="1600" b="0" dirty="0">
                          <a:solidFill>
                            <a:schemeClr val="bg1"/>
                          </a:solidFill>
                          <a:effectLst/>
                          <a:latin typeface="+mj-lt"/>
                        </a:rPr>
                        <a:t>Region</a:t>
                      </a:r>
                      <a:endParaRPr lang="en-US" sz="1600" b="0" i="0" dirty="0">
                        <a:solidFill>
                          <a:schemeClr val="bg1"/>
                        </a:solidFill>
                        <a:effectLst/>
                        <a:latin typeface="+mj-lt"/>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2295325405"/>
                  </a:ext>
                </a:extLst>
              </a:tr>
              <a:tr h="306219">
                <a:tc>
                  <a:txBody>
                    <a:bodyPr/>
                    <a:lstStyle/>
                    <a:p>
                      <a:pPr algn="ctr" fontAlgn="base"/>
                      <a:r>
                        <a:rPr lang="en-US" sz="1600" dirty="0">
                          <a:effectLst/>
                        </a:rPr>
                        <a:t>North Central US​</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774094"/>
                  </a:ext>
                </a:extLst>
              </a:tr>
              <a:tr h="306219">
                <a:tc>
                  <a:txBody>
                    <a:bodyPr/>
                    <a:lstStyle/>
                    <a:p>
                      <a:pPr algn="ctr" fontAlgn="base"/>
                      <a:r>
                        <a:rPr lang="en-US" sz="1600" dirty="0">
                          <a:effectLst/>
                        </a:rPr>
                        <a:t>East US​</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5649983"/>
                  </a:ext>
                </a:extLst>
              </a:tr>
              <a:tr h="306219">
                <a:tc>
                  <a:txBody>
                    <a:bodyPr/>
                    <a:lstStyle/>
                    <a:p>
                      <a:pPr algn="ctr" fontAlgn="base"/>
                      <a:r>
                        <a:rPr lang="en-US" sz="1600" dirty="0">
                          <a:effectLst/>
                        </a:rPr>
                        <a:t>West US 2​</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051283"/>
                  </a:ext>
                </a:extLst>
              </a:tr>
              <a:tr h="306219">
                <a:tc>
                  <a:txBody>
                    <a:bodyPr/>
                    <a:lstStyle/>
                    <a:p>
                      <a:pPr algn="ctr" fontAlgn="base"/>
                      <a:r>
                        <a:rPr lang="en-US" sz="1600" dirty="0">
                          <a:effectLst/>
                        </a:rPr>
                        <a:t>US East 2​</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57662494"/>
                  </a:ext>
                </a:extLst>
              </a:tr>
              <a:tr h="306219">
                <a:tc>
                  <a:txBody>
                    <a:bodyPr/>
                    <a:lstStyle/>
                    <a:p>
                      <a:pPr algn="ctr" fontAlgn="base"/>
                      <a:r>
                        <a:rPr lang="en-US" sz="1600" dirty="0">
                          <a:effectLst/>
                        </a:rPr>
                        <a:t>Canada Central​</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72622"/>
                  </a:ext>
                </a:extLst>
              </a:tr>
              <a:tr h="306219">
                <a:tc>
                  <a:txBody>
                    <a:bodyPr/>
                    <a:lstStyle/>
                    <a:p>
                      <a:pPr algn="ctr" fontAlgn="base"/>
                      <a:r>
                        <a:rPr lang="en-US" sz="1600" dirty="0">
                          <a:effectLst/>
                        </a:rPr>
                        <a:t>North Europe​</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321702"/>
                  </a:ext>
                </a:extLst>
              </a:tr>
              <a:tr h="306219">
                <a:tc>
                  <a:txBody>
                    <a:bodyPr/>
                    <a:lstStyle/>
                    <a:p>
                      <a:pPr algn="ctr" fontAlgn="base"/>
                      <a:r>
                        <a:rPr lang="en-US" sz="1600" dirty="0">
                          <a:effectLst/>
                        </a:rPr>
                        <a:t>UK West​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418596"/>
                  </a:ext>
                </a:extLst>
              </a:tr>
              <a:tr h="568984">
                <a:tc>
                  <a:txBody>
                    <a:bodyPr/>
                    <a:lstStyle/>
                    <a:p>
                      <a:pPr algn="ctr" fontAlgn="base"/>
                      <a:r>
                        <a:rPr lang="en-US" sz="1600" dirty="0">
                          <a:effectLst/>
                        </a:rPr>
                        <a:t>Germany Central​</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3196076"/>
                  </a:ext>
                </a:extLst>
              </a:tr>
              <a:tr h="306219">
                <a:tc>
                  <a:txBody>
                    <a:bodyPr/>
                    <a:lstStyle/>
                    <a:p>
                      <a:pPr algn="ctr" fontAlgn="base"/>
                      <a:r>
                        <a:rPr lang="en-US" sz="1600" dirty="0">
                          <a:effectLst/>
                        </a:rPr>
                        <a:t>South East Asia​</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98151"/>
                  </a:ext>
                </a:extLst>
              </a:tr>
              <a:tr h="306219">
                <a:tc>
                  <a:txBody>
                    <a:bodyPr/>
                    <a:lstStyle/>
                    <a:p>
                      <a:pPr algn="ctr" fontAlgn="base"/>
                      <a:r>
                        <a:rPr lang="en-US" sz="1600" dirty="0">
                          <a:effectLst/>
                        </a:rPr>
                        <a:t>East China​</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023007"/>
                  </a:ext>
                </a:extLst>
              </a:tr>
              <a:tr h="306219">
                <a:tc>
                  <a:txBody>
                    <a:bodyPr/>
                    <a:lstStyle/>
                    <a:p>
                      <a:pPr algn="ctr" fontAlgn="base"/>
                      <a:r>
                        <a:rPr lang="en-US" sz="1600" dirty="0">
                          <a:effectLst/>
                        </a:rPr>
                        <a:t>Japan East​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175280"/>
                  </a:ext>
                </a:extLst>
              </a:tr>
              <a:tr h="306219">
                <a:tc>
                  <a:txBody>
                    <a:bodyPr/>
                    <a:lstStyle/>
                    <a:p>
                      <a:pPr algn="ctr" fontAlgn="base"/>
                      <a:r>
                        <a:rPr lang="en-US" sz="1600" dirty="0">
                          <a:effectLst/>
                        </a:rPr>
                        <a:t>Australia Southeast​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88797014"/>
                  </a:ext>
                </a:extLst>
              </a:tr>
              <a:tr h="306219">
                <a:tc>
                  <a:txBody>
                    <a:bodyPr/>
                    <a:lstStyle/>
                    <a:p>
                      <a:pPr algn="ctr" fontAlgn="base"/>
                      <a:r>
                        <a:rPr lang="en-US" sz="1600" dirty="0">
                          <a:effectLst/>
                        </a:rPr>
                        <a:t>India South​</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315572"/>
                  </a:ext>
                </a:extLst>
              </a:tr>
              <a:tr h="566650">
                <a:tc>
                  <a:txBody>
                    <a:bodyPr/>
                    <a:lstStyle/>
                    <a:p>
                      <a:pPr algn="ctr" fontAlgn="base"/>
                      <a:r>
                        <a:rPr lang="en-US" sz="1600" dirty="0">
                          <a:effectLst/>
                        </a:rPr>
                        <a:t>Brazil South (Primary)​</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6298458"/>
                  </a:ext>
                </a:extLst>
              </a:tr>
            </a:tbl>
          </a:graphicData>
        </a:graphic>
      </p:graphicFrame>
      <p:sp>
        <p:nvSpPr>
          <p:cNvPr id="21" name="Arrow: Left-Right 20">
            <a:extLst>
              <a:ext uri="{FF2B5EF4-FFF2-40B4-BE49-F238E27FC236}">
                <a16:creationId xmlns:a16="http://schemas.microsoft.com/office/drawing/2014/main" id="{3BF19608-4E55-40DF-8F76-EFF39FE48524}"/>
              </a:ext>
              <a:ext uri="{C183D7F6-B498-43B3-948B-1728B52AA6E4}">
                <adec:decorative xmlns:adec="http://schemas.microsoft.com/office/drawing/2017/decorative" val="1"/>
              </a:ext>
            </a:extLst>
          </p:cNvPr>
          <p:cNvSpPr/>
          <p:nvPr/>
        </p:nvSpPr>
        <p:spPr bwMode="auto">
          <a:xfrm>
            <a:off x="8911281" y="2693014"/>
            <a:ext cx="771011" cy="393486"/>
          </a:xfrm>
          <a:prstGeom prst="leftRightArrow">
            <a:avLst>
              <a:gd name="adj1" fmla="val 50001"/>
              <a:gd name="adj2" fmla="val 50000"/>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Table 27">
            <a:extLst>
              <a:ext uri="{FF2B5EF4-FFF2-40B4-BE49-F238E27FC236}">
                <a16:creationId xmlns:a16="http://schemas.microsoft.com/office/drawing/2014/main" id="{A1625483-567C-4965-88E9-3C4013EAEE2C}"/>
              </a:ext>
            </a:extLst>
          </p:cNvPr>
          <p:cNvGraphicFramePr>
            <a:graphicFrameLocks noGrp="1"/>
          </p:cNvGraphicFramePr>
          <p:nvPr>
            <p:extLst>
              <p:ext uri="{D42A27DB-BD31-4B8C-83A1-F6EECF244321}">
                <p14:modId xmlns:p14="http://schemas.microsoft.com/office/powerpoint/2010/main" val="3933540256"/>
              </p:ext>
            </p:extLst>
          </p:nvPr>
        </p:nvGraphicFramePr>
        <p:xfrm>
          <a:off x="9869692" y="331517"/>
          <a:ext cx="1776548" cy="5116481"/>
        </p:xfrm>
        <a:graphic>
          <a:graphicData uri="http://schemas.openxmlformats.org/drawingml/2006/table">
            <a:tbl>
              <a:tblPr firstRow="1">
                <a:tableStyleId>{2D5ABB26-0587-4C30-8999-92F81FD0307C}</a:tableStyleId>
              </a:tblPr>
              <a:tblGrid>
                <a:gridCol w="1776548">
                  <a:extLst>
                    <a:ext uri="{9D8B030D-6E8A-4147-A177-3AD203B41FA5}">
                      <a16:colId xmlns:a16="http://schemas.microsoft.com/office/drawing/2014/main" val="1438438675"/>
                    </a:ext>
                  </a:extLst>
                </a:gridCol>
              </a:tblGrid>
              <a:tr h="306219">
                <a:tc>
                  <a:txBody>
                    <a:bodyPr/>
                    <a:lstStyle/>
                    <a:p>
                      <a:pPr algn="ctr" fontAlgn="base"/>
                      <a:r>
                        <a:rPr lang="en-US" sz="1600" b="0" dirty="0">
                          <a:solidFill>
                            <a:schemeClr val="bg1"/>
                          </a:solidFill>
                          <a:effectLst/>
                          <a:latin typeface="+mj-lt"/>
                        </a:rPr>
                        <a:t>Region</a:t>
                      </a:r>
                      <a:endParaRPr lang="en-US" sz="1600" b="0" i="0" dirty="0">
                        <a:solidFill>
                          <a:schemeClr val="bg1"/>
                        </a:solidFill>
                        <a:effectLst/>
                        <a:latin typeface="+mj-lt"/>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2295325405"/>
                  </a:ext>
                </a:extLst>
              </a:tr>
              <a:tr h="306219">
                <a:tc>
                  <a:txBody>
                    <a:bodyPr/>
                    <a:lstStyle/>
                    <a:p>
                      <a:pPr algn="ctr" fontAlgn="base"/>
                      <a:r>
                        <a:rPr lang="en-US" sz="1600" b="0" dirty="0">
                          <a:solidFill>
                            <a:schemeClr val="tx1"/>
                          </a:solidFill>
                          <a:effectLst/>
                        </a:rPr>
                        <a:t>South Central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774094"/>
                  </a:ext>
                </a:extLst>
              </a:tr>
              <a:tr h="306219">
                <a:tc>
                  <a:txBody>
                    <a:bodyPr/>
                    <a:lstStyle/>
                    <a:p>
                      <a:pPr algn="ctr" fontAlgn="base"/>
                      <a:r>
                        <a:rPr lang="en-US" sz="1600" b="0" dirty="0">
                          <a:solidFill>
                            <a:schemeClr val="tx1"/>
                          </a:solidFill>
                          <a:effectLst/>
                        </a:rPr>
                        <a:t>West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5649983"/>
                  </a:ext>
                </a:extLst>
              </a:tr>
              <a:tr h="306219">
                <a:tc>
                  <a:txBody>
                    <a:bodyPr/>
                    <a:lstStyle/>
                    <a:p>
                      <a:pPr algn="ctr" fontAlgn="base"/>
                      <a:r>
                        <a:rPr lang="en-US" sz="1600" b="0" dirty="0">
                          <a:solidFill>
                            <a:schemeClr val="tx1"/>
                          </a:solidFill>
                          <a:effectLst/>
                        </a:rPr>
                        <a:t>West Central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051283"/>
                  </a:ext>
                </a:extLst>
              </a:tr>
              <a:tr h="306219">
                <a:tc>
                  <a:txBody>
                    <a:bodyPr/>
                    <a:lstStyle/>
                    <a:p>
                      <a:pPr algn="ctr" fontAlgn="base"/>
                      <a:r>
                        <a:rPr lang="en-US" sz="1600" b="0" dirty="0">
                          <a:solidFill>
                            <a:schemeClr val="tx1"/>
                          </a:solidFill>
                          <a:effectLst/>
                        </a:rPr>
                        <a:t>Central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57662494"/>
                  </a:ext>
                </a:extLst>
              </a:tr>
              <a:tr h="306219">
                <a:tc>
                  <a:txBody>
                    <a:bodyPr/>
                    <a:lstStyle/>
                    <a:p>
                      <a:pPr algn="ctr" fontAlgn="base"/>
                      <a:r>
                        <a:rPr lang="en-US" sz="1600" b="0" dirty="0">
                          <a:solidFill>
                            <a:schemeClr val="tx1"/>
                          </a:solidFill>
                          <a:effectLst/>
                        </a:rPr>
                        <a:t>Canada East​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72622"/>
                  </a:ext>
                </a:extLst>
              </a:tr>
              <a:tr h="306219">
                <a:tc>
                  <a:txBody>
                    <a:bodyPr/>
                    <a:lstStyle/>
                    <a:p>
                      <a:pPr algn="ctr" fontAlgn="base"/>
                      <a:r>
                        <a:rPr lang="en-US" sz="1600" b="0" dirty="0">
                          <a:solidFill>
                            <a:schemeClr val="tx1"/>
                          </a:solidFill>
                          <a:effectLst/>
                        </a:rPr>
                        <a:t>West Europe​</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321702"/>
                  </a:ext>
                </a:extLst>
              </a:tr>
              <a:tr h="306219">
                <a:tc>
                  <a:txBody>
                    <a:bodyPr/>
                    <a:lstStyle/>
                    <a:p>
                      <a:pPr algn="ctr" fontAlgn="base"/>
                      <a:r>
                        <a:rPr lang="en-US" sz="1600" b="0">
                          <a:solidFill>
                            <a:schemeClr val="tx1"/>
                          </a:solidFill>
                          <a:effectLst/>
                        </a:rPr>
                        <a:t>UK South​</a:t>
                      </a:r>
                      <a:endParaRPr lang="en-US" sz="1600" b="0" i="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418596"/>
                  </a:ext>
                </a:extLst>
              </a:tr>
              <a:tr h="568984">
                <a:tc>
                  <a:txBody>
                    <a:bodyPr/>
                    <a:lstStyle/>
                    <a:p>
                      <a:pPr algn="ctr" fontAlgn="base"/>
                      <a:r>
                        <a:rPr lang="en-US" sz="1600" b="0" dirty="0">
                          <a:solidFill>
                            <a:schemeClr val="tx1"/>
                          </a:solidFill>
                          <a:effectLst/>
                        </a:rPr>
                        <a:t>Germany Northeast​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3196076"/>
                  </a:ext>
                </a:extLst>
              </a:tr>
              <a:tr h="306219">
                <a:tc>
                  <a:txBody>
                    <a:bodyPr/>
                    <a:lstStyle/>
                    <a:p>
                      <a:pPr algn="ctr" fontAlgn="base"/>
                      <a:r>
                        <a:rPr lang="en-US" sz="1600" b="0" dirty="0">
                          <a:solidFill>
                            <a:schemeClr val="tx1"/>
                          </a:solidFill>
                          <a:effectLst/>
                        </a:rPr>
                        <a:t>East Asia​</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98151"/>
                  </a:ext>
                </a:extLst>
              </a:tr>
              <a:tr h="306219">
                <a:tc>
                  <a:txBody>
                    <a:bodyPr/>
                    <a:lstStyle/>
                    <a:p>
                      <a:pPr algn="ctr" fontAlgn="base"/>
                      <a:r>
                        <a:rPr lang="en-US" sz="1600" b="0" dirty="0">
                          <a:solidFill>
                            <a:schemeClr val="tx1"/>
                          </a:solidFill>
                          <a:effectLst/>
                        </a:rPr>
                        <a:t>North China​</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023007"/>
                  </a:ext>
                </a:extLst>
              </a:tr>
              <a:tr h="306219">
                <a:tc>
                  <a:txBody>
                    <a:bodyPr/>
                    <a:lstStyle/>
                    <a:p>
                      <a:pPr algn="ctr" fontAlgn="base"/>
                      <a:r>
                        <a:rPr lang="en-US" sz="1600" b="0" dirty="0">
                          <a:solidFill>
                            <a:schemeClr val="tx1"/>
                          </a:solidFill>
                          <a:effectLst/>
                        </a:rPr>
                        <a:t>Japan West​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175280"/>
                  </a:ext>
                </a:extLst>
              </a:tr>
              <a:tr h="306219">
                <a:tc>
                  <a:txBody>
                    <a:bodyPr/>
                    <a:lstStyle/>
                    <a:p>
                      <a:pPr algn="ctr" fontAlgn="base"/>
                      <a:r>
                        <a:rPr lang="en-US" sz="1600" b="0" dirty="0">
                          <a:solidFill>
                            <a:schemeClr val="tx1"/>
                          </a:solidFill>
                          <a:effectLst/>
                        </a:rPr>
                        <a:t>Australia East​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88797014"/>
                  </a:ext>
                </a:extLst>
              </a:tr>
              <a:tr h="306219">
                <a:tc>
                  <a:txBody>
                    <a:bodyPr/>
                    <a:lstStyle/>
                    <a:p>
                      <a:pPr algn="ctr" fontAlgn="base"/>
                      <a:r>
                        <a:rPr lang="en-US" sz="1600" b="0" dirty="0">
                          <a:solidFill>
                            <a:schemeClr val="tx1"/>
                          </a:solidFill>
                          <a:effectLst/>
                        </a:rPr>
                        <a:t>India Central​</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315572"/>
                  </a:ext>
                </a:extLst>
              </a:tr>
              <a:tr h="566650">
                <a:tc>
                  <a:txBody>
                    <a:bodyPr/>
                    <a:lstStyle/>
                    <a:p>
                      <a:pPr algn="ctr" fontAlgn="base"/>
                      <a:r>
                        <a:rPr lang="en-US" sz="1600" b="0" dirty="0">
                          <a:solidFill>
                            <a:schemeClr val="tx1"/>
                          </a:solidFill>
                          <a:effectLst/>
                        </a:rPr>
                        <a:t>South Central US ​</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6298458"/>
                  </a:ext>
                </a:extLst>
              </a:tr>
            </a:tbl>
          </a:graphicData>
        </a:graphic>
      </p:graphicFrame>
      <p:sp>
        <p:nvSpPr>
          <p:cNvPr id="4" name="Footer Placeholder 1">
            <a:extLst>
              <a:ext uri="{FF2B5EF4-FFF2-40B4-BE49-F238E27FC236}">
                <a16:creationId xmlns:a16="http://schemas.microsoft.com/office/drawing/2014/main" id="{4240E434-9668-4343-85DE-ED8115B07F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8144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1E33-63C6-4B58-9E69-FA65C538F754}"/>
              </a:ext>
            </a:extLst>
          </p:cNvPr>
          <p:cNvSpPr>
            <a:spLocks noGrp="1"/>
          </p:cNvSpPr>
          <p:nvPr>
            <p:ph type="title"/>
          </p:nvPr>
        </p:nvSpPr>
        <p:spPr/>
        <p:txBody>
          <a:bodyPr/>
          <a:lstStyle/>
          <a:p>
            <a:r>
              <a:rPr lang="en-US" sz="3921" dirty="0"/>
              <a:t>Availability Options</a:t>
            </a:r>
          </a:p>
        </p:txBody>
      </p:sp>
      <p:grpSp>
        <p:nvGrpSpPr>
          <p:cNvPr id="52" name="Group 51" descr="Three phase picture.  First phase on the left shows a single VM in the cloud, second phase shows several VM's running in an Availability Set, and third phase on the right showing VM's distributed across multiple regions.">
            <a:extLst>
              <a:ext uri="{FF2B5EF4-FFF2-40B4-BE49-F238E27FC236}">
                <a16:creationId xmlns:a16="http://schemas.microsoft.com/office/drawing/2014/main" id="{D8CEDAC8-6488-4905-8507-0E2C8F059862}"/>
              </a:ext>
            </a:extLst>
          </p:cNvPr>
          <p:cNvGrpSpPr/>
          <p:nvPr/>
        </p:nvGrpSpPr>
        <p:grpSpPr>
          <a:xfrm>
            <a:off x="639119" y="1507893"/>
            <a:ext cx="10913762" cy="4028635"/>
            <a:chOff x="639119" y="1753697"/>
            <a:chExt cx="10913762" cy="4028635"/>
          </a:xfrm>
        </p:grpSpPr>
        <p:sp>
          <p:nvSpPr>
            <p:cNvPr id="6" name="Freeform: Shape 5">
              <a:extLst>
                <a:ext uri="{FF2B5EF4-FFF2-40B4-BE49-F238E27FC236}">
                  <a16:creationId xmlns:a16="http://schemas.microsoft.com/office/drawing/2014/main" id="{C8CFEE28-AA80-4187-9DA6-664AD8EAEF28}"/>
                </a:ext>
              </a:extLst>
            </p:cNvPr>
            <p:cNvSpPr/>
            <p:nvPr/>
          </p:nvSpPr>
          <p:spPr bwMode="auto">
            <a:xfrm>
              <a:off x="639119" y="4962069"/>
              <a:ext cx="2741087"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 name="Rectangle 11">
              <a:extLst>
                <a:ext uri="{FF2B5EF4-FFF2-40B4-BE49-F238E27FC236}">
                  <a16:creationId xmlns:a16="http://schemas.microsoft.com/office/drawing/2014/main" id="{542839BF-0F52-4ABD-A570-5F17F433DDBD}"/>
                </a:ext>
              </a:extLst>
            </p:cNvPr>
            <p:cNvSpPr/>
            <p:nvPr/>
          </p:nvSpPr>
          <p:spPr>
            <a:xfrm>
              <a:off x="639119" y="5054435"/>
              <a:ext cx="2741089" cy="523220"/>
            </a:xfrm>
            <a:prstGeom prst="rect">
              <a:avLst/>
            </a:prstGeom>
          </p:spPr>
          <p:txBody>
            <a:bodyPr wrap="square">
              <a:spAutoFit/>
            </a:bodyPr>
            <a:lstStyle/>
            <a:p>
              <a:pPr algn="ctr" defTabSz="896354">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cs typeface="Segoe UI Semibold" panose="020B0702040204020203" pitchFamily="34" charset="0"/>
                </a:rPr>
                <a:t>SINGLE VM</a:t>
              </a:r>
              <a:endPar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endParaRP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ea typeface="+mn-ea"/>
                </a:rPr>
                <a:t>Easier lift and shift</a:t>
              </a:r>
            </a:p>
          </p:txBody>
        </p:sp>
        <p:sp>
          <p:nvSpPr>
            <p:cNvPr id="15" name="Rectangle 365">
              <a:extLst>
                <a:ext uri="{FF2B5EF4-FFF2-40B4-BE49-F238E27FC236}">
                  <a16:creationId xmlns:a16="http://schemas.microsoft.com/office/drawing/2014/main" id="{E406852C-3B6F-4AE9-89FE-8DE4C82F78D1}"/>
                </a:ext>
              </a:extLst>
            </p:cNvPr>
            <p:cNvSpPr>
              <a:spLocks noChangeArrowheads="1"/>
            </p:cNvSpPr>
            <p:nvPr/>
          </p:nvSpPr>
          <p:spPr bwMode="auto">
            <a:xfrm>
              <a:off x="683068" y="1753697"/>
              <a:ext cx="2741089" cy="5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354" eaLnBrk="1" hangingPunct="1">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cs typeface="Segoe UI Semibold" panose="020B0702040204020203" pitchFamily="34" charset="0"/>
                </a:rPr>
                <a:t>VM SLA</a:t>
              </a:r>
              <a:endPar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n-lt"/>
                <a:ea typeface="+mn-ea"/>
                <a:cs typeface="Segoe UI" panose="020B0502040204020203" pitchFamily="34" charset="0"/>
              </a:endParaRPr>
            </a:p>
            <a:p>
              <a:pPr marL="0" marR="0" lvl="0" indent="0" algn="ctr" defTabSz="896354"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n-lt"/>
                  <a:ea typeface="+mn-ea"/>
                  <a:cs typeface="Segoe UI" panose="020B0502040204020203" pitchFamily="34" charset="0"/>
                </a:rPr>
                <a:t>99.9% </a:t>
              </a:r>
              <a:r>
                <a:rPr kumimoji="0" lang="en-US" altLang="en-US" sz="1200" b="0" i="0" u="none" strike="noStrike" kern="1200" cap="none" spc="0" normalizeH="0" baseline="0" noProof="0" dirty="0">
                  <a:ln>
                    <a:noFill/>
                  </a:ln>
                  <a:gradFill>
                    <a:gsLst>
                      <a:gs pos="78761">
                        <a:srgbClr val="353535"/>
                      </a:gs>
                      <a:gs pos="0">
                        <a:srgbClr val="353535"/>
                      </a:gs>
                    </a:gsLst>
                    <a:lin ang="5400000" scaled="0"/>
                  </a:gradFill>
                  <a:effectLst/>
                  <a:uLnTx/>
                  <a:uFillTx/>
                  <a:latin typeface="+mn-lt"/>
                  <a:ea typeface="+mn-ea"/>
                </a:rPr>
                <a:t>with Premium Storage</a:t>
              </a:r>
              <a:endPar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n-lt"/>
                <a:ea typeface="+mn-ea"/>
              </a:endParaRPr>
            </a:p>
          </p:txBody>
        </p:sp>
        <p:sp>
          <p:nvSpPr>
            <p:cNvPr id="28" name="Freeform: Shape 27">
              <a:extLst>
                <a:ext uri="{FF2B5EF4-FFF2-40B4-BE49-F238E27FC236}">
                  <a16:creationId xmlns:a16="http://schemas.microsoft.com/office/drawing/2014/main" id="{1D1B7222-CC0D-4FD6-AA74-095F1C2E5CE6}"/>
                </a:ext>
              </a:extLst>
            </p:cNvPr>
            <p:cNvSpPr/>
            <p:nvPr/>
          </p:nvSpPr>
          <p:spPr bwMode="auto">
            <a:xfrm flipV="1">
              <a:off x="639119" y="2299825"/>
              <a:ext cx="2741087"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41" name="PC1_E977">
              <a:extLst>
                <a:ext uri="{FF2B5EF4-FFF2-40B4-BE49-F238E27FC236}">
                  <a16:creationId xmlns:a16="http://schemas.microsoft.com/office/drawing/2014/main" id="{05BCE54E-DA0E-4BF0-BA0A-4DE9A18587D9}"/>
                </a:ext>
              </a:extLst>
            </p:cNvPr>
            <p:cNvSpPr>
              <a:spLocks noChangeAspect="1" noEditPoints="1"/>
            </p:cNvSpPr>
            <p:nvPr/>
          </p:nvSpPr>
          <p:spPr bwMode="auto">
            <a:xfrm>
              <a:off x="933694" y="2629463"/>
              <a:ext cx="2239838" cy="2076162"/>
            </a:xfrm>
            <a:custGeom>
              <a:avLst/>
              <a:gdLst>
                <a:gd name="T0" fmla="*/ 1697 w 5093"/>
                <a:gd name="T1" fmla="*/ 1359 h 4076"/>
                <a:gd name="T2" fmla="*/ 5093 w 5093"/>
                <a:gd name="T3" fmla="*/ 1359 h 4076"/>
                <a:gd name="T4" fmla="*/ 5093 w 5093"/>
                <a:gd name="T5" fmla="*/ 3398 h 4076"/>
                <a:gd name="T6" fmla="*/ 1697 w 5093"/>
                <a:gd name="T7" fmla="*/ 3398 h 4076"/>
                <a:gd name="T8" fmla="*/ 1697 w 5093"/>
                <a:gd name="T9" fmla="*/ 1359 h 4076"/>
                <a:gd name="T10" fmla="*/ 3396 w 5093"/>
                <a:gd name="T11" fmla="*/ 3398 h 4076"/>
                <a:gd name="T12" fmla="*/ 3396 w 5093"/>
                <a:gd name="T13" fmla="*/ 4076 h 4076"/>
                <a:gd name="T14" fmla="*/ 2547 w 5093"/>
                <a:gd name="T15" fmla="*/ 4076 h 4076"/>
                <a:gd name="T16" fmla="*/ 4244 w 5093"/>
                <a:gd name="T17" fmla="*/ 4076 h 4076"/>
                <a:gd name="T18" fmla="*/ 510 w 5093"/>
                <a:gd name="T19" fmla="*/ 680 h 4076"/>
                <a:gd name="T20" fmla="*/ 1528 w 5093"/>
                <a:gd name="T21" fmla="*/ 680 h 4076"/>
                <a:gd name="T22" fmla="*/ 510 w 5093"/>
                <a:gd name="T23" fmla="*/ 3398 h 4076"/>
                <a:gd name="T24" fmla="*/ 1697 w 5093"/>
                <a:gd name="T25" fmla="*/ 3398 h 4076"/>
                <a:gd name="T26" fmla="*/ 510 w 5093"/>
                <a:gd name="T27" fmla="*/ 2718 h 4076"/>
                <a:gd name="T28" fmla="*/ 1705 w 5093"/>
                <a:gd name="T29" fmla="*/ 2718 h 4076"/>
                <a:gd name="T30" fmla="*/ 2038 w 5093"/>
                <a:gd name="T31" fmla="*/ 1359 h 4076"/>
                <a:gd name="T32" fmla="*/ 2038 w 5093"/>
                <a:gd name="T33" fmla="*/ 0 h 4076"/>
                <a:gd name="T34" fmla="*/ 0 w 5093"/>
                <a:gd name="T35" fmla="*/ 0 h 4076"/>
                <a:gd name="T36" fmla="*/ 0 w 5093"/>
                <a:gd name="T37" fmla="*/ 4076 h 4076"/>
                <a:gd name="T38" fmla="*/ 2038 w 5093"/>
                <a:gd name="T39" fmla="*/ 4076 h 4076"/>
                <a:gd name="T40" fmla="*/ 2038 w 5093"/>
                <a:gd name="T41" fmla="*/ 3398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93" h="4076">
                  <a:moveTo>
                    <a:pt x="1697" y="1359"/>
                  </a:moveTo>
                  <a:lnTo>
                    <a:pt x="5093" y="1359"/>
                  </a:lnTo>
                  <a:lnTo>
                    <a:pt x="5093" y="3398"/>
                  </a:lnTo>
                  <a:lnTo>
                    <a:pt x="1697" y="3398"/>
                  </a:lnTo>
                  <a:lnTo>
                    <a:pt x="1697" y="1359"/>
                  </a:lnTo>
                  <a:moveTo>
                    <a:pt x="3396" y="3398"/>
                  </a:moveTo>
                  <a:lnTo>
                    <a:pt x="3396" y="4076"/>
                  </a:lnTo>
                  <a:moveTo>
                    <a:pt x="2547" y="4076"/>
                  </a:moveTo>
                  <a:lnTo>
                    <a:pt x="4244" y="4076"/>
                  </a:lnTo>
                  <a:moveTo>
                    <a:pt x="510" y="680"/>
                  </a:moveTo>
                  <a:lnTo>
                    <a:pt x="1528" y="680"/>
                  </a:lnTo>
                  <a:moveTo>
                    <a:pt x="510" y="3398"/>
                  </a:moveTo>
                  <a:lnTo>
                    <a:pt x="1697" y="3398"/>
                  </a:lnTo>
                  <a:moveTo>
                    <a:pt x="510" y="2718"/>
                  </a:moveTo>
                  <a:lnTo>
                    <a:pt x="1705" y="2718"/>
                  </a:lnTo>
                  <a:moveTo>
                    <a:pt x="2038" y="1359"/>
                  </a:moveTo>
                  <a:lnTo>
                    <a:pt x="2038" y="0"/>
                  </a:lnTo>
                  <a:lnTo>
                    <a:pt x="0" y="0"/>
                  </a:lnTo>
                  <a:lnTo>
                    <a:pt x="0" y="4076"/>
                  </a:lnTo>
                  <a:lnTo>
                    <a:pt x="2038" y="4076"/>
                  </a:lnTo>
                  <a:lnTo>
                    <a:pt x="2038" y="339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9" name="Freeform: Shape 8">
              <a:extLst>
                <a:ext uri="{FF2B5EF4-FFF2-40B4-BE49-F238E27FC236}">
                  <a16:creationId xmlns:a16="http://schemas.microsoft.com/office/drawing/2014/main" id="{E13D51CB-62C9-4BD6-B804-E9B898F40A34}"/>
                </a:ext>
              </a:extLst>
            </p:cNvPr>
            <p:cNvSpPr/>
            <p:nvPr/>
          </p:nvSpPr>
          <p:spPr bwMode="auto">
            <a:xfrm>
              <a:off x="7990882" y="4962069"/>
              <a:ext cx="3561999"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6" name="Rectangle 25">
              <a:extLst>
                <a:ext uri="{FF2B5EF4-FFF2-40B4-BE49-F238E27FC236}">
                  <a16:creationId xmlns:a16="http://schemas.microsoft.com/office/drawing/2014/main" id="{F29F91C1-7DD7-4F3E-A9D7-9FD218EC2450}"/>
                </a:ext>
              </a:extLst>
            </p:cNvPr>
            <p:cNvSpPr/>
            <p:nvPr/>
          </p:nvSpPr>
          <p:spPr>
            <a:xfrm>
              <a:off x="7986568" y="5043668"/>
              <a:ext cx="3561999" cy="738664"/>
            </a:xfrm>
            <a:prstGeom prst="rect">
              <a:avLst/>
            </a:prstGeom>
          </p:spPr>
          <p:txBody>
            <a:bodyPr wrap="square">
              <a:spAutoFit/>
            </a:bodyPr>
            <a:lstStyle/>
            <a:p>
              <a:pPr algn="ctr" defTabSz="896354">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cs typeface="Segoe UI Semibold" panose="020B0702040204020203" pitchFamily="34" charset="0"/>
                </a:rPr>
                <a:t>REGION PAIRS</a:t>
              </a:r>
              <a:endPar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endParaRP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ea typeface="+mn-ea"/>
                </a:rPr>
                <a:t>Regional protection within Data Residency Boundaries</a:t>
              </a:r>
            </a:p>
          </p:txBody>
        </p:sp>
        <p:sp>
          <p:nvSpPr>
            <p:cNvPr id="31" name="Freeform: Shape 30">
              <a:extLst>
                <a:ext uri="{FF2B5EF4-FFF2-40B4-BE49-F238E27FC236}">
                  <a16:creationId xmlns:a16="http://schemas.microsoft.com/office/drawing/2014/main" id="{6D58DF6F-F4F6-4434-9F42-6F1AF2304DE7}"/>
                </a:ext>
              </a:extLst>
            </p:cNvPr>
            <p:cNvSpPr/>
            <p:nvPr/>
          </p:nvSpPr>
          <p:spPr bwMode="auto">
            <a:xfrm>
              <a:off x="7990882" y="2299825"/>
              <a:ext cx="3561999"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9" name="Rectangle 362">
              <a:extLst>
                <a:ext uri="{FF2B5EF4-FFF2-40B4-BE49-F238E27FC236}">
                  <a16:creationId xmlns:a16="http://schemas.microsoft.com/office/drawing/2014/main" id="{EA50117F-28D2-4058-B941-79C44F7DDF37}"/>
                </a:ext>
              </a:extLst>
            </p:cNvPr>
            <p:cNvSpPr>
              <a:spLocks noChangeArrowheads="1"/>
            </p:cNvSpPr>
            <p:nvPr/>
          </p:nvSpPr>
          <p:spPr bwMode="auto">
            <a:xfrm>
              <a:off x="7986567" y="1757900"/>
              <a:ext cx="3561999" cy="30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354"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MULTI-REGION DISASTER RECOVERY</a:t>
              </a:r>
            </a:p>
          </p:txBody>
        </p:sp>
        <p:grpSp>
          <p:nvGrpSpPr>
            <p:cNvPr id="5" name="Group 4">
              <a:extLst>
                <a:ext uri="{FF2B5EF4-FFF2-40B4-BE49-F238E27FC236}">
                  <a16:creationId xmlns:a16="http://schemas.microsoft.com/office/drawing/2014/main" id="{20B62707-FB7B-43CA-BC0D-7857B566D30A}"/>
                </a:ext>
              </a:extLst>
            </p:cNvPr>
            <p:cNvGrpSpPr/>
            <p:nvPr/>
          </p:nvGrpSpPr>
          <p:grpSpPr>
            <a:xfrm>
              <a:off x="8022946" y="2672490"/>
              <a:ext cx="3525621" cy="1968572"/>
              <a:chOff x="6183185" y="2526144"/>
              <a:chExt cx="2627152" cy="1430917"/>
            </a:xfrm>
          </p:grpSpPr>
          <p:sp>
            <p:nvSpPr>
              <p:cNvPr id="58" name="Freeform 11">
                <a:extLst>
                  <a:ext uri="{FF2B5EF4-FFF2-40B4-BE49-F238E27FC236}">
                    <a16:creationId xmlns:a16="http://schemas.microsoft.com/office/drawing/2014/main" id="{354CE7FD-1E1D-469C-93DB-93C7A02E3961}"/>
                  </a:ext>
                </a:extLst>
              </p:cNvPr>
              <p:cNvSpPr>
                <a:spLocks/>
              </p:cNvSpPr>
              <p:nvPr/>
            </p:nvSpPr>
            <p:spPr bwMode="auto">
              <a:xfrm>
                <a:off x="7806822" y="3089594"/>
                <a:ext cx="543841" cy="402875"/>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9" name="Freeform 11">
                <a:extLst>
                  <a:ext uri="{FF2B5EF4-FFF2-40B4-BE49-F238E27FC236}">
                    <a16:creationId xmlns:a16="http://schemas.microsoft.com/office/drawing/2014/main" id="{42C20B2E-6AD8-4352-A210-78AABD4AF724}"/>
                  </a:ext>
                </a:extLst>
              </p:cNvPr>
              <p:cNvSpPr>
                <a:spLocks/>
              </p:cNvSpPr>
              <p:nvPr/>
            </p:nvSpPr>
            <p:spPr bwMode="auto">
              <a:xfrm>
                <a:off x="6642861" y="3089594"/>
                <a:ext cx="543841" cy="402875"/>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0" name="Freeform: Shape 59">
                <a:extLst>
                  <a:ext uri="{FF2B5EF4-FFF2-40B4-BE49-F238E27FC236}">
                    <a16:creationId xmlns:a16="http://schemas.microsoft.com/office/drawing/2014/main" id="{448185C4-5019-45BF-82EE-BF5084DB4B29}"/>
                  </a:ext>
                </a:extLst>
              </p:cNvPr>
              <p:cNvSpPr/>
              <p:nvPr/>
            </p:nvSpPr>
            <p:spPr bwMode="auto">
              <a:xfrm>
                <a:off x="7274929" y="3291031"/>
                <a:ext cx="443667"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chemeClr val="bg1">
                    <a:lumMod val="65000"/>
                  </a:schemeClr>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61" name="Rectangle 60">
                <a:extLst>
                  <a:ext uri="{FF2B5EF4-FFF2-40B4-BE49-F238E27FC236}">
                    <a16:creationId xmlns:a16="http://schemas.microsoft.com/office/drawing/2014/main" id="{9C7CD9A6-6E55-4AB5-828F-D665C8D12687}"/>
                  </a:ext>
                </a:extLst>
              </p:cNvPr>
              <p:cNvSpPr/>
              <p:nvPr/>
            </p:nvSpPr>
            <p:spPr bwMode="auto">
              <a:xfrm>
                <a:off x="6183185" y="2526144"/>
                <a:ext cx="2627152" cy="1430917"/>
              </a:xfrm>
              <a:prstGeom prst="rect">
                <a:avLst/>
              </a:prstGeom>
              <a:no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2" name="Rectangle 61">
                <a:extLst>
                  <a:ext uri="{FF2B5EF4-FFF2-40B4-BE49-F238E27FC236}">
                    <a16:creationId xmlns:a16="http://schemas.microsoft.com/office/drawing/2014/main" id="{B5B59BA0-BF3D-442B-811A-0E1B5027A07D}"/>
                  </a:ext>
                </a:extLst>
              </p:cNvPr>
              <p:cNvSpPr/>
              <p:nvPr/>
            </p:nvSpPr>
            <p:spPr bwMode="auto">
              <a:xfrm>
                <a:off x="6470958" y="2607252"/>
                <a:ext cx="887647" cy="39858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gradFill>
                      <a:gsLst>
                        <a:gs pos="1770">
                          <a:srgbClr val="353535"/>
                        </a:gs>
                        <a:gs pos="98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1</a:t>
                </a:r>
              </a:p>
            </p:txBody>
          </p:sp>
          <p:sp>
            <p:nvSpPr>
              <p:cNvPr id="64" name="Rectangle 63">
                <a:extLst>
                  <a:ext uri="{FF2B5EF4-FFF2-40B4-BE49-F238E27FC236}">
                    <a16:creationId xmlns:a16="http://schemas.microsoft.com/office/drawing/2014/main" id="{C22FD308-6140-4DD8-9CF8-6011167F5430}"/>
                  </a:ext>
                </a:extLst>
              </p:cNvPr>
              <p:cNvSpPr/>
              <p:nvPr/>
            </p:nvSpPr>
            <p:spPr bwMode="auto">
              <a:xfrm>
                <a:off x="7634919" y="2594392"/>
                <a:ext cx="887647" cy="39858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gradFill>
                      <a:gsLst>
                        <a:gs pos="1770">
                          <a:srgbClr val="353535"/>
                        </a:gs>
                        <a:gs pos="98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2</a:t>
                </a:r>
              </a:p>
            </p:txBody>
          </p:sp>
        </p:grpSp>
        <p:sp>
          <p:nvSpPr>
            <p:cNvPr id="8" name="Freeform: Shape 7">
              <a:extLst>
                <a:ext uri="{FF2B5EF4-FFF2-40B4-BE49-F238E27FC236}">
                  <a16:creationId xmlns:a16="http://schemas.microsoft.com/office/drawing/2014/main" id="{6F14173F-3CB1-4A4D-A8CF-1057BCBAC0F7}"/>
                </a:ext>
              </a:extLst>
            </p:cNvPr>
            <p:cNvSpPr/>
            <p:nvPr/>
          </p:nvSpPr>
          <p:spPr bwMode="auto">
            <a:xfrm>
              <a:off x="3743817" y="4962069"/>
              <a:ext cx="3879144"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2" name="Rectangle 21">
              <a:extLst>
                <a:ext uri="{FF2B5EF4-FFF2-40B4-BE49-F238E27FC236}">
                  <a16:creationId xmlns:a16="http://schemas.microsoft.com/office/drawing/2014/main" id="{7FF6A33F-CB65-4809-A907-A7B1AAEDA725}"/>
                </a:ext>
              </a:extLst>
            </p:cNvPr>
            <p:cNvSpPr/>
            <p:nvPr/>
          </p:nvSpPr>
          <p:spPr>
            <a:xfrm>
              <a:off x="3743817" y="5023649"/>
              <a:ext cx="3879144" cy="523220"/>
            </a:xfrm>
            <a:prstGeom prst="rect">
              <a:avLst/>
            </a:prstGeom>
          </p:spPr>
          <p:txBody>
            <a:bodyPr wrap="square">
              <a:spAutoFit/>
            </a:bodyPr>
            <a:lstStyle/>
            <a:p>
              <a:pPr algn="ctr" defTabSz="896354">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cs typeface="Segoe UI Semibold" panose="020B0702040204020203" pitchFamily="34" charset="0"/>
                </a:rPr>
                <a:t>AVAILABILITY ZONES</a:t>
              </a:r>
              <a:endPar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endParaRP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ea typeface="+mn-ea"/>
                </a:rPr>
                <a:t>Protection from entire datacenter failures</a:t>
              </a:r>
            </a:p>
          </p:txBody>
        </p:sp>
        <p:sp>
          <p:nvSpPr>
            <p:cNvPr id="30" name="Freeform: Shape 29">
              <a:extLst>
                <a:ext uri="{FF2B5EF4-FFF2-40B4-BE49-F238E27FC236}">
                  <a16:creationId xmlns:a16="http://schemas.microsoft.com/office/drawing/2014/main" id="{8E9E16CB-CD08-4660-942B-4CB1A5400F11}"/>
                </a:ext>
              </a:extLst>
            </p:cNvPr>
            <p:cNvSpPr/>
            <p:nvPr/>
          </p:nvSpPr>
          <p:spPr bwMode="auto">
            <a:xfrm>
              <a:off x="3743817" y="2299825"/>
              <a:ext cx="3879144"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6" name="Rectangle 362">
              <a:extLst>
                <a:ext uri="{FF2B5EF4-FFF2-40B4-BE49-F238E27FC236}">
                  <a16:creationId xmlns:a16="http://schemas.microsoft.com/office/drawing/2014/main" id="{5D069575-3D1A-455D-AA42-E0E15F785F75}"/>
                </a:ext>
              </a:extLst>
            </p:cNvPr>
            <p:cNvSpPr>
              <a:spLocks noChangeArrowheads="1"/>
            </p:cNvSpPr>
            <p:nvPr/>
          </p:nvSpPr>
          <p:spPr bwMode="auto">
            <a:xfrm>
              <a:off x="3730632" y="1753697"/>
              <a:ext cx="3879143" cy="51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354"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VM SLA</a:t>
              </a:r>
            </a:p>
            <a:p>
              <a:pPr algn="ctr" defTabSz="896354" eaLnBrk="1" hangingPunct="1">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panose="020B0502040204020203" pitchFamily="34" charset="0"/>
                  <a:ea typeface="+mn-ea"/>
                  <a:cs typeface="Segoe UI" panose="020B0502040204020203" pitchFamily="34" charset="0"/>
                </a:rPr>
                <a:t>99.99% </a:t>
              </a:r>
              <a:endPar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light"/>
                <a:ea typeface="+mn-ea"/>
              </a:endParaRPr>
            </a:p>
          </p:txBody>
        </p:sp>
        <p:grpSp>
          <p:nvGrpSpPr>
            <p:cNvPr id="4" name="Group 3">
              <a:extLst>
                <a:ext uri="{FF2B5EF4-FFF2-40B4-BE49-F238E27FC236}">
                  <a16:creationId xmlns:a16="http://schemas.microsoft.com/office/drawing/2014/main" id="{D53A1EB4-E62E-494C-B98E-5F35B03F7ED6}"/>
                </a:ext>
              </a:extLst>
            </p:cNvPr>
            <p:cNvGrpSpPr/>
            <p:nvPr/>
          </p:nvGrpSpPr>
          <p:grpSpPr>
            <a:xfrm>
              <a:off x="4200237" y="2576743"/>
              <a:ext cx="2939934" cy="2120031"/>
              <a:chOff x="3005784" y="2526144"/>
              <a:chExt cx="1984311" cy="1430917"/>
            </a:xfrm>
          </p:grpSpPr>
          <p:sp>
            <p:nvSpPr>
              <p:cNvPr id="65" name="Freeform 11">
                <a:extLst>
                  <a:ext uri="{FF2B5EF4-FFF2-40B4-BE49-F238E27FC236}">
                    <a16:creationId xmlns:a16="http://schemas.microsoft.com/office/drawing/2014/main" id="{C367DE45-DA53-40F0-876A-699C18141EFD}"/>
                  </a:ext>
                </a:extLst>
              </p:cNvPr>
              <p:cNvSpPr>
                <a:spLocks/>
              </p:cNvSpPr>
              <p:nvPr/>
            </p:nvSpPr>
            <p:spPr bwMode="auto">
              <a:xfrm>
                <a:off x="3005784" y="2526144"/>
                <a:ext cx="1984311" cy="143091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6" name="Rectangle 65">
                <a:extLst>
                  <a:ext uri="{FF2B5EF4-FFF2-40B4-BE49-F238E27FC236}">
                    <a16:creationId xmlns:a16="http://schemas.microsoft.com/office/drawing/2014/main" id="{576ED55F-90A5-499D-BBB8-CD8189F30A26}"/>
                  </a:ext>
                </a:extLst>
              </p:cNvPr>
              <p:cNvSpPr/>
              <p:nvPr/>
            </p:nvSpPr>
            <p:spPr bwMode="auto">
              <a:xfrm rot="5400000">
                <a:off x="2880435" y="3045660"/>
                <a:ext cx="835521"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7" name="monitor">
                <a:extLst>
                  <a:ext uri="{FF2B5EF4-FFF2-40B4-BE49-F238E27FC236}">
                    <a16:creationId xmlns:a16="http://schemas.microsoft.com/office/drawing/2014/main" id="{69C20AB9-F19C-491F-BA81-DE58455D0E85}"/>
                  </a:ext>
                </a:extLst>
              </p:cNvPr>
              <p:cNvSpPr>
                <a:spLocks noChangeAspect="1" noEditPoints="1"/>
              </p:cNvSpPr>
              <p:nvPr/>
            </p:nvSpPr>
            <p:spPr bwMode="auto">
              <a:xfrm>
                <a:off x="3130261" y="2926859"/>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8" name="monitor">
                <a:extLst>
                  <a:ext uri="{FF2B5EF4-FFF2-40B4-BE49-F238E27FC236}">
                    <a16:creationId xmlns:a16="http://schemas.microsoft.com/office/drawing/2014/main" id="{D0025875-75AD-46FF-A03E-BA4D744FEB8A}"/>
                  </a:ext>
                </a:extLst>
              </p:cNvPr>
              <p:cNvSpPr>
                <a:spLocks noChangeAspect="1" noEditPoints="1"/>
              </p:cNvSpPr>
              <p:nvPr/>
            </p:nvSpPr>
            <p:spPr bwMode="auto">
              <a:xfrm>
                <a:off x="3130261" y="3284433"/>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9" name="Rectangle 68">
                <a:extLst>
                  <a:ext uri="{FF2B5EF4-FFF2-40B4-BE49-F238E27FC236}">
                    <a16:creationId xmlns:a16="http://schemas.microsoft.com/office/drawing/2014/main" id="{420C9F38-4BB9-47AC-82F5-940C586F280D}"/>
                  </a:ext>
                </a:extLst>
              </p:cNvPr>
              <p:cNvSpPr/>
              <p:nvPr/>
            </p:nvSpPr>
            <p:spPr bwMode="auto">
              <a:xfrm rot="5400000">
                <a:off x="3559578" y="2824992"/>
                <a:ext cx="835521"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0" name="monitor">
                <a:extLst>
                  <a:ext uri="{FF2B5EF4-FFF2-40B4-BE49-F238E27FC236}">
                    <a16:creationId xmlns:a16="http://schemas.microsoft.com/office/drawing/2014/main" id="{04FC05E3-9FED-49F4-92F0-BE09CFF5009B}"/>
                  </a:ext>
                </a:extLst>
              </p:cNvPr>
              <p:cNvSpPr>
                <a:spLocks noChangeAspect="1" noEditPoints="1"/>
              </p:cNvSpPr>
              <p:nvPr/>
            </p:nvSpPr>
            <p:spPr bwMode="auto">
              <a:xfrm>
                <a:off x="3809404" y="2706190"/>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1" name="monitor">
                <a:extLst>
                  <a:ext uri="{FF2B5EF4-FFF2-40B4-BE49-F238E27FC236}">
                    <a16:creationId xmlns:a16="http://schemas.microsoft.com/office/drawing/2014/main" id="{57132751-AD31-463B-A7EF-EF1BF5F9C063}"/>
                  </a:ext>
                </a:extLst>
              </p:cNvPr>
              <p:cNvSpPr>
                <a:spLocks noChangeAspect="1" noEditPoints="1"/>
              </p:cNvSpPr>
              <p:nvPr/>
            </p:nvSpPr>
            <p:spPr bwMode="auto">
              <a:xfrm>
                <a:off x="3809404" y="3063764"/>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2" name="Rectangle 71">
                <a:extLst>
                  <a:ext uri="{FF2B5EF4-FFF2-40B4-BE49-F238E27FC236}">
                    <a16:creationId xmlns:a16="http://schemas.microsoft.com/office/drawing/2014/main" id="{1254A47F-4ACE-49D2-8224-CC92F1B8ACE9}"/>
                  </a:ext>
                </a:extLst>
              </p:cNvPr>
              <p:cNvSpPr/>
              <p:nvPr/>
            </p:nvSpPr>
            <p:spPr bwMode="auto">
              <a:xfrm rot="5400000">
                <a:off x="4310893" y="3025160"/>
                <a:ext cx="835521"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3" name="monitor">
                <a:extLst>
                  <a:ext uri="{FF2B5EF4-FFF2-40B4-BE49-F238E27FC236}">
                    <a16:creationId xmlns:a16="http://schemas.microsoft.com/office/drawing/2014/main" id="{81C9059D-222B-490B-9B6F-EB93F6A70C47}"/>
                  </a:ext>
                </a:extLst>
              </p:cNvPr>
              <p:cNvSpPr>
                <a:spLocks noChangeAspect="1" noEditPoints="1"/>
              </p:cNvSpPr>
              <p:nvPr/>
            </p:nvSpPr>
            <p:spPr bwMode="auto">
              <a:xfrm>
                <a:off x="4560718" y="2906359"/>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4" name="monitor">
                <a:extLst>
                  <a:ext uri="{FF2B5EF4-FFF2-40B4-BE49-F238E27FC236}">
                    <a16:creationId xmlns:a16="http://schemas.microsoft.com/office/drawing/2014/main" id="{D130BF16-B558-4D2D-A609-BC32EC9A6BD1}"/>
                  </a:ext>
                </a:extLst>
              </p:cNvPr>
              <p:cNvSpPr>
                <a:spLocks noChangeAspect="1" noEditPoints="1"/>
              </p:cNvSpPr>
              <p:nvPr/>
            </p:nvSpPr>
            <p:spPr bwMode="auto">
              <a:xfrm>
                <a:off x="4560718" y="3263933"/>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grpSp>
    </p:spTree>
    <p:extLst>
      <p:ext uri="{BB962C8B-B14F-4D97-AF65-F5344CB8AC3E}">
        <p14:creationId xmlns:p14="http://schemas.microsoft.com/office/powerpoint/2010/main" val="2424897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Availability zones</a:t>
            </a:r>
          </a:p>
        </p:txBody>
      </p:sp>
      <p:sp>
        <p:nvSpPr>
          <p:cNvPr id="6" name="Text Placeholder 5"/>
          <p:cNvSpPr>
            <a:spLocks noGrp="1"/>
          </p:cNvSpPr>
          <p:nvPr>
            <p:ph sz="quarter" idx="10"/>
          </p:nvPr>
        </p:nvSpPr>
        <p:spPr>
          <a:xfrm>
            <a:off x="441252" y="1453155"/>
            <a:ext cx="6319409" cy="3893374"/>
          </a:xfrm>
        </p:spPr>
        <p:txBody>
          <a:bodyPr vert="horz" wrap="square" lIns="0" tIns="91440" rIns="146304" bIns="91440" rtlCol="0" anchor="t">
            <a:spAutoFit/>
          </a:bodyPr>
          <a:lstStyle/>
          <a:p>
            <a:pPr marL="342900" indent="-342900">
              <a:buFont typeface="Arial" panose="020B0604020202020204" pitchFamily="34" charset="0"/>
              <a:buChar char="•"/>
            </a:pPr>
            <a:r>
              <a:rPr lang="en-IE" dirty="0">
                <a:latin typeface="+mn-lt"/>
              </a:rPr>
              <a:t>Provide protection against downtime due to datacenter failure.</a:t>
            </a:r>
          </a:p>
          <a:p>
            <a:pPr marL="342900" indent="-342900">
              <a:buFont typeface="Arial" panose="020B0604020202020204" pitchFamily="34" charset="0"/>
              <a:buChar char="•"/>
            </a:pPr>
            <a:r>
              <a:rPr lang="en-IE" dirty="0">
                <a:latin typeface="+mn-lt"/>
              </a:rPr>
              <a:t>Physically separate datacenters within the same region.</a:t>
            </a:r>
          </a:p>
          <a:p>
            <a:pPr marL="342900" indent="-342900">
              <a:buFont typeface="Arial" panose="020B0604020202020204" pitchFamily="34" charset="0"/>
              <a:buChar char="•"/>
            </a:pPr>
            <a:r>
              <a:rPr lang="en-IE" dirty="0">
                <a:latin typeface="+mn-lt"/>
              </a:rPr>
              <a:t>Each datacenter is equipped with independent power, cooling, and networking.</a:t>
            </a:r>
            <a:r>
              <a:rPr lang="en-IE" dirty="0"/>
              <a:t> </a:t>
            </a:r>
            <a:endParaRPr lang="en-IE" dirty="0">
              <a:latin typeface="+mn-lt"/>
            </a:endParaRPr>
          </a:p>
          <a:p>
            <a:pPr marL="342900" indent="-342900">
              <a:buFont typeface="Arial" panose="020B0604020202020204" pitchFamily="34" charset="0"/>
              <a:buChar char="•"/>
            </a:pPr>
            <a:r>
              <a:rPr lang="en-IE" dirty="0">
                <a:latin typeface="+mn-lt"/>
              </a:rPr>
              <a:t>Connected through private </a:t>
            </a:r>
            <a:r>
              <a:rPr lang="en-IE" dirty="0" err="1">
                <a:latin typeface="+mn-lt"/>
              </a:rPr>
              <a:t>fiber</a:t>
            </a:r>
            <a:r>
              <a:rPr lang="en-IE" dirty="0">
                <a:latin typeface="+mn-lt"/>
              </a:rPr>
              <a:t>-optic networks.</a:t>
            </a:r>
          </a:p>
        </p:txBody>
      </p:sp>
      <p:grpSp>
        <p:nvGrpSpPr>
          <p:cNvPr id="5" name="Group 4" descr="Conceptual graphic containing a box entitled Azure region and within that box re three separate pictures of Availability zones, each with arrows point to the other two so show connectivity.">
            <a:extLst>
              <a:ext uri="{FF2B5EF4-FFF2-40B4-BE49-F238E27FC236}">
                <a16:creationId xmlns:a16="http://schemas.microsoft.com/office/drawing/2014/main" id="{3AEDB905-FC8D-448D-AC0A-15F4C45D8B15}"/>
              </a:ext>
            </a:extLst>
          </p:cNvPr>
          <p:cNvGrpSpPr/>
          <p:nvPr/>
        </p:nvGrpSpPr>
        <p:grpSpPr>
          <a:xfrm>
            <a:off x="7050529" y="1255870"/>
            <a:ext cx="4719046" cy="4189761"/>
            <a:chOff x="6818439" y="1571306"/>
            <a:chExt cx="4785298" cy="4248581"/>
          </a:xfrm>
        </p:grpSpPr>
        <p:grpSp>
          <p:nvGrpSpPr>
            <p:cNvPr id="7" name="Group 6">
              <a:extLst>
                <a:ext uri="{FF2B5EF4-FFF2-40B4-BE49-F238E27FC236}">
                  <a16:creationId xmlns:a16="http://schemas.microsoft.com/office/drawing/2014/main" id="{4DADC3C6-7E2B-431E-80AD-8E39793EC04B}"/>
                </a:ext>
              </a:extLst>
            </p:cNvPr>
            <p:cNvGrpSpPr/>
            <p:nvPr/>
          </p:nvGrpSpPr>
          <p:grpSpPr>
            <a:xfrm>
              <a:off x="7117431" y="2517295"/>
              <a:ext cx="1691584" cy="999225"/>
              <a:chOff x="6999098" y="4432150"/>
              <a:chExt cx="1691584" cy="999225"/>
            </a:xfrm>
          </p:grpSpPr>
          <p:pic>
            <p:nvPicPr>
              <p:cNvPr id="23" name="Picture 22" descr="diagram of three fault domains, FD0, FD1 and FD1. FD0 contains one UD 0 and FD1 contains two update domains, UD1 and UD2.">
                <a:extLst>
                  <a:ext uri="{FF2B5EF4-FFF2-40B4-BE49-F238E27FC236}">
                    <a16:creationId xmlns:a16="http://schemas.microsoft.com/office/drawing/2014/main" id="{59A63A6C-4FD2-435A-A924-75784D6AF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4" name="Picture 23" descr="diagram of three fault domains, FD0, FD1 and FD1. FD0 contains one UD 0 and FD1 contains two update domains, UD1 and UD2.">
                <a:extLst>
                  <a:ext uri="{FF2B5EF4-FFF2-40B4-BE49-F238E27FC236}">
                    <a16:creationId xmlns:a16="http://schemas.microsoft.com/office/drawing/2014/main" id="{33D9E7F5-BEF0-4433-B11F-A53824A7A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8" name="Group 7">
              <a:extLst>
                <a:ext uri="{FF2B5EF4-FFF2-40B4-BE49-F238E27FC236}">
                  <a16:creationId xmlns:a16="http://schemas.microsoft.com/office/drawing/2014/main" id="{921F8F84-DD3C-48AE-87D9-64E79023DDE7}"/>
                </a:ext>
              </a:extLst>
            </p:cNvPr>
            <p:cNvGrpSpPr/>
            <p:nvPr/>
          </p:nvGrpSpPr>
          <p:grpSpPr>
            <a:xfrm>
              <a:off x="9586238" y="2513688"/>
              <a:ext cx="1691584" cy="999225"/>
              <a:chOff x="6999098" y="4432150"/>
              <a:chExt cx="1691584" cy="999225"/>
            </a:xfrm>
          </p:grpSpPr>
          <p:pic>
            <p:nvPicPr>
              <p:cNvPr id="21" name="Picture 20" descr="diagram of three fault domains, FD0, FD1 and FD1. FD0 contains one UD 0 and FD1 contains two update domains, UD1 and UD2.">
                <a:extLst>
                  <a:ext uri="{FF2B5EF4-FFF2-40B4-BE49-F238E27FC236}">
                    <a16:creationId xmlns:a16="http://schemas.microsoft.com/office/drawing/2014/main" id="{27DD964D-B9C7-449F-8749-704A22005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2" name="Picture 21" descr="diagram of three fault domains, FD0, FD1 and FD1. FD0 contains one UD 0 and FD1 contains two update domains, UD1 and UD2.">
                <a:extLst>
                  <a:ext uri="{FF2B5EF4-FFF2-40B4-BE49-F238E27FC236}">
                    <a16:creationId xmlns:a16="http://schemas.microsoft.com/office/drawing/2014/main" id="{EF911D1C-93E1-4852-9B3A-C1BB75155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9" name="Group 8">
              <a:extLst>
                <a:ext uri="{FF2B5EF4-FFF2-40B4-BE49-F238E27FC236}">
                  <a16:creationId xmlns:a16="http://schemas.microsoft.com/office/drawing/2014/main" id="{22360E82-8941-4388-8D8C-6A94D5EA18A1}"/>
                </a:ext>
              </a:extLst>
            </p:cNvPr>
            <p:cNvGrpSpPr/>
            <p:nvPr/>
          </p:nvGrpSpPr>
          <p:grpSpPr>
            <a:xfrm>
              <a:off x="8425270" y="4311420"/>
              <a:ext cx="1691584" cy="999225"/>
              <a:chOff x="6999098" y="4432150"/>
              <a:chExt cx="1691584" cy="999225"/>
            </a:xfrm>
          </p:grpSpPr>
          <p:pic>
            <p:nvPicPr>
              <p:cNvPr id="19" name="Picture 18" descr="diagram of three fault domains, FD0, FD1 and FD1. FD0 contains one UD 0 and FD1 contains two update domains, UD1 and UD2.">
                <a:extLst>
                  <a:ext uri="{FF2B5EF4-FFF2-40B4-BE49-F238E27FC236}">
                    <a16:creationId xmlns:a16="http://schemas.microsoft.com/office/drawing/2014/main" id="{2B24F88C-F664-4133-91D6-9C69424D1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0" name="Picture 19" descr="diagram of three fault domains, FD0, FD1 and FD1. FD0 contains one UD 0 and FD1 contains two update domains, UD1 and UD2.">
                <a:extLst>
                  <a:ext uri="{FF2B5EF4-FFF2-40B4-BE49-F238E27FC236}">
                    <a16:creationId xmlns:a16="http://schemas.microsoft.com/office/drawing/2014/main" id="{109A3630-DE95-4268-B3A6-1CFB48B85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sp>
          <p:nvSpPr>
            <p:cNvPr id="10" name="Rectangle 9">
              <a:extLst>
                <a:ext uri="{FF2B5EF4-FFF2-40B4-BE49-F238E27FC236}">
                  <a16:creationId xmlns:a16="http://schemas.microsoft.com/office/drawing/2014/main" id="{90C3513A-1756-4789-9F87-82047F90C544}"/>
                </a:ext>
              </a:extLst>
            </p:cNvPr>
            <p:cNvSpPr/>
            <p:nvPr/>
          </p:nvSpPr>
          <p:spPr>
            <a:xfrm>
              <a:off x="6926019" y="2138699"/>
              <a:ext cx="2009653" cy="363946"/>
            </a:xfrm>
            <a:prstGeom prst="rect">
              <a:avLst/>
            </a:prstGeom>
          </p:spPr>
          <p:txBody>
            <a:bodyPr wrap="none">
              <a:spAutoFit/>
            </a:bodyPr>
            <a:lstStyle/>
            <a:p>
              <a:r>
                <a:rPr lang="en-IE" dirty="0"/>
                <a:t>Availability Zone 1</a:t>
              </a:r>
              <a:endParaRPr lang="en-US" dirty="0"/>
            </a:p>
          </p:txBody>
        </p:sp>
        <p:sp>
          <p:nvSpPr>
            <p:cNvPr id="11" name="Rectangle 10">
              <a:extLst>
                <a:ext uri="{FF2B5EF4-FFF2-40B4-BE49-F238E27FC236}">
                  <a16:creationId xmlns:a16="http://schemas.microsoft.com/office/drawing/2014/main" id="{A118B9BF-950B-4A33-B5EC-A51AF5CD77DB}"/>
                </a:ext>
              </a:extLst>
            </p:cNvPr>
            <p:cNvSpPr/>
            <p:nvPr/>
          </p:nvSpPr>
          <p:spPr>
            <a:xfrm>
              <a:off x="8288645" y="5360218"/>
              <a:ext cx="2009653" cy="363946"/>
            </a:xfrm>
            <a:prstGeom prst="rect">
              <a:avLst/>
            </a:prstGeom>
          </p:spPr>
          <p:txBody>
            <a:bodyPr wrap="none">
              <a:spAutoFit/>
            </a:bodyPr>
            <a:lstStyle/>
            <a:p>
              <a:r>
                <a:rPr lang="en-IE"/>
                <a:t>Availability Zone 3</a:t>
              </a:r>
              <a:endParaRPr lang="en-US"/>
            </a:p>
          </p:txBody>
        </p:sp>
        <p:sp>
          <p:nvSpPr>
            <p:cNvPr id="12" name="Rectangle 11">
              <a:extLst>
                <a:ext uri="{FF2B5EF4-FFF2-40B4-BE49-F238E27FC236}">
                  <a16:creationId xmlns:a16="http://schemas.microsoft.com/office/drawing/2014/main" id="{DED9248F-ADD8-4814-8471-968A3DC3042E}"/>
                </a:ext>
              </a:extLst>
            </p:cNvPr>
            <p:cNvSpPr/>
            <p:nvPr/>
          </p:nvSpPr>
          <p:spPr>
            <a:xfrm>
              <a:off x="9426309" y="2104282"/>
              <a:ext cx="2009653" cy="363946"/>
            </a:xfrm>
            <a:prstGeom prst="rect">
              <a:avLst/>
            </a:prstGeom>
          </p:spPr>
          <p:txBody>
            <a:bodyPr wrap="none">
              <a:spAutoFit/>
            </a:bodyPr>
            <a:lstStyle/>
            <a:p>
              <a:r>
                <a:rPr lang="en-IE"/>
                <a:t>Availability Zone 2</a:t>
              </a:r>
              <a:endParaRPr lang="en-US"/>
            </a:p>
          </p:txBody>
        </p:sp>
        <p:sp>
          <p:nvSpPr>
            <p:cNvPr id="13" name="Arrow: Left-Right 12">
              <a:extLst>
                <a:ext uri="{FF2B5EF4-FFF2-40B4-BE49-F238E27FC236}">
                  <a16:creationId xmlns:a16="http://schemas.microsoft.com/office/drawing/2014/main" id="{D2351211-A447-4536-AACF-ED13AB686E72}"/>
                </a:ext>
              </a:extLst>
            </p:cNvPr>
            <p:cNvSpPr/>
            <p:nvPr/>
          </p:nvSpPr>
          <p:spPr bwMode="auto">
            <a:xfrm>
              <a:off x="8870804" y="2861541"/>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4" name="Arrow: Left-Right 13">
              <a:extLst>
                <a:ext uri="{FF2B5EF4-FFF2-40B4-BE49-F238E27FC236}">
                  <a16:creationId xmlns:a16="http://schemas.microsoft.com/office/drawing/2014/main" id="{06D8D8D5-8485-4E62-809C-7D564FFE123D}"/>
                </a:ext>
              </a:extLst>
            </p:cNvPr>
            <p:cNvSpPr/>
            <p:nvPr/>
          </p:nvSpPr>
          <p:spPr bwMode="auto">
            <a:xfrm rot="3143699">
              <a:off x="8184190" y="3712099"/>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a:extLst>
                <a:ext uri="{FF2B5EF4-FFF2-40B4-BE49-F238E27FC236}">
                  <a16:creationId xmlns:a16="http://schemas.microsoft.com/office/drawing/2014/main" id="{805E6B2A-E6C2-4E3A-BA2E-226A1E5A328F}"/>
                </a:ext>
              </a:extLst>
            </p:cNvPr>
            <p:cNvPicPr>
              <a:picLocks noChangeAspect="1"/>
            </p:cNvPicPr>
            <p:nvPr/>
          </p:nvPicPr>
          <p:blipFill>
            <a:blip r:embed="rId4"/>
            <a:stretch>
              <a:fillRect/>
            </a:stretch>
          </p:blipFill>
          <p:spPr>
            <a:xfrm flipH="1">
              <a:off x="9598649" y="3590370"/>
              <a:ext cx="518205" cy="585267"/>
            </a:xfrm>
            <a:prstGeom prst="rect">
              <a:avLst/>
            </a:prstGeom>
          </p:spPr>
        </p:pic>
        <p:sp>
          <p:nvSpPr>
            <p:cNvPr id="16" name="Rectangle 15">
              <a:extLst>
                <a:ext uri="{FF2B5EF4-FFF2-40B4-BE49-F238E27FC236}">
                  <a16:creationId xmlns:a16="http://schemas.microsoft.com/office/drawing/2014/main" id="{EDDE5154-A715-4498-B1F6-76C92411F7AD}"/>
                </a:ext>
              </a:extLst>
            </p:cNvPr>
            <p:cNvSpPr/>
            <p:nvPr/>
          </p:nvSpPr>
          <p:spPr bwMode="auto">
            <a:xfrm>
              <a:off x="6818439" y="1775012"/>
              <a:ext cx="4785298" cy="4044875"/>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80FC8344-0717-4DF1-8D6C-319B8618D90C}"/>
                </a:ext>
              </a:extLst>
            </p:cNvPr>
            <p:cNvSpPr/>
            <p:nvPr/>
          </p:nvSpPr>
          <p:spPr>
            <a:xfrm>
              <a:off x="8330344" y="1571306"/>
              <a:ext cx="1693797" cy="400110"/>
            </a:xfrm>
            <a:prstGeom prst="rect">
              <a:avLst/>
            </a:prstGeom>
            <a:solidFill>
              <a:schemeClr val="bg1"/>
            </a:solidFill>
          </p:spPr>
          <p:txBody>
            <a:bodyPr wrap="none">
              <a:spAutoFit/>
            </a:bodyPr>
            <a:lstStyle/>
            <a:p>
              <a:r>
                <a:rPr lang="en-IE" sz="2000"/>
                <a:t>Azure Region</a:t>
              </a:r>
              <a:endParaRPr lang="en-US" sz="2000"/>
            </a:p>
          </p:txBody>
        </p:sp>
      </p:grpSp>
      <p:sp>
        <p:nvSpPr>
          <p:cNvPr id="3" name="Footer Placeholder 1">
            <a:extLst>
              <a:ext uri="{FF2B5EF4-FFF2-40B4-BE49-F238E27FC236}">
                <a16:creationId xmlns:a16="http://schemas.microsoft.com/office/drawing/2014/main" id="{ED33A386-9779-4C37-94E8-F2D8A9F6206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1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6FE134-7361-4698-B6E4-8A8E01883A29}">
  <ds:schemaRefs>
    <ds:schemaRef ds:uri="http://schemas.microsoft.com/sharepoint/v3/contenttype/forms"/>
  </ds:schemaRefs>
</ds:datastoreItem>
</file>

<file path=customXml/itemProps2.xml><?xml version="1.0" encoding="utf-8"?>
<ds:datastoreItem xmlns:ds="http://schemas.openxmlformats.org/officeDocument/2006/customXml" ds:itemID="{47667CFF-8FFB-4733-80D4-925966003584}">
  <ds:schemaRefs>
    <ds:schemaRef ds:uri="http://purl.org/dc/elements/1.1/"/>
    <ds:schemaRef ds:uri="http://www.w3.org/XML/1998/namespace"/>
    <ds:schemaRef ds:uri="http://purl.org/dc/terms/"/>
    <ds:schemaRef ds:uri="6656ffad-92b0-4efb-bc78-5d5af2c7fd93"/>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e7cc3f53-dbdf-4ffb-90f1-33d3d1806439"/>
    <ds:schemaRef ds:uri="http://schemas.microsoft.com/office/2006/metadata/properties"/>
  </ds:schemaRefs>
</ds:datastoreItem>
</file>

<file path=customXml/itemProps3.xml><?xml version="1.0" encoding="utf-8"?>
<ds:datastoreItem xmlns:ds="http://schemas.openxmlformats.org/officeDocument/2006/customXml" ds:itemID="{98F9096F-2DD7-47BB-8510-8D433A04D6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3487</Words>
  <Application>Microsoft Office PowerPoint</Application>
  <PresentationFormat>Widescreen</PresentationFormat>
  <Paragraphs>369</Paragraphs>
  <Slides>32</Slides>
  <Notes>23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32</vt:i4>
      </vt:variant>
    </vt:vector>
  </HeadingPairs>
  <TitlesOfParts>
    <vt:vector size="44" baseType="lpstr">
      <vt:lpstr>Arial</vt:lpstr>
      <vt:lpstr>Calibri</vt:lpstr>
      <vt:lpstr>Segoe UI</vt:lpstr>
      <vt:lpstr>Segoe UI Light</vt:lpstr>
      <vt:lpstr>Segoe UI Semibold</vt:lpstr>
      <vt:lpstr>Segoe UI Semibold (Headings)</vt:lpstr>
      <vt:lpstr>Segoe UI Semilight</vt:lpstr>
      <vt:lpstr>Wingdings</vt:lpstr>
      <vt:lpstr>WHITE TEMPLATE</vt:lpstr>
      <vt:lpstr>Microsoft Power Platform Template</vt:lpstr>
      <vt:lpstr>1_Microsoft Power Platform Template</vt:lpstr>
      <vt:lpstr>Microsoft Power Platform Template</vt:lpstr>
      <vt:lpstr>AZ-900T0x Module 02: Core Azure Services</vt:lpstr>
      <vt:lpstr>Module Outline</vt:lpstr>
      <vt:lpstr>Module 02 – Outline</vt:lpstr>
      <vt:lpstr>Core Azure architectural components</vt:lpstr>
      <vt:lpstr>Core Azure architectural components – Objective Domain</vt:lpstr>
      <vt:lpstr>Regions</vt:lpstr>
      <vt:lpstr>Region Pairs</vt:lpstr>
      <vt:lpstr>Availability Options</vt:lpstr>
      <vt:lpstr>Availability zones</vt:lpstr>
      <vt:lpstr>Azure Resources</vt:lpstr>
      <vt:lpstr>Resource groups</vt:lpstr>
      <vt:lpstr>Azure Resource Manager</vt:lpstr>
      <vt:lpstr>Azure Subscriptions</vt:lpstr>
      <vt:lpstr>Walkthrough – Explore the Azure Portal</vt:lpstr>
      <vt:lpstr>Management Groups</vt:lpstr>
      <vt:lpstr>Core Azure workload products</vt:lpstr>
      <vt:lpstr>Core Azure Workloads - Objective Domain</vt:lpstr>
      <vt:lpstr>Azure compute services</vt:lpstr>
      <vt:lpstr>Azure virtual machines</vt:lpstr>
      <vt:lpstr>Walkthrough – Create a Virtual Machine</vt:lpstr>
      <vt:lpstr>Azure App Services</vt:lpstr>
      <vt:lpstr>Azure Container Services</vt:lpstr>
      <vt:lpstr>Windows Virtual Desktop</vt:lpstr>
      <vt:lpstr>Azure networking services</vt:lpstr>
      <vt:lpstr>Walkthrough - Create a virtual network</vt:lpstr>
      <vt:lpstr>Azure storage services</vt:lpstr>
      <vt:lpstr>Azure storage access tiers</vt:lpstr>
      <vt:lpstr>Walkthrough - Create blob storage</vt:lpstr>
      <vt:lpstr>Azure database services</vt:lpstr>
      <vt:lpstr>Azure SQL Managed Instance</vt:lpstr>
      <vt:lpstr>Explore Azure Marketplace</vt:lpstr>
      <vt:lpstr>Module 02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02: Core Azure Services</dc:title>
  <dc:creator/>
  <cp:lastModifiedBy/>
  <cp:revision>63</cp:revision>
  <dcterms:created xsi:type="dcterms:W3CDTF">2020-08-21T18:00:05Z</dcterms:created>
  <dcterms:modified xsi:type="dcterms:W3CDTF">2021-01-31T09:46:06Z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