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7"/>
  </p:notesMasterIdLst>
  <p:sldIdLst>
    <p:sldId id="285" r:id="rId2"/>
    <p:sldId id="261" r:id="rId3"/>
    <p:sldId id="289" r:id="rId4"/>
    <p:sldId id="267" r:id="rId5"/>
    <p:sldId id="287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86483" autoAdjust="0"/>
  </p:normalViewPr>
  <p:slideViewPr>
    <p:cSldViewPr snapToGrid="0" showGuides="1">
      <p:cViewPr varScale="1">
        <p:scale>
          <a:sx n="96" d="100"/>
          <a:sy n="96" d="100"/>
        </p:scale>
        <p:origin x="61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A9E8B-8668-4EE9-81CF-39121E276770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8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 baseline="0">
                <a:ln>
                  <a:noFill/>
                </a:ln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273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298B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8242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0C3A08-1B6D-E64E-A979-331BA3DE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8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0C3A08-1B6D-E64E-A979-331BA3DE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7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ADA6E2C-766F-F26B-F3FC-DF934CB3EB22}"/>
              </a:ext>
            </a:extLst>
          </p:cNvPr>
          <p:cNvGrpSpPr/>
          <p:nvPr/>
        </p:nvGrpSpPr>
        <p:grpSpPr>
          <a:xfrm>
            <a:off x="-1" y="-1"/>
            <a:ext cx="12192002" cy="6858002"/>
            <a:chOff x="-1" y="-1"/>
            <a:chExt cx="12192002" cy="685800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5D9122F-AAB2-2987-F0CB-8EDCFFE6D1CC}"/>
                </a:ext>
              </a:extLst>
            </p:cNvPr>
            <p:cNvSpPr/>
            <p:nvPr/>
          </p:nvSpPr>
          <p:spPr>
            <a:xfrm flipH="1">
              <a:off x="-1" y="-1"/>
              <a:ext cx="6136776" cy="4690987"/>
            </a:xfrm>
            <a:custGeom>
              <a:avLst/>
              <a:gdLst>
                <a:gd name="connsiteX0" fmla="*/ 6130247 w 6130247"/>
                <a:gd name="connsiteY0" fmla="*/ 0 h 4685996"/>
                <a:gd name="connsiteX1" fmla="*/ 2005244 w 6130247"/>
                <a:gd name="connsiteY1" fmla="*/ 0 h 4685996"/>
                <a:gd name="connsiteX2" fmla="*/ 0 w 6130247"/>
                <a:gd name="connsiteY2" fmla="*/ 1155109 h 4685996"/>
                <a:gd name="connsiteX3" fmla="*/ 6130247 w 6130247"/>
                <a:gd name="connsiteY3" fmla="*/ 4685996 h 4685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0247" h="4685996">
                  <a:moveTo>
                    <a:pt x="6130247" y="0"/>
                  </a:moveTo>
                  <a:lnTo>
                    <a:pt x="2005244" y="0"/>
                  </a:lnTo>
                  <a:lnTo>
                    <a:pt x="0" y="1155109"/>
                  </a:lnTo>
                  <a:lnTo>
                    <a:pt x="6130247" y="4685996"/>
                  </a:ln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6A265B4-F874-D2C1-7C76-02DDED32139A}"/>
                </a:ext>
              </a:extLst>
            </p:cNvPr>
            <p:cNvSpPr/>
            <p:nvPr/>
          </p:nvSpPr>
          <p:spPr>
            <a:xfrm flipH="1">
              <a:off x="2768127" y="5298825"/>
              <a:ext cx="600520" cy="691812"/>
            </a:xfrm>
            <a:custGeom>
              <a:avLst/>
              <a:gdLst>
                <a:gd name="connsiteX0" fmla="*/ 0 w 1453610"/>
                <a:gd name="connsiteY0" fmla="*/ 837343 h 1674590"/>
                <a:gd name="connsiteX1" fmla="*/ 1453610 w 1453610"/>
                <a:gd name="connsiteY1" fmla="*/ 0 h 1674590"/>
                <a:gd name="connsiteX2" fmla="*/ 1453610 w 1453610"/>
                <a:gd name="connsiteY2" fmla="*/ 1674590 h 167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3610" h="1674590">
                  <a:moveTo>
                    <a:pt x="0" y="837343"/>
                  </a:moveTo>
                  <a:lnTo>
                    <a:pt x="1453610" y="0"/>
                  </a:lnTo>
                  <a:lnTo>
                    <a:pt x="1453610" y="1674590"/>
                  </a:ln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8290A80-0E3B-513B-435E-13DB8A2F6CBB}"/>
                </a:ext>
              </a:extLst>
            </p:cNvPr>
            <p:cNvSpPr/>
            <p:nvPr/>
          </p:nvSpPr>
          <p:spPr>
            <a:xfrm flipV="1">
              <a:off x="10249464" y="5327298"/>
              <a:ext cx="1942537" cy="1530703"/>
            </a:xfrm>
            <a:custGeom>
              <a:avLst/>
              <a:gdLst>
                <a:gd name="connsiteX0" fmla="*/ 1942537 w 1942537"/>
                <a:gd name="connsiteY0" fmla="*/ 1530703 h 1530703"/>
                <a:gd name="connsiteX1" fmla="*/ 1942537 w 1942537"/>
                <a:gd name="connsiteY1" fmla="*/ 0 h 1530703"/>
                <a:gd name="connsiteX2" fmla="*/ 714953 w 1942537"/>
                <a:gd name="connsiteY2" fmla="*/ 0 h 1530703"/>
                <a:gd name="connsiteX3" fmla="*/ 0 w 1942537"/>
                <a:gd name="connsiteY3" fmla="*/ 411845 h 153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2537" h="1530703">
                  <a:moveTo>
                    <a:pt x="1942537" y="1530703"/>
                  </a:moveTo>
                  <a:lnTo>
                    <a:pt x="1942537" y="0"/>
                  </a:lnTo>
                  <a:lnTo>
                    <a:pt x="714953" y="0"/>
                  </a:lnTo>
                  <a:lnTo>
                    <a:pt x="0" y="411845"/>
                  </a:ln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84EEF61-89F3-BC89-4741-BB26B1F52226}"/>
                </a:ext>
              </a:extLst>
            </p:cNvPr>
            <p:cNvSpPr/>
            <p:nvPr/>
          </p:nvSpPr>
          <p:spPr>
            <a:xfrm>
              <a:off x="10848705" y="4965526"/>
              <a:ext cx="1102560" cy="1270174"/>
            </a:xfrm>
            <a:custGeom>
              <a:avLst/>
              <a:gdLst>
                <a:gd name="connsiteX0" fmla="*/ 0 w 1453610"/>
                <a:gd name="connsiteY0" fmla="*/ 837343 h 1674590"/>
                <a:gd name="connsiteX1" fmla="*/ 1453610 w 1453610"/>
                <a:gd name="connsiteY1" fmla="*/ 0 h 1674590"/>
                <a:gd name="connsiteX2" fmla="*/ 1453610 w 1453610"/>
                <a:gd name="connsiteY2" fmla="*/ 1674590 h 167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3610" h="1674590">
                  <a:moveTo>
                    <a:pt x="0" y="837343"/>
                  </a:moveTo>
                  <a:lnTo>
                    <a:pt x="1453610" y="0"/>
                  </a:lnTo>
                  <a:lnTo>
                    <a:pt x="1453610" y="1674590"/>
                  </a:ln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8094796-F4B9-E965-50E7-1F52718BF9AC}"/>
                </a:ext>
              </a:extLst>
            </p:cNvPr>
            <p:cNvSpPr/>
            <p:nvPr/>
          </p:nvSpPr>
          <p:spPr>
            <a:xfrm>
              <a:off x="11685189" y="4107129"/>
              <a:ext cx="506811" cy="583858"/>
            </a:xfrm>
            <a:custGeom>
              <a:avLst/>
              <a:gdLst>
                <a:gd name="connsiteX0" fmla="*/ 0 w 1453610"/>
                <a:gd name="connsiteY0" fmla="*/ 837343 h 1674590"/>
                <a:gd name="connsiteX1" fmla="*/ 1453610 w 1453610"/>
                <a:gd name="connsiteY1" fmla="*/ 0 h 1674590"/>
                <a:gd name="connsiteX2" fmla="*/ 1453610 w 1453610"/>
                <a:gd name="connsiteY2" fmla="*/ 1674590 h 167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3610" h="1674590">
                  <a:moveTo>
                    <a:pt x="0" y="837343"/>
                  </a:moveTo>
                  <a:lnTo>
                    <a:pt x="1453610" y="0"/>
                  </a:lnTo>
                  <a:lnTo>
                    <a:pt x="1453610" y="1674590"/>
                  </a:ln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CBCCA59-98A6-8386-B5E9-3DAA798C6C17}"/>
                </a:ext>
              </a:extLst>
            </p:cNvPr>
            <p:cNvGrpSpPr/>
            <p:nvPr/>
          </p:nvGrpSpPr>
          <p:grpSpPr>
            <a:xfrm>
              <a:off x="728775" y="927100"/>
              <a:ext cx="4549831" cy="5207000"/>
              <a:chOff x="728775" y="927100"/>
              <a:chExt cx="4549831" cy="520700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68BE1CA-76DD-8D62-25B1-EDDB8EF7AADE}"/>
                  </a:ext>
                </a:extLst>
              </p:cNvPr>
              <p:cNvSpPr/>
              <p:nvPr/>
            </p:nvSpPr>
            <p:spPr>
              <a:xfrm flipH="1">
                <a:off x="758728" y="927100"/>
                <a:ext cx="4519878" cy="5207000"/>
              </a:xfrm>
              <a:custGeom>
                <a:avLst/>
                <a:gdLst>
                  <a:gd name="connsiteX0" fmla="*/ 0 w 1453610"/>
                  <a:gd name="connsiteY0" fmla="*/ 837343 h 1674590"/>
                  <a:gd name="connsiteX1" fmla="*/ 1453610 w 1453610"/>
                  <a:gd name="connsiteY1" fmla="*/ 0 h 1674590"/>
                  <a:gd name="connsiteX2" fmla="*/ 1453610 w 1453610"/>
                  <a:gd name="connsiteY2" fmla="*/ 1674590 h 1674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3610" h="1674590">
                    <a:moveTo>
                      <a:pt x="0" y="837343"/>
                    </a:moveTo>
                    <a:lnTo>
                      <a:pt x="1453610" y="0"/>
                    </a:lnTo>
                    <a:lnTo>
                      <a:pt x="1453610" y="1674590"/>
                    </a:lnTo>
                  </a:path>
                </a:pathLst>
              </a:custGeom>
              <a:blipFill rotWithShape="0">
                <a:blip r:embed="rId2"/>
                <a:srcRect/>
                <a:stretch>
                  <a:fillRect l="-54779" r="-50759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zh-CN" altLang="en-US">
                  <a:solidFill>
                    <a:schemeClr val="lt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FA4042E-1EEB-F87F-2CA9-A5E2FF2C8B18}"/>
                  </a:ext>
                </a:extLst>
              </p:cNvPr>
              <p:cNvSpPr/>
              <p:nvPr/>
            </p:nvSpPr>
            <p:spPr>
              <a:xfrm flipH="1">
                <a:off x="728775" y="927100"/>
                <a:ext cx="4519878" cy="5207000"/>
              </a:xfrm>
              <a:custGeom>
                <a:avLst/>
                <a:gdLst>
                  <a:gd name="connsiteX0" fmla="*/ 0 w 1453610"/>
                  <a:gd name="connsiteY0" fmla="*/ 837343 h 1674590"/>
                  <a:gd name="connsiteX1" fmla="*/ 1453610 w 1453610"/>
                  <a:gd name="connsiteY1" fmla="*/ 0 h 1674590"/>
                  <a:gd name="connsiteX2" fmla="*/ 1453610 w 1453610"/>
                  <a:gd name="connsiteY2" fmla="*/ 1674590 h 1674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3610" h="1674590">
                    <a:moveTo>
                      <a:pt x="0" y="837343"/>
                    </a:moveTo>
                    <a:lnTo>
                      <a:pt x="1453610" y="0"/>
                    </a:lnTo>
                    <a:lnTo>
                      <a:pt x="1453610" y="1674590"/>
                    </a:lnTo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zh-CN" altLang="en-US">
                  <a:solidFill>
                    <a:schemeClr val="lt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07677E-0AC5-9C97-F3AD-AC94A5C7C20C}"/>
                </a:ext>
              </a:extLst>
            </p:cNvPr>
            <p:cNvSpPr/>
            <p:nvPr/>
          </p:nvSpPr>
          <p:spPr>
            <a:xfrm flipH="1">
              <a:off x="3281134" y="1813703"/>
              <a:ext cx="1258124" cy="1449387"/>
            </a:xfrm>
            <a:custGeom>
              <a:avLst/>
              <a:gdLst>
                <a:gd name="connsiteX0" fmla="*/ 0 w 1453610"/>
                <a:gd name="connsiteY0" fmla="*/ 837343 h 1674590"/>
                <a:gd name="connsiteX1" fmla="*/ 1453610 w 1453610"/>
                <a:gd name="connsiteY1" fmla="*/ 0 h 1674590"/>
                <a:gd name="connsiteX2" fmla="*/ 1453610 w 1453610"/>
                <a:gd name="connsiteY2" fmla="*/ 1674590 h 167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3610" h="1674590">
                  <a:moveTo>
                    <a:pt x="0" y="837343"/>
                  </a:moveTo>
                  <a:lnTo>
                    <a:pt x="1453610" y="0"/>
                  </a:lnTo>
                  <a:lnTo>
                    <a:pt x="1453610" y="1674590"/>
                  </a:ln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6308497" y="1958010"/>
            <a:ext cx="5215934" cy="1996028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algn="r">
              <a:lnSpc>
                <a:spcPct val="100000"/>
              </a:lnSpc>
              <a:defRPr sz="48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sz="quarter" idx="1" hasCustomPrompt="1"/>
          </p:nvPr>
        </p:nvSpPr>
        <p:spPr>
          <a:xfrm>
            <a:off x="6787769" y="4243289"/>
            <a:ext cx="4731657" cy="75074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000" dirty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219573" y="5857100"/>
            <a:ext cx="1701801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517772" y="5857101"/>
            <a:ext cx="1701801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494402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017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0091F25-F4C7-38C9-51B8-3193472DF0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128587"/>
            <a:ext cx="10858500" cy="9001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49EE7CC6-5D1B-737B-4829-3C9C1275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B3D67125-5756-85E4-B06E-609497B0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26BF1CC8-6626-D55A-A0BF-E87D7D27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7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kern="19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804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0C3A08-1B6D-E64E-A979-331BA3DE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2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0C3A08-1B6D-E64E-A979-331BA3DE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4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0C3A08-1B6D-E64E-A979-331BA3DE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2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0C3A08-1B6D-E64E-A979-331BA3DE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0C3A08-1B6D-E64E-A979-331BA3DE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0C3A08-1B6D-E64E-A979-331BA3DE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9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0C3A08-1B6D-E64E-A979-331BA3DEA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166556" y="6448778"/>
            <a:ext cx="407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F876A31-B7F9-E247-9689-E77E575BDF74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758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5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68C54B-0DCE-D5E7-7D55-FDE599F60146}"/>
              </a:ext>
            </a:extLst>
          </p:cNvPr>
          <p:cNvSpPr txBox="1"/>
          <p:nvPr/>
        </p:nvSpPr>
        <p:spPr>
          <a:xfrm>
            <a:off x="1828799" y="1935804"/>
            <a:ext cx="8540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美的小板（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PGS7000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C93DC1-52CF-E6BA-3BDB-397816C20DE5}"/>
              </a:ext>
            </a:extLst>
          </p:cNvPr>
          <p:cNvSpPr txBox="1"/>
          <p:nvPr/>
        </p:nvSpPr>
        <p:spPr>
          <a:xfrm>
            <a:off x="8384380" y="4521400"/>
            <a:ext cx="2886448" cy="113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应用开发部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2025</a:t>
            </a:r>
            <a:r>
              <a:rPr lang="zh-CN" altLang="en-US" sz="2400" dirty="0"/>
              <a:t>年</a:t>
            </a:r>
            <a:r>
              <a:rPr lang="en-US" altLang="zh-CN" sz="2400" dirty="0"/>
              <a:t>3</a:t>
            </a:r>
            <a:r>
              <a:rPr lang="zh-CN" altLang="en-US" sz="24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30877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24B7AB8B-1426-6F46-E0A8-C45374AF8473}"/>
              </a:ext>
            </a:extLst>
          </p:cNvPr>
          <p:cNvSpPr txBox="1"/>
          <p:nvPr/>
        </p:nvSpPr>
        <p:spPr>
          <a:xfrm>
            <a:off x="660400" y="14514"/>
            <a:ext cx="10858500" cy="1028700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>
                <a:solidFill>
                  <a:schemeClr val="tx1"/>
                </a:solidFill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一、美的小板（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PGS7000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</a:t>
            </a:r>
            <a:r>
              <a:rPr lang="zh-CN" altLang="en-US" sz="2800" dirty="0"/>
              <a:t>方案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4C1D73-D0A3-BFC6-CD45-795A1FB1297B}"/>
              </a:ext>
            </a:extLst>
          </p:cNvPr>
          <p:cNvSpPr txBox="1"/>
          <p:nvPr/>
        </p:nvSpPr>
        <p:spPr>
          <a:xfrm>
            <a:off x="660400" y="1043214"/>
            <a:ext cx="8311322" cy="2637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400" b="1" dirty="0"/>
              <a:t>背景：</a:t>
            </a:r>
            <a:endParaRPr lang="en-US" altLang="zh-CN" sz="1400" b="1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/>
              <a:t>所有气体传感器基于物理</a:t>
            </a:r>
            <a:r>
              <a:rPr lang="en-US" altLang="zh-CN" sz="1400" dirty="0"/>
              <a:t>/</a:t>
            </a:r>
            <a:r>
              <a:rPr lang="zh-CN" altLang="en-US" sz="1400" dirty="0"/>
              <a:t>化学原理工作，因温度、湿度变化或长期使用都会导致性能衰减或偏差，须通过校准修正。热导传感器灵敏度为线性，因此可通过零点校准消除漂移影响。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b="1" dirty="0"/>
              <a:t>目标：</a:t>
            </a:r>
            <a:endParaRPr lang="en-US" altLang="zh-CN" sz="1400" b="1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400" dirty="0"/>
              <a:t>自动校准消除基线偏移：补偿因温度、湿度变化或长期使用导致的零点漂移。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b="0" dirty="0"/>
              <a:t>ASC: Automatic Self-Calibration(</a:t>
            </a:r>
            <a:r>
              <a:rPr lang="zh-CN" altLang="en-US" sz="1400" b="0" dirty="0"/>
              <a:t>自动校准</a:t>
            </a:r>
            <a:r>
              <a:rPr lang="en-US" altLang="zh-CN" sz="1400" b="0" dirty="0"/>
              <a:t>)</a:t>
            </a:r>
            <a:endParaRPr lang="zh-CN" altLang="en-US" sz="1400" b="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199874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40A21-A493-D0CB-99D7-F47AF5801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7ABC9BFB-26B3-A970-9066-B8BA83661D15}"/>
              </a:ext>
            </a:extLst>
          </p:cNvPr>
          <p:cNvSpPr txBox="1"/>
          <p:nvPr/>
        </p:nvSpPr>
        <p:spPr>
          <a:xfrm>
            <a:off x="660400" y="14514"/>
            <a:ext cx="10858500" cy="1028700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>
                <a:solidFill>
                  <a:schemeClr val="tx1"/>
                </a:solidFill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一、美的小板（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PGS7000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</a:t>
            </a:r>
            <a:r>
              <a:rPr lang="zh-CN" altLang="en-US" sz="2800" dirty="0"/>
              <a:t>方案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F2AB9B-22F4-B827-9C4B-6B4F7BE849E6}"/>
              </a:ext>
            </a:extLst>
          </p:cNvPr>
          <p:cNvSpPr txBox="1"/>
          <p:nvPr/>
        </p:nvSpPr>
        <p:spPr>
          <a:xfrm>
            <a:off x="1209964" y="1043214"/>
            <a:ext cx="9772071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步骤：</a:t>
            </a:r>
            <a:endParaRPr lang="en-US" altLang="zh-CN" sz="1400" dirty="0"/>
          </a:p>
          <a:p>
            <a:r>
              <a:rPr lang="en-US" altLang="zh-CN" sz="1400" dirty="0"/>
              <a:t>1. </a:t>
            </a:r>
            <a:r>
              <a:rPr lang="zh-CN" altLang="en-US" sz="1400" dirty="0"/>
              <a:t>采集环境参数，环境符合以下条件的时候才进行零点自校准</a:t>
            </a:r>
          </a:p>
          <a:p>
            <a:r>
              <a:rPr lang="en-US" altLang="zh-CN" sz="1400" dirty="0"/>
              <a:t>	a</a:t>
            </a:r>
            <a:r>
              <a:rPr lang="zh-CN" altLang="en-US" sz="1400" dirty="0"/>
              <a:t>）温度：</a:t>
            </a:r>
            <a:r>
              <a:rPr lang="en-US" altLang="zh-CN" sz="1400" dirty="0"/>
              <a:t>25C ± 10C</a:t>
            </a:r>
            <a:r>
              <a:rPr lang="zh-CN" altLang="en-US" sz="1400" dirty="0"/>
              <a:t>，即</a:t>
            </a:r>
            <a:r>
              <a:rPr lang="en-US" altLang="zh-CN" sz="1400" dirty="0"/>
              <a:t>15C~35C(</a:t>
            </a:r>
            <a:r>
              <a:rPr lang="zh-CN" altLang="en-US" sz="1400" dirty="0"/>
              <a:t>温度稳定检测</a:t>
            </a:r>
            <a:r>
              <a:rPr lang="en-US" altLang="zh-CN" sz="1400" dirty="0"/>
              <a:t>,T</a:t>
            </a:r>
            <a:r>
              <a:rPr lang="zh-CN" altLang="en-US" sz="1400" dirty="0"/>
              <a:t>变化速率</a:t>
            </a:r>
            <a:r>
              <a:rPr lang="en-US" altLang="zh-CN" sz="1400" dirty="0"/>
              <a:t>±2C/min</a:t>
            </a:r>
            <a:r>
              <a:rPr lang="zh-CN" altLang="en-US" sz="1400" dirty="0"/>
              <a:t>？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	b</a:t>
            </a:r>
            <a:r>
              <a:rPr lang="zh-CN" altLang="en-US" sz="1400" dirty="0"/>
              <a:t>）湿度：</a:t>
            </a:r>
            <a:r>
              <a:rPr lang="en-US" altLang="zh-CN" sz="1400" dirty="0"/>
              <a:t>30~70%RH(</a:t>
            </a:r>
            <a:r>
              <a:rPr lang="zh-CN" altLang="en-US" sz="1400" dirty="0"/>
              <a:t>湿度稳定检测</a:t>
            </a:r>
            <a:r>
              <a:rPr lang="en-US" altLang="zh-CN" sz="1400" dirty="0"/>
              <a:t>,RH</a:t>
            </a:r>
            <a:r>
              <a:rPr lang="zh-CN" altLang="en-US" sz="1400" dirty="0"/>
              <a:t>湿度速率</a:t>
            </a:r>
            <a:r>
              <a:rPr lang="en-US" altLang="zh-CN" sz="1400" dirty="0"/>
              <a:t>&lt;3%RH/min?——0.05%RH/S)</a:t>
            </a:r>
          </a:p>
          <a:p>
            <a:r>
              <a:rPr lang="en-US" altLang="zh-CN" sz="1400" dirty="0"/>
              <a:t>	</a:t>
            </a:r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多点零点采样：采集</a:t>
            </a:r>
            <a:r>
              <a:rPr lang="en-US" altLang="zh-CN" sz="1400" dirty="0"/>
              <a:t>N</a:t>
            </a:r>
            <a:r>
              <a:rPr lang="zh-CN" altLang="en-US" sz="1400" dirty="0"/>
              <a:t>组数据（每组</a:t>
            </a:r>
            <a:r>
              <a:rPr lang="en-US" altLang="zh-CN" sz="1400" dirty="0"/>
              <a:t>30</a:t>
            </a:r>
            <a:r>
              <a:rPr lang="zh-CN" altLang="en-US" sz="1400" dirty="0"/>
              <a:t>分钟，参考自监控功能），计算初始均值 </a:t>
            </a:r>
            <a:r>
              <a:rPr lang="en-US" altLang="zh-CN" sz="1400" dirty="0"/>
              <a:t>V0_avg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r>
              <a:rPr lang="zh-CN" altLang="en-US" sz="1400" dirty="0"/>
              <a:t>暂定</a:t>
            </a:r>
            <a:r>
              <a:rPr lang="en-US" altLang="zh-CN" sz="1400" dirty="0"/>
              <a:t>N=10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动态阈值触发：当连续</a:t>
            </a:r>
            <a:r>
              <a:rPr lang="en-US" altLang="zh-CN" sz="1400" dirty="0"/>
              <a:t>10</a:t>
            </a:r>
            <a:r>
              <a:rPr lang="zh-CN" altLang="en-US" sz="1400" dirty="0"/>
              <a:t>次检测的误差（每半个小时）超过阈值时自动零点校准并存储校准参数。 </a:t>
            </a:r>
            <a:endParaRPr lang="en-US" altLang="zh-CN" sz="1400" dirty="0"/>
          </a:p>
          <a:p>
            <a:r>
              <a:rPr lang="zh-CN" altLang="en-US" sz="1400" dirty="0"/>
              <a:t>（阈值范围：</a:t>
            </a:r>
            <a:r>
              <a:rPr lang="en-US" altLang="zh-CN" sz="1400" dirty="0"/>
              <a:t>5%LFL&lt;=</a:t>
            </a:r>
            <a:r>
              <a:rPr lang="zh-CN" altLang="en-US" sz="1400" dirty="0"/>
              <a:t>偏移量</a:t>
            </a:r>
            <a:r>
              <a:rPr lang="en-US" altLang="zh-CN" sz="1400" dirty="0"/>
              <a:t>&lt;= 7%LFL</a:t>
            </a:r>
            <a:r>
              <a:rPr lang="zh-CN" altLang="en-US" sz="1400" dirty="0"/>
              <a:t>或</a:t>
            </a:r>
            <a:r>
              <a:rPr lang="en-US" altLang="zh-CN" sz="1400" dirty="0"/>
              <a:t>-7%LFL&lt;=</a:t>
            </a:r>
            <a:r>
              <a:rPr lang="zh-CN" altLang="en-US" sz="1400" dirty="0"/>
              <a:t>偏移量</a:t>
            </a:r>
            <a:r>
              <a:rPr lang="en-US" altLang="zh-CN" sz="1400" dirty="0"/>
              <a:t>&lt;= -5% 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4. </a:t>
            </a:r>
            <a:r>
              <a:rPr lang="zh-CN" altLang="en-US" sz="1400" dirty="0"/>
              <a:t>校准失败回滚：</a:t>
            </a:r>
            <a:r>
              <a:rPr lang="en-US" altLang="zh-CN" sz="1400" dirty="0"/>
              <a:t>· </a:t>
            </a:r>
            <a:r>
              <a:rPr lang="zh-CN" altLang="en-US" sz="1400" dirty="0"/>
              <a:t>自动回滚至上一次成功校准参数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5. </a:t>
            </a:r>
            <a:r>
              <a:rPr lang="zh-CN" altLang="en-US" sz="1400" dirty="0"/>
              <a:t>记录校准次数：当校准次数为</a:t>
            </a:r>
            <a:r>
              <a:rPr lang="en-US" altLang="zh-CN" sz="1400" dirty="0"/>
              <a:t>2</a:t>
            </a:r>
            <a:r>
              <a:rPr lang="zh-CN" altLang="en-US" sz="1400" dirty="0"/>
              <a:t>时候，</a:t>
            </a:r>
            <a:r>
              <a:rPr lang="en-US" altLang="zh-CN" sz="1400" dirty="0"/>
              <a:t>ASC</a:t>
            </a:r>
            <a:r>
              <a:rPr lang="zh-CN" altLang="en-US" sz="1400" dirty="0"/>
              <a:t>寿命预警（</a:t>
            </a:r>
            <a:r>
              <a:rPr lang="en-US" altLang="zh-CN" sz="1400" dirty="0"/>
              <a:t> ASC close to end of life </a:t>
            </a:r>
            <a:r>
              <a:rPr lang="zh-CN" altLang="en-US" sz="1400" dirty="0"/>
              <a:t>）；当校准次数为</a:t>
            </a:r>
            <a:r>
              <a:rPr lang="en-US" altLang="zh-CN" sz="1400" dirty="0"/>
              <a:t>3</a:t>
            </a:r>
            <a:r>
              <a:rPr lang="zh-CN" altLang="en-US" sz="1400" dirty="0"/>
              <a:t>时候，</a:t>
            </a:r>
            <a:r>
              <a:rPr lang="en-US" altLang="zh-CN" sz="1400" dirty="0"/>
              <a:t>ASC</a:t>
            </a:r>
            <a:r>
              <a:rPr lang="zh-CN" altLang="en-US" sz="1400" dirty="0"/>
              <a:t>到达寿命（</a:t>
            </a:r>
            <a:r>
              <a:rPr lang="en-US" altLang="zh-CN" sz="1400" dirty="0"/>
              <a:t> ASC life-time limit reached 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注意：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使用加热电阻补偿后浓度值</a:t>
            </a:r>
            <a:r>
              <a:rPr lang="en-US" altLang="zh-CN" sz="1400" dirty="0"/>
              <a:t>PPM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R454B</a:t>
            </a:r>
            <a:r>
              <a:rPr lang="zh-CN" altLang="en-US" sz="1400" dirty="0"/>
              <a:t>：</a:t>
            </a:r>
            <a:r>
              <a:rPr lang="en-US" altLang="zh-CN" sz="1400" dirty="0"/>
              <a:t> 5%LFL=± 5750PPM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R32 </a:t>
            </a:r>
            <a:r>
              <a:rPr lang="zh-CN" altLang="en-US" sz="1400" dirty="0"/>
              <a:t>：</a:t>
            </a:r>
            <a:r>
              <a:rPr lang="en-US" altLang="zh-CN" sz="1400" dirty="0"/>
              <a:t> 5%LFL ± 7200PPM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872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29997" y="4076611"/>
            <a:ext cx="124046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执行零点校准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47015" y="833120"/>
            <a:ext cx="8202591" cy="60248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47015" y="132715"/>
            <a:ext cx="10515600" cy="700405"/>
          </a:xfrm>
        </p:spPr>
        <p:txBody>
          <a:bodyPr/>
          <a:lstStyle/>
          <a:p>
            <a:r>
              <a:rPr lang="en-US" altLang="zh-CN" sz="3600" dirty="0" err="1"/>
              <a:t>asc</a:t>
            </a:r>
            <a:r>
              <a:rPr lang="zh-CN" altLang="en-US" sz="3600" dirty="0"/>
              <a:t>流程图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5C9B9E4F-4DAF-2FD2-B991-B1872CDF356C}"/>
              </a:ext>
            </a:extLst>
          </p:cNvPr>
          <p:cNvSpPr txBox="1"/>
          <p:nvPr/>
        </p:nvSpPr>
        <p:spPr>
          <a:xfrm>
            <a:off x="1437072" y="4735200"/>
            <a:ext cx="124046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计算零点偏移量</a:t>
            </a:r>
            <a:r>
              <a:rPr lang="en-US" altLang="zh-CN" sz="1200" dirty="0" err="1"/>
              <a:t>zero_offset</a:t>
            </a:r>
            <a:r>
              <a:rPr lang="en-US" altLang="zh-CN" sz="1200" dirty="0"/>
              <a:t> </a:t>
            </a:r>
            <a:r>
              <a:rPr lang="zh-CN" altLang="en-US" sz="1200" dirty="0"/>
              <a:t>（Δ</a:t>
            </a:r>
            <a:r>
              <a:rPr lang="en-US" altLang="zh-CN" sz="1200" dirty="0"/>
              <a:t>PPM</a:t>
            </a:r>
            <a:r>
              <a:rPr lang="zh-CN" altLang="en-US" sz="1200" dirty="0"/>
              <a:t>）</a:t>
            </a:r>
            <a:endParaRPr lang="en-US" sz="1200" dirty="0"/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4710ADA3-CEAA-6278-93C7-13974DBB2300}"/>
              </a:ext>
            </a:extLst>
          </p:cNvPr>
          <p:cNvSpPr txBox="1"/>
          <p:nvPr/>
        </p:nvSpPr>
        <p:spPr>
          <a:xfrm>
            <a:off x="1471891" y="5753745"/>
            <a:ext cx="11539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存储校准参数</a:t>
            </a:r>
            <a:r>
              <a:rPr lang="en-US" altLang="zh-CN" sz="1200" dirty="0" err="1"/>
              <a:t>zero_offset</a:t>
            </a:r>
            <a:endParaRPr lang="en-US" altLang="zh-CN" sz="1200" dirty="0"/>
          </a:p>
          <a:p>
            <a:r>
              <a:rPr lang="en-US" altLang="zh-CN" sz="1200" dirty="0"/>
              <a:t>+=</a:t>
            </a:r>
            <a:r>
              <a:rPr lang="en-US" altLang="zh-CN" sz="1200" dirty="0" err="1"/>
              <a:t>zero_offset</a:t>
            </a:r>
            <a:endParaRPr lang="zh-CN" altLang="en-US" sz="1200" dirty="0"/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B0478562-68B1-9A84-C851-7D41EC706D47}"/>
              </a:ext>
            </a:extLst>
          </p:cNvPr>
          <p:cNvSpPr txBox="1"/>
          <p:nvPr/>
        </p:nvSpPr>
        <p:spPr>
          <a:xfrm>
            <a:off x="6993768" y="3335311"/>
            <a:ext cx="124046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校准参数回滚上一个参数</a:t>
            </a:r>
            <a:endParaRPr lang="en-US" sz="1200" dirty="0"/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8257D81A-AE16-A8D3-5F71-A6EF518B0691}"/>
              </a:ext>
            </a:extLst>
          </p:cNvPr>
          <p:cNvSpPr txBox="1"/>
          <p:nvPr/>
        </p:nvSpPr>
        <p:spPr>
          <a:xfrm>
            <a:off x="4818325" y="2050628"/>
            <a:ext cx="124046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应用校准参数</a:t>
            </a:r>
            <a:endParaRPr lang="en-US" sz="1200" dirty="0"/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374A04D0-188B-0ABB-4F4E-DAD835F62DAB}"/>
              </a:ext>
            </a:extLst>
          </p:cNvPr>
          <p:cNvSpPr txBox="1"/>
          <p:nvPr/>
        </p:nvSpPr>
        <p:spPr>
          <a:xfrm>
            <a:off x="4818322" y="1438143"/>
            <a:ext cx="124046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验证校准效果</a:t>
            </a:r>
            <a:endParaRPr lang="en-US" sz="1200" dirty="0"/>
          </a:p>
        </p:txBody>
      </p:sp>
      <p:sp>
        <p:nvSpPr>
          <p:cNvPr id="41" name="Diamond 13">
            <a:extLst>
              <a:ext uri="{FF2B5EF4-FFF2-40B4-BE49-F238E27FC236}">
                <a16:creationId xmlns:a16="http://schemas.microsoft.com/office/drawing/2014/main" id="{E0402203-E185-8E35-0D41-0BA2A68BC277}"/>
              </a:ext>
            </a:extLst>
          </p:cNvPr>
          <p:cNvSpPr/>
          <p:nvPr/>
        </p:nvSpPr>
        <p:spPr>
          <a:xfrm>
            <a:off x="4572846" y="2708269"/>
            <a:ext cx="1731422" cy="708718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误差是否达标?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id="{78CB0527-4BC1-FAE8-486E-FD4E0071E84B}"/>
              </a:ext>
            </a:extLst>
          </p:cNvPr>
          <p:cNvSpPr txBox="1"/>
          <p:nvPr/>
        </p:nvSpPr>
        <p:spPr>
          <a:xfrm>
            <a:off x="4818321" y="3793256"/>
            <a:ext cx="124046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记录校准次数</a:t>
            </a:r>
            <a:endParaRPr lang="en-US" sz="1200" dirty="0"/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id="{AE510D10-0117-9877-4D62-6B091F66496B}"/>
              </a:ext>
            </a:extLst>
          </p:cNvPr>
          <p:cNvSpPr txBox="1"/>
          <p:nvPr/>
        </p:nvSpPr>
        <p:spPr>
          <a:xfrm>
            <a:off x="4825398" y="4455358"/>
            <a:ext cx="124046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退出校准模式</a:t>
            </a:r>
            <a:endParaRPr lang="en-US" altLang="zh-CN" sz="12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569CDAC-EF46-49B0-5A5C-5893E0E29EB0}"/>
              </a:ext>
            </a:extLst>
          </p:cNvPr>
          <p:cNvSpPr txBox="1"/>
          <p:nvPr/>
        </p:nvSpPr>
        <p:spPr>
          <a:xfrm>
            <a:off x="8732028" y="1502071"/>
            <a:ext cx="33870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定义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FF0000"/>
                </a:solidFill>
              </a:rPr>
              <a:t>zero_offset</a:t>
            </a:r>
            <a:r>
              <a:rPr lang="zh-CN" altLang="en-US" sz="1400" dirty="0">
                <a:solidFill>
                  <a:srgbClr val="FF0000"/>
                </a:solidFill>
              </a:rPr>
              <a:t>自动自校准校正值</a:t>
            </a:r>
            <a:r>
              <a:rPr lang="en-US" altLang="zh-CN" sz="1400" dirty="0">
                <a:solidFill>
                  <a:srgbClr val="FF0000"/>
                </a:solidFill>
              </a:rPr>
              <a:t>(ΔPPM)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69" name="TextBox 9">
            <a:extLst>
              <a:ext uri="{FF2B5EF4-FFF2-40B4-BE49-F238E27FC236}">
                <a16:creationId xmlns:a16="http://schemas.microsoft.com/office/drawing/2014/main" id="{4B9C8803-D58E-0A38-E4B0-326110E24636}"/>
              </a:ext>
            </a:extLst>
          </p:cNvPr>
          <p:cNvSpPr txBox="1"/>
          <p:nvPr/>
        </p:nvSpPr>
        <p:spPr>
          <a:xfrm>
            <a:off x="1437073" y="1026624"/>
            <a:ext cx="124046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环境参数采集</a:t>
            </a:r>
          </a:p>
        </p:txBody>
      </p:sp>
      <p:sp>
        <p:nvSpPr>
          <p:cNvPr id="71" name="Diamond 13">
            <a:extLst>
              <a:ext uri="{FF2B5EF4-FFF2-40B4-BE49-F238E27FC236}">
                <a16:creationId xmlns:a16="http://schemas.microsoft.com/office/drawing/2014/main" id="{F022BE0D-2AEE-6C6D-16A9-9A23238A8F1B}"/>
              </a:ext>
            </a:extLst>
          </p:cNvPr>
          <p:cNvSpPr/>
          <p:nvPr/>
        </p:nvSpPr>
        <p:spPr>
          <a:xfrm>
            <a:off x="1084991" y="3199658"/>
            <a:ext cx="1937552" cy="548304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连续检测到</a:t>
            </a:r>
            <a:r>
              <a:rPr lang="en-US" altLang="zh-CN" sz="1000" dirty="0">
                <a:solidFill>
                  <a:srgbClr val="FF0000"/>
                </a:solidFill>
              </a:rPr>
              <a:t>N</a:t>
            </a:r>
            <a:r>
              <a:rPr lang="zh-CN" altLang="en-US" sz="1000" dirty="0">
                <a:solidFill>
                  <a:srgbClr val="FF0000"/>
                </a:solidFill>
              </a:rPr>
              <a:t>次误差超标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72" name="Connector: Elbow 17">
            <a:extLst>
              <a:ext uri="{FF2B5EF4-FFF2-40B4-BE49-F238E27FC236}">
                <a16:creationId xmlns:a16="http://schemas.microsoft.com/office/drawing/2014/main" id="{D37115CA-BAB6-3B3A-F20D-0C99CF19D4E1}"/>
              </a:ext>
            </a:extLst>
          </p:cNvPr>
          <p:cNvCxnSpPr>
            <a:cxnSpLocks/>
            <a:stCxn id="71" idx="3"/>
            <a:endCxn id="69" idx="3"/>
          </p:cNvCxnSpPr>
          <p:nvPr/>
        </p:nvCxnSpPr>
        <p:spPr>
          <a:xfrm flipH="1" flipV="1">
            <a:off x="2677538" y="1165124"/>
            <a:ext cx="345005" cy="2308686"/>
          </a:xfrm>
          <a:prstGeom prst="bentConnector3">
            <a:avLst>
              <a:gd name="adj1" fmla="val -157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12">
            <a:extLst>
              <a:ext uri="{FF2B5EF4-FFF2-40B4-BE49-F238E27FC236}">
                <a16:creationId xmlns:a16="http://schemas.microsoft.com/office/drawing/2014/main" id="{42FEB62F-12E3-EA55-28EF-55A1EEA12F2D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050230" y="4353610"/>
            <a:ext cx="7075" cy="38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Diamond 13">
            <a:extLst>
              <a:ext uri="{FF2B5EF4-FFF2-40B4-BE49-F238E27FC236}">
                <a16:creationId xmlns:a16="http://schemas.microsoft.com/office/drawing/2014/main" id="{C784FD10-560F-DEB1-C214-6A64C1220F6B}"/>
              </a:ext>
            </a:extLst>
          </p:cNvPr>
          <p:cNvSpPr/>
          <p:nvPr/>
        </p:nvSpPr>
        <p:spPr>
          <a:xfrm>
            <a:off x="1030927" y="1597932"/>
            <a:ext cx="2052756" cy="561245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15C&lt;T&lt;35C</a:t>
            </a:r>
          </a:p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&amp;&amp; 30 %RH &lt;RH&lt;70%RH&amp;&amp;</a:t>
            </a:r>
            <a:r>
              <a:rPr lang="zh-CN" altLang="en-US" sz="1000" dirty="0">
                <a:solidFill>
                  <a:srgbClr val="FF0000"/>
                </a:solidFill>
              </a:rPr>
              <a:t>温湿度稳定检测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2" name="Connector: Elbow 17">
            <a:extLst>
              <a:ext uri="{FF2B5EF4-FFF2-40B4-BE49-F238E27FC236}">
                <a16:creationId xmlns:a16="http://schemas.microsoft.com/office/drawing/2014/main" id="{9D8B350F-383E-751C-A260-B84EB6148079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 rot="5400000">
            <a:off x="5248237" y="2517948"/>
            <a:ext cx="38064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12">
            <a:extLst>
              <a:ext uri="{FF2B5EF4-FFF2-40B4-BE49-F238E27FC236}">
                <a16:creationId xmlns:a16="http://schemas.microsoft.com/office/drawing/2014/main" id="{E219DF40-5F31-6076-4567-3D0DAFC0B227}"/>
              </a:ext>
            </a:extLst>
          </p:cNvPr>
          <p:cNvCxnSpPr>
            <a:cxnSpLocks/>
          </p:cNvCxnSpPr>
          <p:nvPr/>
        </p:nvCxnSpPr>
        <p:spPr>
          <a:xfrm>
            <a:off x="2048861" y="5390099"/>
            <a:ext cx="1368" cy="34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7">
            <a:extLst>
              <a:ext uri="{FF2B5EF4-FFF2-40B4-BE49-F238E27FC236}">
                <a16:creationId xmlns:a16="http://schemas.microsoft.com/office/drawing/2014/main" id="{BD162A85-86CF-D29E-8DC8-137EFC781176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 rot="5400000" flipH="1" flipV="1">
            <a:off x="1262741" y="2224263"/>
            <a:ext cx="4961933" cy="3389694"/>
          </a:xfrm>
          <a:prstGeom prst="bentConnector5">
            <a:avLst>
              <a:gd name="adj1" fmla="val -4607"/>
              <a:gd name="adj2" fmla="val 65385"/>
              <a:gd name="adj3" fmla="val 104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7">
            <a:extLst>
              <a:ext uri="{FF2B5EF4-FFF2-40B4-BE49-F238E27FC236}">
                <a16:creationId xmlns:a16="http://schemas.microsoft.com/office/drawing/2014/main" id="{BD21C158-22FA-CB50-B3E4-DE2EBEBE3B06}"/>
              </a:ext>
            </a:extLst>
          </p:cNvPr>
          <p:cNvCxnSpPr>
            <a:cxnSpLocks/>
          </p:cNvCxnSpPr>
          <p:nvPr/>
        </p:nvCxnSpPr>
        <p:spPr>
          <a:xfrm rot="5400000">
            <a:off x="5248236" y="3605662"/>
            <a:ext cx="38064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7">
            <a:extLst>
              <a:ext uri="{FF2B5EF4-FFF2-40B4-BE49-F238E27FC236}">
                <a16:creationId xmlns:a16="http://schemas.microsoft.com/office/drawing/2014/main" id="{E46E1574-A62F-B4C9-E073-FA581F8B4C85}"/>
              </a:ext>
            </a:extLst>
          </p:cNvPr>
          <p:cNvCxnSpPr>
            <a:cxnSpLocks/>
            <a:stCxn id="39" idx="2"/>
            <a:endCxn id="37" idx="0"/>
          </p:cNvCxnSpPr>
          <p:nvPr/>
        </p:nvCxnSpPr>
        <p:spPr>
          <a:xfrm rot="16200000" flipH="1">
            <a:off x="5270813" y="1882883"/>
            <a:ext cx="335486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7">
            <a:extLst>
              <a:ext uri="{FF2B5EF4-FFF2-40B4-BE49-F238E27FC236}">
                <a16:creationId xmlns:a16="http://schemas.microsoft.com/office/drawing/2014/main" id="{DA35231B-8D16-7E9E-EB3F-FD63AC7C18D6}"/>
              </a:ext>
            </a:extLst>
          </p:cNvPr>
          <p:cNvCxnSpPr>
            <a:cxnSpLocks/>
            <a:stCxn id="69" idx="2"/>
            <a:endCxn id="84" idx="0"/>
          </p:cNvCxnSpPr>
          <p:nvPr/>
        </p:nvCxnSpPr>
        <p:spPr>
          <a:xfrm rot="5400000">
            <a:off x="1910152" y="1450777"/>
            <a:ext cx="29430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7">
            <a:extLst>
              <a:ext uri="{FF2B5EF4-FFF2-40B4-BE49-F238E27FC236}">
                <a16:creationId xmlns:a16="http://schemas.microsoft.com/office/drawing/2014/main" id="{8D4CC1B7-40FC-3BCC-1D2F-6EE90F14B998}"/>
              </a:ext>
            </a:extLst>
          </p:cNvPr>
          <p:cNvCxnSpPr>
            <a:cxnSpLocks/>
          </p:cNvCxnSpPr>
          <p:nvPr/>
        </p:nvCxnSpPr>
        <p:spPr>
          <a:xfrm rot="5400000">
            <a:off x="5248232" y="4276424"/>
            <a:ext cx="38064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2">
            <a:extLst>
              <a:ext uri="{FF2B5EF4-FFF2-40B4-BE49-F238E27FC236}">
                <a16:creationId xmlns:a16="http://schemas.microsoft.com/office/drawing/2014/main" id="{BA2EF83E-B1AB-CC0A-40FC-97B4B4083D21}"/>
              </a:ext>
            </a:extLst>
          </p:cNvPr>
          <p:cNvCxnSpPr>
            <a:cxnSpLocks/>
          </p:cNvCxnSpPr>
          <p:nvPr/>
        </p:nvCxnSpPr>
        <p:spPr>
          <a:xfrm>
            <a:off x="2067840" y="3731448"/>
            <a:ext cx="1368" cy="34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2">
            <a:extLst>
              <a:ext uri="{FF2B5EF4-FFF2-40B4-BE49-F238E27FC236}">
                <a16:creationId xmlns:a16="http://schemas.microsoft.com/office/drawing/2014/main" id="{58E895FC-34EC-5965-463F-997D9532A3C6}"/>
              </a:ext>
            </a:extLst>
          </p:cNvPr>
          <p:cNvCxnSpPr>
            <a:cxnSpLocks/>
            <a:stCxn id="84" idx="2"/>
            <a:endCxn id="192" idx="0"/>
          </p:cNvCxnSpPr>
          <p:nvPr/>
        </p:nvCxnSpPr>
        <p:spPr>
          <a:xfrm>
            <a:off x="2057305" y="2159177"/>
            <a:ext cx="7319" cy="29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7">
            <a:extLst>
              <a:ext uri="{FF2B5EF4-FFF2-40B4-BE49-F238E27FC236}">
                <a16:creationId xmlns:a16="http://schemas.microsoft.com/office/drawing/2014/main" id="{74B2E774-9446-93CB-02A7-C774EA9B81BD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3083683" y="1878554"/>
            <a:ext cx="48071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7">
            <a:extLst>
              <a:ext uri="{FF2B5EF4-FFF2-40B4-BE49-F238E27FC236}">
                <a16:creationId xmlns:a16="http://schemas.microsoft.com/office/drawing/2014/main" id="{3FBD5AE5-C011-F5E2-969C-7B6BC56BD921}"/>
              </a:ext>
            </a:extLst>
          </p:cNvPr>
          <p:cNvCxnSpPr>
            <a:cxnSpLocks/>
            <a:stCxn id="41" idx="3"/>
            <a:endCxn id="36" idx="0"/>
          </p:cNvCxnSpPr>
          <p:nvPr/>
        </p:nvCxnSpPr>
        <p:spPr>
          <a:xfrm>
            <a:off x="6304268" y="3062628"/>
            <a:ext cx="1309733" cy="272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7">
            <a:extLst>
              <a:ext uri="{FF2B5EF4-FFF2-40B4-BE49-F238E27FC236}">
                <a16:creationId xmlns:a16="http://schemas.microsoft.com/office/drawing/2014/main" id="{FCD1F18F-5DC6-21AE-F967-4730DA73A0C1}"/>
              </a:ext>
            </a:extLst>
          </p:cNvPr>
          <p:cNvCxnSpPr>
            <a:cxnSpLocks/>
            <a:stCxn id="36" idx="2"/>
            <a:endCxn id="49" idx="3"/>
          </p:cNvCxnSpPr>
          <p:nvPr/>
        </p:nvCxnSpPr>
        <p:spPr>
          <a:xfrm rot="5400000">
            <a:off x="6441491" y="3421348"/>
            <a:ext cx="796882" cy="15481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9">
            <a:extLst>
              <a:ext uri="{FF2B5EF4-FFF2-40B4-BE49-F238E27FC236}">
                <a16:creationId xmlns:a16="http://schemas.microsoft.com/office/drawing/2014/main" id="{7FA78BBE-DC7F-9875-1F1F-4EBAD2594A0E}"/>
              </a:ext>
            </a:extLst>
          </p:cNvPr>
          <p:cNvSpPr txBox="1"/>
          <p:nvPr/>
        </p:nvSpPr>
        <p:spPr>
          <a:xfrm>
            <a:off x="1444391" y="2456178"/>
            <a:ext cx="124046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多点零点采样采</a:t>
            </a:r>
          </a:p>
        </p:txBody>
      </p:sp>
      <p:cxnSp>
        <p:nvCxnSpPr>
          <p:cNvPr id="198" name="Connector: Elbow 17">
            <a:extLst>
              <a:ext uri="{FF2B5EF4-FFF2-40B4-BE49-F238E27FC236}">
                <a16:creationId xmlns:a16="http://schemas.microsoft.com/office/drawing/2014/main" id="{B307156B-7EA4-2088-FB21-026736310A80}"/>
              </a:ext>
            </a:extLst>
          </p:cNvPr>
          <p:cNvCxnSpPr>
            <a:cxnSpLocks/>
          </p:cNvCxnSpPr>
          <p:nvPr/>
        </p:nvCxnSpPr>
        <p:spPr>
          <a:xfrm rot="5400000">
            <a:off x="1911771" y="3047256"/>
            <a:ext cx="29430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9">
            <a:extLst>
              <a:ext uri="{FF2B5EF4-FFF2-40B4-BE49-F238E27FC236}">
                <a16:creationId xmlns:a16="http://schemas.microsoft.com/office/drawing/2014/main" id="{13CF43A9-DB07-EEAB-E204-9413C544118F}"/>
              </a:ext>
            </a:extLst>
          </p:cNvPr>
          <p:cNvSpPr txBox="1"/>
          <p:nvPr/>
        </p:nvSpPr>
        <p:spPr>
          <a:xfrm>
            <a:off x="4825398" y="5159015"/>
            <a:ext cx="124046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返回正常检测模式</a:t>
            </a:r>
            <a:endParaRPr lang="en-US" sz="1200" dirty="0"/>
          </a:p>
        </p:txBody>
      </p:sp>
      <p:cxnSp>
        <p:nvCxnSpPr>
          <p:cNvPr id="204" name="Connector: Elbow 17">
            <a:extLst>
              <a:ext uri="{FF2B5EF4-FFF2-40B4-BE49-F238E27FC236}">
                <a16:creationId xmlns:a16="http://schemas.microsoft.com/office/drawing/2014/main" id="{E78FE867-AF3E-7CF2-C47A-0B163E6E69B6}"/>
              </a:ext>
            </a:extLst>
          </p:cNvPr>
          <p:cNvCxnSpPr>
            <a:cxnSpLocks/>
          </p:cNvCxnSpPr>
          <p:nvPr/>
        </p:nvCxnSpPr>
        <p:spPr>
          <a:xfrm rot="5400000">
            <a:off x="5255309" y="4927139"/>
            <a:ext cx="38064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E358E-B59D-ADE9-2460-9A59EF5A5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008CEC37-4A17-D2B0-361A-632BF81EED38}"/>
              </a:ext>
            </a:extLst>
          </p:cNvPr>
          <p:cNvSpPr txBox="1"/>
          <p:nvPr/>
        </p:nvSpPr>
        <p:spPr>
          <a:xfrm>
            <a:off x="660400" y="14514"/>
            <a:ext cx="10858500" cy="1028700"/>
          </a:xfrm>
          <a:prstGeom prst="rect">
            <a:avLst/>
          </a:prstGeom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>
                <a:solidFill>
                  <a:schemeClr val="tx1"/>
                </a:solidFill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三、客户资料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DBDB0-6261-6DB6-6A83-4120B2A43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188" y="3400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zh-CN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53736-2FA9-7748-3D55-C1FA48354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188" y="7985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Lato" panose="020F0502020204030203" pitchFamily="34" charset="0"/>
              </a:rPr>
            </a:b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图片 30">
            <a:extLst>
              <a:ext uri="{FF2B5EF4-FFF2-40B4-BE49-F238E27FC236}">
                <a16:creationId xmlns:a16="http://schemas.microsoft.com/office/drawing/2014/main" id="{2523476F-3467-481D-358E-4C5C0BC84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300" y="1803926"/>
            <a:ext cx="52705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图片 8">
            <a:extLst>
              <a:ext uri="{FF2B5EF4-FFF2-40B4-BE49-F238E27FC236}">
                <a16:creationId xmlns:a16="http://schemas.microsoft.com/office/drawing/2014/main" id="{295F06A3-73E1-F668-730E-5B5AAD374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86" y="2092648"/>
            <a:ext cx="5289550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4851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IMAGE" val="New_Batches_1231_Outline/20231231/images_object_16001_17000/47f984c4-f17d-48fd-897e-2209eb315557-4.source.default.zh-Hans.jpg"/>
  <p:tag name="OFFICEPLUS.THEME" val="New_Batches_1231_Outline/20231231/images_object_16001_17000/47f984c4-f17d-48fd-897e-2209eb315557-4.source.default.zh-Hans-9.pptx"/>
  <p:tag name="OFFICEPLUS.OUTLINE" val="829015"/>
  <p:tag name="OFFICEPLUS.OUTLINEEXTERNAL" val="4e1d07da-2039-6efc-6c07-0a04336cd3c2"/>
</p:tagLst>
</file>

<file path=ppt/theme/theme1.xml><?xml version="1.0" encoding="utf-8"?>
<a:theme xmlns:a="http://schemas.openxmlformats.org/drawingml/2006/main" name="Office Theme">
  <a:themeElements>
    <a:clrScheme name="POSiFA Color Theme">
      <a:dk1>
        <a:srgbClr val="626669"/>
      </a:dk1>
      <a:lt1>
        <a:srgbClr val="FFFFFF"/>
      </a:lt1>
      <a:dk2>
        <a:srgbClr val="005E83"/>
      </a:dk2>
      <a:lt2>
        <a:srgbClr val="E7E6E6"/>
      </a:lt2>
      <a:accent1>
        <a:srgbClr val="636669"/>
      </a:accent1>
      <a:accent2>
        <a:srgbClr val="8F3237"/>
      </a:accent2>
      <a:accent3>
        <a:srgbClr val="005F83"/>
      </a:accent3>
      <a:accent4>
        <a:srgbClr val="DA281C"/>
      </a:accent4>
      <a:accent5>
        <a:srgbClr val="4198B5"/>
      </a:accent5>
      <a:accent6>
        <a:srgbClr val="8BD3E6"/>
      </a:accent6>
      <a:hlink>
        <a:srgbClr val="4198B5"/>
      </a:hlink>
      <a:folHlink>
        <a:srgbClr val="8AD3E5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8173</TotalTime>
  <Words>473</Words>
  <Application>Microsoft Office PowerPoint</Application>
  <PresentationFormat>宽屏</PresentationFormat>
  <Paragraphs>54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微软雅黑</vt:lpstr>
      <vt:lpstr>Arial</vt:lpstr>
      <vt:lpstr>Wingdings</vt:lpstr>
      <vt:lpstr>Office Theme</vt:lpstr>
      <vt:lpstr>PowerPoint 演示文稿</vt:lpstr>
      <vt:lpstr>PowerPoint 演示文稿</vt:lpstr>
      <vt:lpstr>PowerPoint 演示文稿</vt:lpstr>
      <vt:lpstr>asc流程图</vt:lpstr>
      <vt:lpstr>PowerPoint 演示文稿</vt:lpstr>
    </vt:vector>
  </TitlesOfParts>
  <Company>OfficePLUS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Template</dc:title>
  <dc:creator>OfficePLUS</dc:creator>
  <cp:lastModifiedBy>zhongwei lin</cp:lastModifiedBy>
  <cp:revision>786</cp:revision>
  <dcterms:created xsi:type="dcterms:W3CDTF">2023-07-20T03:04:31Z</dcterms:created>
  <dcterms:modified xsi:type="dcterms:W3CDTF">2025-03-20T12:06:21Z</dcterms:modified>
</cp:coreProperties>
</file>