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9ef04de4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9ef04de4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9ef04de4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9ef04de4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9ef04de4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9ef04de4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9ef04de4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9ef04de4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9eb409b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9eb409b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9eb409b1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9eb409b1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9eb409b1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9eb409b1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9eb409b1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9eb409b1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9eb409b1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9eb409b1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9ef04de4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9ef04de4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9ef04de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9ef04de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9ef04de4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9ef04de4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tutorialspoint.com/arduino/arduino_board_description.htm" TargetMode="External"/><Relationship Id="rId4" Type="http://schemas.openxmlformats.org/officeDocument/2006/relationships/hyperlink" Target="https://www.circuito.io/blog/arduino-uno-pinout/" TargetMode="External"/><Relationship Id="rId5" Type="http://schemas.openxmlformats.org/officeDocument/2006/relationships/hyperlink" Target="https://learn.sparkfun.com/tutorials/sparkfun-inventors-kit-experiment-guide---v41/project-1-light" TargetMode="External"/><Relationship Id="rId6" Type="http://schemas.openxmlformats.org/officeDocument/2006/relationships/hyperlink" Target="https://learn.sparkfun.com/tutorials/terminal-basics/basic-terminolog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learn.sparkfun.com/tutorials/resistors/decoding-resistor-markings"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Arduino Lecture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Week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Circuit: </a:t>
            </a:r>
            <a:r>
              <a:rPr lang="en" sz="1800"/>
              <a:t>https://www.tinkercad.com/things/gfVuZhWRshg</a:t>
            </a:r>
            <a:endParaRPr sz="1800"/>
          </a:p>
        </p:txBody>
      </p:sp>
      <p:pic>
        <p:nvPicPr>
          <p:cNvPr id="192" name="Google Shape;192;p22"/>
          <p:cNvPicPr preferRelativeResize="0"/>
          <p:nvPr/>
        </p:nvPicPr>
        <p:blipFill>
          <a:blip r:embed="rId3">
            <a:alphaModFix/>
          </a:blip>
          <a:stretch>
            <a:fillRect/>
          </a:stretch>
        </p:blipFill>
        <p:spPr>
          <a:xfrm>
            <a:off x="1722250" y="1165425"/>
            <a:ext cx="4171950" cy="3248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a:t>
            </a:r>
            <a:endParaRPr/>
          </a:p>
        </p:txBody>
      </p:sp>
      <p:sp>
        <p:nvSpPr>
          <p:cNvPr id="198" name="Google Shape;198;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en"/>
              <a:t>void setup()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  pinMode(9, OUTPUT);      // Set pin 13 to output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void loop()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  digitalWrite(9, HIGH);   // Turn on the LED</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  delay(2000);              // Wait for two seconds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  digitalWrite(9, LOW);    // Turn off the LED</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  delay(2000);              // Wait for two seconds</a:t>
            </a:r>
            <a:endParaRPr/>
          </a:p>
          <a:p>
            <a:pPr indent="0" lvl="0" marL="0" rtl="0" algn="l">
              <a:lnSpc>
                <a:spcPct val="100000"/>
              </a:lnSpc>
              <a:spcBef>
                <a:spcPts val="0"/>
              </a:spcBef>
              <a:spcAft>
                <a:spcPts val="0"/>
              </a:spcAft>
              <a:buNone/>
            </a:pPr>
            <a:r>
              <a:rPr lang="en"/>
              <a:t>}</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each function does</a:t>
            </a:r>
            <a:endParaRPr/>
          </a:p>
        </p:txBody>
      </p:sp>
      <p:sp>
        <p:nvSpPr>
          <p:cNvPr id="204" name="Google Shape;204;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Clr>
                <a:schemeClr val="dk1"/>
              </a:buClr>
              <a:buSzPts val="275"/>
              <a:buFont typeface="Arial"/>
              <a:buNone/>
            </a:pPr>
            <a:r>
              <a:rPr lang="en" sz="4936"/>
              <a:t>Void setup(): This is the function used to initialize variables, pin modes, or use libraries. This function runs once </a:t>
            </a:r>
            <a:endParaRPr sz="4936"/>
          </a:p>
          <a:p>
            <a:pPr indent="0" lvl="0" marL="0" rtl="0" algn="l">
              <a:lnSpc>
                <a:spcPct val="150000"/>
              </a:lnSpc>
              <a:spcBef>
                <a:spcPts val="1200"/>
              </a:spcBef>
              <a:spcAft>
                <a:spcPts val="0"/>
              </a:spcAft>
              <a:buClr>
                <a:schemeClr val="dk1"/>
              </a:buClr>
              <a:buSzPts val="275"/>
              <a:buFont typeface="Arial"/>
              <a:buNone/>
            </a:pPr>
            <a:r>
              <a:rPr lang="en" sz="4936"/>
              <a:t>Void loop(): The loop functions repeats whatever is inside of it’s brackets until the arduino is turned off or the program is terminated</a:t>
            </a:r>
            <a:endParaRPr sz="4936"/>
          </a:p>
          <a:p>
            <a:pPr indent="0" lvl="0" marL="0" rtl="0" algn="l">
              <a:lnSpc>
                <a:spcPct val="150000"/>
              </a:lnSpc>
              <a:spcBef>
                <a:spcPts val="1200"/>
              </a:spcBef>
              <a:spcAft>
                <a:spcPts val="0"/>
              </a:spcAft>
              <a:buClr>
                <a:schemeClr val="dk1"/>
              </a:buClr>
              <a:buSzPts val="275"/>
              <a:buFont typeface="Arial"/>
              <a:buNone/>
            </a:pPr>
            <a:r>
              <a:rPr lang="en" sz="4936"/>
              <a:t>pinMode(): Before you can use one of the pins you need to tell the Arduino which pin it is using and whether this pin is going to act as an INPUT or OUTPUT</a:t>
            </a:r>
            <a:endParaRPr sz="4936"/>
          </a:p>
          <a:p>
            <a:pPr indent="0" lvl="0" marL="0" rtl="0" algn="l">
              <a:lnSpc>
                <a:spcPct val="150000"/>
              </a:lnSpc>
              <a:spcBef>
                <a:spcPts val="1200"/>
              </a:spcBef>
              <a:spcAft>
                <a:spcPts val="0"/>
              </a:spcAft>
              <a:buClr>
                <a:schemeClr val="dk1"/>
              </a:buClr>
              <a:buSzPts val="275"/>
              <a:buFont typeface="Arial"/>
              <a:buNone/>
            </a:pPr>
            <a:r>
              <a:rPr lang="en" sz="4936"/>
              <a:t>digitalWrite(): When using a pin as an oupt you can tell the pin to be either HIGH which turns it on or LOW which turns it off. </a:t>
            </a:r>
            <a:endParaRPr sz="4936"/>
          </a:p>
          <a:p>
            <a:pPr indent="0" lvl="0" marL="0" rtl="0" algn="l">
              <a:lnSpc>
                <a:spcPct val="150000"/>
              </a:lnSpc>
              <a:spcBef>
                <a:spcPts val="1200"/>
              </a:spcBef>
              <a:spcAft>
                <a:spcPts val="0"/>
              </a:spcAft>
              <a:buClr>
                <a:schemeClr val="dk1"/>
              </a:buClr>
              <a:buSzPts val="275"/>
              <a:buFont typeface="Arial"/>
              <a:buNone/>
            </a:pPr>
            <a:r>
              <a:rPr lang="en" sz="4936"/>
              <a:t>delay(): Causes the program to wait a certain amount of time in milliseconds before continuing</a:t>
            </a:r>
            <a:endParaRPr sz="4936"/>
          </a:p>
          <a:p>
            <a:pPr indent="0" lvl="0" marL="0" rtl="0" algn="l">
              <a:spcBef>
                <a:spcPts val="1200"/>
              </a:spcBef>
              <a:spcAft>
                <a:spcPts val="0"/>
              </a:spcAft>
              <a:buClr>
                <a:schemeClr val="dk1"/>
              </a:buClr>
              <a:buSzPct val="84615"/>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Sources</a:t>
            </a:r>
            <a:endParaRPr/>
          </a:p>
        </p:txBody>
      </p:sp>
      <p:sp>
        <p:nvSpPr>
          <p:cNvPr id="210" name="Google Shape;210;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Arduino board</a:t>
            </a:r>
            <a:endParaRPr/>
          </a:p>
          <a:p>
            <a:pPr indent="0" lvl="0" marL="0" rtl="0" algn="l">
              <a:spcBef>
                <a:spcPts val="1200"/>
              </a:spcBef>
              <a:spcAft>
                <a:spcPts val="0"/>
              </a:spcAft>
              <a:buNone/>
            </a:pPr>
            <a:r>
              <a:rPr lang="en" u="sng">
                <a:solidFill>
                  <a:schemeClr val="hlink"/>
                </a:solidFill>
                <a:hlinkClick r:id="rId3"/>
              </a:rPr>
              <a:t>https://www.tutorialspoint.com/arduino/arduino_board_description.htm</a:t>
            </a:r>
            <a:endParaRPr/>
          </a:p>
          <a:p>
            <a:pPr indent="0" lvl="0" marL="0" rtl="0" algn="l">
              <a:spcBef>
                <a:spcPts val="1200"/>
              </a:spcBef>
              <a:spcAft>
                <a:spcPts val="0"/>
              </a:spcAft>
              <a:buNone/>
            </a:pPr>
            <a:r>
              <a:rPr lang="en" u="sng">
                <a:solidFill>
                  <a:schemeClr val="hlink"/>
                </a:solidFill>
                <a:hlinkClick r:id="rId4"/>
              </a:rPr>
              <a:t>https://www.circuito.io/blog/arduino-uno-pinout/</a:t>
            </a:r>
            <a:endParaRPr/>
          </a:p>
          <a:p>
            <a:pPr indent="0" lvl="0" marL="0" rtl="0" algn="l">
              <a:spcBef>
                <a:spcPts val="1200"/>
              </a:spcBef>
              <a:spcAft>
                <a:spcPts val="0"/>
              </a:spcAft>
              <a:buNone/>
            </a:pPr>
            <a:r>
              <a:rPr lang="en"/>
              <a:t>Circuit 1</a:t>
            </a:r>
            <a:endParaRPr/>
          </a:p>
          <a:p>
            <a:pPr indent="0" lvl="0" marL="0" rtl="0" algn="l">
              <a:spcBef>
                <a:spcPts val="1200"/>
              </a:spcBef>
              <a:spcAft>
                <a:spcPts val="0"/>
              </a:spcAft>
              <a:buNone/>
            </a:pPr>
            <a:r>
              <a:rPr lang="en" u="sng">
                <a:solidFill>
                  <a:schemeClr val="hlink"/>
                </a:solidFill>
                <a:hlinkClick r:id="rId5"/>
              </a:rPr>
              <a:t>https://learn.sparkfun.com/tutorials/sparkfun-inventors-kit-experiment-guide---v41/project-1-light</a:t>
            </a:r>
            <a:endParaRPr/>
          </a:p>
          <a:p>
            <a:pPr indent="0" lvl="0" marL="0" rtl="0" algn="l">
              <a:spcBef>
                <a:spcPts val="1200"/>
              </a:spcBef>
              <a:spcAft>
                <a:spcPts val="1200"/>
              </a:spcAft>
              <a:buNone/>
            </a:pPr>
            <a:r>
              <a:rPr lang="en" u="sng">
                <a:solidFill>
                  <a:schemeClr val="hlink"/>
                </a:solidFill>
                <a:hlinkClick r:id="rId6"/>
              </a:rPr>
              <a:t>https://learn.sparkfun.com/tutorials/terminal-basics/basic-terminology-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Arduino Hardware</a:t>
            </a:r>
            <a:endParaRPr/>
          </a:p>
        </p:txBody>
      </p:sp>
      <p:sp>
        <p:nvSpPr>
          <p:cNvPr id="141" name="Google Shape;141;p14"/>
          <p:cNvSpPr txBox="1"/>
          <p:nvPr>
            <p:ph idx="1" type="body"/>
          </p:nvPr>
        </p:nvSpPr>
        <p:spPr>
          <a:xfrm>
            <a:off x="311700" y="1381075"/>
            <a:ext cx="5774100" cy="389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500"/>
              <a:t>This is an Arduino, and it’s made up of many different electrical components.</a:t>
            </a:r>
            <a:endParaRPr sz="1500"/>
          </a:p>
          <a:p>
            <a:pPr indent="0" lvl="0" marL="0" rtl="0" algn="l">
              <a:spcBef>
                <a:spcPts val="1200"/>
              </a:spcBef>
              <a:spcAft>
                <a:spcPts val="0"/>
              </a:spcAft>
              <a:buClr>
                <a:schemeClr val="dk1"/>
              </a:buClr>
              <a:buSzPts val="1100"/>
              <a:buFont typeface="Arial"/>
              <a:buNone/>
            </a:pPr>
            <a:r>
              <a:rPr lang="en" sz="1500"/>
              <a:t>The next few slides will explain each component. In simple terms</a:t>
            </a:r>
            <a:endParaRPr sz="1500"/>
          </a:p>
          <a:p>
            <a:pPr indent="0" lvl="0" marL="0" rtl="0" algn="l">
              <a:spcBef>
                <a:spcPts val="1200"/>
              </a:spcBef>
              <a:spcAft>
                <a:spcPts val="0"/>
              </a:spcAft>
              <a:buNone/>
            </a:pPr>
            <a:r>
              <a:rPr lang="en" sz="1500"/>
              <a:t>If you wish, you may also refer to the link to gather a more in-depth understanding of each component.</a:t>
            </a:r>
            <a:r>
              <a:rPr lang="en" sz="1500"/>
              <a:t> </a:t>
            </a:r>
            <a:endParaRPr sz="1500"/>
          </a:p>
          <a:p>
            <a:pPr indent="-323850" lvl="0" marL="457200" rtl="0" algn="l">
              <a:spcBef>
                <a:spcPts val="1200"/>
              </a:spcBef>
              <a:spcAft>
                <a:spcPts val="0"/>
              </a:spcAft>
              <a:buClr>
                <a:srgbClr val="333333"/>
              </a:buClr>
              <a:buSzPts val="1500"/>
              <a:buChar char="-"/>
            </a:pPr>
            <a:r>
              <a:rPr lang="en" sz="1500"/>
              <a:t>https://www.tutorialspoint.com/arduino/arduino_board_description.htm</a:t>
            </a:r>
            <a:endParaRPr sz="1500"/>
          </a:p>
        </p:txBody>
      </p:sp>
      <p:pic>
        <p:nvPicPr>
          <p:cNvPr id="142" name="Google Shape;142;p14"/>
          <p:cNvPicPr preferRelativeResize="0"/>
          <p:nvPr/>
        </p:nvPicPr>
        <p:blipFill>
          <a:blip r:embed="rId3">
            <a:alphaModFix/>
          </a:blip>
          <a:stretch>
            <a:fillRect/>
          </a:stretch>
        </p:blipFill>
        <p:spPr>
          <a:xfrm>
            <a:off x="6236375" y="1152475"/>
            <a:ext cx="2595925" cy="24674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idx="1" type="body"/>
          </p:nvPr>
        </p:nvSpPr>
        <p:spPr>
          <a:xfrm>
            <a:off x="1177550" y="1271225"/>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arenR"/>
            </a:pPr>
            <a:r>
              <a:rPr lang="en" sz="1500"/>
              <a:t>USB port that allows you to </a:t>
            </a:r>
            <a:r>
              <a:rPr lang="en" sz="1500">
                <a:solidFill>
                  <a:schemeClr val="lt2"/>
                </a:solidFill>
              </a:rPr>
              <a:t>upload </a:t>
            </a:r>
            <a:r>
              <a:rPr lang="en" sz="1500"/>
              <a:t>your </a:t>
            </a:r>
            <a:r>
              <a:rPr lang="en" sz="1500">
                <a:solidFill>
                  <a:schemeClr val="lt2"/>
                </a:solidFill>
              </a:rPr>
              <a:t>program </a:t>
            </a:r>
            <a:r>
              <a:rPr lang="en" sz="1500"/>
              <a:t>to</a:t>
            </a:r>
            <a:endParaRPr sz="1500"/>
          </a:p>
          <a:p>
            <a:pPr indent="0" lvl="0" marL="0" rtl="0" algn="l">
              <a:spcBef>
                <a:spcPts val="1200"/>
              </a:spcBef>
              <a:spcAft>
                <a:spcPts val="0"/>
              </a:spcAft>
              <a:buNone/>
            </a:pPr>
            <a:r>
              <a:rPr lang="en" sz="1500"/>
              <a:t>t</a:t>
            </a:r>
            <a:r>
              <a:rPr lang="en" sz="1500"/>
              <a:t>he arduino, also acts like a power supply</a:t>
            </a:r>
            <a:endParaRPr sz="1500"/>
          </a:p>
          <a:p>
            <a:pPr indent="0" lvl="0" marL="0" rtl="0" algn="l">
              <a:spcBef>
                <a:spcPts val="1200"/>
              </a:spcBef>
              <a:spcAft>
                <a:spcPts val="0"/>
              </a:spcAft>
              <a:buNone/>
            </a:pPr>
            <a:r>
              <a:rPr lang="en" sz="1500"/>
              <a:t> 2) 	A power jack to provide power to the arduino</a:t>
            </a:r>
            <a:endParaRPr sz="1500"/>
          </a:p>
          <a:p>
            <a:pPr indent="0" lvl="0" marL="0" rtl="0" algn="l">
              <a:spcBef>
                <a:spcPts val="1200"/>
              </a:spcBef>
              <a:spcAft>
                <a:spcPts val="0"/>
              </a:spcAft>
              <a:buNone/>
            </a:pPr>
            <a:r>
              <a:rPr lang="en" sz="1500"/>
              <a:t>(9v external dc power source)</a:t>
            </a:r>
            <a:endParaRPr sz="1500"/>
          </a:p>
          <a:p>
            <a:pPr indent="0" lvl="0" marL="0" rtl="0" algn="l">
              <a:spcBef>
                <a:spcPts val="1200"/>
              </a:spcBef>
              <a:spcAft>
                <a:spcPts val="0"/>
              </a:spcAft>
              <a:buNone/>
            </a:pPr>
            <a:r>
              <a:rPr lang="en" sz="1500"/>
              <a:t>3)	Power volt regulator that essential just </a:t>
            </a:r>
            <a:r>
              <a:rPr lang="en" sz="1500">
                <a:solidFill>
                  <a:schemeClr val="lt2"/>
                </a:solidFill>
              </a:rPr>
              <a:t>regulates</a:t>
            </a:r>
            <a:endParaRPr sz="1500">
              <a:solidFill>
                <a:schemeClr val="lt2"/>
              </a:solidFill>
            </a:endParaRPr>
          </a:p>
          <a:p>
            <a:pPr indent="0" lvl="0" marL="0" rtl="0" algn="l">
              <a:spcBef>
                <a:spcPts val="1200"/>
              </a:spcBef>
              <a:spcAft>
                <a:spcPts val="0"/>
              </a:spcAft>
              <a:buNone/>
            </a:pPr>
            <a:r>
              <a:rPr lang="en" sz="1500"/>
              <a:t>the </a:t>
            </a:r>
            <a:r>
              <a:rPr lang="en" sz="1500">
                <a:solidFill>
                  <a:schemeClr val="lt2"/>
                </a:solidFill>
              </a:rPr>
              <a:t>power </a:t>
            </a:r>
            <a:r>
              <a:rPr lang="en" sz="1500"/>
              <a:t>in the arduino 	 </a:t>
            </a:r>
            <a:endParaRPr sz="1500"/>
          </a:p>
          <a:p>
            <a:pPr indent="0" lvl="0" marL="0" rtl="0" algn="l">
              <a:spcBef>
                <a:spcPts val="1200"/>
              </a:spcBef>
              <a:spcAft>
                <a:spcPts val="1200"/>
              </a:spcAft>
              <a:buNone/>
            </a:pPr>
            <a:r>
              <a:rPr lang="en" sz="1500"/>
              <a:t>4) Crystal oscillator that calculates time for the arduino </a:t>
            </a:r>
            <a:endParaRPr sz="1500"/>
          </a:p>
        </p:txBody>
      </p:sp>
      <p:pic>
        <p:nvPicPr>
          <p:cNvPr id="148" name="Google Shape;148;p15"/>
          <p:cNvPicPr preferRelativeResize="0"/>
          <p:nvPr/>
        </p:nvPicPr>
        <p:blipFill rotWithShape="1">
          <a:blip r:embed="rId3">
            <a:alphaModFix/>
          </a:blip>
          <a:srcRect b="29328" l="0" r="58357" t="20986"/>
          <a:stretch/>
        </p:blipFill>
        <p:spPr>
          <a:xfrm>
            <a:off x="6614925" y="1376388"/>
            <a:ext cx="2319449" cy="2630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idx="1" type="body"/>
          </p:nvPr>
        </p:nvSpPr>
        <p:spPr>
          <a:xfrm>
            <a:off x="1123075" y="594750"/>
            <a:ext cx="4754100" cy="4464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605"/>
              <a:buNone/>
            </a:pPr>
            <a:r>
              <a:rPr lang="en" sz="1500"/>
              <a:t>5) A reset pin to reset the arduino board</a:t>
            </a:r>
            <a:endParaRPr sz="1500"/>
          </a:p>
          <a:p>
            <a:pPr indent="0" lvl="0" marL="0" rtl="0" algn="l">
              <a:lnSpc>
                <a:spcPct val="115000"/>
              </a:lnSpc>
              <a:spcBef>
                <a:spcPts val="1200"/>
              </a:spcBef>
              <a:spcAft>
                <a:spcPts val="0"/>
              </a:spcAft>
              <a:buSzPts val="605"/>
              <a:buNone/>
            </a:pPr>
            <a:r>
              <a:rPr lang="en" sz="1500"/>
              <a:t>6-7) 	Supply </a:t>
            </a:r>
            <a:r>
              <a:rPr lang="en" sz="1500">
                <a:solidFill>
                  <a:schemeClr val="lt2"/>
                </a:solidFill>
              </a:rPr>
              <a:t>power </a:t>
            </a:r>
            <a:r>
              <a:rPr lang="en" sz="1500"/>
              <a:t>to the </a:t>
            </a:r>
            <a:r>
              <a:rPr lang="en" sz="1500">
                <a:solidFill>
                  <a:schemeClr val="lt2"/>
                </a:solidFill>
              </a:rPr>
              <a:t>external </a:t>
            </a:r>
            <a:r>
              <a:rPr lang="en" sz="1500"/>
              <a:t>parts on  </a:t>
            </a:r>
            <a:r>
              <a:rPr lang="en" sz="1500"/>
              <a:t>t</a:t>
            </a:r>
            <a:r>
              <a:rPr lang="en" sz="1500"/>
              <a:t>he arduino like an LED or LCD screen</a:t>
            </a:r>
            <a:endParaRPr sz="1500"/>
          </a:p>
          <a:p>
            <a:pPr indent="-323850" lvl="0" marL="457200" rtl="0" algn="l">
              <a:lnSpc>
                <a:spcPct val="150000"/>
              </a:lnSpc>
              <a:spcBef>
                <a:spcPts val="1200"/>
              </a:spcBef>
              <a:spcAft>
                <a:spcPts val="0"/>
              </a:spcAft>
              <a:buSzPts val="1500"/>
              <a:buChar char="-"/>
            </a:pPr>
            <a:r>
              <a:rPr lang="en" sz="1500"/>
              <a:t>3.3v and 5v</a:t>
            </a:r>
            <a:endParaRPr sz="1500"/>
          </a:p>
          <a:p>
            <a:pPr indent="0" lvl="0" marL="0" rtl="0" algn="l">
              <a:lnSpc>
                <a:spcPct val="150000"/>
              </a:lnSpc>
              <a:spcBef>
                <a:spcPts val="1200"/>
              </a:spcBef>
              <a:spcAft>
                <a:spcPts val="0"/>
              </a:spcAft>
              <a:buSzPts val="605"/>
              <a:buNone/>
            </a:pPr>
            <a:r>
              <a:rPr lang="en" sz="1500"/>
              <a:t>8) 	Ground pins that </a:t>
            </a:r>
            <a:r>
              <a:rPr lang="en" sz="1500">
                <a:solidFill>
                  <a:schemeClr val="lt2"/>
                </a:solidFill>
              </a:rPr>
              <a:t>ground </a:t>
            </a:r>
            <a:r>
              <a:rPr lang="en" sz="1500"/>
              <a:t>external </a:t>
            </a:r>
            <a:r>
              <a:rPr lang="en" sz="1500">
                <a:solidFill>
                  <a:schemeClr val="lt2"/>
                </a:solidFill>
              </a:rPr>
              <a:t>parts </a:t>
            </a:r>
            <a:r>
              <a:rPr lang="en" sz="1500"/>
              <a:t>on the </a:t>
            </a:r>
            <a:r>
              <a:rPr lang="en" sz="1500"/>
              <a:t>a</a:t>
            </a:r>
            <a:r>
              <a:rPr lang="en" sz="1500"/>
              <a:t>rduino </a:t>
            </a:r>
            <a:endParaRPr sz="1500"/>
          </a:p>
          <a:p>
            <a:pPr indent="0" lvl="0" marL="0" rtl="0" algn="l">
              <a:lnSpc>
                <a:spcPct val="150000"/>
              </a:lnSpc>
              <a:spcBef>
                <a:spcPts val="1200"/>
              </a:spcBef>
              <a:spcAft>
                <a:spcPts val="0"/>
              </a:spcAft>
              <a:buSzPts val="605"/>
              <a:buNone/>
            </a:pPr>
            <a:r>
              <a:rPr lang="en" sz="1500"/>
              <a:t>9)	VIN pin that allows the arduino to be powered from external power sources like AC </a:t>
            </a:r>
            <a:r>
              <a:rPr lang="en" sz="1500"/>
              <a:t>batteries</a:t>
            </a:r>
            <a:r>
              <a:rPr lang="en" sz="1500"/>
              <a:t> </a:t>
            </a:r>
            <a:endParaRPr sz="1500"/>
          </a:p>
          <a:p>
            <a:pPr indent="0" lvl="0" marL="0" rtl="0" algn="l">
              <a:lnSpc>
                <a:spcPct val="150000"/>
              </a:lnSpc>
              <a:spcBef>
                <a:spcPts val="1200"/>
              </a:spcBef>
              <a:spcAft>
                <a:spcPts val="1200"/>
              </a:spcAft>
              <a:buSzPts val="605"/>
              <a:buNone/>
            </a:pPr>
            <a:r>
              <a:rPr lang="en" sz="1500"/>
              <a:t>10)	Analog pins read input from analog </a:t>
            </a:r>
            <a:r>
              <a:rPr lang="en" sz="1500"/>
              <a:t>sensors</a:t>
            </a:r>
            <a:r>
              <a:rPr lang="en" sz="1500"/>
              <a:t> like </a:t>
            </a:r>
            <a:r>
              <a:rPr lang="en" sz="1500"/>
              <a:t>humidity</a:t>
            </a:r>
            <a:r>
              <a:rPr lang="en" sz="1500"/>
              <a:t> sensors or </a:t>
            </a:r>
            <a:r>
              <a:rPr lang="en" sz="1500"/>
              <a:t>t</a:t>
            </a:r>
            <a:r>
              <a:rPr lang="en" sz="1500"/>
              <a:t>emperature sensors, Joystick movement</a:t>
            </a:r>
            <a:endParaRPr sz="1500"/>
          </a:p>
        </p:txBody>
      </p:sp>
      <p:pic>
        <p:nvPicPr>
          <p:cNvPr id="154" name="Google Shape;154;p16"/>
          <p:cNvPicPr preferRelativeResize="0"/>
          <p:nvPr/>
        </p:nvPicPr>
        <p:blipFill rotWithShape="1">
          <a:blip r:embed="rId3">
            <a:alphaModFix/>
          </a:blip>
          <a:srcRect b="0" l="25442" r="12077" t="58621"/>
          <a:stretch/>
        </p:blipFill>
        <p:spPr>
          <a:xfrm>
            <a:off x="5946025" y="1152475"/>
            <a:ext cx="2886275" cy="1816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idx="1" type="body"/>
          </p:nvPr>
        </p:nvSpPr>
        <p:spPr>
          <a:xfrm>
            <a:off x="1121825" y="792650"/>
            <a:ext cx="4983900" cy="3990900"/>
          </a:xfrm>
          <a:prstGeom prst="rect">
            <a:avLst/>
          </a:prstGeom>
        </p:spPr>
        <p:txBody>
          <a:bodyPr anchorCtr="0" anchor="t" bIns="91425" lIns="91425" spcFirstLastPara="1" rIns="91425" wrap="square" tIns="91425">
            <a:normAutofit fontScale="92500" lnSpcReduction="20000"/>
          </a:bodyPr>
          <a:lstStyle/>
          <a:p>
            <a:pPr indent="0" lvl="0" marL="0" rtl="0" algn="l">
              <a:lnSpc>
                <a:spcPct val="140000"/>
              </a:lnSpc>
              <a:spcBef>
                <a:spcPts val="0"/>
              </a:spcBef>
              <a:spcAft>
                <a:spcPts val="0"/>
              </a:spcAft>
              <a:buSzPct val="65830"/>
              <a:buNone/>
            </a:pPr>
            <a:r>
              <a:rPr lang="en" sz="1295"/>
              <a:t>11)	</a:t>
            </a:r>
            <a:r>
              <a:rPr lang="en" sz="1295"/>
              <a:t>Microcontroller</a:t>
            </a:r>
            <a:r>
              <a:rPr lang="en" sz="1295"/>
              <a:t>, basically the </a:t>
            </a:r>
            <a:r>
              <a:rPr lang="en" sz="1295">
                <a:solidFill>
                  <a:schemeClr val="lt2"/>
                </a:solidFill>
              </a:rPr>
              <a:t>brains </a:t>
            </a:r>
            <a:r>
              <a:rPr lang="en" sz="1295"/>
              <a:t>of the </a:t>
            </a:r>
            <a:r>
              <a:rPr lang="en" sz="1295"/>
              <a:t>a</a:t>
            </a:r>
            <a:r>
              <a:rPr lang="en" sz="1295"/>
              <a:t>rduino </a:t>
            </a:r>
            <a:endParaRPr sz="1295"/>
          </a:p>
          <a:p>
            <a:pPr indent="0" lvl="0" marL="0" rtl="0" algn="l">
              <a:lnSpc>
                <a:spcPct val="140000"/>
              </a:lnSpc>
              <a:spcBef>
                <a:spcPts val="1200"/>
              </a:spcBef>
              <a:spcAft>
                <a:spcPts val="0"/>
              </a:spcAft>
              <a:buSzPct val="65830"/>
              <a:buNone/>
            </a:pPr>
            <a:r>
              <a:rPr lang="en" sz="1295"/>
              <a:t>12)	ICSP pins that allow you to </a:t>
            </a:r>
            <a:r>
              <a:rPr lang="en" sz="1295">
                <a:solidFill>
                  <a:schemeClr val="lt2"/>
                </a:solidFill>
              </a:rPr>
              <a:t>program </a:t>
            </a:r>
            <a:r>
              <a:rPr lang="en" sz="1295"/>
              <a:t>the arduino’s </a:t>
            </a:r>
            <a:r>
              <a:rPr lang="en" sz="1295">
                <a:solidFill>
                  <a:schemeClr val="lt2"/>
                </a:solidFill>
              </a:rPr>
              <a:t>firmware</a:t>
            </a:r>
            <a:endParaRPr sz="1295">
              <a:solidFill>
                <a:schemeClr val="lt2"/>
              </a:solidFill>
            </a:endParaRPr>
          </a:p>
          <a:p>
            <a:pPr indent="-304665" lvl="0" marL="914400" rtl="0" algn="l">
              <a:lnSpc>
                <a:spcPct val="140000"/>
              </a:lnSpc>
              <a:spcBef>
                <a:spcPts val="1200"/>
              </a:spcBef>
              <a:spcAft>
                <a:spcPts val="0"/>
              </a:spcAft>
              <a:buSzPct val="100000"/>
              <a:buChar char="-"/>
            </a:pPr>
            <a:r>
              <a:rPr lang="en" sz="1295"/>
              <a:t>I would </a:t>
            </a:r>
            <a:r>
              <a:rPr lang="en" sz="1295"/>
              <a:t>describe</a:t>
            </a:r>
            <a:r>
              <a:rPr lang="en" sz="1295"/>
              <a:t> this as a more </a:t>
            </a:r>
            <a:r>
              <a:rPr lang="en" sz="1295"/>
              <a:t>advanced</a:t>
            </a:r>
            <a:r>
              <a:rPr lang="en" sz="1295"/>
              <a:t> topic. If you </a:t>
            </a:r>
            <a:r>
              <a:rPr lang="en" sz="1295"/>
              <a:t>would like</a:t>
            </a:r>
            <a:r>
              <a:rPr lang="en" sz="1295"/>
              <a:t> to learn more refer here (https://learn.sparkfun.com/tutorials/installing-an-arduino-bootloader)</a:t>
            </a:r>
            <a:endParaRPr sz="1295"/>
          </a:p>
          <a:p>
            <a:pPr indent="0" lvl="0" marL="0" rtl="0" algn="l">
              <a:lnSpc>
                <a:spcPct val="140000"/>
              </a:lnSpc>
              <a:spcBef>
                <a:spcPts val="1200"/>
              </a:spcBef>
              <a:spcAft>
                <a:spcPts val="0"/>
              </a:spcAft>
              <a:buSzPct val="65830"/>
              <a:buNone/>
            </a:pPr>
            <a:r>
              <a:rPr lang="en" sz="1295"/>
              <a:t>13) 	The power LED </a:t>
            </a:r>
            <a:r>
              <a:rPr lang="en" sz="1295"/>
              <a:t>indicator</a:t>
            </a:r>
            <a:r>
              <a:rPr lang="en" sz="1295"/>
              <a:t> which </a:t>
            </a:r>
            <a:r>
              <a:rPr lang="en" sz="1295">
                <a:solidFill>
                  <a:schemeClr val="lt2"/>
                </a:solidFill>
              </a:rPr>
              <a:t>displays </a:t>
            </a:r>
            <a:r>
              <a:rPr lang="en" sz="1295"/>
              <a:t>whether</a:t>
            </a:r>
            <a:r>
              <a:rPr lang="en" sz="1295"/>
              <a:t> the </a:t>
            </a:r>
            <a:r>
              <a:rPr lang="en" sz="1295"/>
              <a:t>arduino</a:t>
            </a:r>
            <a:r>
              <a:rPr lang="en" sz="1295"/>
              <a:t> </a:t>
            </a:r>
            <a:r>
              <a:rPr lang="en" sz="1295">
                <a:solidFill>
                  <a:schemeClr val="lt2"/>
                </a:solidFill>
              </a:rPr>
              <a:t>powered </a:t>
            </a:r>
            <a:r>
              <a:rPr lang="en" sz="1295"/>
              <a:t>on or not</a:t>
            </a:r>
            <a:endParaRPr sz="1295"/>
          </a:p>
          <a:p>
            <a:pPr indent="0" lvl="0" marL="0" rtl="0" algn="l">
              <a:lnSpc>
                <a:spcPct val="140000"/>
              </a:lnSpc>
              <a:spcBef>
                <a:spcPts val="1200"/>
              </a:spcBef>
              <a:spcAft>
                <a:spcPts val="0"/>
              </a:spcAft>
              <a:buSzPct val="65830"/>
              <a:buNone/>
            </a:pPr>
            <a:r>
              <a:rPr lang="en" sz="1295"/>
              <a:t>14) 	TX and RX LEDS basically display the </a:t>
            </a:r>
            <a:r>
              <a:rPr lang="en" sz="1295">
                <a:solidFill>
                  <a:schemeClr val="lt2"/>
                </a:solidFill>
              </a:rPr>
              <a:t>sending</a:t>
            </a:r>
            <a:r>
              <a:rPr lang="en" sz="1295">
                <a:solidFill>
                  <a:schemeClr val="lt2"/>
                </a:solidFill>
              </a:rPr>
              <a:t> </a:t>
            </a:r>
            <a:r>
              <a:rPr lang="en" sz="1295"/>
              <a:t>of </a:t>
            </a:r>
            <a:r>
              <a:rPr lang="en" sz="1295">
                <a:solidFill>
                  <a:schemeClr val="lt2"/>
                </a:solidFill>
              </a:rPr>
              <a:t>serial data</a:t>
            </a:r>
            <a:r>
              <a:rPr lang="en" sz="1295"/>
              <a:t> being </a:t>
            </a:r>
            <a:r>
              <a:rPr lang="en" sz="1295"/>
              <a:t>transferred b</a:t>
            </a:r>
            <a:r>
              <a:rPr lang="en" sz="1295"/>
              <a:t>etween the computer and the arduino, </a:t>
            </a:r>
            <a:r>
              <a:rPr lang="en" sz="1295">
                <a:solidFill>
                  <a:schemeClr val="lt2"/>
                </a:solidFill>
              </a:rPr>
              <a:t>flashes </a:t>
            </a:r>
            <a:r>
              <a:rPr lang="en" sz="1295"/>
              <a:t>at different speed depending on the </a:t>
            </a:r>
            <a:r>
              <a:rPr lang="en" sz="1295">
                <a:solidFill>
                  <a:schemeClr val="lt2"/>
                </a:solidFill>
              </a:rPr>
              <a:t>baud rate</a:t>
            </a:r>
            <a:r>
              <a:rPr lang="en" sz="1295"/>
              <a:t> used by the board </a:t>
            </a:r>
            <a:endParaRPr sz="1295"/>
          </a:p>
          <a:p>
            <a:pPr indent="-304665" lvl="0" marL="457200" rtl="0" algn="l">
              <a:lnSpc>
                <a:spcPct val="140000"/>
              </a:lnSpc>
              <a:spcBef>
                <a:spcPts val="1200"/>
              </a:spcBef>
              <a:spcAft>
                <a:spcPts val="0"/>
              </a:spcAft>
              <a:buSzPct val="100000"/>
              <a:buChar char="-"/>
            </a:pPr>
            <a:r>
              <a:rPr lang="en" sz="1295"/>
              <a:t>In depth guide on Serial Terminal </a:t>
            </a:r>
            <a:r>
              <a:rPr lang="en" sz="1295"/>
              <a:t>Basics</a:t>
            </a:r>
            <a:r>
              <a:rPr lang="en" sz="1295"/>
              <a:t> (https://learn.sparkfun.com/tutorials/terminal-basics/basic-terminology-)</a:t>
            </a:r>
            <a:endParaRPr sz="1295"/>
          </a:p>
        </p:txBody>
      </p:sp>
      <p:pic>
        <p:nvPicPr>
          <p:cNvPr id="160" name="Google Shape;160;p17"/>
          <p:cNvPicPr preferRelativeResize="0"/>
          <p:nvPr/>
        </p:nvPicPr>
        <p:blipFill rotWithShape="1">
          <a:blip r:embed="rId3">
            <a:alphaModFix/>
          </a:blip>
          <a:srcRect b="41210" l="40982" r="0" t="18339"/>
          <a:stretch/>
        </p:blipFill>
        <p:spPr>
          <a:xfrm>
            <a:off x="6105900" y="1152475"/>
            <a:ext cx="2726400" cy="1776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idx="1" type="body"/>
          </p:nvPr>
        </p:nvSpPr>
        <p:spPr>
          <a:xfrm>
            <a:off x="1024325" y="983150"/>
            <a:ext cx="4464900" cy="39465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300"/>
              <a:t>15) Digital output and Input pins: </a:t>
            </a:r>
            <a:r>
              <a:rPr lang="en" sz="1300"/>
              <a:t>t</a:t>
            </a:r>
            <a:r>
              <a:rPr lang="en" sz="1300"/>
              <a:t>hese pins are used to </a:t>
            </a:r>
            <a:r>
              <a:rPr lang="en" sz="1300">
                <a:solidFill>
                  <a:schemeClr val="lt2"/>
                </a:solidFill>
              </a:rPr>
              <a:t>configure </a:t>
            </a:r>
            <a:r>
              <a:rPr lang="en" sz="1300"/>
              <a:t>external </a:t>
            </a:r>
            <a:r>
              <a:rPr lang="en" sz="1300">
                <a:solidFill>
                  <a:schemeClr val="lt2"/>
                </a:solidFill>
              </a:rPr>
              <a:t>p</a:t>
            </a:r>
            <a:r>
              <a:rPr lang="en" sz="1300">
                <a:solidFill>
                  <a:schemeClr val="lt2"/>
                </a:solidFill>
              </a:rPr>
              <a:t>arts </a:t>
            </a:r>
            <a:r>
              <a:rPr lang="en" sz="1300"/>
              <a:t>of the arduino like turning and LED  off or on(pins which have PWM(Pulse width modulation) </a:t>
            </a:r>
            <a:r>
              <a:rPr lang="en" sz="1300"/>
              <a:t>t</a:t>
            </a:r>
            <a:r>
              <a:rPr lang="en" sz="1300"/>
              <a:t>hese pins are denote by “~”)</a:t>
            </a:r>
            <a:endParaRPr sz="1300"/>
          </a:p>
          <a:p>
            <a:pPr indent="-311150" lvl="0" marL="457200" rtl="0" algn="l">
              <a:lnSpc>
                <a:spcPct val="150000"/>
              </a:lnSpc>
              <a:spcBef>
                <a:spcPts val="1200"/>
              </a:spcBef>
              <a:spcAft>
                <a:spcPts val="0"/>
              </a:spcAft>
              <a:buSzPts val="1300"/>
              <a:buChar char="-"/>
            </a:pPr>
            <a:r>
              <a:rPr lang="en" sz="1300"/>
              <a:t>PWM will be covered later in the workshop</a:t>
            </a:r>
            <a:endParaRPr sz="1300"/>
          </a:p>
          <a:p>
            <a:pPr indent="0" lvl="0" marL="0" rtl="0" algn="l">
              <a:lnSpc>
                <a:spcPct val="150000"/>
              </a:lnSpc>
              <a:spcBef>
                <a:spcPts val="1200"/>
              </a:spcBef>
              <a:spcAft>
                <a:spcPts val="0"/>
              </a:spcAft>
              <a:buNone/>
            </a:pPr>
            <a:r>
              <a:rPr lang="en" sz="1300"/>
              <a:t>16) Stands for Analog Reference can be used to </a:t>
            </a:r>
            <a:r>
              <a:rPr lang="en" sz="1300"/>
              <a:t>external</a:t>
            </a:r>
            <a:r>
              <a:rPr lang="en" sz="1300"/>
              <a:t> set a </a:t>
            </a:r>
            <a:r>
              <a:rPr lang="en" sz="1300"/>
              <a:t>reference</a:t>
            </a:r>
            <a:r>
              <a:rPr lang="en" sz="1300"/>
              <a:t> voltage (between 0 and 5 volts) for </a:t>
            </a:r>
            <a:r>
              <a:rPr lang="en" sz="1300"/>
              <a:t>analog</a:t>
            </a:r>
            <a:r>
              <a:rPr lang="en" sz="1300"/>
              <a:t> input pins</a:t>
            </a:r>
            <a:endParaRPr sz="1300"/>
          </a:p>
          <a:p>
            <a:pPr indent="0" lvl="0" marL="0" rtl="0" algn="l">
              <a:lnSpc>
                <a:spcPct val="150000"/>
              </a:lnSpc>
              <a:spcBef>
                <a:spcPts val="1200"/>
              </a:spcBef>
              <a:spcAft>
                <a:spcPts val="1200"/>
              </a:spcAft>
              <a:buNone/>
            </a:pPr>
            <a:r>
              <a:rPr lang="en" sz="1300"/>
              <a:t>17) Reset button to reset the arduino </a:t>
            </a:r>
            <a:endParaRPr sz="1300"/>
          </a:p>
        </p:txBody>
      </p:sp>
      <p:pic>
        <p:nvPicPr>
          <p:cNvPr id="166" name="Google Shape;166;p18"/>
          <p:cNvPicPr preferRelativeResize="0"/>
          <p:nvPr/>
        </p:nvPicPr>
        <p:blipFill rotWithShape="1">
          <a:blip r:embed="rId3">
            <a:alphaModFix/>
          </a:blip>
          <a:srcRect b="72459" l="16890" r="14701" t="0"/>
          <a:stretch/>
        </p:blipFill>
        <p:spPr>
          <a:xfrm>
            <a:off x="5672200" y="1152475"/>
            <a:ext cx="3160100" cy="1209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1: Turning an led off and on </a:t>
            </a:r>
            <a:endParaRPr/>
          </a:p>
        </p:txBody>
      </p:sp>
      <p:pic>
        <p:nvPicPr>
          <p:cNvPr id="172" name="Google Shape;172;p19"/>
          <p:cNvPicPr preferRelativeResize="0"/>
          <p:nvPr/>
        </p:nvPicPr>
        <p:blipFill>
          <a:blip r:embed="rId3">
            <a:alphaModFix/>
          </a:blip>
          <a:stretch>
            <a:fillRect/>
          </a:stretch>
        </p:blipFill>
        <p:spPr>
          <a:xfrm>
            <a:off x="1762725" y="1152475"/>
            <a:ext cx="4171950" cy="3248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LEDS</a:t>
            </a:r>
            <a:endParaRPr/>
          </a:p>
        </p:txBody>
      </p:sp>
      <p:sp>
        <p:nvSpPr>
          <p:cNvPr id="178" name="Google Shape;178;p20"/>
          <p:cNvSpPr txBox="1"/>
          <p:nvPr>
            <p:ph idx="1" type="body"/>
          </p:nvPr>
        </p:nvSpPr>
        <p:spPr>
          <a:xfrm>
            <a:off x="509250" y="1364150"/>
            <a:ext cx="69291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 sz="1350">
                <a:solidFill>
                  <a:srgbClr val="FF9900"/>
                </a:solidFill>
              </a:rPr>
              <a:t>Short leg is ground </a:t>
            </a:r>
            <a:r>
              <a:rPr lang="en" sz="1350"/>
              <a:t>and </a:t>
            </a:r>
            <a:r>
              <a:rPr lang="en" sz="1350">
                <a:solidFill>
                  <a:srgbClr val="FF0000"/>
                </a:solidFill>
              </a:rPr>
              <a:t>longer leg is positive </a:t>
            </a:r>
            <a:endParaRPr sz="1350">
              <a:solidFill>
                <a:srgbClr val="FF0000"/>
              </a:solidFill>
            </a:endParaRPr>
          </a:p>
          <a:p>
            <a:pPr indent="-314325" lvl="0" marL="457200" rtl="0" algn="l">
              <a:lnSpc>
                <a:spcPct val="150000"/>
              </a:lnSpc>
              <a:spcBef>
                <a:spcPts val="1200"/>
              </a:spcBef>
              <a:spcAft>
                <a:spcPts val="0"/>
              </a:spcAft>
              <a:buSzPts val="1350"/>
              <a:buChar char="-"/>
            </a:pPr>
            <a:r>
              <a:rPr lang="en" sz="1350"/>
              <a:t>LEDS can burn out if to much power is provided to them that’s why it’s important to have a </a:t>
            </a:r>
            <a:r>
              <a:rPr lang="en" sz="1350">
                <a:solidFill>
                  <a:schemeClr val="lt2"/>
                </a:solidFill>
              </a:rPr>
              <a:t>resistor </a:t>
            </a:r>
            <a:r>
              <a:rPr lang="en" sz="1350"/>
              <a:t>to limit the power being receive by the LED</a:t>
            </a:r>
            <a:endParaRPr sz="1350"/>
          </a:p>
          <a:p>
            <a:pPr indent="0" lvl="0" marL="0" rtl="0" algn="l">
              <a:spcBef>
                <a:spcPts val="1200"/>
              </a:spcBef>
              <a:spcAft>
                <a:spcPts val="0"/>
              </a:spcAft>
              <a:buClr>
                <a:schemeClr val="dk1"/>
              </a:buClr>
              <a:buSzPts val="1100"/>
              <a:buFont typeface="Arial"/>
              <a:buNone/>
            </a:pPr>
            <a:r>
              <a:t/>
            </a:r>
            <a:endParaRPr sz="1300"/>
          </a:p>
          <a:p>
            <a:pPr indent="0" lvl="0" marL="0" rtl="0" algn="l">
              <a:spcBef>
                <a:spcPts val="1200"/>
              </a:spcBef>
              <a:spcAft>
                <a:spcPts val="1200"/>
              </a:spcAft>
              <a:buNone/>
            </a:pPr>
            <a:r>
              <a:t/>
            </a:r>
            <a:endParaRPr sz="1300"/>
          </a:p>
        </p:txBody>
      </p:sp>
      <p:pic>
        <p:nvPicPr>
          <p:cNvPr id="179" name="Google Shape;179;p20"/>
          <p:cNvPicPr preferRelativeResize="0"/>
          <p:nvPr/>
        </p:nvPicPr>
        <p:blipFill>
          <a:blip r:embed="rId3">
            <a:alphaModFix/>
          </a:blip>
          <a:stretch>
            <a:fillRect/>
          </a:stretch>
        </p:blipFill>
        <p:spPr>
          <a:xfrm>
            <a:off x="7532375" y="1319700"/>
            <a:ext cx="1187100" cy="23877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Resistors</a:t>
            </a:r>
            <a:r>
              <a:rPr lang="en"/>
              <a:t> </a:t>
            </a:r>
            <a:endParaRPr/>
          </a:p>
        </p:txBody>
      </p:sp>
      <p:sp>
        <p:nvSpPr>
          <p:cNvPr id="185" name="Google Shape;185;p21"/>
          <p:cNvSpPr txBox="1"/>
          <p:nvPr>
            <p:ph idx="1" type="body"/>
          </p:nvPr>
        </p:nvSpPr>
        <p:spPr>
          <a:xfrm>
            <a:off x="311550" y="1491125"/>
            <a:ext cx="61395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 sz="1350"/>
              <a:t>What they basically do is </a:t>
            </a:r>
            <a:r>
              <a:rPr lang="en" sz="1350">
                <a:solidFill>
                  <a:schemeClr val="lt2"/>
                </a:solidFill>
              </a:rPr>
              <a:t>resist </a:t>
            </a:r>
            <a:r>
              <a:rPr lang="en" sz="1350"/>
              <a:t>the flow of </a:t>
            </a:r>
            <a:r>
              <a:rPr lang="en" sz="1350">
                <a:solidFill>
                  <a:schemeClr val="lt2"/>
                </a:solidFill>
              </a:rPr>
              <a:t>electricity</a:t>
            </a:r>
            <a:r>
              <a:rPr lang="en" sz="1350"/>
              <a:t>, the strength of which can be determined by the color of bands </a:t>
            </a:r>
            <a:endParaRPr sz="1350"/>
          </a:p>
          <a:p>
            <a:pPr indent="0" lvl="0" marL="0" rtl="0" algn="l">
              <a:lnSpc>
                <a:spcPct val="150000"/>
              </a:lnSpc>
              <a:spcBef>
                <a:spcPts val="1200"/>
              </a:spcBef>
              <a:spcAft>
                <a:spcPts val="0"/>
              </a:spcAft>
              <a:buClr>
                <a:schemeClr val="dk1"/>
              </a:buClr>
              <a:buSzPts val="1100"/>
              <a:buFont typeface="Arial"/>
              <a:buNone/>
            </a:pPr>
            <a:r>
              <a:rPr lang="en" sz="1350"/>
              <a:t>More can be read here </a:t>
            </a:r>
            <a:endParaRPr sz="1350"/>
          </a:p>
          <a:p>
            <a:pPr indent="-314325" lvl="0" marL="457200" rtl="0" algn="l">
              <a:lnSpc>
                <a:spcPct val="150000"/>
              </a:lnSpc>
              <a:spcBef>
                <a:spcPts val="1200"/>
              </a:spcBef>
              <a:spcAft>
                <a:spcPts val="0"/>
              </a:spcAft>
              <a:buClr>
                <a:srgbClr val="333333"/>
              </a:buClr>
              <a:buSzPts val="1350"/>
              <a:buChar char="-"/>
            </a:pPr>
            <a:r>
              <a:rPr lang="en" sz="1350" u="sng">
                <a:solidFill>
                  <a:srgbClr val="1155CC"/>
                </a:solidFill>
                <a:hlinkClick r:id="rId3">
                  <a:extLst>
                    <a:ext uri="{A12FA001-AC4F-418D-AE19-62706E023703}">
                      <ahyp:hlinkClr val="tx"/>
                    </a:ext>
                  </a:extLst>
                </a:hlinkClick>
              </a:rPr>
              <a:t>https://learn.sparkfun.com/tutorials/resistors/decoding-resistor-markis</a:t>
            </a:r>
            <a:endParaRPr sz="1350"/>
          </a:p>
          <a:p>
            <a:pPr indent="-314325" lvl="0" marL="457200" rtl="0" algn="l">
              <a:lnSpc>
                <a:spcPct val="150000"/>
              </a:lnSpc>
              <a:spcBef>
                <a:spcPts val="0"/>
              </a:spcBef>
              <a:spcAft>
                <a:spcPts val="0"/>
              </a:spcAft>
              <a:buSzPts val="1350"/>
              <a:buChar char="-"/>
            </a:pPr>
            <a:r>
              <a:rPr lang="en" sz="1350"/>
              <a:t>This resistor is going to be placed in front of the led in order to limit the </a:t>
            </a:r>
            <a:r>
              <a:rPr lang="en" sz="1350"/>
              <a:t>flow of electricity the led is going to receive</a:t>
            </a:r>
            <a:endParaRPr sz="1350"/>
          </a:p>
        </p:txBody>
      </p:sp>
      <p:pic>
        <p:nvPicPr>
          <p:cNvPr id="186" name="Google Shape;186;p21"/>
          <p:cNvPicPr preferRelativeResize="0"/>
          <p:nvPr/>
        </p:nvPicPr>
        <p:blipFill>
          <a:blip r:embed="rId4">
            <a:alphaModFix/>
          </a:blip>
          <a:stretch>
            <a:fillRect/>
          </a:stretch>
        </p:blipFill>
        <p:spPr>
          <a:xfrm>
            <a:off x="6451050" y="2644825"/>
            <a:ext cx="2381250" cy="1924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