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66" r:id="rId3"/>
    <p:sldId id="270" r:id="rId4"/>
    <p:sldId id="276" r:id="rId5"/>
    <p:sldId id="271" r:id="rId6"/>
    <p:sldId id="258" r:id="rId7"/>
    <p:sldId id="272" r:id="rId8"/>
    <p:sldId id="274" r:id="rId9"/>
    <p:sldId id="263" r:id="rId10"/>
    <p:sldId id="259" r:id="rId11"/>
    <p:sldId id="260" r:id="rId12"/>
    <p:sldId id="261" r:id="rId13"/>
    <p:sldId id="267" r:id="rId14"/>
    <p:sldId id="264" r:id="rId15"/>
    <p:sldId id="268" r:id="rId16"/>
    <p:sldId id="265" r:id="rId17"/>
    <p:sldId id="269" r:id="rId18"/>
    <p:sldId id="275" r:id="rId19"/>
    <p:sldId id="277" r:id="rId20"/>
    <p:sldId id="257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62B6F-BF2F-47B7-B1F3-432352E52FF1}" v="68" dt="2022-04-26T13:57:07.3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AE7D5D1-845D-4D18-ABC2-DF8B2B7C194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E42F-BD65-4BB2-853F-C3AAAF44AD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06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D5D1-845D-4D18-ABC2-DF8B2B7C194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E42F-BD65-4BB2-853F-C3AAAF44A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D5D1-845D-4D18-ABC2-DF8B2B7C194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E42F-BD65-4BB2-853F-C3AAAF44AD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80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D5D1-845D-4D18-ABC2-DF8B2B7C194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E42F-BD65-4BB2-853F-C3AAAF44A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7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D5D1-845D-4D18-ABC2-DF8B2B7C194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E42F-BD65-4BB2-853F-C3AAAF44AD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95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D5D1-845D-4D18-ABC2-DF8B2B7C194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E42F-BD65-4BB2-853F-C3AAAF44A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2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D5D1-845D-4D18-ABC2-DF8B2B7C194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E42F-BD65-4BB2-853F-C3AAAF44A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0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D5D1-845D-4D18-ABC2-DF8B2B7C194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E42F-BD65-4BB2-853F-C3AAAF44A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7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D5D1-845D-4D18-ABC2-DF8B2B7C194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E42F-BD65-4BB2-853F-C3AAAF44A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3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D5D1-845D-4D18-ABC2-DF8B2B7C194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E42F-BD65-4BB2-853F-C3AAAF44A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7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D5D1-845D-4D18-ABC2-DF8B2B7C194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E42F-BD65-4BB2-853F-C3AAAF44AD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73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AE7D5D1-845D-4D18-ABC2-DF8B2B7C194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3A7E42F-BD65-4BB2-853F-C3AAAF44AD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72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DCAC-D722-49B9-8E8A-72149A305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Glioblastoma Comparison of Deep Learning models.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52B6F-589D-4A59-B913-6845F51FA2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Binary classification of RNAseq data and patient mortality. </a:t>
            </a:r>
          </a:p>
        </p:txBody>
      </p:sp>
    </p:spTree>
    <p:extLst>
      <p:ext uri="{BB962C8B-B14F-4D97-AF65-F5344CB8AC3E}">
        <p14:creationId xmlns:p14="http://schemas.microsoft.com/office/powerpoint/2010/main" val="163253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9BE-1B85-4582-8F08-DFDBFB7A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ML 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DFF5AEE-BDDF-4960-BECC-1D4F1B965C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898887"/>
              </p:ext>
            </p:extLst>
          </p:nvPr>
        </p:nvGraphicFramePr>
        <p:xfrm>
          <a:off x="3302116" y="2743200"/>
          <a:ext cx="4648200" cy="1371600"/>
        </p:xfrm>
        <a:graphic>
          <a:graphicData uri="http://schemas.openxmlformats.org/drawingml/2006/table">
            <a:tbl>
              <a:tblPr/>
              <a:tblGrid>
                <a:gridCol w="699934">
                  <a:extLst>
                    <a:ext uri="{9D8B030D-6E8A-4147-A177-3AD203B41FA5}">
                      <a16:colId xmlns:a16="http://schemas.microsoft.com/office/drawing/2014/main" val="1008022779"/>
                    </a:ext>
                  </a:extLst>
                </a:gridCol>
                <a:gridCol w="1081717">
                  <a:extLst>
                    <a:ext uri="{9D8B030D-6E8A-4147-A177-3AD203B41FA5}">
                      <a16:colId xmlns:a16="http://schemas.microsoft.com/office/drawing/2014/main" val="1080928356"/>
                    </a:ext>
                  </a:extLst>
                </a:gridCol>
                <a:gridCol w="1081717">
                  <a:extLst>
                    <a:ext uri="{9D8B030D-6E8A-4147-A177-3AD203B41FA5}">
                      <a16:colId xmlns:a16="http://schemas.microsoft.com/office/drawing/2014/main" val="2229802841"/>
                    </a:ext>
                  </a:extLst>
                </a:gridCol>
                <a:gridCol w="496317">
                  <a:extLst>
                    <a:ext uri="{9D8B030D-6E8A-4147-A177-3AD203B41FA5}">
                      <a16:colId xmlns:a16="http://schemas.microsoft.com/office/drawing/2014/main" val="263257238"/>
                    </a:ext>
                  </a:extLst>
                </a:gridCol>
                <a:gridCol w="276792">
                  <a:extLst>
                    <a:ext uri="{9D8B030D-6E8A-4147-A177-3AD203B41FA5}">
                      <a16:colId xmlns:a16="http://schemas.microsoft.com/office/drawing/2014/main" val="1172451819"/>
                    </a:ext>
                  </a:extLst>
                </a:gridCol>
                <a:gridCol w="400871">
                  <a:extLst>
                    <a:ext uri="{9D8B030D-6E8A-4147-A177-3AD203B41FA5}">
                      <a16:colId xmlns:a16="http://schemas.microsoft.com/office/drawing/2014/main" val="2933363257"/>
                    </a:ext>
                  </a:extLst>
                </a:gridCol>
                <a:gridCol w="610852">
                  <a:extLst>
                    <a:ext uri="{9D8B030D-6E8A-4147-A177-3AD203B41FA5}">
                      <a16:colId xmlns:a16="http://schemas.microsoft.com/office/drawing/2014/main" val="11394056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f1score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6260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Apoptosis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ML(xgbclassifier)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90.78%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83861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8659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0558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ML(xgbclassifier)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83.80%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9546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6941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383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133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90592-E593-46D2-A3F2-5407F9F5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 models trained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C8BAC-3C24-4DA7-B853-FBB67241A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Conv1D</a:t>
            </a:r>
          </a:p>
          <a:p>
            <a:r>
              <a:rPr lang="en-US" dirty="0"/>
              <a:t>Autoencoder</a:t>
            </a:r>
          </a:p>
          <a:p>
            <a:r>
              <a:rPr lang="en-US" dirty="0"/>
              <a:t>FNN</a:t>
            </a:r>
          </a:p>
          <a:p>
            <a:pPr lvl="1"/>
            <a:r>
              <a:rPr lang="en-US" dirty="0"/>
              <a:t>Fully Connected feed forward neural network. </a:t>
            </a:r>
          </a:p>
        </p:txBody>
      </p:sp>
    </p:spTree>
    <p:extLst>
      <p:ext uri="{BB962C8B-B14F-4D97-AF65-F5344CB8AC3E}">
        <p14:creationId xmlns:p14="http://schemas.microsoft.com/office/powerpoint/2010/main" val="1783653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EEE4-DA26-4FCE-A351-727FA1F6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Conv1D models and parameters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B3F6B-2E5B-4A8A-B8A4-F23EA01F75BC}"/>
              </a:ext>
            </a:extLst>
          </p:cNvPr>
          <p:cNvSpPr txBox="1"/>
          <p:nvPr/>
        </p:nvSpPr>
        <p:spPr>
          <a:xfrm>
            <a:off x="990600" y="1690688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Apoptosis genes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4E82F4-2F80-4F47-A1BC-C4465B1CEDF8}"/>
              </a:ext>
            </a:extLst>
          </p:cNvPr>
          <p:cNvSpPr txBox="1"/>
          <p:nvPr/>
        </p:nvSpPr>
        <p:spPr>
          <a:xfrm>
            <a:off x="6692900" y="1690688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Transport genes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D6AD95-9111-40D3-8386-21C89F82F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68" y="2345607"/>
            <a:ext cx="4183563" cy="21667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3E0E6B-CE28-4929-81D8-F80349D6A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653" y="2345607"/>
            <a:ext cx="4294631" cy="22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8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CB84-5C54-4EA5-B8C5-45B6665C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Conv1D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E80DF3-08BA-4FD9-9F5C-4C2AF9EBA500}"/>
              </a:ext>
            </a:extLst>
          </p:cNvPr>
          <p:cNvSpPr txBox="1"/>
          <p:nvPr/>
        </p:nvSpPr>
        <p:spPr>
          <a:xfrm>
            <a:off x="1149350" y="1407875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Apoptosis genes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2DE089-CCAC-4E97-A647-203F985CB8D6}"/>
              </a:ext>
            </a:extLst>
          </p:cNvPr>
          <p:cNvSpPr txBox="1"/>
          <p:nvPr/>
        </p:nvSpPr>
        <p:spPr>
          <a:xfrm>
            <a:off x="4662764" y="1506022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Transport genes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F9D54B-0649-4918-874E-05865DB49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20" y="2008876"/>
            <a:ext cx="3324689" cy="41153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7E172BB-8722-456A-9632-BF1F88E16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722" y="2083790"/>
            <a:ext cx="3081742" cy="3987615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704D64E-2F77-4E83-AFAE-764F6A6F2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642145"/>
              </p:ext>
            </p:extLst>
          </p:nvPr>
        </p:nvGraphicFramePr>
        <p:xfrm>
          <a:off x="7876913" y="3016251"/>
          <a:ext cx="4038600" cy="1371600"/>
        </p:xfrm>
        <a:graphic>
          <a:graphicData uri="http://schemas.openxmlformats.org/drawingml/2006/table">
            <a:tbl>
              <a:tblPr/>
              <a:tblGrid>
                <a:gridCol w="700151">
                  <a:extLst>
                    <a:ext uri="{9D8B030D-6E8A-4147-A177-3AD203B41FA5}">
                      <a16:colId xmlns:a16="http://schemas.microsoft.com/office/drawing/2014/main" val="2003194658"/>
                    </a:ext>
                  </a:extLst>
                </a:gridCol>
                <a:gridCol w="1082052">
                  <a:extLst>
                    <a:ext uri="{9D8B030D-6E8A-4147-A177-3AD203B41FA5}">
                      <a16:colId xmlns:a16="http://schemas.microsoft.com/office/drawing/2014/main" val="4133222818"/>
                    </a:ext>
                  </a:extLst>
                </a:gridCol>
                <a:gridCol w="1082052">
                  <a:extLst>
                    <a:ext uri="{9D8B030D-6E8A-4147-A177-3AD203B41FA5}">
                      <a16:colId xmlns:a16="http://schemas.microsoft.com/office/drawing/2014/main" val="1610359246"/>
                    </a:ext>
                  </a:extLst>
                </a:gridCol>
                <a:gridCol w="496471">
                  <a:extLst>
                    <a:ext uri="{9D8B030D-6E8A-4147-A177-3AD203B41FA5}">
                      <a16:colId xmlns:a16="http://schemas.microsoft.com/office/drawing/2014/main" val="3323350328"/>
                    </a:ext>
                  </a:extLst>
                </a:gridCol>
                <a:gridCol w="276878">
                  <a:extLst>
                    <a:ext uri="{9D8B030D-6E8A-4147-A177-3AD203B41FA5}">
                      <a16:colId xmlns:a16="http://schemas.microsoft.com/office/drawing/2014/main" val="3369696210"/>
                    </a:ext>
                  </a:extLst>
                </a:gridCol>
                <a:gridCol w="400996">
                  <a:extLst>
                    <a:ext uri="{9D8B030D-6E8A-4147-A177-3AD203B41FA5}">
                      <a16:colId xmlns:a16="http://schemas.microsoft.com/office/drawing/2014/main" val="257935771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f1score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12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Apoptosis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Conv1D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90.66%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5403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6273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5124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Conv1D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82.85%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2723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5387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06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479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5243-832B-48A9-A88B-7738F4F04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 model and parameters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90605B-9C3B-4A3A-9244-44E11DCBDE96}"/>
              </a:ext>
            </a:extLst>
          </p:cNvPr>
          <p:cNvSpPr txBox="1"/>
          <p:nvPr/>
        </p:nvSpPr>
        <p:spPr>
          <a:xfrm>
            <a:off x="536895" y="2097248"/>
            <a:ext cx="252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Apoptosis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79246-3C7F-4033-A4F9-CB5D22BDE33E}"/>
              </a:ext>
            </a:extLst>
          </p:cNvPr>
          <p:cNvSpPr txBox="1"/>
          <p:nvPr/>
        </p:nvSpPr>
        <p:spPr>
          <a:xfrm>
            <a:off x="6096000" y="2097248"/>
            <a:ext cx="319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Transport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D6D5625-E447-47B3-AF4C-67F7F4D8C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04" y="2649064"/>
            <a:ext cx="4287807" cy="20260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22A3E7-E57A-44A4-8FEA-5210D8604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390" y="2649064"/>
            <a:ext cx="5100002" cy="216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79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963C-63A4-4FE2-A986-4A11A89E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32C087-50F0-4790-933C-70CD88E4FC9B}"/>
              </a:ext>
            </a:extLst>
          </p:cNvPr>
          <p:cNvSpPr txBox="1"/>
          <p:nvPr/>
        </p:nvSpPr>
        <p:spPr>
          <a:xfrm>
            <a:off x="1501629" y="1636408"/>
            <a:ext cx="167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apoptosis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9A6EC-877F-49C3-A561-FD56E5E1444A}"/>
              </a:ext>
            </a:extLst>
          </p:cNvPr>
          <p:cNvSpPr txBox="1"/>
          <p:nvPr/>
        </p:nvSpPr>
        <p:spPr>
          <a:xfrm>
            <a:off x="5503178" y="1636408"/>
            <a:ext cx="191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transport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B08834-A7F3-4EF0-A1D6-7298823BC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7" y="2113170"/>
            <a:ext cx="3343742" cy="41249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566692-C076-45FD-9CA5-2A383A7E9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468" y="2103644"/>
            <a:ext cx="3296110" cy="4134427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7251A84-FDBE-496F-94C7-0F92855A2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285513"/>
              </p:ext>
            </p:extLst>
          </p:nvPr>
        </p:nvGraphicFramePr>
        <p:xfrm>
          <a:off x="7818190" y="2635986"/>
          <a:ext cx="4038600" cy="1371600"/>
        </p:xfrm>
        <a:graphic>
          <a:graphicData uri="http://schemas.openxmlformats.org/drawingml/2006/table">
            <a:tbl>
              <a:tblPr/>
              <a:tblGrid>
                <a:gridCol w="700151">
                  <a:extLst>
                    <a:ext uri="{9D8B030D-6E8A-4147-A177-3AD203B41FA5}">
                      <a16:colId xmlns:a16="http://schemas.microsoft.com/office/drawing/2014/main" val="267590909"/>
                    </a:ext>
                  </a:extLst>
                </a:gridCol>
                <a:gridCol w="1082052">
                  <a:extLst>
                    <a:ext uri="{9D8B030D-6E8A-4147-A177-3AD203B41FA5}">
                      <a16:colId xmlns:a16="http://schemas.microsoft.com/office/drawing/2014/main" val="3226181142"/>
                    </a:ext>
                  </a:extLst>
                </a:gridCol>
                <a:gridCol w="1082052">
                  <a:extLst>
                    <a:ext uri="{9D8B030D-6E8A-4147-A177-3AD203B41FA5}">
                      <a16:colId xmlns:a16="http://schemas.microsoft.com/office/drawing/2014/main" val="617807580"/>
                    </a:ext>
                  </a:extLst>
                </a:gridCol>
                <a:gridCol w="496471">
                  <a:extLst>
                    <a:ext uri="{9D8B030D-6E8A-4147-A177-3AD203B41FA5}">
                      <a16:colId xmlns:a16="http://schemas.microsoft.com/office/drawing/2014/main" val="2922422351"/>
                    </a:ext>
                  </a:extLst>
                </a:gridCol>
                <a:gridCol w="276878">
                  <a:extLst>
                    <a:ext uri="{9D8B030D-6E8A-4147-A177-3AD203B41FA5}">
                      <a16:colId xmlns:a16="http://schemas.microsoft.com/office/drawing/2014/main" val="1382603596"/>
                    </a:ext>
                  </a:extLst>
                </a:gridCol>
                <a:gridCol w="400996">
                  <a:extLst>
                    <a:ext uri="{9D8B030D-6E8A-4147-A177-3AD203B41FA5}">
                      <a16:colId xmlns:a16="http://schemas.microsoft.com/office/drawing/2014/main" val="126883921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f1score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42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Apoptosis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AutoEncoder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7071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6169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8079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AutoEncoder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87.67%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47224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455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010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246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2B0A-C660-4569-B81A-7DAC49D4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FFN model and parameters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52EBD-1153-4058-B434-DBA8F4F85241}"/>
              </a:ext>
            </a:extLst>
          </p:cNvPr>
          <p:cNvSpPr txBox="1"/>
          <p:nvPr/>
        </p:nvSpPr>
        <p:spPr>
          <a:xfrm>
            <a:off x="1199625" y="2105637"/>
            <a:ext cx="252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Apoptosis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205DD2-685B-400D-AB34-D29B39F57274}"/>
              </a:ext>
            </a:extLst>
          </p:cNvPr>
          <p:cNvSpPr txBox="1"/>
          <p:nvPr/>
        </p:nvSpPr>
        <p:spPr>
          <a:xfrm>
            <a:off x="6758730" y="2105637"/>
            <a:ext cx="319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Transport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20407F-321D-4179-9A10-CF467D154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8" y="2592963"/>
            <a:ext cx="4318875" cy="18131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D7B93D-5DED-4599-AEF6-0DF89588D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035" y="2594286"/>
            <a:ext cx="4693277" cy="195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74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5AD4-255E-44E0-AB9D-B4CFA424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FNN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30E9F0-12A7-4DED-917D-11DCD204E073}"/>
              </a:ext>
            </a:extLst>
          </p:cNvPr>
          <p:cNvSpPr txBox="1"/>
          <p:nvPr/>
        </p:nvSpPr>
        <p:spPr>
          <a:xfrm>
            <a:off x="1551962" y="1651246"/>
            <a:ext cx="252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Apoptosis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37EA4F-D23F-4473-8457-42A141F8FF57}"/>
              </a:ext>
            </a:extLst>
          </p:cNvPr>
          <p:cNvSpPr txBox="1"/>
          <p:nvPr/>
        </p:nvSpPr>
        <p:spPr>
          <a:xfrm>
            <a:off x="5785606" y="1690688"/>
            <a:ext cx="319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Transport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E0ED14A-9D99-4F62-879C-8C44BC995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2840"/>
            <a:ext cx="4010585" cy="41630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118ED1-2D79-4DE0-9AF8-C3A30C3E5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785" y="2152840"/>
            <a:ext cx="3924848" cy="4124901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30A5171-8493-40AB-9FB7-026A6E6FB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15985"/>
              </p:ext>
            </p:extLst>
          </p:nvPr>
        </p:nvGraphicFramePr>
        <p:xfrm>
          <a:off x="7952414" y="2876296"/>
          <a:ext cx="4038600" cy="156210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14950161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06994231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70190145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77824744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02854149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6471816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27148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f1score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4096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Apoptosis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FFN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89.18%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6156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9580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7059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FFN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16.21%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7168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29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274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024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B96A-4C1E-41A0-9BE1-77013560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463D94-CD3C-47A0-9942-ABF58FBA8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460389"/>
              </p:ext>
            </p:extLst>
          </p:nvPr>
        </p:nvGraphicFramePr>
        <p:xfrm>
          <a:off x="1678126" y="1959846"/>
          <a:ext cx="2812452" cy="4351344"/>
        </p:xfrm>
        <a:graphic>
          <a:graphicData uri="http://schemas.openxmlformats.org/drawingml/2006/table">
            <a:tbl>
              <a:tblPr/>
              <a:tblGrid>
                <a:gridCol w="487580">
                  <a:extLst>
                    <a:ext uri="{9D8B030D-6E8A-4147-A177-3AD203B41FA5}">
                      <a16:colId xmlns:a16="http://schemas.microsoft.com/office/drawing/2014/main" val="4017942522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3326656693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2369722610"/>
                    </a:ext>
                  </a:extLst>
                </a:gridCol>
                <a:gridCol w="345739">
                  <a:extLst>
                    <a:ext uri="{9D8B030D-6E8A-4147-A177-3AD203B41FA5}">
                      <a16:colId xmlns:a16="http://schemas.microsoft.com/office/drawing/2014/main" val="3974674437"/>
                    </a:ext>
                  </a:extLst>
                </a:gridCol>
                <a:gridCol w="192816">
                  <a:extLst>
                    <a:ext uri="{9D8B030D-6E8A-4147-A177-3AD203B41FA5}">
                      <a16:colId xmlns:a16="http://schemas.microsoft.com/office/drawing/2014/main" val="144516338"/>
                    </a:ext>
                  </a:extLst>
                </a:gridCol>
                <a:gridCol w="279251">
                  <a:extLst>
                    <a:ext uri="{9D8B030D-6E8A-4147-A177-3AD203B41FA5}">
                      <a16:colId xmlns:a16="http://schemas.microsoft.com/office/drawing/2014/main" val="1538060161"/>
                    </a:ext>
                  </a:extLst>
                </a:gridCol>
              </a:tblGrid>
              <a:tr h="1392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f1score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587781"/>
                  </a:ext>
                </a:extLst>
              </a:tr>
              <a:tr h="13266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Apoptosis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ML(xgbclassifier)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90.78%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33" marR="6633" marT="66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583129"/>
                  </a:ext>
                </a:extLst>
              </a:tr>
              <a:tr h="1392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3" marR="6633" marT="66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491898"/>
                  </a:ext>
                </a:extLst>
              </a:tr>
              <a:tr h="1392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703976"/>
                  </a:ext>
                </a:extLst>
              </a:tr>
              <a:tr h="13266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ML(xgbclassifier)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83.80%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33" marR="6633" marT="66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970789"/>
                  </a:ext>
                </a:extLst>
              </a:tr>
              <a:tr h="1392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33" marR="6633" marT="66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775500"/>
                  </a:ext>
                </a:extLst>
              </a:tr>
              <a:tr h="132663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885391"/>
                  </a:ext>
                </a:extLst>
              </a:tr>
              <a:tr h="132663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257649"/>
                  </a:ext>
                </a:extLst>
              </a:tr>
              <a:tr h="132663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416184"/>
                  </a:ext>
                </a:extLst>
              </a:tr>
              <a:tr h="132663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81273"/>
                  </a:ext>
                </a:extLst>
              </a:tr>
              <a:tr h="1392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f1score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352748"/>
                  </a:ext>
                </a:extLst>
              </a:tr>
              <a:tr h="13266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Apoptosis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Conv1D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90.66%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3" marR="6633" marT="66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041532"/>
                  </a:ext>
                </a:extLst>
              </a:tr>
              <a:tr h="1392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3" marR="6633" marT="66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042560"/>
                  </a:ext>
                </a:extLst>
              </a:tr>
              <a:tr h="1392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617631"/>
                  </a:ext>
                </a:extLst>
              </a:tr>
              <a:tr h="13266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Conv1D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82.85%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3" marR="6633" marT="66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546912"/>
                  </a:ext>
                </a:extLst>
              </a:tr>
              <a:tr h="1392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3" marR="6633" marT="66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767408"/>
                  </a:ext>
                </a:extLst>
              </a:tr>
              <a:tr h="132663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176081"/>
                  </a:ext>
                </a:extLst>
              </a:tr>
              <a:tr h="132663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375594"/>
                  </a:ext>
                </a:extLst>
              </a:tr>
              <a:tr h="1392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f1score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313317"/>
                  </a:ext>
                </a:extLst>
              </a:tr>
              <a:tr h="13266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Apoptosis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AutoEncoder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93.00%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3" marR="6633" marT="66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212586"/>
                  </a:ext>
                </a:extLst>
              </a:tr>
              <a:tr h="1392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3" marR="6633" marT="66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914287"/>
                  </a:ext>
                </a:extLst>
              </a:tr>
              <a:tr h="1392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87024"/>
                  </a:ext>
                </a:extLst>
              </a:tr>
              <a:tr h="13266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AutoEncoder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87.67%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3" marR="6633" marT="66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505963"/>
                  </a:ext>
                </a:extLst>
              </a:tr>
              <a:tr h="1392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3" marR="6633" marT="66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907588"/>
                  </a:ext>
                </a:extLst>
              </a:tr>
              <a:tr h="132663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3273"/>
                  </a:ext>
                </a:extLst>
              </a:tr>
              <a:tr h="1392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f1score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647197"/>
                  </a:ext>
                </a:extLst>
              </a:tr>
              <a:tr h="13266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Apoptosis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FFN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89.18%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3" marR="6633" marT="66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671412"/>
                  </a:ext>
                </a:extLst>
              </a:tr>
              <a:tr h="1392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3" marR="6633" marT="66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861012"/>
                  </a:ext>
                </a:extLst>
              </a:tr>
              <a:tr h="1392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937961"/>
                  </a:ext>
                </a:extLst>
              </a:tr>
              <a:tr h="13266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FFN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16.21%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633" marR="6633" marT="66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283007"/>
                  </a:ext>
                </a:extLst>
              </a:tr>
              <a:tr h="1392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633" marR="6633" marT="66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33" marR="6633" marT="66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384262"/>
                  </a:ext>
                </a:extLst>
              </a:tr>
              <a:tr h="132663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6037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6E08A7-97DA-4EB0-9AC1-C2E4235939C7}"/>
              </a:ext>
            </a:extLst>
          </p:cNvPr>
          <p:cNvSpPr txBox="1"/>
          <p:nvPr/>
        </p:nvSpPr>
        <p:spPr>
          <a:xfrm>
            <a:off x="5819165" y="4686756"/>
            <a:ext cx="196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simple model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87174F0-1821-407F-8F82-FBEF446065A4}"/>
              </a:ext>
            </a:extLst>
          </p:cNvPr>
          <p:cNvSpPr/>
          <p:nvPr/>
        </p:nvSpPr>
        <p:spPr>
          <a:xfrm rot="11497137">
            <a:off x="4718644" y="4675518"/>
            <a:ext cx="872455" cy="1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93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3887D-5FF3-4FDF-8A33-ECAB74B5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9B820F-8BE1-403A-9125-7FA68FF5E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44" y="2084832"/>
            <a:ext cx="3793450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17A463-9A3D-406D-9D17-BEF71231D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494" y="2525439"/>
            <a:ext cx="4169143" cy="2681561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3BC959F-6555-450F-A0F9-03726524F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427323"/>
              </p:ext>
            </p:extLst>
          </p:nvPr>
        </p:nvGraphicFramePr>
        <p:xfrm>
          <a:off x="6449065" y="5358723"/>
          <a:ext cx="3657600" cy="9448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42946466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781890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604653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801092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03623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1251481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f1score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2352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Apoptosis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AutoEncoder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85.29%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41958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91686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72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91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E2B0-6D38-4131-BC26-F56C07C3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CA4B1-73C8-44FA-8FB8-7C0DB2609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various models and structures and determine if DL models perform better than ML models for patient mortality.</a:t>
            </a:r>
          </a:p>
          <a:p>
            <a:pPr lvl="1"/>
            <a:r>
              <a:rPr lang="en-US" dirty="0"/>
              <a:t>Optimize parameters</a:t>
            </a:r>
          </a:p>
          <a:p>
            <a:pPr lvl="1"/>
            <a:r>
              <a:rPr lang="en-US" dirty="0"/>
              <a:t>Compare confusion matrices. </a:t>
            </a:r>
          </a:p>
          <a:p>
            <a:pPr lvl="1"/>
            <a:r>
              <a:rPr lang="en-US" dirty="0"/>
              <a:t>If time allows optimize number of neurons and layers. </a:t>
            </a:r>
          </a:p>
        </p:txBody>
      </p:sp>
    </p:spTree>
    <p:extLst>
      <p:ext uri="{BB962C8B-B14F-4D97-AF65-F5344CB8AC3E}">
        <p14:creationId xmlns:p14="http://schemas.microsoft.com/office/powerpoint/2010/main" val="706654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6716-7CBE-400D-AD79-8A68288C9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89891-D93B-4220-994B-8F35A1516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SHAP is currently not working for </a:t>
            </a:r>
            <a:r>
              <a:rPr lang="en-US" dirty="0" err="1"/>
              <a:t>keras</a:t>
            </a:r>
            <a:r>
              <a:rPr lang="en-US" dirty="0"/>
              <a:t> using </a:t>
            </a:r>
            <a:r>
              <a:rPr lang="en-US" dirty="0" err="1"/>
              <a:t>tensorflow</a:t>
            </a:r>
            <a:r>
              <a:rPr lang="en-US" dirty="0"/>
              <a:t> 2.</a:t>
            </a:r>
          </a:p>
          <a:p>
            <a:r>
              <a:rPr lang="en-US" dirty="0"/>
              <a:t>Large number of neurons and layers takes significant time to optimize.</a:t>
            </a:r>
          </a:p>
          <a:p>
            <a:r>
              <a:rPr lang="en-US" dirty="0"/>
              <a:t>Data is 1D so the following were not performed due to reshape problems and lack of time dimension.  </a:t>
            </a:r>
          </a:p>
          <a:p>
            <a:pPr lvl="1"/>
            <a:r>
              <a:rPr lang="en-US" dirty="0"/>
              <a:t>RNN </a:t>
            </a:r>
          </a:p>
          <a:p>
            <a:pPr lvl="1"/>
            <a:r>
              <a:rPr lang="en-US" dirty="0"/>
              <a:t>Conv2d </a:t>
            </a:r>
          </a:p>
          <a:p>
            <a:pPr marL="128016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22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A456-3A45-4ED2-94D9-51B27A5E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9003-7972-4FB8-8A5A-8AE7E9DCD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 number of neurons and layers. </a:t>
            </a:r>
          </a:p>
          <a:p>
            <a:r>
              <a:rPr lang="en-US" dirty="0"/>
              <a:t>Add histological data to DL model using conv2d. </a:t>
            </a:r>
          </a:p>
          <a:p>
            <a:r>
              <a:rPr lang="en-US" dirty="0"/>
              <a:t>Use model and methods from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+mj-lt"/>
              </a:rPr>
              <a:t>“</a:t>
            </a:r>
            <a:r>
              <a:rPr lang="en-US" b="0" i="0" dirty="0">
                <a:effectLst/>
                <a:latin typeface="+mj-lt"/>
              </a:rPr>
              <a:t>Deep learning-based cancer </a:t>
            </a:r>
            <a:r>
              <a:rPr lang="en-US" b="0" i="0" dirty="0" err="1">
                <a:effectLst/>
                <a:latin typeface="+mj-lt"/>
              </a:rPr>
              <a:t>survivalprognosis</a:t>
            </a:r>
            <a:r>
              <a:rPr lang="en-US" b="0" i="0" dirty="0">
                <a:effectLst/>
                <a:latin typeface="+mj-lt"/>
              </a:rPr>
              <a:t> from RNA-seq data: </a:t>
            </a:r>
            <a:r>
              <a:rPr lang="en-US" b="0" i="0" dirty="0" err="1">
                <a:effectLst/>
                <a:latin typeface="+mj-lt"/>
              </a:rPr>
              <a:t>approachesand</a:t>
            </a:r>
            <a:r>
              <a:rPr lang="en-US" b="0" i="0" dirty="0">
                <a:effectLst/>
                <a:latin typeface="+mj-lt"/>
              </a:rPr>
              <a:t> evaluations”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891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CEBE-72C9-4069-AA84-37C030B9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B8E844-1586-4203-B8B0-7915F2BFA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Few examples use DL on RNA seq samples.</a:t>
            </a:r>
          </a:p>
          <a:p>
            <a:pPr lvl="1"/>
            <a:r>
              <a:rPr lang="en-US" dirty="0"/>
              <a:t>Include : </a:t>
            </a:r>
          </a:p>
          <a:p>
            <a:pPr lvl="2"/>
            <a:r>
              <a:rPr lang="en-US" b="1" i="1" dirty="0"/>
              <a:t>Deep learning using bulk RNA-seq </a:t>
            </a:r>
            <a:r>
              <a:rPr lang="en-US" b="1" i="1" dirty="0" err="1"/>
              <a:t>dataexpands</a:t>
            </a:r>
            <a:r>
              <a:rPr lang="en-US" b="1" i="1" dirty="0"/>
              <a:t> cell landscape identification in </a:t>
            </a:r>
            <a:r>
              <a:rPr lang="en-US" b="1" i="1" dirty="0" err="1"/>
              <a:t>tumormicroenvironme</a:t>
            </a:r>
            <a:endParaRPr lang="en-US" b="1" i="1" dirty="0"/>
          </a:p>
          <a:p>
            <a:pPr marL="310896" lvl="2" indent="0">
              <a:buNone/>
            </a:pPr>
            <a:r>
              <a:rPr lang="en-US" b="1" i="1" dirty="0"/>
              <a:t>	 </a:t>
            </a:r>
            <a:r>
              <a:rPr lang="en-US" sz="1400" dirty="0"/>
              <a:t>Xin Wang, </a:t>
            </a:r>
            <a:r>
              <a:rPr lang="en-US" sz="1400" dirty="0" err="1"/>
              <a:t>Hongjiu</a:t>
            </a:r>
            <a:r>
              <a:rPr lang="en-US" sz="1400" dirty="0"/>
              <a:t> Wang, Dan Liu, Na Wang, Danni He, </a:t>
            </a:r>
            <a:r>
              <a:rPr lang="en-US" sz="1400" dirty="0" err="1"/>
              <a:t>Zheyu</a:t>
            </a:r>
            <a:r>
              <a:rPr lang="en-US" sz="1400" dirty="0"/>
              <a:t> Wu, Xu </a:t>
            </a:r>
            <a:r>
              <a:rPr lang="en-US" sz="1400" dirty="0" err="1"/>
              <a:t>Zhu,Xiaoling</a:t>
            </a:r>
            <a:r>
              <a:rPr lang="en-US" sz="1400" dirty="0"/>
              <a:t> Wen, </a:t>
            </a:r>
            <a:r>
              <a:rPr lang="en-US" sz="1400" dirty="0" err="1"/>
              <a:t>Xuhua</a:t>
            </a:r>
            <a:r>
              <a:rPr lang="en-US" sz="1400" dirty="0"/>
              <a:t> Li, Jin Li &amp; </a:t>
            </a:r>
            <a:r>
              <a:rPr lang="en-US" sz="1400" dirty="0" err="1"/>
              <a:t>Zhenzhen</a:t>
            </a:r>
            <a:r>
              <a:rPr lang="en-US" sz="1400" dirty="0"/>
              <a:t> Wang</a:t>
            </a:r>
          </a:p>
          <a:p>
            <a:pPr marL="310896" lvl="2" indent="0">
              <a:buNone/>
            </a:pPr>
            <a:endParaRPr lang="en-US" sz="1400" dirty="0"/>
          </a:p>
          <a:p>
            <a:pPr lvl="2"/>
            <a:r>
              <a:rPr lang="en-US" dirty="0"/>
              <a:t>Focused on identification of the cellular microenvironment.</a:t>
            </a:r>
          </a:p>
          <a:p>
            <a:pPr lvl="2"/>
            <a:r>
              <a:rPr lang="en-US" dirty="0"/>
              <a:t>Single cell RNA-seq data instead of whole RNA-seq.</a:t>
            </a:r>
          </a:p>
          <a:p>
            <a:pPr lvl="2"/>
            <a:r>
              <a:rPr lang="en-US" dirty="0"/>
              <a:t>Used autoencoder.</a:t>
            </a:r>
          </a:p>
          <a:p>
            <a:pPr lvl="3"/>
            <a:r>
              <a:rPr lang="en-US" dirty="0"/>
              <a:t>Not fully connected at first layer.</a:t>
            </a:r>
          </a:p>
          <a:p>
            <a:pPr lvl="3"/>
            <a:r>
              <a:rPr lang="en-US" dirty="0"/>
              <a:t>Used RELU and RELC. </a:t>
            </a:r>
          </a:p>
        </p:txBody>
      </p:sp>
    </p:spTree>
    <p:extLst>
      <p:ext uri="{BB962C8B-B14F-4D97-AF65-F5344CB8AC3E}">
        <p14:creationId xmlns:p14="http://schemas.microsoft.com/office/powerpoint/2010/main" val="276469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CEBE-72C9-4069-AA84-37C030B9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B8E844-1586-4203-B8B0-7915F2BFA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Few examples use DL on RNA seq samples.</a:t>
            </a:r>
          </a:p>
          <a:p>
            <a:pPr lvl="1"/>
            <a:r>
              <a:rPr lang="en-US" dirty="0"/>
              <a:t>Include : </a:t>
            </a:r>
          </a:p>
          <a:p>
            <a:pPr lvl="2"/>
            <a:r>
              <a:rPr lang="en-US" b="1" i="0" dirty="0">
                <a:effectLst/>
                <a:latin typeface="Arial" panose="020B0604020202020204" pitchFamily="34" charset="0"/>
              </a:rPr>
              <a:t>Deep learning-based cancer </a:t>
            </a:r>
            <a:r>
              <a:rPr lang="en-US" b="1" i="0" dirty="0" err="1">
                <a:effectLst/>
                <a:latin typeface="Arial" panose="020B0604020202020204" pitchFamily="34" charset="0"/>
              </a:rPr>
              <a:t>survivalprognosis</a:t>
            </a:r>
            <a:r>
              <a:rPr lang="en-US" b="1" i="0" dirty="0">
                <a:effectLst/>
                <a:latin typeface="Arial" panose="020B0604020202020204" pitchFamily="34" charset="0"/>
              </a:rPr>
              <a:t> from RNA-seq data: </a:t>
            </a:r>
            <a:r>
              <a:rPr lang="en-US" b="1" i="0" dirty="0" err="1">
                <a:effectLst/>
                <a:latin typeface="Arial" panose="020B0604020202020204" pitchFamily="34" charset="0"/>
              </a:rPr>
              <a:t>approachesand</a:t>
            </a:r>
            <a:r>
              <a:rPr lang="en-US" b="1" i="0" dirty="0">
                <a:effectLst/>
                <a:latin typeface="Arial" panose="020B0604020202020204" pitchFamily="34" charset="0"/>
              </a:rPr>
              <a:t> evaluations</a:t>
            </a:r>
          </a:p>
          <a:p>
            <a:pPr marL="310896" lvl="2" indent="0">
              <a:buNone/>
            </a:pPr>
            <a:r>
              <a:rPr lang="en-US" b="1" i="1" dirty="0"/>
              <a:t>	 </a:t>
            </a:r>
            <a:r>
              <a:rPr lang="en-US" sz="1400" dirty="0" err="1"/>
              <a:t>Zhi</a:t>
            </a:r>
            <a:r>
              <a:rPr lang="en-US" sz="1400" dirty="0"/>
              <a:t> Huang1,2,3, Travis S. Johnson2,4, </a:t>
            </a:r>
            <a:r>
              <a:rPr lang="en-US" sz="1400" dirty="0" err="1"/>
              <a:t>Zhi</a:t>
            </a:r>
            <a:r>
              <a:rPr lang="en-US" sz="1400" dirty="0"/>
              <a:t> Han2, Bryan Helm2, Sha Cao5, Chi Zhang5,3, Paul Salama3, Maher Rizkalla3,Christina Y. Yu2,4, Jun Cheng2,6, </a:t>
            </a:r>
            <a:r>
              <a:rPr lang="en-US" sz="1400" dirty="0" err="1"/>
              <a:t>Shunian</a:t>
            </a:r>
            <a:r>
              <a:rPr lang="en-US" sz="1400" dirty="0"/>
              <a:t> Xiang5,7, </a:t>
            </a:r>
            <a:r>
              <a:rPr lang="en-US" sz="1400" dirty="0" err="1"/>
              <a:t>Xiaohui</a:t>
            </a:r>
            <a:r>
              <a:rPr lang="en-US" sz="1400" dirty="0"/>
              <a:t> Zhan2,7, </a:t>
            </a:r>
            <a:r>
              <a:rPr lang="en-US" sz="1400" dirty="0" err="1"/>
              <a:t>Jie</a:t>
            </a:r>
            <a:r>
              <a:rPr lang="en-US" sz="1400" dirty="0"/>
              <a:t> Zhang5and </a:t>
            </a:r>
            <a:r>
              <a:rPr lang="en-US" sz="1400" dirty="0" err="1"/>
              <a:t>Kun</a:t>
            </a:r>
            <a:r>
              <a:rPr lang="en-US" sz="1400" dirty="0"/>
              <a:t> Huang2,3*</a:t>
            </a:r>
          </a:p>
          <a:p>
            <a:pPr marL="310896" lvl="2" indent="0">
              <a:buNone/>
            </a:pPr>
            <a:endParaRPr lang="en-US" sz="1400" dirty="0"/>
          </a:p>
          <a:p>
            <a:pPr lvl="2"/>
            <a:r>
              <a:rPr lang="en-US" dirty="0"/>
              <a:t>Focused on cancer survival prognosis.</a:t>
            </a:r>
          </a:p>
          <a:p>
            <a:pPr lvl="2"/>
            <a:r>
              <a:rPr lang="en-US" dirty="0"/>
              <a:t>Did not include GBM data. </a:t>
            </a:r>
          </a:p>
          <a:p>
            <a:pPr lvl="2"/>
            <a:r>
              <a:rPr lang="en-US" dirty="0"/>
              <a:t>Filtered out the bottom 20% of expression levels. </a:t>
            </a:r>
          </a:p>
          <a:p>
            <a:pPr lvl="2"/>
            <a:r>
              <a:rPr lang="en-US" dirty="0"/>
              <a:t>Studied various DL models</a:t>
            </a:r>
          </a:p>
          <a:p>
            <a:pPr lvl="3"/>
            <a:r>
              <a:rPr lang="en-US" dirty="0"/>
              <a:t>Autoencoder with COX regression.</a:t>
            </a:r>
          </a:p>
          <a:p>
            <a:pPr lvl="3"/>
            <a:r>
              <a:rPr lang="en-US" dirty="0"/>
              <a:t>Cox net</a:t>
            </a:r>
          </a:p>
          <a:p>
            <a:pPr lvl="3"/>
            <a:r>
              <a:rPr lang="en-US" dirty="0" err="1"/>
              <a:t>DeepSurv</a:t>
            </a:r>
            <a:r>
              <a:rPr lang="en-US" dirty="0"/>
              <a:t>. </a:t>
            </a:r>
          </a:p>
          <a:p>
            <a:pPr lvl="3"/>
            <a:r>
              <a:rPr lang="en-US" b="0" i="0" dirty="0">
                <a:effectLst/>
                <a:latin typeface="Arial" panose="020B0604020202020204" pitchFamily="34" charset="0"/>
              </a:rPr>
              <a:t>“Deep Learning based algorithms demonstrate superior performances than traditional machine learning based models.”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77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6234-4AE2-41FB-AFDF-3678844E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10706-BA60-45B6-9DCA-05A5AA5CA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one paper in my search focused on survival prognosis solely on </a:t>
            </a:r>
            <a:r>
              <a:rPr lang="en-US" dirty="0" err="1"/>
              <a:t>rnaseq</a:t>
            </a:r>
            <a:r>
              <a:rPr lang="en-US" dirty="0"/>
              <a:t> data from </a:t>
            </a:r>
            <a:r>
              <a:rPr lang="en-US" dirty="0" err="1"/>
              <a:t>tcga</a:t>
            </a:r>
            <a:r>
              <a:rPr lang="en-US" dirty="0"/>
              <a:t>. </a:t>
            </a:r>
          </a:p>
          <a:p>
            <a:r>
              <a:rPr lang="en-US" dirty="0"/>
              <a:t>Code was not posted to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However, very detailed model information present.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3C66FF-4F86-4150-9EF9-A58EEAAD5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30" y="3854995"/>
            <a:ext cx="6384022" cy="25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6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EAB8-4313-4CE7-B6D7-8195A1360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122B5-EF39-4655-A5D9-1E6823EAB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RNAseq data from GBM patient’s tumor samples.</a:t>
            </a:r>
          </a:p>
          <a:p>
            <a:r>
              <a:rPr lang="en-US" sz="2000"/>
              <a:t>Clinical information</a:t>
            </a:r>
          </a:p>
          <a:p>
            <a:pPr lvl="1"/>
            <a:r>
              <a:rPr lang="en-US" sz="2000"/>
              <a:t>Including gender, age, living status, treatment type etc. </a:t>
            </a:r>
          </a:p>
          <a:p>
            <a:r>
              <a:rPr lang="en-US" sz="2000"/>
              <a:t>~148 patients</a:t>
            </a:r>
          </a:p>
          <a:p>
            <a:r>
              <a:rPr lang="en-US" sz="2000"/>
              <a:t>~62000 transcript rna seq counts</a:t>
            </a:r>
          </a:p>
          <a:p>
            <a:pPr lvl="1"/>
            <a:r>
              <a:rPr lang="en-US" sz="2000"/>
              <a:t>Standardized via FPKM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6648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77835-29A4-4113-AD9D-4E13B149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8" y="502021"/>
            <a:ext cx="5427525" cy="1667997"/>
          </a:xfrm>
        </p:spPr>
        <p:txBody>
          <a:bodyPr anchor="b">
            <a:normAutofit/>
          </a:bodyPr>
          <a:lstStyle/>
          <a:p>
            <a:r>
              <a:rPr lang="en-US" sz="4000"/>
              <a:t>Data 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85F2E-6268-4836-A067-5E74442F9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8" y="2405467"/>
            <a:ext cx="5427526" cy="3535083"/>
          </a:xfrm>
        </p:spPr>
        <p:txBody>
          <a:bodyPr anchor="t">
            <a:normAutofit/>
          </a:bodyPr>
          <a:lstStyle/>
          <a:p>
            <a:r>
              <a:rPr lang="en-US" sz="1100" dirty="0"/>
              <a:t>Using DAVID (Database for Annotation, Visualization and integrated Discovery) ontology, created subsets based on functional annotation grouping. </a:t>
            </a:r>
          </a:p>
          <a:p>
            <a:pPr lvl="1"/>
            <a:r>
              <a:rPr lang="en-US" sz="1100" dirty="0"/>
              <a:t>Groupings include Positive regulation of apoptosis, transport genes etc. </a:t>
            </a:r>
          </a:p>
          <a:p>
            <a:pPr lvl="2"/>
            <a:r>
              <a:rPr lang="en-US" sz="1100" dirty="0"/>
              <a:t>Total of 31 groupings</a:t>
            </a:r>
          </a:p>
          <a:p>
            <a:pPr lvl="2"/>
            <a:r>
              <a:rPr lang="en-US" sz="1100" dirty="0"/>
              <a:t>18000 genes did not belong to any grouping and were not used. </a:t>
            </a:r>
          </a:p>
          <a:p>
            <a:r>
              <a:rPr lang="en-US" sz="1100" dirty="0"/>
              <a:t>Data matrix was assembled from raw counts per patient. </a:t>
            </a:r>
          </a:p>
          <a:p>
            <a:pPr lvl="1"/>
            <a:r>
              <a:rPr lang="en-US" sz="1100" dirty="0"/>
              <a:t>Final matrix consisting of Patients on the x axis and transcript counts on the y axis.</a:t>
            </a:r>
          </a:p>
          <a:p>
            <a:r>
              <a:rPr lang="en-US" sz="1100" dirty="0"/>
              <a:t>Clinical data was then appended, with values on x and labels on y.</a:t>
            </a:r>
          </a:p>
          <a:p>
            <a:r>
              <a:rPr lang="en-US" sz="1100" dirty="0"/>
              <a:t>Y predicted value was living status living(0), diseased(1).</a:t>
            </a:r>
          </a:p>
          <a:p>
            <a:pPr lvl="1"/>
            <a:r>
              <a:rPr lang="en-US" sz="1100" dirty="0"/>
              <a:t>Column moved to last column in data matrix. </a:t>
            </a:r>
          </a:p>
          <a:p>
            <a:r>
              <a:rPr lang="en-US" sz="1100" dirty="0"/>
              <a:t>Patients with missing values were removed.</a:t>
            </a:r>
          </a:p>
          <a:p>
            <a:pPr lvl="1"/>
            <a:r>
              <a:rPr lang="en-US" sz="1100" dirty="0"/>
              <a:t>Data could not be filled in using any statistical method such as average.</a:t>
            </a:r>
          </a:p>
          <a:p>
            <a:endParaRPr lang="en-US" sz="1100" dirty="0"/>
          </a:p>
        </p:txBody>
      </p:sp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4B586AA9-E1E6-4DF7-A5D9-DE3930A04C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41" r="26010" b="2"/>
          <a:stretch/>
        </p:blipFill>
        <p:spPr>
          <a:xfrm>
            <a:off x="7047513" y="975645"/>
            <a:ext cx="4443447" cy="4443447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8372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8B9A-C755-46F6-9EBE-4A79142B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B6F6D-15F1-436F-8EC6-9BD63A286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82" y="1933662"/>
            <a:ext cx="9720073" cy="4023360"/>
          </a:xfrm>
        </p:spPr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 err="1"/>
              <a:t>binary_crossentropy</a:t>
            </a:r>
            <a:r>
              <a:rPr lang="en-US" dirty="0"/>
              <a:t> for loss.</a:t>
            </a:r>
          </a:p>
          <a:p>
            <a:r>
              <a:rPr lang="en-US" dirty="0"/>
              <a:t>Sigmoid activation in the last layer to produce 0 or 1 outcome. </a:t>
            </a:r>
          </a:p>
          <a:p>
            <a:r>
              <a:rPr lang="en-US" dirty="0"/>
              <a:t>Standardization: not needed as data was already standardized using FPKM.</a:t>
            </a:r>
          </a:p>
          <a:p>
            <a:r>
              <a:rPr lang="en-US" dirty="0"/>
              <a:t>Compared various models.</a:t>
            </a:r>
          </a:p>
          <a:p>
            <a:r>
              <a:rPr lang="en-US" dirty="0" err="1"/>
              <a:t>Gridsearchcv</a:t>
            </a:r>
            <a:r>
              <a:rPr lang="en-US" dirty="0"/>
              <a:t> parameter optimization.</a:t>
            </a:r>
          </a:p>
          <a:p>
            <a:r>
              <a:rPr lang="en-US" dirty="0"/>
              <a:t>Ordinal encoding on x values.</a:t>
            </a:r>
          </a:p>
          <a:p>
            <a:r>
              <a:rPr lang="en-US" dirty="0"/>
              <a:t>Label encoding on y values.</a:t>
            </a:r>
          </a:p>
          <a:p>
            <a:r>
              <a:rPr lang="en-US" dirty="0"/>
              <a:t>0 = living, 1 diseased for y values. </a:t>
            </a:r>
          </a:p>
        </p:txBody>
      </p:sp>
    </p:spTree>
    <p:extLst>
      <p:ext uri="{BB962C8B-B14F-4D97-AF65-F5344CB8AC3E}">
        <p14:creationId xmlns:p14="http://schemas.microsoft.com/office/powerpoint/2010/main" val="236042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0A6D-DE51-45AF-8505-D78DDCE9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search </a:t>
            </a:r>
            <a:r>
              <a:rPr lang="en-US" dirty="0" err="1"/>
              <a:t>Gridsearchcv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0C118-F258-4C5A-AA9E-6014BA418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 optimized </a:t>
            </a:r>
          </a:p>
          <a:p>
            <a:pPr lvl="1"/>
            <a:r>
              <a:rPr lang="en-US" dirty="0" err="1"/>
              <a:t>batch_size</a:t>
            </a:r>
            <a:r>
              <a:rPr lang="en-US" dirty="0"/>
              <a:t> = [10, 20, 40, 60, 80, 100]</a:t>
            </a:r>
          </a:p>
          <a:p>
            <a:pPr lvl="1"/>
            <a:r>
              <a:rPr lang="en-US" dirty="0"/>
              <a:t>epochs = [10, 50, 100]</a:t>
            </a:r>
          </a:p>
          <a:p>
            <a:pPr lvl="1"/>
            <a:r>
              <a:rPr lang="en-US" dirty="0"/>
              <a:t>optimizer = ['SGD', 'RMSprop', '</a:t>
            </a:r>
            <a:r>
              <a:rPr lang="en-US" dirty="0" err="1"/>
              <a:t>Adagrad</a:t>
            </a:r>
            <a:r>
              <a:rPr lang="en-US" dirty="0"/>
              <a:t>', '</a:t>
            </a:r>
            <a:r>
              <a:rPr lang="en-US" dirty="0" err="1"/>
              <a:t>Adadelta</a:t>
            </a:r>
            <a:r>
              <a:rPr lang="en-US" dirty="0"/>
              <a:t>', 'Adam', '</a:t>
            </a:r>
            <a:r>
              <a:rPr lang="en-US" dirty="0" err="1"/>
              <a:t>Adamax</a:t>
            </a:r>
            <a:r>
              <a:rPr lang="en-US" dirty="0"/>
              <a:t>', '</a:t>
            </a:r>
            <a:r>
              <a:rPr lang="en-US" dirty="0" err="1"/>
              <a:t>Nadam</a:t>
            </a:r>
            <a:r>
              <a:rPr lang="en-US" dirty="0"/>
              <a:t>']</a:t>
            </a:r>
          </a:p>
          <a:p>
            <a:pPr lvl="1"/>
            <a:r>
              <a:rPr lang="en-US" dirty="0" err="1"/>
              <a:t>learn_rate</a:t>
            </a:r>
            <a:r>
              <a:rPr lang="en-US" dirty="0"/>
              <a:t> = [0.001, 0.01, 0.1, 0.2, 0.3]</a:t>
            </a:r>
          </a:p>
        </p:txBody>
      </p:sp>
    </p:spTree>
    <p:extLst>
      <p:ext uri="{BB962C8B-B14F-4D97-AF65-F5344CB8AC3E}">
        <p14:creationId xmlns:p14="http://schemas.microsoft.com/office/powerpoint/2010/main" val="3232688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918</TotalTime>
  <Words>940</Words>
  <Application>Microsoft Office PowerPoint</Application>
  <PresentationFormat>Widescreen</PresentationFormat>
  <Paragraphs>281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Tw Cen MT</vt:lpstr>
      <vt:lpstr>Tw Cen MT Condensed</vt:lpstr>
      <vt:lpstr>Wingdings 3</vt:lpstr>
      <vt:lpstr>Integral</vt:lpstr>
      <vt:lpstr>Glioblastoma Comparison of Deep Learning models.</vt:lpstr>
      <vt:lpstr>Goal</vt:lpstr>
      <vt:lpstr>Literature</vt:lpstr>
      <vt:lpstr>Literature</vt:lpstr>
      <vt:lpstr>Discussion of literature</vt:lpstr>
      <vt:lpstr>Data</vt:lpstr>
      <vt:lpstr>Data processing </vt:lpstr>
      <vt:lpstr>DL Methodology</vt:lpstr>
      <vt:lpstr>Parameter search Gridsearchcv </vt:lpstr>
      <vt:lpstr>Previous ML results</vt:lpstr>
      <vt:lpstr>DL models trained</vt:lpstr>
      <vt:lpstr>Conv1D models and parameters</vt:lpstr>
      <vt:lpstr>Conv1D results</vt:lpstr>
      <vt:lpstr>Autoencoder model and parameters</vt:lpstr>
      <vt:lpstr>Autoencoder results</vt:lpstr>
      <vt:lpstr>FFN model and parameters</vt:lpstr>
      <vt:lpstr>FNN results</vt:lpstr>
      <vt:lpstr>Side by side</vt:lpstr>
      <vt:lpstr>FINAL MODEL </vt:lpstr>
      <vt:lpstr>Limitations and issues</vt:lpstr>
      <vt:lpstr>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Deep Learning models to ML models.</dc:title>
  <dc:creator>mig cuev</dc:creator>
  <cp:lastModifiedBy>mig cuev</cp:lastModifiedBy>
  <cp:revision>3</cp:revision>
  <dcterms:created xsi:type="dcterms:W3CDTF">2022-04-24T22:56:42Z</dcterms:created>
  <dcterms:modified xsi:type="dcterms:W3CDTF">2022-04-26T19:17:32Z</dcterms:modified>
</cp:coreProperties>
</file>