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5" r:id="rId5"/>
    <p:sldId id="266" r:id="rId6"/>
    <p:sldId id="267" r:id="rId7"/>
    <p:sldId id="258" r:id="rId8"/>
    <p:sldId id="259" r:id="rId9"/>
    <p:sldId id="268" r:id="rId10"/>
    <p:sldId id="272" r:id="rId11"/>
    <p:sldId id="260" r:id="rId12"/>
    <p:sldId id="274" r:id="rId13"/>
    <p:sldId id="270" r:id="rId14"/>
    <p:sldId id="273" r:id="rId15"/>
    <p:sldId id="261" r:id="rId16"/>
    <p:sldId id="269" r:id="rId17"/>
    <p:sldId id="262" r:id="rId18"/>
    <p:sldId id="271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75" d="100"/>
          <a:sy n="75" d="100"/>
        </p:scale>
        <p:origin x="5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F9C983-38E1-420B-BEF8-706C8FD3FAEE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BF367C4-D3B7-4111-9CF8-D076F47D06DF}">
      <dgm:prSet/>
      <dgm:spPr/>
      <dgm:t>
        <a:bodyPr/>
        <a:lstStyle/>
        <a:p>
          <a:r>
            <a:rPr lang="en-US"/>
            <a:t>Standardization: not needed as data was already standardized using FPKM.</a:t>
          </a:r>
        </a:p>
      </dgm:t>
    </dgm:pt>
    <dgm:pt modelId="{F4C38F80-FCD7-47A0-984E-3E2659F86300}" type="parTrans" cxnId="{4C270A65-C34A-4023-8B77-DDE4E4CB68B2}">
      <dgm:prSet/>
      <dgm:spPr/>
      <dgm:t>
        <a:bodyPr/>
        <a:lstStyle/>
        <a:p>
          <a:endParaRPr lang="en-US"/>
        </a:p>
      </dgm:t>
    </dgm:pt>
    <dgm:pt modelId="{026032AD-FBC7-43AC-BD42-2AA238005762}" type="sibTrans" cxnId="{4C270A65-C34A-4023-8B77-DDE4E4CB68B2}">
      <dgm:prSet/>
      <dgm:spPr/>
      <dgm:t>
        <a:bodyPr/>
        <a:lstStyle/>
        <a:p>
          <a:endParaRPr lang="en-US"/>
        </a:p>
      </dgm:t>
    </dgm:pt>
    <dgm:pt modelId="{12D71988-2A66-4340-8B80-BD26EBBFB594}">
      <dgm:prSet/>
      <dgm:spPr/>
      <dgm:t>
        <a:bodyPr/>
        <a:lstStyle/>
        <a:p>
          <a:r>
            <a:rPr lang="en-US"/>
            <a:t>Performed 80-20 split and 1 holdout validation.</a:t>
          </a:r>
        </a:p>
      </dgm:t>
    </dgm:pt>
    <dgm:pt modelId="{B773D037-3573-4953-B73F-D6A3860FADA2}" type="parTrans" cxnId="{083D693C-CEDF-4967-AC7F-750288719518}">
      <dgm:prSet/>
      <dgm:spPr/>
      <dgm:t>
        <a:bodyPr/>
        <a:lstStyle/>
        <a:p>
          <a:endParaRPr lang="en-US"/>
        </a:p>
      </dgm:t>
    </dgm:pt>
    <dgm:pt modelId="{4300BC0C-3108-42DC-9B20-B747AF528486}" type="sibTrans" cxnId="{083D693C-CEDF-4967-AC7F-750288719518}">
      <dgm:prSet/>
      <dgm:spPr/>
      <dgm:t>
        <a:bodyPr/>
        <a:lstStyle/>
        <a:p>
          <a:endParaRPr lang="en-US"/>
        </a:p>
      </dgm:t>
    </dgm:pt>
    <dgm:pt modelId="{10A85F57-7B05-4E47-925D-D1A399A8A91A}">
      <dgm:prSet/>
      <dgm:spPr/>
      <dgm:t>
        <a:bodyPr/>
        <a:lstStyle/>
        <a:p>
          <a:r>
            <a:rPr lang="en-US"/>
            <a:t>Selected XGBoost classifier.</a:t>
          </a:r>
        </a:p>
      </dgm:t>
    </dgm:pt>
    <dgm:pt modelId="{180FC61F-7F1D-4717-9583-17D954824C14}" type="parTrans" cxnId="{B4701849-B095-4BC6-96C8-EFA2A11A6CF7}">
      <dgm:prSet/>
      <dgm:spPr/>
      <dgm:t>
        <a:bodyPr/>
        <a:lstStyle/>
        <a:p>
          <a:endParaRPr lang="en-US"/>
        </a:p>
      </dgm:t>
    </dgm:pt>
    <dgm:pt modelId="{2E0C59FE-E5FF-4E06-A38B-3F55D2AA0527}" type="sibTrans" cxnId="{B4701849-B095-4BC6-96C8-EFA2A11A6CF7}">
      <dgm:prSet/>
      <dgm:spPr/>
      <dgm:t>
        <a:bodyPr/>
        <a:lstStyle/>
        <a:p>
          <a:endParaRPr lang="en-US"/>
        </a:p>
      </dgm:t>
    </dgm:pt>
    <dgm:pt modelId="{7F603885-564C-4446-9376-316106AF8E36}">
      <dgm:prSet/>
      <dgm:spPr/>
      <dgm:t>
        <a:bodyPr/>
        <a:lstStyle/>
        <a:p>
          <a:r>
            <a:rPr lang="en-US"/>
            <a:t>RandomizedSearchCV on XGBoost params</a:t>
          </a:r>
        </a:p>
      </dgm:t>
    </dgm:pt>
    <dgm:pt modelId="{B8C30C42-7EF1-46AC-BFB9-8D524CD20C67}" type="parTrans" cxnId="{9BE0A743-D096-44D1-B855-C9F86470DDD4}">
      <dgm:prSet/>
      <dgm:spPr/>
      <dgm:t>
        <a:bodyPr/>
        <a:lstStyle/>
        <a:p>
          <a:endParaRPr lang="en-US"/>
        </a:p>
      </dgm:t>
    </dgm:pt>
    <dgm:pt modelId="{ECF1403A-A77C-4244-8461-19F113E1DB65}" type="sibTrans" cxnId="{9BE0A743-D096-44D1-B855-C9F86470DDD4}">
      <dgm:prSet/>
      <dgm:spPr/>
      <dgm:t>
        <a:bodyPr/>
        <a:lstStyle/>
        <a:p>
          <a:endParaRPr lang="en-US"/>
        </a:p>
      </dgm:t>
    </dgm:pt>
    <dgm:pt modelId="{4854DF5F-31DE-4BA2-8A43-C0D6EEDAB325}">
      <dgm:prSet/>
      <dgm:spPr/>
      <dgm:t>
        <a:bodyPr/>
        <a:lstStyle/>
        <a:p>
          <a:r>
            <a:rPr lang="en-US"/>
            <a:t>Ordinal encoding on x values.</a:t>
          </a:r>
        </a:p>
      </dgm:t>
    </dgm:pt>
    <dgm:pt modelId="{A77A5CFF-4876-4FB7-81D5-779CD810A769}" type="parTrans" cxnId="{CBE175E8-F12C-4F06-8EB0-BAC605D6B98A}">
      <dgm:prSet/>
      <dgm:spPr/>
      <dgm:t>
        <a:bodyPr/>
        <a:lstStyle/>
        <a:p>
          <a:endParaRPr lang="en-US"/>
        </a:p>
      </dgm:t>
    </dgm:pt>
    <dgm:pt modelId="{A180B885-9298-41C1-B735-2D15F5592AB9}" type="sibTrans" cxnId="{CBE175E8-F12C-4F06-8EB0-BAC605D6B98A}">
      <dgm:prSet/>
      <dgm:spPr/>
      <dgm:t>
        <a:bodyPr/>
        <a:lstStyle/>
        <a:p>
          <a:endParaRPr lang="en-US"/>
        </a:p>
      </dgm:t>
    </dgm:pt>
    <dgm:pt modelId="{D2F61F2C-297D-46F7-85F5-A2BF46295144}">
      <dgm:prSet/>
      <dgm:spPr/>
      <dgm:t>
        <a:bodyPr/>
        <a:lstStyle/>
        <a:p>
          <a:r>
            <a:rPr lang="en-US"/>
            <a:t>Label encoding on y values.</a:t>
          </a:r>
        </a:p>
      </dgm:t>
    </dgm:pt>
    <dgm:pt modelId="{DC7F524E-1E26-4ED4-934B-C12F177D1918}" type="parTrans" cxnId="{DD9BAFC9-4EFC-46E0-97E0-1583B325E883}">
      <dgm:prSet/>
      <dgm:spPr/>
      <dgm:t>
        <a:bodyPr/>
        <a:lstStyle/>
        <a:p>
          <a:endParaRPr lang="en-US"/>
        </a:p>
      </dgm:t>
    </dgm:pt>
    <dgm:pt modelId="{0CBD34D7-232A-408E-AF15-7243F0CC0CCB}" type="sibTrans" cxnId="{DD9BAFC9-4EFC-46E0-97E0-1583B325E883}">
      <dgm:prSet/>
      <dgm:spPr/>
      <dgm:t>
        <a:bodyPr/>
        <a:lstStyle/>
        <a:p>
          <a:endParaRPr lang="en-US"/>
        </a:p>
      </dgm:t>
    </dgm:pt>
    <dgm:pt modelId="{4DAD881A-53D6-4966-8FF9-324AB9DC268A}">
      <dgm:prSet/>
      <dgm:spPr/>
      <dgm:t>
        <a:bodyPr/>
        <a:lstStyle/>
        <a:p>
          <a:r>
            <a:rPr lang="en-US"/>
            <a:t>0 = living, 1 diseased for y values. </a:t>
          </a:r>
        </a:p>
      </dgm:t>
    </dgm:pt>
    <dgm:pt modelId="{37EB9CBD-1DF4-4C57-A34F-00E0CDE08805}" type="parTrans" cxnId="{BD697AE3-16AD-4DD9-9B02-A4D17C080673}">
      <dgm:prSet/>
      <dgm:spPr/>
      <dgm:t>
        <a:bodyPr/>
        <a:lstStyle/>
        <a:p>
          <a:endParaRPr lang="en-US"/>
        </a:p>
      </dgm:t>
    </dgm:pt>
    <dgm:pt modelId="{22FDF57B-7244-4D02-B9FB-148EDA6A4540}" type="sibTrans" cxnId="{BD697AE3-16AD-4DD9-9B02-A4D17C080673}">
      <dgm:prSet/>
      <dgm:spPr/>
      <dgm:t>
        <a:bodyPr/>
        <a:lstStyle/>
        <a:p>
          <a:endParaRPr lang="en-US"/>
        </a:p>
      </dgm:t>
    </dgm:pt>
    <dgm:pt modelId="{A1028A49-65C9-41C3-B9C5-1879137BAF35}" type="pres">
      <dgm:prSet presAssocID="{B9F9C983-38E1-420B-BEF8-706C8FD3FAEE}" presName="linear" presStyleCnt="0">
        <dgm:presLayoutVars>
          <dgm:animLvl val="lvl"/>
          <dgm:resizeHandles val="exact"/>
        </dgm:presLayoutVars>
      </dgm:prSet>
      <dgm:spPr/>
    </dgm:pt>
    <dgm:pt modelId="{B9AE640A-E637-4F7C-A3A2-F9CA17AA6869}" type="pres">
      <dgm:prSet presAssocID="{ABF367C4-D3B7-4111-9CF8-D076F47D06DF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37D4445-79B1-4B2B-8CDF-37A7A1FE5874}" type="pres">
      <dgm:prSet presAssocID="{026032AD-FBC7-43AC-BD42-2AA238005762}" presName="spacer" presStyleCnt="0"/>
      <dgm:spPr/>
    </dgm:pt>
    <dgm:pt modelId="{C75A6E1C-081C-41ED-A006-F008B0A1377E}" type="pres">
      <dgm:prSet presAssocID="{12D71988-2A66-4340-8B80-BD26EBBFB59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DC4E0945-A155-4719-B0F5-D09372093427}" type="pres">
      <dgm:prSet presAssocID="{4300BC0C-3108-42DC-9B20-B747AF528486}" presName="spacer" presStyleCnt="0"/>
      <dgm:spPr/>
    </dgm:pt>
    <dgm:pt modelId="{8F37B49B-88AE-4093-8ED1-C6BF5BE7D0DD}" type="pres">
      <dgm:prSet presAssocID="{10A85F57-7B05-4E47-925D-D1A399A8A91A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B0C88900-F732-4E08-9B46-FD9E8EFAAA62}" type="pres">
      <dgm:prSet presAssocID="{2E0C59FE-E5FF-4E06-A38B-3F55D2AA0527}" presName="spacer" presStyleCnt="0"/>
      <dgm:spPr/>
    </dgm:pt>
    <dgm:pt modelId="{6CF490F4-0286-45AE-9843-9E21D3345F5E}" type="pres">
      <dgm:prSet presAssocID="{7F603885-564C-4446-9376-316106AF8E36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12FE84A-B901-44E3-833E-3F4CF9BD0F4D}" type="pres">
      <dgm:prSet presAssocID="{ECF1403A-A77C-4244-8461-19F113E1DB65}" presName="spacer" presStyleCnt="0"/>
      <dgm:spPr/>
    </dgm:pt>
    <dgm:pt modelId="{2B61349A-A1C7-44DF-9852-7CBF470D3624}" type="pres">
      <dgm:prSet presAssocID="{4854DF5F-31DE-4BA2-8A43-C0D6EEDAB325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FF966D35-085A-4634-9ED6-F2DE54F5F7B8}" type="pres">
      <dgm:prSet presAssocID="{A180B885-9298-41C1-B735-2D15F5592AB9}" presName="spacer" presStyleCnt="0"/>
      <dgm:spPr/>
    </dgm:pt>
    <dgm:pt modelId="{AFBA5485-EEE8-4ED8-AC89-BDA14EAA79B9}" type="pres">
      <dgm:prSet presAssocID="{D2F61F2C-297D-46F7-85F5-A2BF46295144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CF2ECB0F-F509-431B-82AF-335042CDBFD8}" type="pres">
      <dgm:prSet presAssocID="{0CBD34D7-232A-408E-AF15-7243F0CC0CCB}" presName="spacer" presStyleCnt="0"/>
      <dgm:spPr/>
    </dgm:pt>
    <dgm:pt modelId="{626BE676-4449-42BE-B199-E99D2717DEEE}" type="pres">
      <dgm:prSet presAssocID="{4DAD881A-53D6-4966-8FF9-324AB9DC268A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8A36860D-BD16-46D8-ABF9-158FB793B542}" type="presOf" srcId="{B9F9C983-38E1-420B-BEF8-706C8FD3FAEE}" destId="{A1028A49-65C9-41C3-B9C5-1879137BAF35}" srcOrd="0" destOrd="0" presId="urn:microsoft.com/office/officeart/2005/8/layout/vList2"/>
    <dgm:cxn modelId="{17C7B62C-B7BB-4337-A440-8029D2390F0C}" type="presOf" srcId="{D2F61F2C-297D-46F7-85F5-A2BF46295144}" destId="{AFBA5485-EEE8-4ED8-AC89-BDA14EAA79B9}" srcOrd="0" destOrd="0" presId="urn:microsoft.com/office/officeart/2005/8/layout/vList2"/>
    <dgm:cxn modelId="{3B80B930-5BF4-4848-AF1E-5C8E35846AAC}" type="presOf" srcId="{4DAD881A-53D6-4966-8FF9-324AB9DC268A}" destId="{626BE676-4449-42BE-B199-E99D2717DEEE}" srcOrd="0" destOrd="0" presId="urn:microsoft.com/office/officeart/2005/8/layout/vList2"/>
    <dgm:cxn modelId="{083D693C-CEDF-4967-AC7F-750288719518}" srcId="{B9F9C983-38E1-420B-BEF8-706C8FD3FAEE}" destId="{12D71988-2A66-4340-8B80-BD26EBBFB594}" srcOrd="1" destOrd="0" parTransId="{B773D037-3573-4953-B73F-D6A3860FADA2}" sibTransId="{4300BC0C-3108-42DC-9B20-B747AF528486}"/>
    <dgm:cxn modelId="{9BE0A743-D096-44D1-B855-C9F86470DDD4}" srcId="{B9F9C983-38E1-420B-BEF8-706C8FD3FAEE}" destId="{7F603885-564C-4446-9376-316106AF8E36}" srcOrd="3" destOrd="0" parTransId="{B8C30C42-7EF1-46AC-BFB9-8D524CD20C67}" sibTransId="{ECF1403A-A77C-4244-8461-19F113E1DB65}"/>
    <dgm:cxn modelId="{4C270A65-C34A-4023-8B77-DDE4E4CB68B2}" srcId="{B9F9C983-38E1-420B-BEF8-706C8FD3FAEE}" destId="{ABF367C4-D3B7-4111-9CF8-D076F47D06DF}" srcOrd="0" destOrd="0" parTransId="{F4C38F80-FCD7-47A0-984E-3E2659F86300}" sibTransId="{026032AD-FBC7-43AC-BD42-2AA238005762}"/>
    <dgm:cxn modelId="{B4701849-B095-4BC6-96C8-EFA2A11A6CF7}" srcId="{B9F9C983-38E1-420B-BEF8-706C8FD3FAEE}" destId="{10A85F57-7B05-4E47-925D-D1A399A8A91A}" srcOrd="2" destOrd="0" parTransId="{180FC61F-7F1D-4717-9583-17D954824C14}" sibTransId="{2E0C59FE-E5FF-4E06-A38B-3F55D2AA0527}"/>
    <dgm:cxn modelId="{E97CBF93-A45F-4E3B-A0B2-B9F0DF590CBF}" type="presOf" srcId="{7F603885-564C-4446-9376-316106AF8E36}" destId="{6CF490F4-0286-45AE-9843-9E21D3345F5E}" srcOrd="0" destOrd="0" presId="urn:microsoft.com/office/officeart/2005/8/layout/vList2"/>
    <dgm:cxn modelId="{71CD30B7-B315-4A1A-973D-30EB9783F009}" type="presOf" srcId="{4854DF5F-31DE-4BA2-8A43-C0D6EEDAB325}" destId="{2B61349A-A1C7-44DF-9852-7CBF470D3624}" srcOrd="0" destOrd="0" presId="urn:microsoft.com/office/officeart/2005/8/layout/vList2"/>
    <dgm:cxn modelId="{DD9BAFC9-4EFC-46E0-97E0-1583B325E883}" srcId="{B9F9C983-38E1-420B-BEF8-706C8FD3FAEE}" destId="{D2F61F2C-297D-46F7-85F5-A2BF46295144}" srcOrd="5" destOrd="0" parTransId="{DC7F524E-1E26-4ED4-934B-C12F177D1918}" sibTransId="{0CBD34D7-232A-408E-AF15-7243F0CC0CCB}"/>
    <dgm:cxn modelId="{BA1529CA-6BAE-48A7-93D3-C552DAF6EEEC}" type="presOf" srcId="{12D71988-2A66-4340-8B80-BD26EBBFB594}" destId="{C75A6E1C-081C-41ED-A006-F008B0A1377E}" srcOrd="0" destOrd="0" presId="urn:microsoft.com/office/officeart/2005/8/layout/vList2"/>
    <dgm:cxn modelId="{BD2155E3-D5A5-43AF-BFA5-F580311419EE}" type="presOf" srcId="{10A85F57-7B05-4E47-925D-D1A399A8A91A}" destId="{8F37B49B-88AE-4093-8ED1-C6BF5BE7D0DD}" srcOrd="0" destOrd="0" presId="urn:microsoft.com/office/officeart/2005/8/layout/vList2"/>
    <dgm:cxn modelId="{BD697AE3-16AD-4DD9-9B02-A4D17C080673}" srcId="{B9F9C983-38E1-420B-BEF8-706C8FD3FAEE}" destId="{4DAD881A-53D6-4966-8FF9-324AB9DC268A}" srcOrd="6" destOrd="0" parTransId="{37EB9CBD-1DF4-4C57-A34F-00E0CDE08805}" sibTransId="{22FDF57B-7244-4D02-B9FB-148EDA6A4540}"/>
    <dgm:cxn modelId="{CBE175E8-F12C-4F06-8EB0-BAC605D6B98A}" srcId="{B9F9C983-38E1-420B-BEF8-706C8FD3FAEE}" destId="{4854DF5F-31DE-4BA2-8A43-C0D6EEDAB325}" srcOrd="4" destOrd="0" parTransId="{A77A5CFF-4876-4FB7-81D5-779CD810A769}" sibTransId="{A180B885-9298-41C1-B735-2D15F5592AB9}"/>
    <dgm:cxn modelId="{E59798F8-8000-42CC-AE41-7A8CE546A6E3}" type="presOf" srcId="{ABF367C4-D3B7-4111-9CF8-D076F47D06DF}" destId="{B9AE640A-E637-4F7C-A3A2-F9CA17AA6869}" srcOrd="0" destOrd="0" presId="urn:microsoft.com/office/officeart/2005/8/layout/vList2"/>
    <dgm:cxn modelId="{5DE01F9F-ECE9-42CB-8026-F514D10D9058}" type="presParOf" srcId="{A1028A49-65C9-41C3-B9C5-1879137BAF35}" destId="{B9AE640A-E637-4F7C-A3A2-F9CA17AA6869}" srcOrd="0" destOrd="0" presId="urn:microsoft.com/office/officeart/2005/8/layout/vList2"/>
    <dgm:cxn modelId="{4BFA8EA4-8EBD-4A70-B541-327CC34B6069}" type="presParOf" srcId="{A1028A49-65C9-41C3-B9C5-1879137BAF35}" destId="{337D4445-79B1-4B2B-8CDF-37A7A1FE5874}" srcOrd="1" destOrd="0" presId="urn:microsoft.com/office/officeart/2005/8/layout/vList2"/>
    <dgm:cxn modelId="{4660EA0C-ED88-4794-B857-69A859302523}" type="presParOf" srcId="{A1028A49-65C9-41C3-B9C5-1879137BAF35}" destId="{C75A6E1C-081C-41ED-A006-F008B0A1377E}" srcOrd="2" destOrd="0" presId="urn:microsoft.com/office/officeart/2005/8/layout/vList2"/>
    <dgm:cxn modelId="{50D8D804-D4A8-49CA-B1A7-7A340AE75B5F}" type="presParOf" srcId="{A1028A49-65C9-41C3-B9C5-1879137BAF35}" destId="{DC4E0945-A155-4719-B0F5-D09372093427}" srcOrd="3" destOrd="0" presId="urn:microsoft.com/office/officeart/2005/8/layout/vList2"/>
    <dgm:cxn modelId="{21E8EBC3-47B8-401F-B7B9-1358C5CDFBE0}" type="presParOf" srcId="{A1028A49-65C9-41C3-B9C5-1879137BAF35}" destId="{8F37B49B-88AE-4093-8ED1-C6BF5BE7D0DD}" srcOrd="4" destOrd="0" presId="urn:microsoft.com/office/officeart/2005/8/layout/vList2"/>
    <dgm:cxn modelId="{BBB7FCFF-7902-4E41-8EED-B98F3F74A579}" type="presParOf" srcId="{A1028A49-65C9-41C3-B9C5-1879137BAF35}" destId="{B0C88900-F732-4E08-9B46-FD9E8EFAAA62}" srcOrd="5" destOrd="0" presId="urn:microsoft.com/office/officeart/2005/8/layout/vList2"/>
    <dgm:cxn modelId="{12BBDF38-CD05-4E17-9551-6E63DE3A96EE}" type="presParOf" srcId="{A1028A49-65C9-41C3-B9C5-1879137BAF35}" destId="{6CF490F4-0286-45AE-9843-9E21D3345F5E}" srcOrd="6" destOrd="0" presId="urn:microsoft.com/office/officeart/2005/8/layout/vList2"/>
    <dgm:cxn modelId="{B4085DFF-E000-42DE-A16C-B014F78725C2}" type="presParOf" srcId="{A1028A49-65C9-41C3-B9C5-1879137BAF35}" destId="{B12FE84A-B901-44E3-833E-3F4CF9BD0F4D}" srcOrd="7" destOrd="0" presId="urn:microsoft.com/office/officeart/2005/8/layout/vList2"/>
    <dgm:cxn modelId="{919C0997-D514-4440-9D35-84D6AC126670}" type="presParOf" srcId="{A1028A49-65C9-41C3-B9C5-1879137BAF35}" destId="{2B61349A-A1C7-44DF-9852-7CBF470D3624}" srcOrd="8" destOrd="0" presId="urn:microsoft.com/office/officeart/2005/8/layout/vList2"/>
    <dgm:cxn modelId="{4505AE97-DCF0-4C12-862A-5DD2D92999F8}" type="presParOf" srcId="{A1028A49-65C9-41C3-B9C5-1879137BAF35}" destId="{FF966D35-085A-4634-9ED6-F2DE54F5F7B8}" srcOrd="9" destOrd="0" presId="urn:microsoft.com/office/officeart/2005/8/layout/vList2"/>
    <dgm:cxn modelId="{47A6C651-0B18-4433-A92E-C3FAE3F59E43}" type="presParOf" srcId="{A1028A49-65C9-41C3-B9C5-1879137BAF35}" destId="{AFBA5485-EEE8-4ED8-AC89-BDA14EAA79B9}" srcOrd="10" destOrd="0" presId="urn:microsoft.com/office/officeart/2005/8/layout/vList2"/>
    <dgm:cxn modelId="{F5234B84-A709-4E25-A458-69F6B82E1C68}" type="presParOf" srcId="{A1028A49-65C9-41C3-B9C5-1879137BAF35}" destId="{CF2ECB0F-F509-431B-82AF-335042CDBFD8}" srcOrd="11" destOrd="0" presId="urn:microsoft.com/office/officeart/2005/8/layout/vList2"/>
    <dgm:cxn modelId="{FB4D4B51-EAB4-447C-8004-31150FF54288}" type="presParOf" srcId="{A1028A49-65C9-41C3-B9C5-1879137BAF35}" destId="{626BE676-4449-42BE-B199-E99D2717DEE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5853FB-A437-4CF7-BC21-E89D565B4823}" type="doc">
      <dgm:prSet loTypeId="urn:microsoft.com/office/officeart/2016/7/layout/VerticalHollowAction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C0ADDCD-182F-48B3-ADD1-E5B733DFE8AC}">
      <dgm:prSet/>
      <dgm:spPr/>
      <dgm:t>
        <a:bodyPr/>
        <a:lstStyle/>
        <a:p>
          <a:r>
            <a:rPr lang="en-US"/>
            <a:t>Filter out</a:t>
          </a:r>
        </a:p>
      </dgm:t>
    </dgm:pt>
    <dgm:pt modelId="{0A80D7D0-74F7-46CB-9639-76294CB5EBF4}" type="parTrans" cxnId="{8881D6D8-866B-4238-8876-7610915504C5}">
      <dgm:prSet/>
      <dgm:spPr/>
      <dgm:t>
        <a:bodyPr/>
        <a:lstStyle/>
        <a:p>
          <a:endParaRPr lang="en-US"/>
        </a:p>
      </dgm:t>
    </dgm:pt>
    <dgm:pt modelId="{9F46B737-D7E2-4EB1-BFD1-ABB3A7817D6D}" type="sibTrans" cxnId="{8881D6D8-866B-4238-8876-7610915504C5}">
      <dgm:prSet/>
      <dgm:spPr/>
      <dgm:t>
        <a:bodyPr/>
        <a:lstStyle/>
        <a:p>
          <a:endParaRPr lang="en-US"/>
        </a:p>
      </dgm:t>
    </dgm:pt>
    <dgm:pt modelId="{8AEE2ADD-9FAC-44DA-8168-D1C0A20A837A}">
      <dgm:prSet/>
      <dgm:spPr/>
      <dgm:t>
        <a:bodyPr/>
        <a:lstStyle/>
        <a:p>
          <a:r>
            <a:rPr lang="en-US" dirty="0"/>
            <a:t>Filter out best predictive genes from each grouping use them and train a new model.</a:t>
          </a:r>
        </a:p>
      </dgm:t>
    </dgm:pt>
    <dgm:pt modelId="{3EEF141A-61C6-44EA-9A82-A062EF25319E}" type="parTrans" cxnId="{A9333E34-E1DA-4BDD-B70E-B630FB2B7AFA}">
      <dgm:prSet/>
      <dgm:spPr/>
      <dgm:t>
        <a:bodyPr/>
        <a:lstStyle/>
        <a:p>
          <a:endParaRPr lang="en-US"/>
        </a:p>
      </dgm:t>
    </dgm:pt>
    <dgm:pt modelId="{C08F53A3-F210-4E03-8358-2338217A4138}" type="sibTrans" cxnId="{A9333E34-E1DA-4BDD-B70E-B630FB2B7AFA}">
      <dgm:prSet/>
      <dgm:spPr/>
      <dgm:t>
        <a:bodyPr/>
        <a:lstStyle/>
        <a:p>
          <a:endParaRPr lang="en-US"/>
        </a:p>
      </dgm:t>
    </dgm:pt>
    <dgm:pt modelId="{B557F937-79FC-4E18-8E24-6F65C2A3FFC3}">
      <dgm:prSet/>
      <dgm:spPr/>
      <dgm:t>
        <a:bodyPr/>
        <a:lstStyle/>
        <a:p>
          <a:r>
            <a:rPr lang="en-US"/>
            <a:t>Train</a:t>
          </a:r>
        </a:p>
      </dgm:t>
    </dgm:pt>
    <dgm:pt modelId="{5D99B927-C2CD-4417-A31C-CEA7FF878685}" type="parTrans" cxnId="{27B52F4E-7C81-4C2D-BA21-AB7EDAC825BD}">
      <dgm:prSet/>
      <dgm:spPr/>
      <dgm:t>
        <a:bodyPr/>
        <a:lstStyle/>
        <a:p>
          <a:endParaRPr lang="en-US"/>
        </a:p>
      </dgm:t>
    </dgm:pt>
    <dgm:pt modelId="{A2DF4542-05F6-4DBE-AC7A-69C78B2CFC5B}" type="sibTrans" cxnId="{27B52F4E-7C81-4C2D-BA21-AB7EDAC825BD}">
      <dgm:prSet/>
      <dgm:spPr/>
      <dgm:t>
        <a:bodyPr/>
        <a:lstStyle/>
        <a:p>
          <a:endParaRPr lang="en-US"/>
        </a:p>
      </dgm:t>
    </dgm:pt>
    <dgm:pt modelId="{5E4F1BE6-D6B3-4F7A-BE82-A08DA6DD5856}">
      <dgm:prSet/>
      <dgm:spPr/>
      <dgm:t>
        <a:bodyPr/>
        <a:lstStyle/>
        <a:p>
          <a:r>
            <a:rPr lang="en-US"/>
            <a:t>Train model(s) based on different groupings. </a:t>
          </a:r>
        </a:p>
      </dgm:t>
    </dgm:pt>
    <dgm:pt modelId="{0C56DC36-EAD6-430C-8DE3-7AF914D48F96}" type="parTrans" cxnId="{A6867309-3DBA-4C36-9FF5-B11BDF0E4434}">
      <dgm:prSet/>
      <dgm:spPr/>
      <dgm:t>
        <a:bodyPr/>
        <a:lstStyle/>
        <a:p>
          <a:endParaRPr lang="en-US"/>
        </a:p>
      </dgm:t>
    </dgm:pt>
    <dgm:pt modelId="{77B60BE6-BB92-4459-BBCB-F485AFE7A3BF}" type="sibTrans" cxnId="{A6867309-3DBA-4C36-9FF5-B11BDF0E4434}">
      <dgm:prSet/>
      <dgm:spPr/>
      <dgm:t>
        <a:bodyPr/>
        <a:lstStyle/>
        <a:p>
          <a:endParaRPr lang="en-US"/>
        </a:p>
      </dgm:t>
    </dgm:pt>
    <dgm:pt modelId="{E6332C9B-768C-4683-8CEC-644A8F8D5D35}">
      <dgm:prSet/>
      <dgm:spPr/>
      <dgm:t>
        <a:bodyPr/>
        <a:lstStyle/>
        <a:p>
          <a:r>
            <a:rPr lang="en-US"/>
            <a:t>Validate</a:t>
          </a:r>
        </a:p>
      </dgm:t>
    </dgm:pt>
    <dgm:pt modelId="{20B5CCF2-3434-40EF-8B51-86627D7DAE37}" type="parTrans" cxnId="{8E5F421B-979A-4DB4-BAC0-6EC2DEF49404}">
      <dgm:prSet/>
      <dgm:spPr/>
      <dgm:t>
        <a:bodyPr/>
        <a:lstStyle/>
        <a:p>
          <a:endParaRPr lang="en-US"/>
        </a:p>
      </dgm:t>
    </dgm:pt>
    <dgm:pt modelId="{8CC25472-B736-4925-BEE4-09D71B8E556D}" type="sibTrans" cxnId="{8E5F421B-979A-4DB4-BAC0-6EC2DEF49404}">
      <dgm:prSet/>
      <dgm:spPr/>
      <dgm:t>
        <a:bodyPr/>
        <a:lstStyle/>
        <a:p>
          <a:endParaRPr lang="en-US"/>
        </a:p>
      </dgm:t>
    </dgm:pt>
    <dgm:pt modelId="{B85DC83E-F183-490A-A4D2-44F8B9FC7933}">
      <dgm:prSet/>
      <dgm:spPr/>
      <dgm:t>
        <a:bodyPr/>
        <a:lstStyle/>
        <a:p>
          <a:r>
            <a:rPr lang="en-US" dirty="0"/>
            <a:t>Validate with a different cancer set. </a:t>
          </a:r>
        </a:p>
      </dgm:t>
    </dgm:pt>
    <dgm:pt modelId="{904746F2-CBBF-4A09-B2E8-F1154111EB4B}" type="parTrans" cxnId="{03370F06-1319-4ED5-B46C-D14422842C3F}">
      <dgm:prSet/>
      <dgm:spPr/>
      <dgm:t>
        <a:bodyPr/>
        <a:lstStyle/>
        <a:p>
          <a:endParaRPr lang="en-US"/>
        </a:p>
      </dgm:t>
    </dgm:pt>
    <dgm:pt modelId="{66B1788D-1F37-49EC-893B-A8D8F577E848}" type="sibTrans" cxnId="{03370F06-1319-4ED5-B46C-D14422842C3F}">
      <dgm:prSet/>
      <dgm:spPr/>
      <dgm:t>
        <a:bodyPr/>
        <a:lstStyle/>
        <a:p>
          <a:endParaRPr lang="en-US"/>
        </a:p>
      </dgm:t>
    </dgm:pt>
    <dgm:pt modelId="{4441370A-5D27-4716-8D68-160E6B87CD87}" type="pres">
      <dgm:prSet presAssocID="{385853FB-A437-4CF7-BC21-E89D565B4823}" presName="Name0" presStyleCnt="0">
        <dgm:presLayoutVars>
          <dgm:dir/>
          <dgm:animLvl val="lvl"/>
          <dgm:resizeHandles val="exact"/>
        </dgm:presLayoutVars>
      </dgm:prSet>
      <dgm:spPr/>
    </dgm:pt>
    <dgm:pt modelId="{8C9039F9-3E88-460A-B18F-BFAC61D1E331}" type="pres">
      <dgm:prSet presAssocID="{6C0ADDCD-182F-48B3-ADD1-E5B733DFE8AC}" presName="linNode" presStyleCnt="0"/>
      <dgm:spPr/>
    </dgm:pt>
    <dgm:pt modelId="{48E27C0C-F564-4545-A2A2-7610886569DD}" type="pres">
      <dgm:prSet presAssocID="{6C0ADDCD-182F-48B3-ADD1-E5B733DFE8AC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94842911-7C9A-45F9-A7A5-BD0CC7522750}" type="pres">
      <dgm:prSet presAssocID="{6C0ADDCD-182F-48B3-ADD1-E5B733DFE8AC}" presName="descendantText" presStyleLbl="alignNode1" presStyleIdx="0" presStyleCnt="3">
        <dgm:presLayoutVars>
          <dgm:bulletEnabled/>
        </dgm:presLayoutVars>
      </dgm:prSet>
      <dgm:spPr/>
    </dgm:pt>
    <dgm:pt modelId="{819B5EAB-1201-4982-A763-C34BB2303AA9}" type="pres">
      <dgm:prSet presAssocID="{9F46B737-D7E2-4EB1-BFD1-ABB3A7817D6D}" presName="sp" presStyleCnt="0"/>
      <dgm:spPr/>
    </dgm:pt>
    <dgm:pt modelId="{EF4E53DA-D96E-4A22-839E-4937B7D77331}" type="pres">
      <dgm:prSet presAssocID="{B557F937-79FC-4E18-8E24-6F65C2A3FFC3}" presName="linNode" presStyleCnt="0"/>
      <dgm:spPr/>
    </dgm:pt>
    <dgm:pt modelId="{FA576CD5-06DF-47AC-8653-55FF8164841B}" type="pres">
      <dgm:prSet presAssocID="{B557F937-79FC-4E18-8E24-6F65C2A3FFC3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672CFFF6-4741-4EA3-9342-8DE5C4711B9E}" type="pres">
      <dgm:prSet presAssocID="{B557F937-79FC-4E18-8E24-6F65C2A3FFC3}" presName="descendantText" presStyleLbl="alignNode1" presStyleIdx="1" presStyleCnt="3">
        <dgm:presLayoutVars>
          <dgm:bulletEnabled/>
        </dgm:presLayoutVars>
      </dgm:prSet>
      <dgm:spPr/>
    </dgm:pt>
    <dgm:pt modelId="{F1F04EE6-D495-4DE5-9EFE-3538D3805BD4}" type="pres">
      <dgm:prSet presAssocID="{A2DF4542-05F6-4DBE-AC7A-69C78B2CFC5B}" presName="sp" presStyleCnt="0"/>
      <dgm:spPr/>
    </dgm:pt>
    <dgm:pt modelId="{79CFDCDB-024E-4F72-BDF4-3D27C2A67152}" type="pres">
      <dgm:prSet presAssocID="{E6332C9B-768C-4683-8CEC-644A8F8D5D35}" presName="linNode" presStyleCnt="0"/>
      <dgm:spPr/>
    </dgm:pt>
    <dgm:pt modelId="{FC92CC62-1F14-4776-9C2A-686EED3F5845}" type="pres">
      <dgm:prSet presAssocID="{E6332C9B-768C-4683-8CEC-644A8F8D5D35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80738206-0CDE-4D1E-BEFF-9428DD7ADE39}" type="pres">
      <dgm:prSet presAssocID="{E6332C9B-768C-4683-8CEC-644A8F8D5D35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03370F06-1319-4ED5-B46C-D14422842C3F}" srcId="{E6332C9B-768C-4683-8CEC-644A8F8D5D35}" destId="{B85DC83E-F183-490A-A4D2-44F8B9FC7933}" srcOrd="0" destOrd="0" parTransId="{904746F2-CBBF-4A09-B2E8-F1154111EB4B}" sibTransId="{66B1788D-1F37-49EC-893B-A8D8F577E848}"/>
    <dgm:cxn modelId="{A6867309-3DBA-4C36-9FF5-B11BDF0E4434}" srcId="{B557F937-79FC-4E18-8E24-6F65C2A3FFC3}" destId="{5E4F1BE6-D6B3-4F7A-BE82-A08DA6DD5856}" srcOrd="0" destOrd="0" parTransId="{0C56DC36-EAD6-430C-8DE3-7AF914D48F96}" sibTransId="{77B60BE6-BB92-4459-BBCB-F485AFE7A3BF}"/>
    <dgm:cxn modelId="{67157E17-F24C-499C-84F7-D7458425814C}" type="presOf" srcId="{B557F937-79FC-4E18-8E24-6F65C2A3FFC3}" destId="{FA576CD5-06DF-47AC-8653-55FF8164841B}" srcOrd="0" destOrd="0" presId="urn:microsoft.com/office/officeart/2016/7/layout/VerticalHollowActionList"/>
    <dgm:cxn modelId="{1B657D1A-96CA-490B-A74E-B81945365437}" type="presOf" srcId="{B85DC83E-F183-490A-A4D2-44F8B9FC7933}" destId="{80738206-0CDE-4D1E-BEFF-9428DD7ADE39}" srcOrd="0" destOrd="0" presId="urn:microsoft.com/office/officeart/2016/7/layout/VerticalHollowActionList"/>
    <dgm:cxn modelId="{8E5F421B-979A-4DB4-BAC0-6EC2DEF49404}" srcId="{385853FB-A437-4CF7-BC21-E89D565B4823}" destId="{E6332C9B-768C-4683-8CEC-644A8F8D5D35}" srcOrd="2" destOrd="0" parTransId="{20B5CCF2-3434-40EF-8B51-86627D7DAE37}" sibTransId="{8CC25472-B736-4925-BEE4-09D71B8E556D}"/>
    <dgm:cxn modelId="{4550442E-23FA-427A-8CC1-A4AAEB69A334}" type="presOf" srcId="{8AEE2ADD-9FAC-44DA-8168-D1C0A20A837A}" destId="{94842911-7C9A-45F9-A7A5-BD0CC7522750}" srcOrd="0" destOrd="0" presId="urn:microsoft.com/office/officeart/2016/7/layout/VerticalHollowActionList"/>
    <dgm:cxn modelId="{A9333E34-E1DA-4BDD-B70E-B630FB2B7AFA}" srcId="{6C0ADDCD-182F-48B3-ADD1-E5B733DFE8AC}" destId="{8AEE2ADD-9FAC-44DA-8168-D1C0A20A837A}" srcOrd="0" destOrd="0" parTransId="{3EEF141A-61C6-44EA-9A82-A062EF25319E}" sibTransId="{C08F53A3-F210-4E03-8358-2338217A4138}"/>
    <dgm:cxn modelId="{6F69C843-9626-4FF8-BD5B-A602753F2E66}" type="presOf" srcId="{6C0ADDCD-182F-48B3-ADD1-E5B733DFE8AC}" destId="{48E27C0C-F564-4545-A2A2-7610886569DD}" srcOrd="0" destOrd="0" presId="urn:microsoft.com/office/officeart/2016/7/layout/VerticalHollowActionList"/>
    <dgm:cxn modelId="{27B52F4E-7C81-4C2D-BA21-AB7EDAC825BD}" srcId="{385853FB-A437-4CF7-BC21-E89D565B4823}" destId="{B557F937-79FC-4E18-8E24-6F65C2A3FFC3}" srcOrd="1" destOrd="0" parTransId="{5D99B927-C2CD-4417-A31C-CEA7FF878685}" sibTransId="{A2DF4542-05F6-4DBE-AC7A-69C78B2CFC5B}"/>
    <dgm:cxn modelId="{58DC9355-924D-4833-B0BA-7EB52B4E649D}" type="presOf" srcId="{5E4F1BE6-D6B3-4F7A-BE82-A08DA6DD5856}" destId="{672CFFF6-4741-4EA3-9342-8DE5C4711B9E}" srcOrd="0" destOrd="0" presId="urn:microsoft.com/office/officeart/2016/7/layout/VerticalHollowActionList"/>
    <dgm:cxn modelId="{8881D6D8-866B-4238-8876-7610915504C5}" srcId="{385853FB-A437-4CF7-BC21-E89D565B4823}" destId="{6C0ADDCD-182F-48B3-ADD1-E5B733DFE8AC}" srcOrd="0" destOrd="0" parTransId="{0A80D7D0-74F7-46CB-9639-76294CB5EBF4}" sibTransId="{9F46B737-D7E2-4EB1-BFD1-ABB3A7817D6D}"/>
    <dgm:cxn modelId="{C72749F5-C381-44F0-9AA1-62ACE7830A91}" type="presOf" srcId="{E6332C9B-768C-4683-8CEC-644A8F8D5D35}" destId="{FC92CC62-1F14-4776-9C2A-686EED3F5845}" srcOrd="0" destOrd="0" presId="urn:microsoft.com/office/officeart/2016/7/layout/VerticalHollowActionList"/>
    <dgm:cxn modelId="{DE10C9FC-415A-4718-B475-BF2510566C3E}" type="presOf" srcId="{385853FB-A437-4CF7-BC21-E89D565B4823}" destId="{4441370A-5D27-4716-8D68-160E6B87CD87}" srcOrd="0" destOrd="0" presId="urn:microsoft.com/office/officeart/2016/7/layout/VerticalHollowActionList"/>
    <dgm:cxn modelId="{3FF4C687-2D9A-4E7B-B3FC-1E682B80AE81}" type="presParOf" srcId="{4441370A-5D27-4716-8D68-160E6B87CD87}" destId="{8C9039F9-3E88-460A-B18F-BFAC61D1E331}" srcOrd="0" destOrd="0" presId="urn:microsoft.com/office/officeart/2016/7/layout/VerticalHollowActionList"/>
    <dgm:cxn modelId="{50BDEC73-4F91-40D8-8888-1A0B72635FBB}" type="presParOf" srcId="{8C9039F9-3E88-460A-B18F-BFAC61D1E331}" destId="{48E27C0C-F564-4545-A2A2-7610886569DD}" srcOrd="0" destOrd="0" presId="urn:microsoft.com/office/officeart/2016/7/layout/VerticalHollowActionList"/>
    <dgm:cxn modelId="{A4B0D555-A80C-47C3-9A12-99880BBAF728}" type="presParOf" srcId="{8C9039F9-3E88-460A-B18F-BFAC61D1E331}" destId="{94842911-7C9A-45F9-A7A5-BD0CC7522750}" srcOrd="1" destOrd="0" presId="urn:microsoft.com/office/officeart/2016/7/layout/VerticalHollowActionList"/>
    <dgm:cxn modelId="{33C334DC-85FD-476F-8DF4-7B0DC078597A}" type="presParOf" srcId="{4441370A-5D27-4716-8D68-160E6B87CD87}" destId="{819B5EAB-1201-4982-A763-C34BB2303AA9}" srcOrd="1" destOrd="0" presId="urn:microsoft.com/office/officeart/2016/7/layout/VerticalHollowActionList"/>
    <dgm:cxn modelId="{A6CE0468-FFBD-4B0F-AA38-6EFFFD3BCC9F}" type="presParOf" srcId="{4441370A-5D27-4716-8D68-160E6B87CD87}" destId="{EF4E53DA-D96E-4A22-839E-4937B7D77331}" srcOrd="2" destOrd="0" presId="urn:microsoft.com/office/officeart/2016/7/layout/VerticalHollowActionList"/>
    <dgm:cxn modelId="{A4DD5D0E-F1E2-40C0-8F30-11BC5DBD428C}" type="presParOf" srcId="{EF4E53DA-D96E-4A22-839E-4937B7D77331}" destId="{FA576CD5-06DF-47AC-8653-55FF8164841B}" srcOrd="0" destOrd="0" presId="urn:microsoft.com/office/officeart/2016/7/layout/VerticalHollowActionList"/>
    <dgm:cxn modelId="{76240B25-B4FE-4AC0-9BE7-8B23F5E5D168}" type="presParOf" srcId="{EF4E53DA-D96E-4A22-839E-4937B7D77331}" destId="{672CFFF6-4741-4EA3-9342-8DE5C4711B9E}" srcOrd="1" destOrd="0" presId="urn:microsoft.com/office/officeart/2016/7/layout/VerticalHollowActionList"/>
    <dgm:cxn modelId="{598CFB78-7FA9-4303-B87B-E8D6480D03C4}" type="presParOf" srcId="{4441370A-5D27-4716-8D68-160E6B87CD87}" destId="{F1F04EE6-D495-4DE5-9EFE-3538D3805BD4}" srcOrd="3" destOrd="0" presId="urn:microsoft.com/office/officeart/2016/7/layout/VerticalHollowActionList"/>
    <dgm:cxn modelId="{8834FC8B-6C17-4404-B0A9-C9ADE4BD48D1}" type="presParOf" srcId="{4441370A-5D27-4716-8D68-160E6B87CD87}" destId="{79CFDCDB-024E-4F72-BDF4-3D27C2A67152}" srcOrd="4" destOrd="0" presId="urn:microsoft.com/office/officeart/2016/7/layout/VerticalHollowActionList"/>
    <dgm:cxn modelId="{712EAD7B-10C7-4239-BFD5-1002192CDFC6}" type="presParOf" srcId="{79CFDCDB-024E-4F72-BDF4-3D27C2A67152}" destId="{FC92CC62-1F14-4776-9C2A-686EED3F5845}" srcOrd="0" destOrd="0" presId="urn:microsoft.com/office/officeart/2016/7/layout/VerticalHollowActionList"/>
    <dgm:cxn modelId="{41B67BC5-5403-43E8-9BCE-6D5B3E06B3C5}" type="presParOf" srcId="{79CFDCDB-024E-4F72-BDF4-3D27C2A67152}" destId="{80738206-0CDE-4D1E-BEFF-9428DD7ADE39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AE640A-E637-4F7C-A3A2-F9CA17AA6869}">
      <dsp:nvSpPr>
        <dsp:cNvPr id="0" name=""/>
        <dsp:cNvSpPr/>
      </dsp:nvSpPr>
      <dsp:spPr>
        <a:xfrm>
          <a:off x="0" y="65299"/>
          <a:ext cx="6666833" cy="7160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Standardization: not needed as data was already standardized using FPKM.</a:t>
          </a:r>
        </a:p>
      </dsp:txBody>
      <dsp:txXfrm>
        <a:off x="34954" y="100253"/>
        <a:ext cx="6596925" cy="646132"/>
      </dsp:txXfrm>
    </dsp:sp>
    <dsp:sp modelId="{C75A6E1C-081C-41ED-A006-F008B0A1377E}">
      <dsp:nvSpPr>
        <dsp:cNvPr id="0" name=""/>
        <dsp:cNvSpPr/>
      </dsp:nvSpPr>
      <dsp:spPr>
        <a:xfrm>
          <a:off x="0" y="833179"/>
          <a:ext cx="6666833" cy="716040"/>
        </a:xfrm>
        <a:prstGeom prst="roundRect">
          <a:avLst/>
        </a:prstGeom>
        <a:gradFill rotWithShape="0">
          <a:gsLst>
            <a:gs pos="0">
              <a:schemeClr val="accent5">
                <a:hueOff val="-1126424"/>
                <a:satOff val="-2903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126424"/>
                <a:satOff val="-2903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126424"/>
                <a:satOff val="-2903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Performed 80-20 split and 1 holdout validation.</a:t>
          </a:r>
        </a:p>
      </dsp:txBody>
      <dsp:txXfrm>
        <a:off x="34954" y="868133"/>
        <a:ext cx="6596925" cy="646132"/>
      </dsp:txXfrm>
    </dsp:sp>
    <dsp:sp modelId="{8F37B49B-88AE-4093-8ED1-C6BF5BE7D0DD}">
      <dsp:nvSpPr>
        <dsp:cNvPr id="0" name=""/>
        <dsp:cNvSpPr/>
      </dsp:nvSpPr>
      <dsp:spPr>
        <a:xfrm>
          <a:off x="0" y="1601059"/>
          <a:ext cx="6666833" cy="716040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Selected XGBoost classifier.</a:t>
          </a:r>
        </a:p>
      </dsp:txBody>
      <dsp:txXfrm>
        <a:off x="34954" y="1636013"/>
        <a:ext cx="6596925" cy="646132"/>
      </dsp:txXfrm>
    </dsp:sp>
    <dsp:sp modelId="{6CF490F4-0286-45AE-9843-9E21D3345F5E}">
      <dsp:nvSpPr>
        <dsp:cNvPr id="0" name=""/>
        <dsp:cNvSpPr/>
      </dsp:nvSpPr>
      <dsp:spPr>
        <a:xfrm>
          <a:off x="0" y="2368939"/>
          <a:ext cx="6666833" cy="71604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RandomizedSearchCV on XGBoost params</a:t>
          </a:r>
        </a:p>
      </dsp:txBody>
      <dsp:txXfrm>
        <a:off x="34954" y="2403893"/>
        <a:ext cx="6596925" cy="646132"/>
      </dsp:txXfrm>
    </dsp:sp>
    <dsp:sp modelId="{2B61349A-A1C7-44DF-9852-7CBF470D3624}">
      <dsp:nvSpPr>
        <dsp:cNvPr id="0" name=""/>
        <dsp:cNvSpPr/>
      </dsp:nvSpPr>
      <dsp:spPr>
        <a:xfrm>
          <a:off x="0" y="3136819"/>
          <a:ext cx="6666833" cy="716040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Ordinal encoding on x values.</a:t>
          </a:r>
        </a:p>
      </dsp:txBody>
      <dsp:txXfrm>
        <a:off x="34954" y="3171773"/>
        <a:ext cx="6596925" cy="646132"/>
      </dsp:txXfrm>
    </dsp:sp>
    <dsp:sp modelId="{AFBA5485-EEE8-4ED8-AC89-BDA14EAA79B9}">
      <dsp:nvSpPr>
        <dsp:cNvPr id="0" name=""/>
        <dsp:cNvSpPr/>
      </dsp:nvSpPr>
      <dsp:spPr>
        <a:xfrm>
          <a:off x="0" y="3904699"/>
          <a:ext cx="6666833" cy="716040"/>
        </a:xfrm>
        <a:prstGeom prst="roundRect">
          <a:avLst/>
        </a:prstGeom>
        <a:gradFill rotWithShape="0">
          <a:gsLst>
            <a:gs pos="0">
              <a:schemeClr val="accent5">
                <a:hueOff val="-5632119"/>
                <a:satOff val="-14516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632119"/>
                <a:satOff val="-14516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632119"/>
                <a:satOff val="-14516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Label encoding on y values.</a:t>
          </a:r>
        </a:p>
      </dsp:txBody>
      <dsp:txXfrm>
        <a:off x="34954" y="3939653"/>
        <a:ext cx="6596925" cy="646132"/>
      </dsp:txXfrm>
    </dsp:sp>
    <dsp:sp modelId="{626BE676-4449-42BE-B199-E99D2717DEEE}">
      <dsp:nvSpPr>
        <dsp:cNvPr id="0" name=""/>
        <dsp:cNvSpPr/>
      </dsp:nvSpPr>
      <dsp:spPr>
        <a:xfrm>
          <a:off x="0" y="4672580"/>
          <a:ext cx="6666833" cy="71604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0 = living, 1 diseased for y values. </a:t>
          </a:r>
        </a:p>
      </dsp:txBody>
      <dsp:txXfrm>
        <a:off x="34954" y="4707534"/>
        <a:ext cx="6596925" cy="6461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42911-7C9A-45F9-A7A5-BD0CC7522750}">
      <dsp:nvSpPr>
        <dsp:cNvPr id="0" name=""/>
        <dsp:cNvSpPr/>
      </dsp:nvSpPr>
      <dsp:spPr>
        <a:xfrm>
          <a:off x="1078672" y="1359"/>
          <a:ext cx="4314688" cy="139378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717" tIns="354022" rIns="83717" bIns="35402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Filter out best predictive genes from each grouping use them and train a new model.</a:t>
          </a:r>
        </a:p>
      </dsp:txBody>
      <dsp:txXfrm>
        <a:off x="1078672" y="1359"/>
        <a:ext cx="4314688" cy="1393787"/>
      </dsp:txXfrm>
    </dsp:sp>
    <dsp:sp modelId="{48E27C0C-F564-4545-A2A2-7610886569DD}">
      <dsp:nvSpPr>
        <dsp:cNvPr id="0" name=""/>
        <dsp:cNvSpPr/>
      </dsp:nvSpPr>
      <dsp:spPr>
        <a:xfrm>
          <a:off x="0" y="1359"/>
          <a:ext cx="1078672" cy="13937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080" tIns="137675" rIns="57080" bIns="13767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Filter out</a:t>
          </a:r>
        </a:p>
      </dsp:txBody>
      <dsp:txXfrm>
        <a:off x="0" y="1359"/>
        <a:ext cx="1078672" cy="1393787"/>
      </dsp:txXfrm>
    </dsp:sp>
    <dsp:sp modelId="{672CFFF6-4741-4EA3-9342-8DE5C4711B9E}">
      <dsp:nvSpPr>
        <dsp:cNvPr id="0" name=""/>
        <dsp:cNvSpPr/>
      </dsp:nvSpPr>
      <dsp:spPr>
        <a:xfrm>
          <a:off x="1078672" y="1478775"/>
          <a:ext cx="4314688" cy="1393787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717" tIns="354022" rIns="83717" bIns="35402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Train model(s) based on different groupings. </a:t>
          </a:r>
        </a:p>
      </dsp:txBody>
      <dsp:txXfrm>
        <a:off x="1078672" y="1478775"/>
        <a:ext cx="4314688" cy="1393787"/>
      </dsp:txXfrm>
    </dsp:sp>
    <dsp:sp modelId="{FA576CD5-06DF-47AC-8653-55FF8164841B}">
      <dsp:nvSpPr>
        <dsp:cNvPr id="0" name=""/>
        <dsp:cNvSpPr/>
      </dsp:nvSpPr>
      <dsp:spPr>
        <a:xfrm>
          <a:off x="0" y="1478775"/>
          <a:ext cx="1078672" cy="13937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080" tIns="137675" rIns="57080" bIns="13767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Train</a:t>
          </a:r>
        </a:p>
      </dsp:txBody>
      <dsp:txXfrm>
        <a:off x="0" y="1478775"/>
        <a:ext cx="1078672" cy="1393787"/>
      </dsp:txXfrm>
    </dsp:sp>
    <dsp:sp modelId="{80738206-0CDE-4D1E-BEFF-9428DD7ADE39}">
      <dsp:nvSpPr>
        <dsp:cNvPr id="0" name=""/>
        <dsp:cNvSpPr/>
      </dsp:nvSpPr>
      <dsp:spPr>
        <a:xfrm>
          <a:off x="1078672" y="2956190"/>
          <a:ext cx="4314688" cy="1393787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717" tIns="354022" rIns="83717" bIns="35402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Validate with a different cancer set. </a:t>
          </a:r>
        </a:p>
      </dsp:txBody>
      <dsp:txXfrm>
        <a:off x="1078672" y="2956190"/>
        <a:ext cx="4314688" cy="1393787"/>
      </dsp:txXfrm>
    </dsp:sp>
    <dsp:sp modelId="{FC92CC62-1F14-4776-9C2A-686EED3F5845}">
      <dsp:nvSpPr>
        <dsp:cNvPr id="0" name=""/>
        <dsp:cNvSpPr/>
      </dsp:nvSpPr>
      <dsp:spPr>
        <a:xfrm>
          <a:off x="0" y="2956190"/>
          <a:ext cx="1078672" cy="13937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080" tIns="137675" rIns="57080" bIns="13767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Validate</a:t>
          </a:r>
        </a:p>
      </dsp:txBody>
      <dsp:txXfrm>
        <a:off x="0" y="2956190"/>
        <a:ext cx="1078672" cy="1393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A43A-4301-415A-9A2B-E07FBB188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34649-3041-4A56-B4A8-3A61E1770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9278C-57E6-4D95-9660-E41D36713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4010-57F2-4511-8743-466EC07BF93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C4529-6662-4821-B2D5-41BCD3B7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2ACE1-0184-4466-958E-AA3B0781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7553-EA0F-44AE-8ABA-5FB45142E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2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63A6-9AE7-4A12-9EB4-BE0A8D0B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E78B4-18D6-4808-814B-CB725AD9C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5E766-3856-46E9-892C-4625DD5B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4010-57F2-4511-8743-466EC07BF93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8D575-312C-4D47-8E52-E86FB81B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9F3B4-050D-4853-B52D-DFB993B3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7553-EA0F-44AE-8ABA-5FB45142E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3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3181D-CE53-41AF-8ED7-1C7AA2830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277AA-3666-4C9D-84AD-635583D57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82D4E-9D0B-49C7-BC38-A6CB3A278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4010-57F2-4511-8743-466EC07BF93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2A9BC-2490-4C5C-A35D-471398B6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3E4C6-D074-43C5-82CE-60AE4B80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7553-EA0F-44AE-8ABA-5FB45142E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5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BA45-29FB-49A5-BA32-7A94BE09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ABB18-15DA-4A02-92EF-44EC9532E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3897D-D8D0-4F83-8CA5-08A5ED0F0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4010-57F2-4511-8743-466EC07BF93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45BE2-B5EB-496C-B569-CDF33D51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B5A7C-F862-4C1D-9C6A-AE0E527C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7553-EA0F-44AE-8ABA-5FB45142E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4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4534-C46D-4919-8959-A4746E04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2E918-72C3-489A-9FCF-D3FA3B77C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7913F-98AF-492A-AE00-4DA9E6C32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4010-57F2-4511-8743-466EC07BF93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D342C-C872-4DC1-899A-6E9A1AFA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FC8F6-9B74-4846-AA85-99E7F838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7553-EA0F-44AE-8ABA-5FB45142E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8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613D-C2C8-4BC0-B147-D33F8D816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1E810-B1DD-4534-ACCD-B40B88FDD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67BA2-D298-44B8-92ED-94D152593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4AE97-F4A2-4D6A-8378-F4C8D12B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4010-57F2-4511-8743-466EC07BF93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C192B-22E2-44A6-A9F4-59E0DCA34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F3034-3076-4D7F-BC72-BA0B71E66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7553-EA0F-44AE-8ABA-5FB45142E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1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8F517-0FF5-4153-A616-3FF1A8412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0DE87-9B3B-4A51-B3A9-488BF82D3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22E87-49E8-4B27-A94E-4CDC28962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C2071-8CD5-4E46-9A76-292A65555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6E05EB-07B2-4562-A642-7096F2FE1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22234F-A92D-4A0D-BFD2-300BE122E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4010-57F2-4511-8743-466EC07BF93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ECDB0F-A1AF-433C-9340-30AF4F03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9637F-DEBB-40F7-8943-ACA68B04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7553-EA0F-44AE-8ABA-5FB45142E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6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FA40-DF9F-4F4F-BAC1-2C3E23FBB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13B77-39AD-4426-9558-F2D473CD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4010-57F2-4511-8743-466EC07BF93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BB413-8895-4240-B1CD-B95CDD582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5636D-AC88-4239-BEC3-54F9352C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7553-EA0F-44AE-8ABA-5FB45142E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8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3827D-BA27-4028-BAA5-7C72EBD3D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4010-57F2-4511-8743-466EC07BF93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5DD054-77B1-4DC9-B06B-FC4F8019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04895-8CCE-423C-BFA7-251AC561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7553-EA0F-44AE-8ABA-5FB45142E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5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B7323-85F8-43C2-A5BB-CDC5BC987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D85D5-284C-47E4-A985-9AE72424C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2BE04-AEBA-42A5-A224-38DF2EE71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3C7D9-58A2-4493-B189-6D654BDA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4010-57F2-4511-8743-466EC07BF93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77A27-524F-4947-9F4E-AC805B03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FDD39-0947-4274-9FB9-1A93E22C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7553-EA0F-44AE-8ABA-5FB45142E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6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C3611-4683-47EE-A53D-35E0C2F5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365853-5B78-4EB4-84AB-711E536A84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7C289-E0A9-4381-B3FD-72CBE2C29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D49FC-2DA7-4460-A684-385671E28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4010-57F2-4511-8743-466EC07BF93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7E8B0-7CAC-4196-A847-3047BBE7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6912F-45DD-478A-9AAC-D0BEF64E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7553-EA0F-44AE-8ABA-5FB45142E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2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F1053B-7910-4F0B-AFF1-9C1B3AC59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4222-535F-429E-91C4-86E51D99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B29BF-9950-401A-82D4-1393B170A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64010-57F2-4511-8743-466EC07BF93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CF7CC-57B4-45CB-9A13-1432CE9DE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C568C-D635-4949-94E1-CC12C294B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97553-EA0F-44AE-8ABA-5FB45142E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3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9B6F5-65D4-470F-917E-91890B815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Glioblastoma RNAseq mortality prediction via ML model.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A2634-5E9F-41A5-918B-B09DEB18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Miguel A. Cuevas </a:t>
            </a:r>
            <a:endParaRPr lang="en-US"/>
          </a:p>
          <a:p>
            <a:pPr algn="l"/>
            <a:r>
              <a:rPr lang="en-US" dirty="0"/>
              <a:t>U0624889</a:t>
            </a:r>
            <a:endParaRPr lang="en-US"/>
          </a:p>
          <a:p>
            <a:pPr algn="l"/>
            <a:r>
              <a:rPr lang="en-US" dirty="0"/>
              <a:t>BMI 6015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90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FB35-D279-4AD4-B902-CC091895B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Clinical only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1A07C-4A18-41B1-A12E-CD08662D6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err="1"/>
              <a:t>ClinXGBClassifier</a:t>
            </a:r>
            <a:r>
              <a:rPr lang="en-US" sz="2800" dirty="0"/>
              <a:t>(average='micro', </a:t>
            </a:r>
            <a:r>
              <a:rPr lang="en-US" sz="2800" dirty="0" err="1"/>
              <a:t>base_score</a:t>
            </a:r>
            <a:r>
              <a:rPr lang="en-US" sz="2800" dirty="0"/>
              <a:t>=0.5, booster='</a:t>
            </a:r>
            <a:r>
              <a:rPr lang="en-US" sz="2800" dirty="0" err="1"/>
              <a:t>gbtree</a:t>
            </a:r>
            <a:r>
              <a:rPr lang="en-US" sz="2800" dirty="0"/>
              <a:t>',</a:t>
            </a:r>
            <a:br>
              <a:rPr lang="en-US" sz="2800" dirty="0"/>
            </a:br>
            <a:r>
              <a:rPr lang="en-US" sz="2800" dirty="0"/>
              <a:t>              </a:t>
            </a:r>
            <a:r>
              <a:rPr lang="en-US" sz="2800" dirty="0" err="1"/>
              <a:t>colsample_bylevel</a:t>
            </a:r>
            <a:r>
              <a:rPr lang="en-US" sz="2800" dirty="0"/>
              <a:t>=1, </a:t>
            </a:r>
            <a:r>
              <a:rPr lang="en-US" sz="2800" dirty="0" err="1"/>
              <a:t>colsample_bynode</a:t>
            </a:r>
            <a:r>
              <a:rPr lang="en-US" sz="2800" dirty="0"/>
              <a:t>=1, </a:t>
            </a:r>
            <a:r>
              <a:rPr lang="en-US" sz="2800" dirty="0" err="1"/>
              <a:t>colsample_bytree</a:t>
            </a:r>
            <a:r>
              <a:rPr lang="en-US" sz="2800" dirty="0"/>
              <a:t>=1,</a:t>
            </a:r>
            <a:br>
              <a:rPr lang="en-US" sz="2800" dirty="0"/>
            </a:br>
            <a:r>
              <a:rPr lang="en-US" sz="2800" dirty="0"/>
              <a:t>              </a:t>
            </a:r>
            <a:r>
              <a:rPr lang="en-US" sz="2800" dirty="0" err="1"/>
              <a:t>enable_categorical</a:t>
            </a:r>
            <a:r>
              <a:rPr lang="en-US" sz="2800" dirty="0"/>
              <a:t>=False, </a:t>
            </a:r>
            <a:r>
              <a:rPr lang="en-US" sz="2800" dirty="0" err="1"/>
              <a:t>eval_metric</a:t>
            </a:r>
            <a:r>
              <a:rPr lang="en-US" sz="2800" dirty="0"/>
              <a:t>='</a:t>
            </a:r>
            <a:r>
              <a:rPr lang="en-US" sz="2800" dirty="0" err="1"/>
              <a:t>logloss</a:t>
            </a:r>
            <a:r>
              <a:rPr lang="en-US" sz="2800" dirty="0"/>
              <a:t>', gamma=0,</a:t>
            </a:r>
            <a:br>
              <a:rPr lang="en-US" sz="2800" dirty="0"/>
            </a:br>
            <a:r>
              <a:rPr lang="en-US" sz="2800" dirty="0"/>
              <a:t>              </a:t>
            </a:r>
            <a:r>
              <a:rPr lang="en-US" sz="2800" dirty="0" err="1"/>
              <a:t>gpu_id</a:t>
            </a:r>
            <a:r>
              <a:rPr lang="en-US" sz="2800" dirty="0"/>
              <a:t>=-1, </a:t>
            </a:r>
            <a:r>
              <a:rPr lang="en-US" sz="2800" dirty="0" err="1"/>
              <a:t>importance_type</a:t>
            </a:r>
            <a:r>
              <a:rPr lang="en-US" sz="2800" dirty="0"/>
              <a:t>=None, </a:t>
            </a:r>
            <a:r>
              <a:rPr lang="en-US" sz="2800" dirty="0" err="1"/>
              <a:t>interaction_constraints</a:t>
            </a:r>
            <a:r>
              <a:rPr lang="en-US" sz="2800" dirty="0"/>
              <a:t>='',</a:t>
            </a:r>
            <a:br>
              <a:rPr lang="en-US" sz="2800" dirty="0"/>
            </a:br>
            <a:r>
              <a:rPr lang="en-US" sz="2800" dirty="0"/>
              <a:t>              </a:t>
            </a:r>
            <a:r>
              <a:rPr lang="en-US" sz="2800" dirty="0" err="1"/>
              <a:t>learning_rate</a:t>
            </a:r>
            <a:r>
              <a:rPr lang="en-US" sz="2800" dirty="0"/>
              <a:t>=0.300000012, </a:t>
            </a:r>
            <a:r>
              <a:rPr lang="en-US" sz="2800" dirty="0" err="1"/>
              <a:t>max_delta_step</a:t>
            </a:r>
            <a:r>
              <a:rPr lang="en-US" sz="2800" dirty="0"/>
              <a:t>=0, </a:t>
            </a:r>
            <a:r>
              <a:rPr lang="en-US" sz="2800" dirty="0" err="1"/>
              <a:t>max_depth</a:t>
            </a:r>
            <a:r>
              <a:rPr lang="en-US" sz="2800" dirty="0"/>
              <a:t>=2,</a:t>
            </a:r>
            <a:br>
              <a:rPr lang="en-US" sz="2800" dirty="0"/>
            </a:br>
            <a:r>
              <a:rPr lang="en-US" sz="2800" dirty="0"/>
              <a:t>              </a:t>
            </a:r>
            <a:r>
              <a:rPr lang="en-US" sz="2800" dirty="0" err="1"/>
              <a:t>min_child_weight</a:t>
            </a:r>
            <a:r>
              <a:rPr lang="en-US" sz="2800" dirty="0"/>
              <a:t>=1, missing=nan, </a:t>
            </a:r>
            <a:r>
              <a:rPr lang="en-US" sz="2800" dirty="0" err="1"/>
              <a:t>monotone_constraints</a:t>
            </a:r>
            <a:r>
              <a:rPr lang="en-US" sz="2800" dirty="0"/>
              <a:t>='()',</a:t>
            </a:r>
            <a:br>
              <a:rPr lang="en-US" sz="2800" dirty="0"/>
            </a:br>
            <a:r>
              <a:rPr lang="en-US" sz="2800" dirty="0"/>
              <a:t>              </a:t>
            </a:r>
            <a:r>
              <a:rPr lang="en-US" sz="2800" dirty="0" err="1"/>
              <a:t>n_estimators</a:t>
            </a:r>
            <a:r>
              <a:rPr lang="en-US" sz="2800" dirty="0"/>
              <a:t>=10, </a:t>
            </a:r>
            <a:r>
              <a:rPr lang="en-US" sz="2800" dirty="0" err="1"/>
              <a:t>n_jobs</a:t>
            </a:r>
            <a:r>
              <a:rPr lang="en-US" sz="2800" dirty="0"/>
              <a:t>=16, </a:t>
            </a:r>
            <a:r>
              <a:rPr lang="en-US" sz="2800" dirty="0" err="1"/>
              <a:t>num_class</a:t>
            </a:r>
            <a:r>
              <a:rPr lang="en-US" sz="2800" dirty="0"/>
              <a:t>=8, </a:t>
            </a:r>
            <a:r>
              <a:rPr lang="en-US" sz="2800" dirty="0" err="1"/>
              <a:t>num_parallel_tree</a:t>
            </a:r>
            <a:r>
              <a:rPr lang="en-US" sz="2800" dirty="0"/>
              <a:t>=1,</a:t>
            </a:r>
            <a:br>
              <a:rPr lang="en-US" sz="2800" dirty="0"/>
            </a:br>
            <a:r>
              <a:rPr lang="en-US" sz="2800" dirty="0"/>
              <a:t>              objective='</a:t>
            </a:r>
            <a:r>
              <a:rPr lang="en-US" sz="2800" dirty="0" err="1"/>
              <a:t>multi:softmax</a:t>
            </a:r>
            <a:r>
              <a:rPr lang="en-US" sz="2800" dirty="0"/>
              <a:t>', predictor='auto', </a:t>
            </a:r>
            <a:r>
              <a:rPr lang="en-US" sz="2800" dirty="0" err="1"/>
              <a:t>random_state</a:t>
            </a:r>
            <a:r>
              <a:rPr lang="en-US" sz="2800" dirty="0"/>
              <a:t>=1,</a:t>
            </a:r>
            <a:br>
              <a:rPr lang="en-US" sz="2800" dirty="0"/>
            </a:br>
            <a:r>
              <a:rPr lang="en-US" sz="2800" dirty="0"/>
              <a:t>              </a:t>
            </a:r>
            <a:r>
              <a:rPr lang="en-US" sz="2800" dirty="0" err="1"/>
              <a:t>reg_alpha</a:t>
            </a:r>
            <a:r>
              <a:rPr lang="en-US" sz="2800" dirty="0"/>
              <a:t>=0, </a:t>
            </a:r>
            <a:r>
              <a:rPr lang="en-US" sz="2800" dirty="0" err="1"/>
              <a:t>reg_lambda</a:t>
            </a:r>
            <a:r>
              <a:rPr lang="en-US" sz="2800" dirty="0"/>
              <a:t>=1, </a:t>
            </a:r>
            <a:r>
              <a:rPr lang="en-US" sz="2800" dirty="0" err="1"/>
              <a:t>scale_pos_weight</a:t>
            </a:r>
            <a:r>
              <a:rPr lang="en-US" sz="2800" dirty="0"/>
              <a:t>=None, subsample=1,</a:t>
            </a:r>
            <a:br>
              <a:rPr lang="en-US" sz="2800" dirty="0"/>
            </a:br>
            <a:r>
              <a:rPr lang="en-US" sz="2800" dirty="0"/>
              <a:t>              </a:t>
            </a:r>
            <a:r>
              <a:rPr lang="en-US" sz="2800" dirty="0" err="1"/>
              <a:t>tree_method</a:t>
            </a:r>
            <a:r>
              <a:rPr lang="en-US" sz="2800" dirty="0"/>
              <a:t>='exact', ...)</a:t>
            </a:r>
            <a:r>
              <a:rPr lang="en-US" sz="2800" dirty="0" err="1"/>
              <a:t>ical</a:t>
            </a:r>
            <a:r>
              <a:rPr lang="en-US" sz="2800" dirty="0"/>
              <a:t> only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76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AFB83-93F7-4431-8F09-072D5B12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information only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8FF01A9-9198-4A93-861F-5639286F9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9" y="1423652"/>
            <a:ext cx="6397487" cy="5069223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DCC4060-F681-4525-96E3-6EAD94666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466" y="494891"/>
            <a:ext cx="5439534" cy="2934109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76F7FA1F-6BC0-40ED-A719-775E8C09D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467" y="3429000"/>
            <a:ext cx="5210934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9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5601-4E3B-47A1-BA66-C89F4269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plus transport proteins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EA13C-B53B-4714-8AF3-B0057B4D9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XGBClassifier</a:t>
            </a:r>
            <a:r>
              <a:rPr lang="en-US" dirty="0"/>
              <a:t>(average='macro', </a:t>
            </a:r>
            <a:r>
              <a:rPr lang="en-US" dirty="0" err="1"/>
              <a:t>base_score</a:t>
            </a:r>
            <a:r>
              <a:rPr lang="en-US" dirty="0"/>
              <a:t>=0.5, booster='</a:t>
            </a:r>
            <a:r>
              <a:rPr lang="en-US" dirty="0" err="1"/>
              <a:t>gbtree</a:t>
            </a:r>
            <a:r>
              <a:rPr lang="en-US" dirty="0"/>
              <a:t>',</a:t>
            </a:r>
          </a:p>
          <a:p>
            <a:r>
              <a:rPr lang="en-US" dirty="0"/>
              <a:t>              </a:t>
            </a:r>
            <a:r>
              <a:rPr lang="en-US" dirty="0" err="1"/>
              <a:t>colsample_bylevel</a:t>
            </a:r>
            <a:r>
              <a:rPr lang="en-US" dirty="0"/>
              <a:t>=1, </a:t>
            </a:r>
            <a:r>
              <a:rPr lang="en-US" dirty="0" err="1"/>
              <a:t>colsample_bynode</a:t>
            </a:r>
            <a:r>
              <a:rPr lang="en-US" dirty="0"/>
              <a:t>=1, </a:t>
            </a:r>
            <a:r>
              <a:rPr lang="en-US" dirty="0" err="1"/>
              <a:t>colsample_bytree</a:t>
            </a:r>
            <a:r>
              <a:rPr lang="en-US" dirty="0"/>
              <a:t>=1,</a:t>
            </a:r>
          </a:p>
          <a:p>
            <a:r>
              <a:rPr lang="en-US" dirty="0"/>
              <a:t>              </a:t>
            </a:r>
            <a:r>
              <a:rPr lang="en-US" dirty="0" err="1"/>
              <a:t>enable_categorical</a:t>
            </a:r>
            <a:r>
              <a:rPr lang="en-US" dirty="0"/>
              <a:t>=False, </a:t>
            </a:r>
            <a:r>
              <a:rPr lang="en-US" dirty="0" err="1"/>
              <a:t>eval_metric</a:t>
            </a:r>
            <a:r>
              <a:rPr lang="en-US" dirty="0"/>
              <a:t>='</a:t>
            </a:r>
            <a:r>
              <a:rPr lang="en-US" dirty="0" err="1"/>
              <a:t>mlogloss</a:t>
            </a:r>
            <a:r>
              <a:rPr lang="en-US" dirty="0"/>
              <a:t>', gamma=0,</a:t>
            </a:r>
          </a:p>
          <a:p>
            <a:r>
              <a:rPr lang="en-US" dirty="0"/>
              <a:t>              </a:t>
            </a:r>
            <a:r>
              <a:rPr lang="en-US" dirty="0" err="1"/>
              <a:t>gpu_id</a:t>
            </a:r>
            <a:r>
              <a:rPr lang="en-US" dirty="0"/>
              <a:t>=-1, </a:t>
            </a:r>
            <a:r>
              <a:rPr lang="en-US" dirty="0" err="1"/>
              <a:t>importance_type</a:t>
            </a:r>
            <a:r>
              <a:rPr lang="en-US" dirty="0"/>
              <a:t>=None, </a:t>
            </a:r>
            <a:r>
              <a:rPr lang="en-US" dirty="0" err="1"/>
              <a:t>interaction_constraints</a:t>
            </a:r>
            <a:r>
              <a:rPr lang="en-US" dirty="0"/>
              <a:t>='',</a:t>
            </a:r>
          </a:p>
          <a:p>
            <a:r>
              <a:rPr lang="en-US" dirty="0"/>
              <a:t>              </a:t>
            </a:r>
            <a:r>
              <a:rPr lang="en-US" dirty="0" err="1"/>
              <a:t>learning_rate</a:t>
            </a:r>
            <a:r>
              <a:rPr lang="en-US" dirty="0"/>
              <a:t>=0.300000012, </a:t>
            </a:r>
            <a:r>
              <a:rPr lang="en-US" dirty="0" err="1"/>
              <a:t>max_delta_step</a:t>
            </a:r>
            <a:r>
              <a:rPr lang="en-US" dirty="0"/>
              <a:t>=0, </a:t>
            </a:r>
            <a:r>
              <a:rPr lang="en-US" dirty="0" err="1"/>
              <a:t>max_depth</a:t>
            </a:r>
            <a:r>
              <a:rPr lang="en-US" dirty="0"/>
              <a:t>=7,</a:t>
            </a:r>
          </a:p>
          <a:p>
            <a:r>
              <a:rPr lang="en-US" dirty="0"/>
              <a:t>              </a:t>
            </a:r>
            <a:r>
              <a:rPr lang="en-US" dirty="0" err="1"/>
              <a:t>min_child_weight</a:t>
            </a:r>
            <a:r>
              <a:rPr lang="en-US" dirty="0"/>
              <a:t>=1, missing=nan, </a:t>
            </a:r>
            <a:r>
              <a:rPr lang="en-US" dirty="0" err="1"/>
              <a:t>monotone_constraints</a:t>
            </a:r>
            <a:r>
              <a:rPr lang="en-US" dirty="0"/>
              <a:t>='()',</a:t>
            </a:r>
          </a:p>
          <a:p>
            <a:r>
              <a:rPr lang="en-US" dirty="0"/>
              <a:t>              </a:t>
            </a:r>
            <a:r>
              <a:rPr lang="en-US" dirty="0" err="1"/>
              <a:t>n_estimators</a:t>
            </a:r>
            <a:r>
              <a:rPr lang="en-US" dirty="0"/>
              <a:t>=500, </a:t>
            </a:r>
            <a:r>
              <a:rPr lang="en-US" dirty="0" err="1"/>
              <a:t>n_jobs</a:t>
            </a:r>
            <a:r>
              <a:rPr lang="en-US" dirty="0"/>
              <a:t>=16, </a:t>
            </a:r>
            <a:r>
              <a:rPr lang="en-US" dirty="0" err="1"/>
              <a:t>num_class</a:t>
            </a:r>
            <a:r>
              <a:rPr lang="en-US" dirty="0"/>
              <a:t>=8, </a:t>
            </a:r>
            <a:r>
              <a:rPr lang="en-US" dirty="0" err="1"/>
              <a:t>num_parallel_tree</a:t>
            </a:r>
            <a:r>
              <a:rPr lang="en-US" dirty="0"/>
              <a:t>=1,</a:t>
            </a:r>
          </a:p>
          <a:p>
            <a:r>
              <a:rPr lang="en-US" dirty="0"/>
              <a:t>              objective='</a:t>
            </a:r>
            <a:r>
              <a:rPr lang="en-US" dirty="0" err="1"/>
              <a:t>multi:softmax</a:t>
            </a:r>
            <a:r>
              <a:rPr lang="en-US" dirty="0"/>
              <a:t>', predictor='auto', </a:t>
            </a:r>
            <a:r>
              <a:rPr lang="en-US" dirty="0" err="1"/>
              <a:t>random_state</a:t>
            </a:r>
            <a:r>
              <a:rPr lang="en-US" dirty="0"/>
              <a:t>=1,</a:t>
            </a:r>
          </a:p>
          <a:p>
            <a:r>
              <a:rPr lang="en-US" dirty="0"/>
              <a:t>              </a:t>
            </a:r>
            <a:r>
              <a:rPr lang="en-US" dirty="0" err="1"/>
              <a:t>reg_alpha</a:t>
            </a:r>
            <a:r>
              <a:rPr lang="en-US" dirty="0"/>
              <a:t>=0, </a:t>
            </a:r>
            <a:r>
              <a:rPr lang="en-US" dirty="0" err="1"/>
              <a:t>reg_lambda</a:t>
            </a:r>
            <a:r>
              <a:rPr lang="en-US" dirty="0"/>
              <a:t>=1, </a:t>
            </a:r>
            <a:r>
              <a:rPr lang="en-US" dirty="0" err="1"/>
              <a:t>scale_pos_weight</a:t>
            </a:r>
            <a:r>
              <a:rPr lang="en-US" dirty="0"/>
              <a:t>=None, subsample=1,</a:t>
            </a:r>
          </a:p>
          <a:p>
            <a:r>
              <a:rPr lang="en-US" dirty="0"/>
              <a:t>              </a:t>
            </a:r>
            <a:r>
              <a:rPr lang="en-US" dirty="0" err="1"/>
              <a:t>tree_method</a:t>
            </a:r>
            <a:r>
              <a:rPr lang="en-US" dirty="0"/>
              <a:t>='exact', ...)</a:t>
            </a:r>
          </a:p>
        </p:txBody>
      </p:sp>
    </p:spTree>
    <p:extLst>
      <p:ext uri="{BB962C8B-B14F-4D97-AF65-F5344CB8AC3E}">
        <p14:creationId xmlns:p14="http://schemas.microsoft.com/office/powerpoint/2010/main" val="3651794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508CE-DE82-44B0-9710-FF5C79BE4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Clinical Information plus Transport protein</a:t>
            </a:r>
            <a:endParaRPr lang="en-US" dirty="0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86E8990-5543-4FE7-A444-C8E162117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41" y="2980838"/>
            <a:ext cx="3629753" cy="2923033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3EEE2CD-2C01-4C84-B96B-AA17F6A9B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578" y="2932019"/>
            <a:ext cx="4634381" cy="2923033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EE6F645F-C150-4002-B1AA-A17C64163C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737" y="1416433"/>
            <a:ext cx="3427372" cy="2281094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B7B2F073-EA9E-4DC1-B438-6B1013ADA6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437" y="4141566"/>
            <a:ext cx="3588498" cy="222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9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8850-F976-4A26-A7FB-3EE12642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plus apoptosis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CB3E2-0471-46F0-BFE5-266DD8B7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XGBClassifier</a:t>
            </a:r>
            <a:r>
              <a:rPr lang="en-US" dirty="0"/>
              <a:t>(average='macro', </a:t>
            </a:r>
            <a:r>
              <a:rPr lang="en-US" dirty="0" err="1"/>
              <a:t>base_score</a:t>
            </a:r>
            <a:r>
              <a:rPr lang="en-US" dirty="0"/>
              <a:t>=0.5, booster='</a:t>
            </a:r>
            <a:r>
              <a:rPr lang="en-US" dirty="0" err="1"/>
              <a:t>gbtree</a:t>
            </a:r>
            <a:r>
              <a:rPr lang="en-US" dirty="0"/>
              <a:t>',</a:t>
            </a:r>
          </a:p>
          <a:p>
            <a:r>
              <a:rPr lang="en-US" dirty="0"/>
              <a:t>              </a:t>
            </a:r>
            <a:r>
              <a:rPr lang="en-US" dirty="0" err="1"/>
              <a:t>colsample_bylevel</a:t>
            </a:r>
            <a:r>
              <a:rPr lang="en-US" dirty="0"/>
              <a:t>=1, </a:t>
            </a:r>
            <a:r>
              <a:rPr lang="en-US" dirty="0" err="1"/>
              <a:t>colsample_bynode</a:t>
            </a:r>
            <a:r>
              <a:rPr lang="en-US" dirty="0"/>
              <a:t>=1, </a:t>
            </a:r>
            <a:r>
              <a:rPr lang="en-US" dirty="0" err="1"/>
              <a:t>colsample_bytree</a:t>
            </a:r>
            <a:r>
              <a:rPr lang="en-US" dirty="0"/>
              <a:t>=1,</a:t>
            </a:r>
          </a:p>
          <a:p>
            <a:r>
              <a:rPr lang="en-US" dirty="0"/>
              <a:t>              </a:t>
            </a:r>
            <a:r>
              <a:rPr lang="en-US" dirty="0" err="1"/>
              <a:t>enable_categorical</a:t>
            </a:r>
            <a:r>
              <a:rPr lang="en-US" dirty="0"/>
              <a:t>=False, </a:t>
            </a:r>
            <a:r>
              <a:rPr lang="en-US" dirty="0" err="1"/>
              <a:t>eval_metric</a:t>
            </a:r>
            <a:r>
              <a:rPr lang="en-US" dirty="0"/>
              <a:t>='</a:t>
            </a:r>
            <a:r>
              <a:rPr lang="en-US" dirty="0" err="1"/>
              <a:t>logloss</a:t>
            </a:r>
            <a:r>
              <a:rPr lang="en-US" dirty="0"/>
              <a:t>', gamma=0,</a:t>
            </a:r>
          </a:p>
          <a:p>
            <a:r>
              <a:rPr lang="en-US" dirty="0"/>
              <a:t>              </a:t>
            </a:r>
            <a:r>
              <a:rPr lang="en-US" dirty="0" err="1"/>
              <a:t>gpu_id</a:t>
            </a:r>
            <a:r>
              <a:rPr lang="en-US" dirty="0"/>
              <a:t>=-1, </a:t>
            </a:r>
            <a:r>
              <a:rPr lang="en-US" dirty="0" err="1"/>
              <a:t>importance_type</a:t>
            </a:r>
            <a:r>
              <a:rPr lang="en-US" dirty="0"/>
              <a:t>=None, </a:t>
            </a:r>
            <a:r>
              <a:rPr lang="en-US" dirty="0" err="1"/>
              <a:t>interaction_constraints</a:t>
            </a:r>
            <a:r>
              <a:rPr lang="en-US" dirty="0"/>
              <a:t>='',</a:t>
            </a:r>
          </a:p>
          <a:p>
            <a:r>
              <a:rPr lang="en-US" dirty="0"/>
              <a:t>              </a:t>
            </a:r>
            <a:r>
              <a:rPr lang="en-US" dirty="0" err="1"/>
              <a:t>learning_rate</a:t>
            </a:r>
            <a:r>
              <a:rPr lang="en-US" dirty="0"/>
              <a:t>=0.300000012, </a:t>
            </a:r>
            <a:r>
              <a:rPr lang="en-US" dirty="0" err="1"/>
              <a:t>max_delta_step</a:t>
            </a:r>
            <a:r>
              <a:rPr lang="en-US" dirty="0"/>
              <a:t>=0, </a:t>
            </a:r>
            <a:r>
              <a:rPr lang="en-US" dirty="0" err="1"/>
              <a:t>max_depth</a:t>
            </a:r>
            <a:r>
              <a:rPr lang="en-US" dirty="0"/>
              <a:t>=3,</a:t>
            </a:r>
          </a:p>
          <a:p>
            <a:r>
              <a:rPr lang="en-US" dirty="0"/>
              <a:t>              </a:t>
            </a:r>
            <a:r>
              <a:rPr lang="en-US" dirty="0" err="1"/>
              <a:t>min_child_weight</a:t>
            </a:r>
            <a:r>
              <a:rPr lang="en-US" dirty="0"/>
              <a:t>=1, missing=nan, </a:t>
            </a:r>
            <a:r>
              <a:rPr lang="en-US" dirty="0" err="1"/>
              <a:t>monotone_constraints</a:t>
            </a:r>
            <a:r>
              <a:rPr lang="en-US" dirty="0"/>
              <a:t>='()',</a:t>
            </a:r>
          </a:p>
          <a:p>
            <a:r>
              <a:rPr lang="en-US" dirty="0"/>
              <a:t>              </a:t>
            </a:r>
            <a:r>
              <a:rPr lang="en-US" dirty="0" err="1"/>
              <a:t>n_estimators</a:t>
            </a:r>
            <a:r>
              <a:rPr lang="en-US" dirty="0"/>
              <a:t>=500, </a:t>
            </a:r>
            <a:r>
              <a:rPr lang="en-US" dirty="0" err="1"/>
              <a:t>n_jobs</a:t>
            </a:r>
            <a:r>
              <a:rPr lang="en-US" dirty="0"/>
              <a:t>=16, </a:t>
            </a:r>
            <a:r>
              <a:rPr lang="en-US" dirty="0" err="1"/>
              <a:t>num_class</a:t>
            </a:r>
            <a:r>
              <a:rPr lang="en-US" dirty="0"/>
              <a:t>=8, </a:t>
            </a:r>
            <a:r>
              <a:rPr lang="en-US" dirty="0" err="1"/>
              <a:t>num_parallel_tree</a:t>
            </a:r>
            <a:r>
              <a:rPr lang="en-US" dirty="0"/>
              <a:t>=1,</a:t>
            </a:r>
          </a:p>
          <a:p>
            <a:r>
              <a:rPr lang="en-US" dirty="0"/>
              <a:t>              objective='</a:t>
            </a:r>
            <a:r>
              <a:rPr lang="en-US" dirty="0" err="1"/>
              <a:t>multi:softmax</a:t>
            </a:r>
            <a:r>
              <a:rPr lang="en-US" dirty="0"/>
              <a:t>', predictor='auto', </a:t>
            </a:r>
            <a:r>
              <a:rPr lang="en-US" dirty="0" err="1"/>
              <a:t>random_state</a:t>
            </a:r>
            <a:r>
              <a:rPr lang="en-US" dirty="0"/>
              <a:t>=1,</a:t>
            </a:r>
          </a:p>
          <a:p>
            <a:r>
              <a:rPr lang="en-US" dirty="0"/>
              <a:t>              </a:t>
            </a:r>
            <a:r>
              <a:rPr lang="en-US" dirty="0" err="1"/>
              <a:t>reg_alpha</a:t>
            </a:r>
            <a:r>
              <a:rPr lang="en-US" dirty="0"/>
              <a:t>=0, </a:t>
            </a:r>
            <a:r>
              <a:rPr lang="en-US" dirty="0" err="1"/>
              <a:t>reg_lambda</a:t>
            </a:r>
            <a:r>
              <a:rPr lang="en-US" dirty="0"/>
              <a:t>=1, </a:t>
            </a:r>
            <a:r>
              <a:rPr lang="en-US" dirty="0" err="1"/>
              <a:t>scale_pos_weight</a:t>
            </a:r>
            <a:r>
              <a:rPr lang="en-US" dirty="0"/>
              <a:t>=None, subsample=1,</a:t>
            </a:r>
          </a:p>
          <a:p>
            <a:r>
              <a:rPr lang="en-US" dirty="0"/>
              <a:t>              </a:t>
            </a:r>
            <a:r>
              <a:rPr lang="en-US" dirty="0" err="1"/>
              <a:t>tree_method</a:t>
            </a:r>
            <a:r>
              <a:rPr lang="en-US" dirty="0"/>
              <a:t>='exact', ...)</a:t>
            </a:r>
          </a:p>
        </p:txBody>
      </p:sp>
    </p:spTree>
    <p:extLst>
      <p:ext uri="{BB962C8B-B14F-4D97-AF65-F5344CB8AC3E}">
        <p14:creationId xmlns:p14="http://schemas.microsoft.com/office/powerpoint/2010/main" val="1937399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C9FEA-2347-4232-A2DE-BAD23D4B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information plus apoptosis</a:t>
            </a:r>
          </a:p>
        </p:txBody>
      </p:sp>
      <p:pic>
        <p:nvPicPr>
          <p:cNvPr id="11" name="Content Placeholder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C7A2671-466A-4866-A82F-F763E8DE5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76" y="1584092"/>
            <a:ext cx="5189338" cy="3293028"/>
          </a:xfrm>
        </p:spPr>
      </p:pic>
      <p:pic>
        <p:nvPicPr>
          <p:cNvPr id="13" name="Picture 1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841C15D-687E-409A-8093-A0ED6F592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550" y="1541549"/>
            <a:ext cx="4510630" cy="3223194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2E19ABF9-54A1-451E-A8E1-1C44405A91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003" y="1363750"/>
            <a:ext cx="3350547" cy="2444415"/>
          </a:xfrm>
          <a:prstGeom prst="rect">
            <a:avLst/>
          </a:prstGeom>
        </p:spPr>
      </p:pic>
      <p:pic>
        <p:nvPicPr>
          <p:cNvPr id="19" name="Picture 18" descr="Chart, table, Excel&#10;&#10;Description automatically generated">
            <a:extLst>
              <a:ext uri="{FF2B5EF4-FFF2-40B4-BE49-F238E27FC236}">
                <a16:creationId xmlns:a16="http://schemas.microsoft.com/office/drawing/2014/main" id="{53B5C8E7-07C8-4E91-B509-6D0E1E5994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945" y="4028507"/>
            <a:ext cx="3025605" cy="201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91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A4ACB-D098-4E75-A3D7-004C4799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Accuracy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A76712-0AA9-4713-A1D6-BF670D9339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263975"/>
              </p:ext>
            </p:extLst>
          </p:nvPr>
        </p:nvGraphicFramePr>
        <p:xfrm>
          <a:off x="1932621" y="2338420"/>
          <a:ext cx="8326758" cy="306781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268404">
                  <a:extLst>
                    <a:ext uri="{9D8B030D-6E8A-4147-A177-3AD203B41FA5}">
                      <a16:colId xmlns:a16="http://schemas.microsoft.com/office/drawing/2014/main" val="1021186224"/>
                    </a:ext>
                  </a:extLst>
                </a:gridCol>
                <a:gridCol w="2058354">
                  <a:extLst>
                    <a:ext uri="{9D8B030D-6E8A-4147-A177-3AD203B41FA5}">
                      <a16:colId xmlns:a16="http://schemas.microsoft.com/office/drawing/2014/main" val="3565755160"/>
                    </a:ext>
                  </a:extLst>
                </a:gridCol>
              </a:tblGrid>
              <a:tr h="641223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Model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F1 Score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1590278736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Clinical only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0.90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1455732787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Clinical + Transport Proteins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0.84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2333647002"/>
                  </a:ext>
                </a:extLst>
              </a:tr>
              <a:tr h="1144143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Clinical + Positive Regulation of Apoptosis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0.84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4103091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529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2E4A42-3D7C-4E29-BCED-23DAE8479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Interesting results</a:t>
            </a:r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FFABF-2DB9-4468-A9BF-56F349C15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Feature 6 is highlighted as significant contributor in all 3 models.</a:t>
            </a:r>
          </a:p>
          <a:p>
            <a:pPr lvl="1"/>
            <a:r>
              <a:rPr lang="en-US"/>
              <a:t>Represents </a:t>
            </a:r>
            <a:r>
              <a:rPr lang="en-US" dirty="0"/>
              <a:t>treatment vs no treatment.</a:t>
            </a:r>
          </a:p>
          <a:p>
            <a:pPr lvl="1"/>
            <a:r>
              <a:rPr lang="en-US" dirty="0"/>
              <a:t>Not significant results.</a:t>
            </a:r>
          </a:p>
          <a:p>
            <a:r>
              <a:rPr lang="en-US"/>
              <a:t>In clinical only</a:t>
            </a:r>
          </a:p>
          <a:p>
            <a:pPr lvl="1"/>
            <a:r>
              <a:rPr lang="en-US"/>
              <a:t>Feature </a:t>
            </a:r>
            <a:r>
              <a:rPr lang="en-US" dirty="0"/>
              <a:t>3 is days to follow up, significant effect on survival. </a:t>
            </a:r>
          </a:p>
          <a:p>
            <a:pPr lvl="1"/>
            <a:r>
              <a:rPr lang="en-US" dirty="0"/>
              <a:t>Feature 1, and 0(age) had a significant effect on survival.</a:t>
            </a:r>
          </a:p>
        </p:txBody>
      </p:sp>
    </p:spTree>
    <p:extLst>
      <p:ext uri="{BB962C8B-B14F-4D97-AF65-F5344CB8AC3E}">
        <p14:creationId xmlns:p14="http://schemas.microsoft.com/office/powerpoint/2010/main" val="3215551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8D79-266A-4BCF-9DF0-6BBFCC5BB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results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692DF-D43C-4166-8D3D-D8E25041A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genes involved for the two groupings.</a:t>
            </a:r>
          </a:p>
          <a:p>
            <a:pPr lvl="1"/>
            <a:r>
              <a:rPr lang="en-US" dirty="0"/>
              <a:t>Will need to review literature for each of the highest contributors.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03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A4CA0-C5ED-447E-9007-07731310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/>
              <a:t>Further directions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5CA40E-CC28-4CE7-936F-A4A5C47F9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1" r="29548" b="-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CA9941-63B9-4C13-8A25-EBB9ED9DF7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696340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7715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81C7E-75E7-487C-A377-3753220E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4EEFB-64D1-49EB-93DB-9C30E99F5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Train model(s) to identify clinically significant transcripts in GBM.</a:t>
            </a:r>
          </a:p>
          <a:p>
            <a:pPr lvl="1"/>
            <a:r>
              <a:rPr lang="en-US" sz="2000"/>
              <a:t>Common transcripts over or under expressed in living vs diseased patients.</a:t>
            </a:r>
          </a:p>
          <a:p>
            <a:pPr lvl="1"/>
            <a:r>
              <a:rPr lang="en-US" sz="2000"/>
              <a:t>Identify transcripts at individual level for targeted therapy.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289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67CF-1920-44A3-8A8C-889278751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77E5D-B4AC-4B42-B027-41715E4D1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Few examples use ML on RNA seq samples.</a:t>
            </a:r>
          </a:p>
          <a:p>
            <a:pPr lvl="1"/>
            <a:r>
              <a:rPr lang="en-US" dirty="0"/>
              <a:t>Include : </a:t>
            </a:r>
          </a:p>
          <a:p>
            <a:pPr lvl="2"/>
            <a:r>
              <a:rPr lang="en-US" b="1" i="1" dirty="0"/>
              <a:t>Machine Learning Model for Lymph Node Metastasis Prediction in Breast Cancer Using Random Forest Algorithm and Mitochondrial Metabolism Hub Genes</a:t>
            </a:r>
          </a:p>
          <a:p>
            <a:pPr marL="914400" lvl="2" indent="0">
              <a:buNone/>
            </a:pPr>
            <a:r>
              <a:rPr lang="en-US" b="1" i="1" dirty="0"/>
              <a:t>	 </a:t>
            </a:r>
            <a:r>
              <a:rPr lang="en-US" sz="1400" dirty="0"/>
              <a:t>Byung-</a:t>
            </a:r>
            <a:r>
              <a:rPr lang="en-US" sz="1400" dirty="0" err="1"/>
              <a:t>Chul</a:t>
            </a:r>
            <a:r>
              <a:rPr lang="en-US" sz="1400" dirty="0"/>
              <a:t> Kim 1 , </a:t>
            </a:r>
            <a:r>
              <a:rPr lang="en-US" sz="1400" dirty="0" err="1"/>
              <a:t>Jingyu</a:t>
            </a:r>
            <a:r>
              <a:rPr lang="en-US" sz="1400" dirty="0"/>
              <a:t> Kim 2 , Ilhan Lim 1 , Dong Ho Kim 3 , Sang Moo Lim 1 and Sang-</a:t>
            </a:r>
            <a:r>
              <a:rPr lang="en-US" sz="1400" dirty="0" err="1"/>
              <a:t>Keun</a:t>
            </a:r>
            <a:r>
              <a:rPr lang="en-US" sz="1400" dirty="0"/>
              <a:t> Woo 2,4,* 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Predict metastasis from rna seq expression.</a:t>
            </a:r>
          </a:p>
          <a:p>
            <a:pPr lvl="2"/>
            <a:r>
              <a:rPr lang="en-US" dirty="0"/>
              <a:t>Focused on Single-cell RNA seq of breast cancer tissue. </a:t>
            </a:r>
          </a:p>
          <a:p>
            <a:pPr lvl="2"/>
            <a:r>
              <a:rPr lang="en-US" dirty="0"/>
              <a:t>Used data from Gene Expression Omnibus database.</a:t>
            </a:r>
          </a:p>
          <a:p>
            <a:pPr lvl="2"/>
            <a:r>
              <a:rPr lang="en-US" dirty="0"/>
              <a:t>Model built using Random Forest Algorithm using 54 selected genes.</a:t>
            </a:r>
          </a:p>
          <a:p>
            <a:pPr lvl="3"/>
            <a:r>
              <a:rPr lang="en-US" dirty="0"/>
              <a:t>Validated using an external dataset of from TCGA </a:t>
            </a:r>
          </a:p>
          <a:p>
            <a:pPr lvl="3"/>
            <a:r>
              <a:rPr lang="en-US" dirty="0"/>
              <a:t>Showed 91 percent accuracy </a:t>
            </a:r>
          </a:p>
        </p:txBody>
      </p:sp>
    </p:spTree>
    <p:extLst>
      <p:ext uri="{BB962C8B-B14F-4D97-AF65-F5344CB8AC3E}">
        <p14:creationId xmlns:p14="http://schemas.microsoft.com/office/powerpoint/2010/main" val="383252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C3996-E57F-4722-A425-B047ED91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83056-2A37-455C-B20D-CEAB0D7FF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use Microarray RNAseq vs RNAseq</a:t>
            </a:r>
          </a:p>
          <a:p>
            <a:pPr lvl="1"/>
            <a:r>
              <a:rPr lang="en-US" b="1" i="1" dirty="0"/>
              <a:t>Machine Learning Model for Cancer Diagnosis based on RNAseq Microarray</a:t>
            </a:r>
          </a:p>
          <a:p>
            <a:pPr marL="914400" lvl="2" indent="0">
              <a:buNone/>
            </a:pPr>
            <a:r>
              <a:rPr lang="en-US" sz="1600" i="1" dirty="0" err="1"/>
              <a:t>Hanaa</a:t>
            </a:r>
            <a:r>
              <a:rPr lang="en-US" sz="1600" i="1" dirty="0"/>
              <a:t>` Torkey1; Mostafa </a:t>
            </a:r>
            <a:r>
              <a:rPr lang="en-US" sz="1600" i="1" dirty="0" err="1"/>
              <a:t>Samy</a:t>
            </a:r>
            <a:r>
              <a:rPr lang="en-US" sz="1600" i="1" dirty="0"/>
              <a:t> </a:t>
            </a:r>
            <a:r>
              <a:rPr lang="en-US" sz="1600" i="1" dirty="0" err="1"/>
              <a:t>Atlam</a:t>
            </a:r>
            <a:r>
              <a:rPr lang="en-US" sz="1600" i="1" dirty="0"/>
              <a:t> email 2; Nawal El-Fishawy3; Hana Salem4</a:t>
            </a:r>
          </a:p>
          <a:p>
            <a:pPr lvl="1"/>
            <a:r>
              <a:rPr lang="en-US" b="1" i="1" dirty="0"/>
              <a:t> </a:t>
            </a:r>
            <a:r>
              <a:rPr lang="en-US" dirty="0"/>
              <a:t>Studied various models including SVM,DT,KNN,NB combined with PCA vs LDA and FA. </a:t>
            </a:r>
          </a:p>
          <a:p>
            <a:pPr lvl="1"/>
            <a:r>
              <a:rPr lang="en-US" dirty="0"/>
              <a:t>Trained using Microarray RNA seq from various cancers and validated with TCGA dataset.</a:t>
            </a:r>
          </a:p>
          <a:p>
            <a:pPr lvl="1"/>
            <a:r>
              <a:rPr lang="en-US" dirty="0"/>
              <a:t>Focused on finding best dimensionally reduction.</a:t>
            </a:r>
          </a:p>
          <a:p>
            <a:pPr lvl="1"/>
            <a:r>
              <a:rPr lang="en-US" dirty="0"/>
              <a:t>Best model determined to be Linear SVM.</a:t>
            </a:r>
          </a:p>
        </p:txBody>
      </p:sp>
    </p:spTree>
    <p:extLst>
      <p:ext uri="{BB962C8B-B14F-4D97-AF65-F5344CB8AC3E}">
        <p14:creationId xmlns:p14="http://schemas.microsoft.com/office/powerpoint/2010/main" val="215716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6BD50-3CD2-4EEB-9F83-A51CB5F0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5DD14-5BC4-4794-9F92-5DCCEB85C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And few use all </a:t>
            </a:r>
            <a:r>
              <a:rPr lang="en-US" dirty="0" err="1"/>
              <a:t>rnaseq</a:t>
            </a:r>
            <a:r>
              <a:rPr lang="en-US" dirty="0"/>
              <a:t> to identify cancer subset.</a:t>
            </a:r>
          </a:p>
          <a:p>
            <a:pPr lvl="1"/>
            <a:r>
              <a:rPr lang="en-US" b="1" i="1" dirty="0"/>
              <a:t>Cancer classification of single-cell gene expression data by neural network</a:t>
            </a:r>
          </a:p>
          <a:p>
            <a:pPr lvl="2"/>
            <a:r>
              <a:rPr lang="en-US" dirty="0"/>
              <a:t> </a:t>
            </a:r>
            <a:r>
              <a:rPr lang="en-US" sz="1400" dirty="0"/>
              <a:t>Bong-Hyun Kim1,2,†, </a:t>
            </a:r>
            <a:r>
              <a:rPr lang="en-US" sz="1400" dirty="0" err="1"/>
              <a:t>Kijin</a:t>
            </a:r>
            <a:r>
              <a:rPr lang="en-US" sz="1400" dirty="0"/>
              <a:t> Yu1 and Peter C. W. Lee 1,*</a:t>
            </a:r>
          </a:p>
          <a:p>
            <a:pPr lvl="1"/>
            <a:r>
              <a:rPr lang="en-US" dirty="0"/>
              <a:t>“Our cancer classifiers, which are able to classify normal single cells and cancer cells, as well as predict different cancer types, can be helpful in cancer diagnosis through liquid biopsy.”</a:t>
            </a:r>
          </a:p>
          <a:p>
            <a:pPr lvl="1"/>
            <a:r>
              <a:rPr lang="en-US" dirty="0"/>
              <a:t>Five ML models were trained with 12 different gene set sizes from 22 phenotypes—21 cancer samples and 1 normal type. </a:t>
            </a:r>
          </a:p>
          <a:p>
            <a:pPr lvl="1"/>
            <a:r>
              <a:rPr lang="en-US" dirty="0"/>
              <a:t>NN, at 300 significant genes, resulted in the best performance with MCC 0.89 and ACC 0.9</a:t>
            </a:r>
          </a:p>
          <a:p>
            <a:pPr lvl="1"/>
            <a:r>
              <a:rPr lang="en-US" dirty="0" err="1"/>
              <a:t>kNN</a:t>
            </a:r>
            <a:r>
              <a:rPr lang="en-US" dirty="0"/>
              <a:t> was the worst classifier with MCC 0.71 (Fig. 3B and Supplementary Fig. S1B). </a:t>
            </a:r>
          </a:p>
          <a:p>
            <a:pPr lvl="1"/>
            <a:r>
              <a:rPr lang="en-US" dirty="0"/>
              <a:t>In pan-cancer classification, L-SVM (MCC 0.87) and RF (MCC 0.86) perform more accurately than binary classification, and NN (MCC 0.89), RBF-SVM (MCC 0.87) and </a:t>
            </a:r>
            <a:r>
              <a:rPr lang="en-US" dirty="0" err="1"/>
              <a:t>kNN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71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B7855-9B0F-42C1-8634-9F951DA7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43AF-88D0-4670-BE20-6CAA2A3FD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 attempt to predict which gene transcripts determine mortality. </a:t>
            </a:r>
          </a:p>
          <a:p>
            <a:r>
              <a:rPr lang="en-US" dirty="0"/>
              <a:t>Classifying the cancer type is a great start to help patients.</a:t>
            </a:r>
          </a:p>
          <a:p>
            <a:pPr lvl="1"/>
            <a:r>
              <a:rPr lang="en-US" dirty="0"/>
              <a:t>More can be done.</a:t>
            </a:r>
          </a:p>
          <a:p>
            <a:pPr lvl="1"/>
            <a:r>
              <a:rPr lang="en-US" dirty="0"/>
              <a:t>Identifying which specific transcripts are up and down regulated can</a:t>
            </a:r>
          </a:p>
          <a:p>
            <a:pPr lvl="2"/>
            <a:r>
              <a:rPr lang="en-US" dirty="0"/>
              <a:t>Determine targeted therapies for each individual </a:t>
            </a:r>
          </a:p>
          <a:p>
            <a:pPr lvl="2"/>
            <a:r>
              <a:rPr lang="en-US" dirty="0"/>
              <a:t>Further elucidate cancer mechanisms</a:t>
            </a:r>
          </a:p>
          <a:p>
            <a:pPr lvl="2"/>
            <a:r>
              <a:rPr lang="en-US" dirty="0"/>
              <a:t>Classify cancer subtypes based on populations clinical subsets.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29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FEAB8-4313-4CE7-B6D7-8195A1360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122B5-EF39-4655-A5D9-1E6823EAB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RNAseq data from GBM patient’s tumor samples.</a:t>
            </a:r>
          </a:p>
          <a:p>
            <a:r>
              <a:rPr lang="en-US" sz="2000"/>
              <a:t>Clinical information</a:t>
            </a:r>
          </a:p>
          <a:p>
            <a:pPr lvl="1"/>
            <a:r>
              <a:rPr lang="en-US" sz="2000"/>
              <a:t>Including gender, age, living status, treatment type etc. </a:t>
            </a:r>
          </a:p>
          <a:p>
            <a:r>
              <a:rPr lang="en-US" sz="2000"/>
              <a:t>~148 patients</a:t>
            </a:r>
          </a:p>
          <a:p>
            <a:r>
              <a:rPr lang="en-US" sz="2000"/>
              <a:t>~62000 transcript rna seq counts</a:t>
            </a:r>
          </a:p>
          <a:p>
            <a:pPr lvl="1"/>
            <a:r>
              <a:rPr lang="en-US" sz="2000"/>
              <a:t>Standardized via FPKM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66484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5">
            <a:extLst>
              <a:ext uri="{FF2B5EF4-FFF2-40B4-BE49-F238E27FC236}">
                <a16:creationId xmlns:a16="http://schemas.microsoft.com/office/drawing/2014/main" id="{0CCC4BA0-1298-4DBD-86F1-B51D8C9D3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77835-29A4-4113-AD9D-4E13B149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8" y="502021"/>
            <a:ext cx="5427525" cy="1667997"/>
          </a:xfrm>
        </p:spPr>
        <p:txBody>
          <a:bodyPr anchor="b">
            <a:normAutofit/>
          </a:bodyPr>
          <a:lstStyle/>
          <a:p>
            <a:r>
              <a:rPr lang="en-US" sz="4000"/>
              <a:t>Data 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85F2E-6268-4836-A067-5E74442F9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8" y="2405467"/>
            <a:ext cx="5427526" cy="3535083"/>
          </a:xfrm>
        </p:spPr>
        <p:txBody>
          <a:bodyPr anchor="t">
            <a:normAutofit/>
          </a:bodyPr>
          <a:lstStyle/>
          <a:p>
            <a:r>
              <a:rPr lang="en-US" sz="1100"/>
              <a:t>Using DAVID (Database for Annotation, Visualization and integrated Discovery) ontology, created subsets based on functional annotation grouping. </a:t>
            </a:r>
          </a:p>
          <a:p>
            <a:pPr lvl="1"/>
            <a:r>
              <a:rPr lang="en-US" sz="1100"/>
              <a:t>Groupings include Positive regulation of apoptosis, transport genes etc. </a:t>
            </a:r>
          </a:p>
          <a:p>
            <a:pPr lvl="2"/>
            <a:r>
              <a:rPr lang="en-US" sz="1100"/>
              <a:t>Total of 31 groupings</a:t>
            </a:r>
          </a:p>
          <a:p>
            <a:pPr lvl="2"/>
            <a:r>
              <a:rPr lang="en-US" sz="1100"/>
              <a:t>18000 genes did not belong to any grouping and were not used. </a:t>
            </a:r>
          </a:p>
          <a:p>
            <a:r>
              <a:rPr lang="en-US" sz="1100"/>
              <a:t>Data matrix was assembled from raw counts per patient. </a:t>
            </a:r>
          </a:p>
          <a:p>
            <a:pPr lvl="1"/>
            <a:r>
              <a:rPr lang="en-US" sz="1100"/>
              <a:t>Final matrix consisting of Patients on the x axis and transcript counts on the y axis.</a:t>
            </a:r>
          </a:p>
          <a:p>
            <a:r>
              <a:rPr lang="en-US" sz="1100"/>
              <a:t>Clinical data was then appended, with values on x and labels on y.</a:t>
            </a:r>
          </a:p>
          <a:p>
            <a:r>
              <a:rPr lang="en-US" sz="1100"/>
              <a:t>Y predicted value was living status living(0), diseased(1).</a:t>
            </a:r>
          </a:p>
          <a:p>
            <a:pPr lvl="1"/>
            <a:r>
              <a:rPr lang="en-US" sz="1100"/>
              <a:t>Column moved to last column in data matrix. </a:t>
            </a:r>
          </a:p>
          <a:p>
            <a:r>
              <a:rPr lang="en-US" sz="1100"/>
              <a:t>Patients with missing values were removed.</a:t>
            </a:r>
          </a:p>
          <a:p>
            <a:pPr lvl="1"/>
            <a:r>
              <a:rPr lang="en-US" sz="1100"/>
              <a:t>Data could not be filled in using any statistical method such as average.</a:t>
            </a:r>
          </a:p>
          <a:p>
            <a:endParaRPr lang="en-US" sz="1100"/>
          </a:p>
        </p:txBody>
      </p:sp>
      <p:pic>
        <p:nvPicPr>
          <p:cNvPr id="5" name="Picture 4" descr="Abstract background of data">
            <a:extLst>
              <a:ext uri="{FF2B5EF4-FFF2-40B4-BE49-F238E27FC236}">
                <a16:creationId xmlns:a16="http://schemas.microsoft.com/office/drawing/2014/main" id="{4B586AA9-E1E6-4DF7-A5D9-DE3930A04C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41" r="26010" b="2"/>
          <a:stretch/>
        </p:blipFill>
        <p:spPr>
          <a:xfrm>
            <a:off x="7047513" y="975645"/>
            <a:ext cx="4443447" cy="4443447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</p:spPr>
      </p:pic>
      <p:sp>
        <p:nvSpPr>
          <p:cNvPr id="29" name="Rectangle 1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27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6A1901-D6B1-4A4C-B935-A9742814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ML methodology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AAD5D1F-B88C-4987-A355-4746B3FCE5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368609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9555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1413</Words>
  <Application>Microsoft Office PowerPoint</Application>
  <PresentationFormat>Widescreen</PresentationFormat>
  <Paragraphs>125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Glioblastoma RNAseq mortality prediction via ML model.</vt:lpstr>
      <vt:lpstr>Goal</vt:lpstr>
      <vt:lpstr>Literature </vt:lpstr>
      <vt:lpstr>Literature  </vt:lpstr>
      <vt:lpstr>Literature</vt:lpstr>
      <vt:lpstr>Discussion of Literature</vt:lpstr>
      <vt:lpstr>Data</vt:lpstr>
      <vt:lpstr>Data processing </vt:lpstr>
      <vt:lpstr>ML methodology</vt:lpstr>
      <vt:lpstr>Clinical only model</vt:lpstr>
      <vt:lpstr>Clinical information only</vt:lpstr>
      <vt:lpstr>Clinical plus transport proteins</vt:lpstr>
      <vt:lpstr>Clinical Information plus Transport protein</vt:lpstr>
      <vt:lpstr>Clinical plus apoptosis model</vt:lpstr>
      <vt:lpstr>Clinical information plus apoptosis</vt:lpstr>
      <vt:lpstr>Model Accuracy</vt:lpstr>
      <vt:lpstr>Interesting results</vt:lpstr>
      <vt:lpstr>Interesting results continued</vt:lpstr>
      <vt:lpstr>Further directions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Glioblastoma RNAseq mortality prediction via ML model.</dc:title>
  <dc:creator>mig cuev</dc:creator>
  <cp:lastModifiedBy>mig cuev</cp:lastModifiedBy>
  <cp:revision>37</cp:revision>
  <dcterms:created xsi:type="dcterms:W3CDTF">2021-12-12T17:15:57Z</dcterms:created>
  <dcterms:modified xsi:type="dcterms:W3CDTF">2021-12-13T22:02:25Z</dcterms:modified>
</cp:coreProperties>
</file>