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7A6B-C3F9-291A-F6BB-C18EE1A0D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Zephyr</a:t>
            </a:r>
            <a:r>
              <a:rPr lang="hr-HR" dirty="0"/>
              <a:t> RTOS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36A4A-867A-9ABC-0C00-CF3D40B10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67553"/>
          </a:xfrm>
        </p:spPr>
        <p:txBody>
          <a:bodyPr>
            <a:normAutofit/>
          </a:bodyPr>
          <a:lstStyle/>
          <a:p>
            <a:pPr algn="r"/>
            <a:r>
              <a:rPr lang="hr-HR" sz="1600" dirty="0"/>
              <a:t>Seminar 2</a:t>
            </a:r>
            <a:br>
              <a:rPr lang="hr-HR" sz="1600" dirty="0"/>
            </a:br>
            <a:r>
              <a:rPr lang="hr-HR" sz="1600" dirty="0"/>
              <a:t>Marko Čuljak</a:t>
            </a:r>
            <a:br>
              <a:rPr lang="hr-HR" sz="1600" dirty="0"/>
            </a:br>
            <a:r>
              <a:rPr lang="hr-HR" sz="1600" dirty="0"/>
              <a:t>Mentor: Hrvoje </a:t>
            </a:r>
            <a:r>
              <a:rPr lang="hr-HR" sz="1600" dirty="0" err="1"/>
              <a:t>Džapo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2616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5135F-7C64-88A9-C492-3F3658E4B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3" t="5729" r="26322" b="6783"/>
          <a:stretch/>
        </p:blipFill>
        <p:spPr>
          <a:xfrm>
            <a:off x="1286953" y="589244"/>
            <a:ext cx="9618093" cy="56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275-90EC-D40F-F6B1-5030C48C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 dirty="0" err="1"/>
              <a:t>Device</a:t>
            </a:r>
            <a:r>
              <a:rPr lang="hr-HR" dirty="0"/>
              <a:t> </a:t>
            </a:r>
            <a:r>
              <a:rPr lang="hr-HR" dirty="0" err="1"/>
              <a:t>drivers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D0B4-5CB5-8348-F632-C7AB8654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hr-HR" dirty="0"/>
              <a:t>Velika baza gotovih upravljačkih programa uređaja (</a:t>
            </a:r>
            <a:r>
              <a:rPr lang="hr-HR" dirty="0" err="1"/>
              <a:t>device</a:t>
            </a:r>
            <a:r>
              <a:rPr lang="hr-HR" dirty="0"/>
              <a:t> </a:t>
            </a:r>
            <a:r>
              <a:rPr lang="hr-HR" dirty="0" err="1"/>
              <a:t>drivers</a:t>
            </a:r>
            <a:r>
              <a:rPr lang="hr-HR" dirty="0"/>
              <a:t>)</a:t>
            </a:r>
          </a:p>
          <a:p>
            <a:r>
              <a:rPr lang="hr-HR" dirty="0"/>
              <a:t>Jasno specificiran model kojeg mora zadovoljavati</a:t>
            </a:r>
          </a:p>
          <a:p>
            <a:r>
              <a:rPr lang="hr-HR" dirty="0"/>
              <a:t>Podržavaju mnogostruko </a:t>
            </a:r>
            <a:r>
              <a:rPr lang="hr-HR" dirty="0" err="1"/>
              <a:t>instanciranje</a:t>
            </a:r>
            <a:endParaRPr lang="hr-HR" dirty="0"/>
          </a:p>
          <a:p>
            <a:r>
              <a:rPr lang="hr-HR" dirty="0" err="1"/>
              <a:t>Generični</a:t>
            </a:r>
            <a:r>
              <a:rPr lang="hr-HR" dirty="0"/>
              <a:t> API-</a:t>
            </a:r>
            <a:r>
              <a:rPr lang="hr-HR" dirty="0" err="1"/>
              <a:t>evi</a:t>
            </a:r>
            <a:r>
              <a:rPr lang="hr-HR" dirty="0"/>
              <a:t> za I2C, SPI, senzore, …</a:t>
            </a:r>
          </a:p>
          <a:p>
            <a:r>
              <a:rPr lang="hr-HR" dirty="0" err="1"/>
              <a:t>Leveli</a:t>
            </a:r>
            <a:r>
              <a:rPr lang="hr-HR" dirty="0"/>
              <a:t> </a:t>
            </a:r>
            <a:r>
              <a:rPr lang="hr-HR" dirty="0" err="1"/>
              <a:t>incijalizacije</a:t>
            </a:r>
            <a:r>
              <a:rPr lang="hr-HR" dirty="0"/>
              <a:t>: PRE_KERNEL_1 i 2, POST_KERNEL, APPLICATION, SYS_INIT</a:t>
            </a:r>
          </a:p>
          <a:p>
            <a:endParaRPr lang="hr-HR" dirty="0"/>
          </a:p>
        </p:txBody>
      </p:sp>
      <p:pic>
        <p:nvPicPr>
          <p:cNvPr id="4" name="Picture 3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91981B0-2E97-DB3E-2053-1326BD32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06" y="3978173"/>
            <a:ext cx="4086354" cy="20670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2060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C43C03-F63B-646D-69DF-F009C6C5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Aplikacija</a:t>
            </a:r>
          </a:p>
        </p:txBody>
      </p:sp>
      <p:pic>
        <p:nvPicPr>
          <p:cNvPr id="4" name="Content Placeholder 3" descr="A purpl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C82927C4-68CE-CD86-128A-C2832114D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1685445" y="809368"/>
            <a:ext cx="3259570" cy="325957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231DD-4553-6CA4-4B26-C2930C1B2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0687" y="813355"/>
            <a:ext cx="4346092" cy="3259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775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481937-68D4-9E38-DB17-A6F5EFF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643467"/>
            <a:ext cx="3575737" cy="5397895"/>
          </a:xfrm>
        </p:spPr>
        <p:txBody>
          <a:bodyPr>
            <a:normAutofit/>
          </a:bodyPr>
          <a:lstStyle/>
          <a:p>
            <a:r>
              <a:rPr lang="hr-HR" sz="1600" dirty="0">
                <a:solidFill>
                  <a:srgbClr val="FFFFFF"/>
                </a:solidFill>
              </a:rPr>
              <a:t>Topologija T2</a:t>
            </a:r>
          </a:p>
          <a:p>
            <a:r>
              <a:rPr lang="hr-HR" sz="1600" dirty="0" err="1">
                <a:solidFill>
                  <a:srgbClr val="FFFFFF"/>
                </a:solidFill>
              </a:rPr>
              <a:t>board</a:t>
            </a:r>
            <a:r>
              <a:rPr lang="hr-HR" sz="1600" dirty="0">
                <a:solidFill>
                  <a:srgbClr val="FFFFFF"/>
                </a:solidFill>
              </a:rPr>
              <a:t> .</a:t>
            </a:r>
            <a:r>
              <a:rPr lang="hr-HR" sz="1600" dirty="0" err="1">
                <a:solidFill>
                  <a:srgbClr val="FFFFFF"/>
                </a:solidFill>
              </a:rPr>
              <a:t>overlay</a:t>
            </a:r>
            <a:r>
              <a:rPr lang="hr-HR" sz="1600" dirty="0">
                <a:solidFill>
                  <a:srgbClr val="FFFFFF"/>
                </a:solidFill>
              </a:rPr>
              <a:t> datoteke</a:t>
            </a:r>
          </a:p>
          <a:p>
            <a:pPr marL="0" indent="0">
              <a:buNone/>
            </a:pPr>
            <a:endParaRPr lang="hr-HR" sz="1600" dirty="0">
              <a:solidFill>
                <a:srgbClr val="FFFFFF"/>
              </a:solidFill>
            </a:endParaRPr>
          </a:p>
          <a:p>
            <a:r>
              <a:rPr lang="hr-HR" sz="1600" dirty="0" err="1">
                <a:solidFill>
                  <a:srgbClr val="FFFFFF"/>
                </a:solidFill>
              </a:rPr>
              <a:t>west</a:t>
            </a:r>
            <a:r>
              <a:rPr lang="hr-HR" sz="1600" dirty="0">
                <a:solidFill>
                  <a:srgbClr val="FFFFFF"/>
                </a:solidFill>
              </a:rPr>
              <a:t> </a:t>
            </a:r>
            <a:r>
              <a:rPr lang="hr-HR" sz="1600" dirty="0" err="1">
                <a:solidFill>
                  <a:srgbClr val="FFFFFF"/>
                </a:solidFill>
              </a:rPr>
              <a:t>build</a:t>
            </a:r>
            <a:r>
              <a:rPr lang="hr-HR" sz="1600" dirty="0">
                <a:solidFill>
                  <a:srgbClr val="FFFFFF"/>
                </a:solidFill>
              </a:rPr>
              <a:t> –b BOARD –p</a:t>
            </a:r>
          </a:p>
          <a:p>
            <a:r>
              <a:rPr lang="hr-HR" sz="1600" dirty="0" err="1">
                <a:solidFill>
                  <a:srgbClr val="FFFFFF"/>
                </a:solidFill>
              </a:rPr>
              <a:t>west</a:t>
            </a:r>
            <a:r>
              <a:rPr lang="hr-HR" sz="1600" dirty="0">
                <a:solidFill>
                  <a:srgbClr val="FFFFFF"/>
                </a:solidFill>
              </a:rPr>
              <a:t> </a:t>
            </a:r>
            <a:r>
              <a:rPr lang="hr-HR" sz="1600" dirty="0" err="1">
                <a:solidFill>
                  <a:srgbClr val="FFFFFF"/>
                </a:solidFill>
              </a:rPr>
              <a:t>flash</a:t>
            </a:r>
            <a:endParaRPr lang="hr-HR" sz="1600" dirty="0">
              <a:solidFill>
                <a:srgbClr val="FFFFFF"/>
              </a:solidFill>
            </a:endParaRPr>
          </a:p>
          <a:p>
            <a:endParaRPr lang="hr-HR" sz="1600" dirty="0">
              <a:solidFill>
                <a:srgbClr val="FFFFFF"/>
              </a:solidFill>
            </a:endParaRPr>
          </a:p>
          <a:p>
            <a:r>
              <a:rPr lang="hr-HR" sz="1600" dirty="0">
                <a:solidFill>
                  <a:srgbClr val="FFFFFF"/>
                </a:solidFill>
              </a:rPr>
              <a:t>BOARD:</a:t>
            </a:r>
          </a:p>
          <a:p>
            <a:pPr lvl="1"/>
            <a:r>
              <a:rPr lang="hr-HR" sz="1400" dirty="0">
                <a:solidFill>
                  <a:srgbClr val="FFFFFF"/>
                </a:solidFill>
              </a:rPr>
              <a:t>Esp32</a:t>
            </a:r>
          </a:p>
          <a:p>
            <a:pPr lvl="1"/>
            <a:r>
              <a:rPr lang="hr-HR" sz="1400" dirty="0">
                <a:solidFill>
                  <a:srgbClr val="FFFFFF"/>
                </a:solidFill>
              </a:rPr>
              <a:t>stm32f4_disco</a:t>
            </a:r>
          </a:p>
          <a:p>
            <a:pPr lvl="1"/>
            <a:r>
              <a:rPr lang="hr-HR" sz="1400" dirty="0">
                <a:solidFill>
                  <a:srgbClr val="FFFFFF"/>
                </a:solidFill>
              </a:rPr>
              <a:t>nrf52840dk_nrf52840</a:t>
            </a:r>
          </a:p>
        </p:txBody>
      </p:sp>
      <p:pic>
        <p:nvPicPr>
          <p:cNvPr id="4" name="Content Placeholder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0640CE2-69ED-9F52-434A-744D3C05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11" y="643467"/>
            <a:ext cx="4521100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706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EA365-B499-B79C-AC39-C6CF4C92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3546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D34-63EB-C712-53A6-29E6E67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E0EA-4571-8983-49D6-9332F807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Deterministički</a:t>
            </a:r>
          </a:p>
          <a:p>
            <a:r>
              <a:rPr lang="hr-HR" dirty="0"/>
              <a:t>Vremenska ograničenja (vremenski kritične operacije)</a:t>
            </a:r>
          </a:p>
          <a:p>
            <a:r>
              <a:rPr lang="hr-HR" dirty="0"/>
              <a:t>Malo zauzeće memorije</a:t>
            </a:r>
          </a:p>
          <a:p>
            <a:r>
              <a:rPr lang="hr-HR" dirty="0" err="1"/>
              <a:t>Višezadaćnost</a:t>
            </a:r>
            <a:endParaRPr lang="hr-HR" dirty="0"/>
          </a:p>
          <a:p>
            <a:r>
              <a:rPr lang="hr-HR" dirty="0"/>
              <a:t>Visoka sigurnost</a:t>
            </a:r>
          </a:p>
        </p:txBody>
      </p:sp>
    </p:spTree>
    <p:extLst>
      <p:ext uri="{BB962C8B-B14F-4D97-AF65-F5344CB8AC3E}">
        <p14:creationId xmlns:p14="http://schemas.microsoft.com/office/powerpoint/2010/main" val="30656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2892-BBB1-BCFE-24FC-8C6C61F0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</a:t>
            </a:r>
            <a:r>
              <a:rPr lang="hr-HR" dirty="0" err="1"/>
              <a:t>Zephyr</a:t>
            </a:r>
            <a:r>
              <a:rPr lang="hr-H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21CB-7502-A4AC-8FA6-ADB1D6CB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Projekt otvorenog koda</a:t>
            </a:r>
          </a:p>
          <a:p>
            <a:r>
              <a:rPr lang="hr-HR" dirty="0"/>
              <a:t>Stalni pridonosi i poboljšanja</a:t>
            </a:r>
          </a:p>
          <a:p>
            <a:r>
              <a:rPr lang="hr-HR" dirty="0"/>
              <a:t>„</a:t>
            </a:r>
            <a:r>
              <a:rPr lang="hr-HR" i="1" dirty="0"/>
              <a:t>Cross-</a:t>
            </a:r>
            <a:r>
              <a:rPr lang="hr-HR" i="1" dirty="0" err="1"/>
              <a:t>architecture</a:t>
            </a:r>
            <a:r>
              <a:rPr lang="hr-HR" dirty="0"/>
              <a:t>”</a:t>
            </a:r>
          </a:p>
          <a:p>
            <a:r>
              <a:rPr lang="hr-HR" dirty="0"/>
              <a:t>Veliki broj implementiranih </a:t>
            </a:r>
            <a:r>
              <a:rPr lang="hr-HR" i="1" dirty="0"/>
              <a:t>drivera</a:t>
            </a:r>
          </a:p>
          <a:p>
            <a:r>
              <a:rPr lang="hr-HR" dirty="0"/>
              <a:t>BLE, IP </a:t>
            </a:r>
            <a:r>
              <a:rPr lang="hr-HR" dirty="0" err="1"/>
              <a:t>stack</a:t>
            </a:r>
            <a:r>
              <a:rPr lang="hr-HR" dirty="0"/>
              <a:t> implementirani i certificirani</a:t>
            </a:r>
          </a:p>
          <a:p>
            <a:r>
              <a:rPr lang="hr-HR" i="1" dirty="0" err="1"/>
              <a:t>Logging</a:t>
            </a:r>
            <a:r>
              <a:rPr lang="hr-HR" dirty="0"/>
              <a:t> podrška</a:t>
            </a:r>
          </a:p>
          <a:p>
            <a:r>
              <a:rPr lang="hr-HR" dirty="0"/>
              <a:t>Korak prema </a:t>
            </a:r>
            <a:r>
              <a:rPr lang="hr-HR" dirty="0" err="1"/>
              <a:t>Embedded</a:t>
            </a:r>
            <a:r>
              <a:rPr lang="hr-HR" dirty="0"/>
              <a:t> Linuxu</a:t>
            </a:r>
          </a:p>
        </p:txBody>
      </p:sp>
    </p:spTree>
    <p:extLst>
      <p:ext uri="{BB962C8B-B14F-4D97-AF65-F5344CB8AC3E}">
        <p14:creationId xmlns:p14="http://schemas.microsoft.com/office/powerpoint/2010/main" val="12431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D30E64B7-502A-5C0B-E64B-8E5153B5D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92" y="643467"/>
            <a:ext cx="77108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54C33-D8EA-47A5-6ABA-BB258F56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hr-HR" sz="3200">
                <a:solidFill>
                  <a:srgbClr val="FFFFFF"/>
                </a:solidFill>
              </a:rPr>
              <a:t>Memorija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F6A8-2449-26AE-1915-AA9FDEDA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hr-HR" sz="1600" dirty="0" err="1">
                <a:solidFill>
                  <a:srgbClr val="FFFFFF"/>
                </a:solidFill>
              </a:rPr>
              <a:t>FreeRTOS</a:t>
            </a:r>
            <a:r>
              <a:rPr lang="hr-HR" sz="1600" dirty="0">
                <a:solidFill>
                  <a:srgbClr val="FFFFFF"/>
                </a:solidFill>
              </a:rPr>
              <a:t> </a:t>
            </a:r>
            <a:r>
              <a:rPr lang="hr-HR" sz="1600" dirty="0">
                <a:solidFill>
                  <a:srgbClr val="FFFFFF"/>
                </a:solidFill>
                <a:sym typeface="Wingdings" panose="05000000000000000000" pitchFamily="2" charset="2"/>
              </a:rPr>
              <a:t> manje mogućnosti, „</a:t>
            </a:r>
            <a:r>
              <a:rPr lang="hr-HR" sz="1600" i="1" dirty="0">
                <a:solidFill>
                  <a:srgbClr val="FFFFFF"/>
                </a:solidFill>
                <a:sym typeface="Wingdings" panose="05000000000000000000" pitchFamily="2" charset="2"/>
              </a:rPr>
              <a:t>bare-</a:t>
            </a:r>
            <a:r>
              <a:rPr lang="hr-HR" sz="1600" i="1" dirty="0" err="1">
                <a:solidFill>
                  <a:srgbClr val="FFFFFF"/>
                </a:solidFill>
                <a:sym typeface="Wingdings" panose="05000000000000000000" pitchFamily="2" charset="2"/>
              </a:rPr>
              <a:t>bones</a:t>
            </a:r>
            <a:r>
              <a:rPr lang="hr-HR" sz="1600" i="1" dirty="0">
                <a:solidFill>
                  <a:srgbClr val="FFFFFF"/>
                </a:solidFill>
                <a:sym typeface="Wingdings" panose="05000000000000000000" pitchFamily="2" charset="2"/>
              </a:rPr>
              <a:t>”</a:t>
            </a:r>
            <a:r>
              <a:rPr lang="hr-HR" sz="1600" dirty="0">
                <a:solidFill>
                  <a:srgbClr val="FFFFFF"/>
                </a:solidFill>
                <a:sym typeface="Wingdings" panose="05000000000000000000" pitchFamily="2" charset="2"/>
              </a:rPr>
              <a:t> OS, 5-10 </a:t>
            </a:r>
            <a:r>
              <a:rPr lang="hr-HR" sz="1600" dirty="0" err="1">
                <a:solidFill>
                  <a:srgbClr val="FFFFFF"/>
                </a:solidFill>
                <a:sym typeface="Wingdings" panose="05000000000000000000" pitchFamily="2" charset="2"/>
              </a:rPr>
              <a:t>kB</a:t>
            </a:r>
            <a:r>
              <a:rPr lang="hr-HR" sz="1600" dirty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hr-HR" sz="1600" dirty="0" err="1">
                <a:solidFill>
                  <a:srgbClr val="FFFFFF"/>
                </a:solidFill>
                <a:sym typeface="Wingdings" panose="05000000000000000000" pitchFamily="2" charset="2"/>
              </a:rPr>
              <a:t>flash</a:t>
            </a:r>
            <a:r>
              <a:rPr lang="hr-HR" sz="1600" dirty="0">
                <a:solidFill>
                  <a:srgbClr val="FFFFFF"/>
                </a:solidFill>
                <a:sym typeface="Wingdings" panose="05000000000000000000" pitchFamily="2" charset="2"/>
              </a:rPr>
              <a:t> memorije</a:t>
            </a:r>
          </a:p>
          <a:p>
            <a:r>
              <a:rPr lang="hr-HR" sz="1600" dirty="0" err="1">
                <a:solidFill>
                  <a:srgbClr val="FFFFFF"/>
                </a:solidFill>
                <a:sym typeface="Wingdings" panose="05000000000000000000" pitchFamily="2" charset="2"/>
              </a:rPr>
              <a:t>Zephyr</a:t>
            </a:r>
            <a:r>
              <a:rPr lang="hr-HR" sz="1600" dirty="0">
                <a:solidFill>
                  <a:srgbClr val="FFFFFF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hr-HR" dirty="0">
                <a:solidFill>
                  <a:srgbClr val="FFFFFF"/>
                </a:solidFill>
                <a:sym typeface="Wingdings" panose="05000000000000000000" pitchFamily="2" charset="2"/>
              </a:rPr>
              <a:t>Cijeli sustav za upravljanje projektima i </a:t>
            </a:r>
            <a:r>
              <a:rPr lang="hr-HR" dirty="0" err="1">
                <a:solidFill>
                  <a:srgbClr val="FFFFFF"/>
                </a:solidFill>
                <a:sym typeface="Wingdings" panose="05000000000000000000" pitchFamily="2" charset="2"/>
              </a:rPr>
              <a:t>build</a:t>
            </a:r>
            <a:r>
              <a:rPr lang="hr-HR" dirty="0">
                <a:solidFill>
                  <a:srgbClr val="FFFFFF"/>
                </a:solidFill>
                <a:sym typeface="Wingdings" panose="05000000000000000000" pitchFamily="2" charset="2"/>
              </a:rPr>
              <a:t> sustav pomoću </a:t>
            </a:r>
            <a:r>
              <a:rPr lang="hr-HR" dirty="0" err="1">
                <a:solidFill>
                  <a:srgbClr val="FFFFFF"/>
                </a:solidFill>
                <a:sym typeface="Wingdings" panose="05000000000000000000" pitchFamily="2" charset="2"/>
              </a:rPr>
              <a:t>west</a:t>
            </a:r>
            <a:r>
              <a:rPr lang="hr-HR" dirty="0">
                <a:solidFill>
                  <a:srgbClr val="FFFFFF"/>
                </a:solidFill>
                <a:sym typeface="Wingdings" panose="05000000000000000000" pitchFamily="2" charset="2"/>
              </a:rPr>
              <a:t>-a</a:t>
            </a:r>
          </a:p>
          <a:p>
            <a:pPr lvl="1"/>
            <a:r>
              <a:rPr lang="hr-HR" dirty="0">
                <a:solidFill>
                  <a:srgbClr val="FFFFFF"/>
                </a:solidFill>
                <a:sym typeface="Wingdings" panose="05000000000000000000" pitchFamily="2" charset="2"/>
              </a:rPr>
              <a:t>Velik broj implementiranih </a:t>
            </a:r>
            <a:r>
              <a:rPr lang="hr-HR" i="1" dirty="0">
                <a:solidFill>
                  <a:srgbClr val="FFFFFF"/>
                </a:solidFill>
                <a:sym typeface="Wingdings" panose="05000000000000000000" pitchFamily="2" charset="2"/>
              </a:rPr>
              <a:t>drivera</a:t>
            </a:r>
          </a:p>
          <a:p>
            <a:pPr lvl="1"/>
            <a:r>
              <a:rPr lang="hr-HR" i="1" dirty="0">
                <a:solidFill>
                  <a:srgbClr val="FFFFFF"/>
                </a:solidFill>
                <a:sym typeface="Wingdings" panose="05000000000000000000" pitchFamily="2" charset="2"/>
              </a:rPr>
              <a:t>Zauzeće memorije  stane u 3 </a:t>
            </a:r>
            <a:r>
              <a:rPr lang="hr-HR" i="1" dirty="0" err="1">
                <a:solidFill>
                  <a:srgbClr val="FFFFFF"/>
                </a:solidFill>
                <a:sym typeface="Wingdings" panose="05000000000000000000" pitchFamily="2" charset="2"/>
              </a:rPr>
              <a:t>kB</a:t>
            </a:r>
            <a:r>
              <a:rPr lang="hr-HR" i="1" dirty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hr-HR" i="1" dirty="0" err="1">
                <a:solidFill>
                  <a:srgbClr val="FFFFFF"/>
                </a:solidFill>
                <a:sym typeface="Wingdings" panose="05000000000000000000" pitchFamily="2" charset="2"/>
              </a:rPr>
              <a:t>flasha</a:t>
            </a:r>
            <a:endParaRPr lang="hr-HR" dirty="0">
              <a:solidFill>
                <a:srgbClr val="FFFFFF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A122C0-518C-0CA1-3537-CCB833B94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7878"/>
              </p:ext>
            </p:extLst>
          </p:nvPr>
        </p:nvGraphicFramePr>
        <p:xfrm>
          <a:off x="5280630" y="1186963"/>
          <a:ext cx="6267744" cy="4484073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4963255">
                  <a:extLst>
                    <a:ext uri="{9D8B030D-6E8A-4147-A177-3AD203B41FA5}">
                      <a16:colId xmlns:a16="http://schemas.microsoft.com/office/drawing/2014/main" val="3774504331"/>
                    </a:ext>
                  </a:extLst>
                </a:gridCol>
                <a:gridCol w="1304489">
                  <a:extLst>
                    <a:ext uri="{9D8B030D-6E8A-4147-A177-3AD203B41FA5}">
                      <a16:colId xmlns:a16="http://schemas.microsoft.com/office/drawing/2014/main" val="295149110"/>
                    </a:ext>
                  </a:extLst>
                </a:gridCol>
              </a:tblGrid>
              <a:tr h="880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Multithreading</a:t>
                      </a:r>
                      <a:r>
                        <a:rPr lang="hr-HR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enabled</a:t>
                      </a:r>
                      <a:endParaRPr lang="hr-HR" sz="1800" b="0" cap="all" spc="15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 cap="none" spc="0" dirty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hr-HR" sz="2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kB</a:t>
                      </a:r>
                      <a:endParaRPr lang="hr-HR" sz="20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extLst>
                  <a:ext uri="{0D108BD9-81ED-4DB2-BD59-A6C34878D82A}">
                    <a16:rowId xmlns:a16="http://schemas.microsoft.com/office/drawing/2014/main" val="842520203"/>
                  </a:ext>
                </a:extLst>
              </a:tr>
              <a:tr h="79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Multithreading</a:t>
                      </a:r>
                      <a:r>
                        <a:rPr lang="hr-HR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enabled</a:t>
                      </a:r>
                      <a:r>
                        <a:rPr lang="hr-HR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, no </a:t>
                      </a:r>
                      <a:r>
                        <a:rPr lang="hr-HR" sz="1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preemption</a:t>
                      </a:r>
                      <a:endParaRPr lang="hr-HR" sz="1800" b="1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hr-HR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kB</a:t>
                      </a:r>
                      <a:endParaRPr lang="hr-HR" sz="18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extLst>
                  <a:ext uri="{0D108BD9-81ED-4DB2-BD59-A6C34878D82A}">
                    <a16:rowId xmlns:a16="http://schemas.microsoft.com/office/drawing/2014/main" val="810973060"/>
                  </a:ext>
                </a:extLst>
              </a:tr>
              <a:tr h="12117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b="1" cap="none" spc="0" err="1">
                          <a:solidFill>
                            <a:schemeClr val="tx1"/>
                          </a:solidFill>
                          <a:effectLst/>
                        </a:rPr>
                        <a:t>Multithreading</a:t>
                      </a:r>
                      <a:r>
                        <a:rPr lang="hr-HR" sz="1800" b="1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800" b="1" cap="none" spc="0" err="1">
                          <a:solidFill>
                            <a:schemeClr val="tx1"/>
                          </a:solidFill>
                          <a:effectLst/>
                        </a:rPr>
                        <a:t>enabled</a:t>
                      </a:r>
                      <a:r>
                        <a:rPr lang="hr-HR" sz="1800" b="1" cap="none" spc="0">
                          <a:solidFill>
                            <a:schemeClr val="tx1"/>
                          </a:solidFill>
                          <a:effectLst/>
                        </a:rPr>
                        <a:t>, no </a:t>
                      </a:r>
                      <a:r>
                        <a:rPr lang="hr-HR" sz="1800" b="1" cap="none" spc="0" err="1">
                          <a:solidFill>
                            <a:schemeClr val="tx1"/>
                          </a:solidFill>
                          <a:effectLst/>
                        </a:rPr>
                        <a:t>preemption</a:t>
                      </a:r>
                      <a:r>
                        <a:rPr lang="hr-HR" sz="1800" b="1" cap="none" spc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hr-HR" sz="1800" b="1" cap="none" spc="0" err="1">
                          <a:solidFill>
                            <a:schemeClr val="tx1"/>
                          </a:solidFill>
                          <a:effectLst/>
                        </a:rPr>
                        <a:t>timers</a:t>
                      </a:r>
                      <a:r>
                        <a:rPr lang="hr-HR" sz="1800" b="1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800" b="1" cap="none" spc="0" err="1">
                          <a:solidFill>
                            <a:schemeClr val="tx1"/>
                          </a:solidFill>
                          <a:effectLst/>
                        </a:rPr>
                        <a:t>disabled</a:t>
                      </a:r>
                      <a:endParaRPr lang="hr-HR" sz="1800" b="1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cap="none" spc="0">
                          <a:solidFill>
                            <a:schemeClr val="tx1"/>
                          </a:solidFill>
                          <a:effectLst/>
                        </a:rPr>
                        <a:t>4 kB</a:t>
                      </a:r>
                      <a:endParaRPr lang="hr-HR" sz="18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extLst>
                  <a:ext uri="{0D108BD9-81ED-4DB2-BD59-A6C34878D82A}">
                    <a16:rowId xmlns:a16="http://schemas.microsoft.com/office/drawing/2014/main" val="3511478890"/>
                  </a:ext>
                </a:extLst>
              </a:tr>
              <a:tr h="79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b="1" cap="none" spc="0">
                          <a:solidFill>
                            <a:schemeClr val="tx1"/>
                          </a:solidFill>
                          <a:effectLst/>
                        </a:rPr>
                        <a:t>Multithreading disabled, timers enabled</a:t>
                      </a:r>
                      <a:endParaRPr lang="hr-HR" sz="1800" b="1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cap="none" spc="0">
                          <a:solidFill>
                            <a:schemeClr val="tx1"/>
                          </a:solidFill>
                          <a:effectLst/>
                        </a:rPr>
                        <a:t>5 kB</a:t>
                      </a:r>
                      <a:endParaRPr lang="hr-HR" sz="18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extLst>
                  <a:ext uri="{0D108BD9-81ED-4DB2-BD59-A6C34878D82A}">
                    <a16:rowId xmlns:a16="http://schemas.microsoft.com/office/drawing/2014/main" val="599484625"/>
                  </a:ext>
                </a:extLst>
              </a:tr>
              <a:tr h="797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b="1" cap="none" spc="0">
                          <a:solidFill>
                            <a:schemeClr val="tx1"/>
                          </a:solidFill>
                          <a:effectLst/>
                        </a:rPr>
                        <a:t>Multithreading disabled, timers disabled</a:t>
                      </a:r>
                      <a:endParaRPr lang="hr-HR" sz="1800" b="1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hr-HR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kB</a:t>
                      </a:r>
                      <a:endParaRPr lang="hr-HR" sz="18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354" marR="191354" marT="191354" marB="191354"/>
                </a:tc>
                <a:extLst>
                  <a:ext uri="{0D108BD9-81ED-4DB2-BD59-A6C34878D82A}">
                    <a16:rowId xmlns:a16="http://schemas.microsoft.com/office/drawing/2014/main" val="217231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2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94E-DF01-4034-D942-93F759A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AA5D-E435-2707-A99B-70B0AD73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Zephyr’s</a:t>
            </a:r>
            <a:r>
              <a:rPr lang="hr-HR" dirty="0"/>
              <a:t> meta-alat</a:t>
            </a:r>
          </a:p>
          <a:p>
            <a:r>
              <a:rPr lang="hr-HR" dirty="0"/>
              <a:t>Sustav za upravljanje repozitorijima</a:t>
            </a:r>
          </a:p>
          <a:p>
            <a:r>
              <a:rPr lang="hr-HR" dirty="0"/>
              <a:t>Može se nadograđivati</a:t>
            </a:r>
          </a:p>
          <a:p>
            <a:r>
              <a:rPr lang="hr-HR" dirty="0"/>
              <a:t>Lagano </a:t>
            </a:r>
            <a:r>
              <a:rPr lang="hr-HR" dirty="0" err="1"/>
              <a:t>inicijaliziranje</a:t>
            </a:r>
            <a:r>
              <a:rPr lang="hr-HR" dirty="0"/>
              <a:t> projekata i upravljanje</a:t>
            </a:r>
          </a:p>
        </p:txBody>
      </p:sp>
    </p:spTree>
    <p:extLst>
      <p:ext uri="{BB962C8B-B14F-4D97-AF65-F5344CB8AC3E}">
        <p14:creationId xmlns:p14="http://schemas.microsoft.com/office/powerpoint/2010/main" val="54535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45FA-E963-42EB-11FC-B11E6AA4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arhitektura aplikacija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F8A348-198A-D550-4A81-88129A6A6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04864"/>
              </p:ext>
            </p:extLst>
          </p:nvPr>
        </p:nvGraphicFramePr>
        <p:xfrm>
          <a:off x="0" y="2193607"/>
          <a:ext cx="6561455" cy="1235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255">
                  <a:extLst>
                    <a:ext uri="{9D8B030D-6E8A-4147-A177-3AD203B41FA5}">
                      <a16:colId xmlns:a16="http://schemas.microsoft.com/office/drawing/2014/main" val="937480654"/>
                    </a:ext>
                  </a:extLst>
                </a:gridCol>
                <a:gridCol w="1913890">
                  <a:extLst>
                    <a:ext uri="{9D8B030D-6E8A-4147-A177-3AD203B41FA5}">
                      <a16:colId xmlns:a16="http://schemas.microsoft.com/office/drawing/2014/main" val="3389976362"/>
                    </a:ext>
                  </a:extLst>
                </a:gridCol>
                <a:gridCol w="2734310">
                  <a:extLst>
                    <a:ext uri="{9D8B030D-6E8A-4147-A177-3AD203B41FA5}">
                      <a16:colId xmlns:a16="http://schemas.microsoft.com/office/drawing/2014/main" val="865963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Topologija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Aplikacijski tip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Lokacija app. direktorija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27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T1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repository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u primjerima Zephyr repositoryja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163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T2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workspace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u direktoriju gdje je i Zephyr 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68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T3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>
                          <a:effectLst/>
                        </a:rPr>
                        <a:t>freestanding</a:t>
                      </a:r>
                      <a:endParaRPr lang="hr-H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200" dirty="0">
                          <a:effectLst/>
                        </a:rPr>
                        <a:t>druge lokacije, odvojeno od </a:t>
                      </a:r>
                      <a:r>
                        <a:rPr lang="hr-HR" sz="1200" dirty="0" err="1">
                          <a:effectLst/>
                        </a:rPr>
                        <a:t>Zephyr</a:t>
                      </a:r>
                      <a:r>
                        <a:rPr lang="hr-HR" sz="1200" dirty="0">
                          <a:effectLst/>
                        </a:rPr>
                        <a:t>-a</a:t>
                      </a:r>
                      <a:endParaRPr lang="hr-H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6337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4A3C68D-10CA-F188-DA1A-C051186D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sr-Latn-R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kumimoji="0" lang="hr-HR" altLang="sr-Latn-RS" sz="1200" b="0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ablica </a:t>
            </a:r>
            <a:r>
              <a:rPr kumimoji="0" lang="hr-HR" altLang="sr-Latn-RS" sz="1200" b="0" i="1" u="none" strike="noStrike" cap="none" normalizeH="0" baseline="0" bmk="_Ref13440619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</a:t>
            </a:r>
            <a:r>
              <a:rPr kumimoji="0" lang="hr-HR" altLang="sr-Latn-R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Topologije Zephyr aplikacija [9]</a:t>
            </a:r>
            <a:endParaRPr kumimoji="0" lang="hr-HR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CB94CB4-10D6-E90A-9E80-7C920723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4" y="3750396"/>
            <a:ext cx="2762250" cy="2322830"/>
          </a:xfrm>
          <a:prstGeom prst="rect">
            <a:avLst/>
          </a:prstGeom>
        </p:spPr>
      </p:pic>
      <p:pic>
        <p:nvPicPr>
          <p:cNvPr id="7" name="Picture 6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F3D2C434-8046-B0CC-A14E-E1EAA3AD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3750396"/>
            <a:ext cx="2990850" cy="2322830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D1AB547-0956-2D42-3E9A-C62C147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374" y="3158576"/>
            <a:ext cx="2190750" cy="2914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28308-4D56-8768-737F-FCC6A0F53F31}"/>
              </a:ext>
            </a:extLst>
          </p:cNvPr>
          <p:cNvSpPr txBox="1"/>
          <p:nvPr/>
        </p:nvSpPr>
        <p:spPr>
          <a:xfrm>
            <a:off x="989086" y="6209956"/>
            <a:ext cx="24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0C571-F1A6-BC92-F90B-A688AB9847F7}"/>
              </a:ext>
            </a:extLst>
          </p:cNvPr>
          <p:cNvSpPr txBox="1"/>
          <p:nvPr/>
        </p:nvSpPr>
        <p:spPr>
          <a:xfrm>
            <a:off x="4881586" y="6209956"/>
            <a:ext cx="24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highlight>
                  <a:srgbClr val="00FF00"/>
                </a:highlight>
              </a:rPr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CA6B5-B446-15B1-0D85-D43B06E4B276}"/>
              </a:ext>
            </a:extLst>
          </p:cNvPr>
          <p:cNvSpPr txBox="1"/>
          <p:nvPr/>
        </p:nvSpPr>
        <p:spPr>
          <a:xfrm>
            <a:off x="8488336" y="6209956"/>
            <a:ext cx="24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7172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7404-0EDC-641A-3B67-8A6C492A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Building </a:t>
            </a:r>
            <a:r>
              <a:rPr lang="hr-HR" dirty="0"/>
              <a:t>i </a:t>
            </a:r>
            <a:r>
              <a:rPr lang="hr-HR" i="1" dirty="0" err="1"/>
              <a:t>flashing</a:t>
            </a:r>
            <a:endParaRPr lang="hr-H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82D8-AE71-582A-1C2C-49FDC9ED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west</a:t>
            </a:r>
            <a:r>
              <a:rPr lang="hr-HR" dirty="0"/>
              <a:t> </a:t>
            </a:r>
            <a:r>
              <a:rPr lang="hr-HR" dirty="0" err="1"/>
              <a:t>build</a:t>
            </a:r>
            <a:endParaRPr lang="hr-HR" dirty="0"/>
          </a:p>
          <a:p>
            <a:r>
              <a:rPr lang="hr-HR" dirty="0" err="1"/>
              <a:t>west</a:t>
            </a:r>
            <a:r>
              <a:rPr lang="hr-HR" dirty="0"/>
              <a:t> </a:t>
            </a:r>
            <a:r>
              <a:rPr lang="hr-HR" dirty="0" err="1"/>
              <a:t>build</a:t>
            </a:r>
            <a:r>
              <a:rPr lang="hr-HR" dirty="0"/>
              <a:t> –b stm32f4_disco</a:t>
            </a:r>
          </a:p>
          <a:p>
            <a:r>
              <a:rPr lang="hr-HR" dirty="0" err="1"/>
              <a:t>west</a:t>
            </a:r>
            <a:r>
              <a:rPr lang="hr-HR" dirty="0"/>
              <a:t> </a:t>
            </a:r>
            <a:r>
              <a:rPr lang="hr-HR" dirty="0" err="1"/>
              <a:t>build</a:t>
            </a:r>
            <a:r>
              <a:rPr lang="hr-HR" dirty="0"/>
              <a:t> –b esp32 –p</a:t>
            </a:r>
          </a:p>
          <a:p>
            <a:endParaRPr lang="hr-HR" dirty="0"/>
          </a:p>
          <a:p>
            <a:r>
              <a:rPr lang="hr-HR" dirty="0" err="1"/>
              <a:t>west</a:t>
            </a:r>
            <a:r>
              <a:rPr lang="hr-HR" dirty="0"/>
              <a:t> </a:t>
            </a:r>
            <a:r>
              <a:rPr lang="hr-HR" dirty="0" err="1"/>
              <a:t>flash</a:t>
            </a:r>
            <a:endParaRPr lang="hr-HR" dirty="0"/>
          </a:p>
          <a:p>
            <a:r>
              <a:rPr lang="hr-HR" dirty="0" err="1"/>
              <a:t>west</a:t>
            </a:r>
            <a:r>
              <a:rPr lang="hr-HR" dirty="0"/>
              <a:t> </a:t>
            </a:r>
            <a:r>
              <a:rPr lang="hr-HR" dirty="0" err="1"/>
              <a:t>flash</a:t>
            </a:r>
            <a:r>
              <a:rPr lang="hr-HR" dirty="0"/>
              <a:t> --</a:t>
            </a:r>
            <a:r>
              <a:rPr lang="hr-HR" dirty="0" err="1"/>
              <a:t>runner</a:t>
            </a:r>
            <a:r>
              <a:rPr lang="hr-HR" dirty="0"/>
              <a:t> </a:t>
            </a:r>
            <a:r>
              <a:rPr lang="hr-HR" dirty="0" err="1"/>
              <a:t>jlink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381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212DA-E355-54EC-70BF-7134C0E0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hr-HR" sz="3200">
                <a:solidFill>
                  <a:srgbClr val="FFFFFF"/>
                </a:solidFill>
              </a:rPr>
              <a:t>Devicetree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3BBC-06DC-0355-FA63-4E91C81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</a:rPr>
              <a:t>Hijerarhijska struktura podataka</a:t>
            </a: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</a:rPr>
              <a:t>Opisuje hardvera – informacije o procesoru, memoriji, periferijama, …</a:t>
            </a: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</a:rPr>
              <a:t>Modularno i portabilno</a:t>
            </a: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</a:rPr>
              <a:t>Automatska konfiguracija i inicijalizacija hardvera i periferija na uređaju</a:t>
            </a: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</a:rPr>
              <a:t>4 vrste datoteka:</a:t>
            </a:r>
          </a:p>
          <a:p>
            <a:pPr lvl="1">
              <a:lnSpc>
                <a:spcPct val="90000"/>
              </a:lnSpc>
            </a:pPr>
            <a:r>
              <a:rPr lang="hr-HR" sz="1500" i="1">
                <a:solidFill>
                  <a:srgbClr val="FFFFFF"/>
                </a:solidFill>
              </a:rPr>
              <a:t>„s</a:t>
            </a:r>
            <a:r>
              <a:rPr lang="hr-HR" sz="1500">
                <a:solidFill>
                  <a:srgbClr val="FFFFFF"/>
                </a:solidFill>
              </a:rPr>
              <a:t>ources”, .dts</a:t>
            </a:r>
          </a:p>
          <a:p>
            <a:pPr lvl="1"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</a:rPr>
              <a:t>„</a:t>
            </a:r>
            <a:r>
              <a:rPr lang="hr-HR" sz="1500" i="1">
                <a:solidFill>
                  <a:srgbClr val="FFFFFF"/>
                </a:solidFill>
              </a:rPr>
              <a:t>includes”, .dtsi</a:t>
            </a:r>
          </a:p>
          <a:p>
            <a:pPr lvl="1">
              <a:lnSpc>
                <a:spcPct val="90000"/>
              </a:lnSpc>
            </a:pPr>
            <a:r>
              <a:rPr lang="hr-HR" sz="1500" i="1">
                <a:solidFill>
                  <a:srgbClr val="FFFFFF"/>
                </a:solidFill>
              </a:rPr>
              <a:t>„overlays”, .overlay</a:t>
            </a:r>
          </a:p>
          <a:p>
            <a:pPr lvl="1">
              <a:lnSpc>
                <a:spcPct val="90000"/>
              </a:lnSpc>
            </a:pPr>
            <a:r>
              <a:rPr lang="hr-HR" sz="1500" i="1">
                <a:solidFill>
                  <a:srgbClr val="FFFFFF"/>
                </a:solidFill>
              </a:rPr>
              <a:t>„bindings”, .yaml</a:t>
            </a:r>
            <a:endParaRPr lang="hr-HR" sz="15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hr-HR" sz="150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2DCD3C90-BB4F-0564-2DA7-F3A750DD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089" y="643467"/>
            <a:ext cx="6221145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1349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197</TotalTime>
  <Words>346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Zephyr RTOS</vt:lpstr>
      <vt:lpstr>RTOS</vt:lpstr>
      <vt:lpstr>Zašto Zephyr?</vt:lpstr>
      <vt:lpstr>PowerPoint Presentation</vt:lpstr>
      <vt:lpstr>Memorija</vt:lpstr>
      <vt:lpstr>West</vt:lpstr>
      <vt:lpstr>Vrste arhitektura aplikacija</vt:lpstr>
      <vt:lpstr>Building i flashing</vt:lpstr>
      <vt:lpstr>Devicetree</vt:lpstr>
      <vt:lpstr>PowerPoint Presentation</vt:lpstr>
      <vt:lpstr>Device drivers</vt:lpstr>
      <vt:lpstr>Aplikacija</vt:lpstr>
      <vt:lpstr>PowerPoint Presentation</vt:lpstr>
      <vt:lpstr>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Zephyr RTOS</dc:title>
  <dc:creator>Juraj Bilušković</dc:creator>
  <cp:lastModifiedBy>Juraj Bilušković</cp:lastModifiedBy>
  <cp:revision>3</cp:revision>
  <dcterms:created xsi:type="dcterms:W3CDTF">2023-05-11T10:34:35Z</dcterms:created>
  <dcterms:modified xsi:type="dcterms:W3CDTF">2023-05-11T13:52:08Z</dcterms:modified>
</cp:coreProperties>
</file>