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sldIdLst>
    <p:sldId id="256" r:id="rId2"/>
    <p:sldId id="258" r:id="rId3"/>
    <p:sldId id="282" r:id="rId4"/>
    <p:sldId id="280" r:id="rId5"/>
    <p:sldId id="279" r:id="rId6"/>
    <p:sldId id="259" r:id="rId7"/>
    <p:sldId id="266" r:id="rId8"/>
    <p:sldId id="272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1" autoAdjust="0"/>
    <p:restoredTop sz="70347"/>
  </p:normalViewPr>
  <p:slideViewPr>
    <p:cSldViewPr snapToGrid="0">
      <p:cViewPr>
        <p:scale>
          <a:sx n="91" d="100"/>
          <a:sy n="91" d="100"/>
        </p:scale>
        <p:origin x="21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B232C-6298-41E3-AA94-0F79A9D51B5A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72FEC-6726-4023-8419-B5607450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97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372FEC-6726-4023-8419-B56074507E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30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SIFT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lĩnh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vực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Computer Vision,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miêu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(local features)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- Input: </a:t>
            </a:r>
            <a:r>
              <a:rPr lang="en-US" dirty="0" err="1">
                <a:effectLst/>
              </a:rPr>
              <a:t>ảnh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- Output: </a:t>
            </a:r>
            <a:r>
              <a:rPr lang="en-US" dirty="0" err="1">
                <a:effectLst/>
              </a:rPr>
              <a:t>Các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keypoint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372FEC-6726-4023-8419-B56074507E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42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SIFT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lĩnh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vực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Computer Vision,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miêu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(local features)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- Input: </a:t>
            </a:r>
            <a:r>
              <a:rPr lang="en-US" dirty="0" err="1">
                <a:effectLst/>
              </a:rPr>
              <a:t>ảnh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- Output: </a:t>
            </a:r>
            <a:r>
              <a:rPr lang="en-US" dirty="0" err="1">
                <a:effectLst/>
              </a:rPr>
              <a:t>Các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keypoint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372FEC-6726-4023-8419-B56074507E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81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K-means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	</a:t>
            </a:r>
          </a:p>
          <a:p>
            <a:pPr marL="17145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giống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372FEC-6726-4023-8419-B56074507E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7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372FEC-6726-4023-8419-B56074507E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5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FACC-BB8F-134E-8C6C-349A9A8AD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B29A0-5D80-4B4A-8A1B-7A3C2C3BD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47765-FE1E-644F-A92D-14C49053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0A8D-8943-402C-A829-D12FCB9E2F8D}" type="datetime1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E711A-8CF8-3649-BCD8-830B4258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A9063-7B2D-D840-9AED-8F2AFBDE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7775C-EAAF-451C-94FB-4446B80B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00458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C477-FA36-2B40-A4B0-C307364A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C4DAE-9463-5442-92E2-809645167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0A169-BD0D-9048-B907-6C9C5ED13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0A8D-8943-402C-A829-D12FCB9E2F8D}" type="datetime1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10B41-7573-ED4E-98EE-EBA07190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23898-F923-6442-9EFD-0AB4D61B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7775C-EAAF-451C-94FB-4446B80B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50417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47C554-1E07-5D4E-88BD-B95CF2BB4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BC8F7-E32B-C148-A854-36694BCD3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E21C6-635E-A54D-9C1E-77478A1D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0A8D-8943-402C-A829-D12FCB9E2F8D}" type="datetime1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F046D-041E-9F4B-9221-82C868BF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D18F0-B0DF-F24D-89E7-5C5E3434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7775C-EAAF-451C-94FB-4446B80B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3939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47EF-50D5-2741-946F-A73AEE05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02385-3590-304A-80EF-188C2937C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19CE7-D331-CD42-9C8A-467163319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0A8D-8943-402C-A829-D12FCB9E2F8D}" type="datetime1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040D6-EAEF-434C-9628-79872CFB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ABEE5-45F8-DA4B-ABDE-511A7C02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7775C-EAAF-451C-94FB-4446B80B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41416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72E8-5F09-C343-82C4-BF5D3CEA5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BC68E-4294-E04A-BD1E-382B51CEA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B62F7-3B58-044B-9D9D-911AF9E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0A8D-8943-402C-A829-D12FCB9E2F8D}" type="datetime1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561AA-C749-B74E-8115-F7DB87A0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D3B44-F34C-7B41-8837-F01EF59C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7775C-EAAF-451C-94FB-4446B80B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01544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0FCF-A02E-354A-91C8-02CFE620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E400F-8BF7-4342-A7C6-840D4C3FE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AD44D-A78E-F842-A7CD-B5CCF93BC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1D3E8-BE88-1A4D-9B57-1AC24935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0A8D-8943-402C-A829-D12FCB9E2F8D}" type="datetime1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C0FC2-CB34-D14B-AA3C-B2767915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011E2-118B-7641-AEA3-A214050C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7775C-EAAF-451C-94FB-4446B80B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39131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97278-8E49-5242-855E-AAAE002B9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5041C-87AC-394C-9CEE-16BC7E7C4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83D2E-D1DE-B84B-BE05-E68EC130B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6ED76F-4F3E-0D45-A34F-E31D3B844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25AA5-8E54-C84C-BE4A-1919FEAC9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BA243-51F4-0541-AF88-2C6C822CF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0A8D-8943-402C-A829-D12FCB9E2F8D}" type="datetime1">
              <a:rPr lang="en-US" smtClean="0"/>
              <a:t>6/10/19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AB96CD-870B-4946-ADFD-9428B9D6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3DC274-3E05-6547-8D3B-C0F3853B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7775C-EAAF-451C-94FB-4446B80B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71329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8A5FD-AE1C-4A42-B77A-1F2E4802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A2EDE3-911A-6E4E-AD28-B965A83B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0A8D-8943-402C-A829-D12FCB9E2F8D}" type="datetime1">
              <a:rPr lang="en-US" smtClean="0"/>
              <a:t>6/10/19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9A29E-FF22-7B48-AF0F-EEC2E06D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94876-0CD8-924D-8BBA-4F3D679D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7775C-EAAF-451C-94FB-4446B80B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39355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347375-7C9F-C146-8767-2D10D02E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0A8D-8943-402C-A829-D12FCB9E2F8D}" type="datetime1">
              <a:rPr lang="en-US" smtClean="0"/>
              <a:t>6/10/19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884A96-9689-3D46-815F-5A9727072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0A662-2444-7647-9B59-E4546754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7775C-EAAF-451C-94FB-4446B80B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93796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7B77-5826-0046-94FB-40537CBE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C49F7-1950-F946-8503-1951D4FD7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6E901-3041-B54E-9C31-852BC11EF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1C3E3-A523-174F-B111-A137B0D31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0A8D-8943-402C-A829-D12FCB9E2F8D}" type="datetime1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7DE0B-CE68-8E41-AFC1-3FEDAC94B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078C5-4450-DC43-9103-04710847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7775C-EAAF-451C-94FB-4446B80B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86866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8FB8-67A6-CF4C-96C5-8BBBFFD39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702234-8BDE-E943-8503-CDDF4F2B3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B9604-AE10-7145-B3CD-A49894077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0ACB4-D9FE-AD4C-BCCC-9F8CA338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0A8D-8943-402C-A829-D12FCB9E2F8D}" type="datetime1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79342-50BB-1243-857E-DF87694B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47A2C-475B-3640-8BDE-CFED31C6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7775C-EAAF-451C-94FB-4446B80B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20799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8060D4-559E-114D-B24B-089B87B94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D5518-CE93-E748-B361-DDBCA7254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ABF8D-7C33-E64A-94C9-C4535DAEA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40A8D-8943-402C-A829-D12FCB9E2F8D}" type="datetime1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A72C1-CAEE-634A-92FD-AFC3EB6E9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3121F-2B13-794F-A3DE-CB5FCF34A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7775C-EAAF-451C-94FB-4446B80B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3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3E123A8-5751-4C3A-91A0-7CA8EA549A0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828118" y="218168"/>
            <a:ext cx="653576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b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CF7B289-501D-421C-A9CE-BD9F5BE7F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416" y="3653483"/>
            <a:ext cx="9473550" cy="2581459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/>
              <a:t>Môn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: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vấn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đa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tiện</a:t>
            </a:r>
            <a:endParaRPr lang="en-US" sz="2000" dirty="0"/>
          </a:p>
          <a:p>
            <a:pPr algn="l"/>
            <a:r>
              <a:rPr lang="en-US" sz="2000" dirty="0"/>
              <a:t>GVHD: </a:t>
            </a:r>
            <a:r>
              <a:rPr lang="en-US" sz="2000" dirty="0" err="1"/>
              <a:t>Nguyễn</a:t>
            </a:r>
            <a:r>
              <a:rPr lang="en-US" sz="2000" dirty="0"/>
              <a:t> </a:t>
            </a:r>
            <a:r>
              <a:rPr lang="en-US" sz="2000" dirty="0" err="1"/>
              <a:t>Vĩnh</a:t>
            </a:r>
            <a:r>
              <a:rPr lang="en-US" sz="2000" dirty="0"/>
              <a:t> </a:t>
            </a:r>
            <a:r>
              <a:rPr lang="en-US" sz="2000" dirty="0" err="1"/>
              <a:t>Tiệp</a:t>
            </a:r>
            <a:endParaRPr lang="en-US" sz="2000" dirty="0"/>
          </a:p>
          <a:p>
            <a:pPr algn="l"/>
            <a:r>
              <a:rPr lang="en-US" sz="2000" dirty="0" err="1"/>
              <a:t>Nhóm</a:t>
            </a:r>
            <a:r>
              <a:rPr lang="en-US" sz="2000" dirty="0"/>
              <a:t> SV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:</a:t>
            </a:r>
          </a:p>
          <a:p>
            <a:pPr algn="l"/>
            <a:r>
              <a:rPr lang="en-US" sz="2000" dirty="0"/>
              <a:t>	- 16520548: </a:t>
            </a:r>
            <a:r>
              <a:rPr lang="en-US" sz="2000" dirty="0" err="1"/>
              <a:t>Phạm</a:t>
            </a:r>
            <a:r>
              <a:rPr lang="en-US" sz="2000" dirty="0"/>
              <a:t> </a:t>
            </a:r>
            <a:r>
              <a:rPr lang="en-US" sz="2000" dirty="0" err="1"/>
              <a:t>Hồng</a:t>
            </a:r>
            <a:r>
              <a:rPr lang="en-US" sz="2000" dirty="0"/>
              <a:t> Kha</a:t>
            </a:r>
          </a:p>
          <a:p>
            <a:pPr algn="l"/>
            <a:r>
              <a:rPr lang="en-US" sz="2000" dirty="0"/>
              <a:t>	- 16520156: </a:t>
            </a:r>
            <a:r>
              <a:rPr lang="en-US" sz="2000" dirty="0" err="1"/>
              <a:t>Phạm</a:t>
            </a:r>
            <a:r>
              <a:rPr lang="en-US" sz="2000" dirty="0"/>
              <a:t> </a:t>
            </a:r>
            <a:r>
              <a:rPr lang="en-US" sz="2000" dirty="0" err="1"/>
              <a:t>Mạnh</a:t>
            </a:r>
            <a:r>
              <a:rPr lang="en-US" sz="2000" dirty="0"/>
              <a:t> </a:t>
            </a:r>
            <a:r>
              <a:rPr lang="en-US" sz="2000" dirty="0" err="1"/>
              <a:t>Cường</a:t>
            </a:r>
            <a:endParaRPr lang="en-US" sz="2000" dirty="0"/>
          </a:p>
          <a:p>
            <a:pPr algn="l"/>
            <a:r>
              <a:rPr lang="en-US" sz="2000" dirty="0"/>
              <a:t>	- 16520918: </a:t>
            </a:r>
            <a:r>
              <a:rPr lang="en-US" sz="2000" dirty="0" err="1"/>
              <a:t>Trần</a:t>
            </a:r>
            <a:r>
              <a:rPr lang="en-US" sz="2000" dirty="0"/>
              <a:t> </a:t>
            </a:r>
            <a:r>
              <a:rPr lang="en-US" sz="2000" dirty="0" err="1"/>
              <a:t>Hoàng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endParaRPr lang="en-US" sz="2000" dirty="0"/>
          </a:p>
        </p:txBody>
      </p:sp>
      <p:sp>
        <p:nvSpPr>
          <p:cNvPr id="12" name="Chỗ dành sẵn cho Ngày tháng 11">
            <a:extLst>
              <a:ext uri="{FF2B5EF4-FFF2-40B4-BE49-F238E27FC236}">
                <a16:creationId xmlns:a16="http://schemas.microsoft.com/office/drawing/2014/main" id="{AFF70DF3-5256-40CB-8366-2B93216F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219935" y="6492875"/>
            <a:ext cx="972065" cy="365125"/>
          </a:xfrm>
        </p:spPr>
        <p:txBody>
          <a:bodyPr/>
          <a:lstStyle/>
          <a:p>
            <a:fld id="{B7DB03F2-746F-4636-95A6-04309F4C604D}" type="datetime1">
              <a:rPr lang="en-US" smtClean="0"/>
              <a:t>6/10/19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59714B-E217-7944-9002-07081C49C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443" y="2042057"/>
            <a:ext cx="6025777" cy="419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4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êu đề phụ 2">
            <a:extLst>
              <a:ext uri="{FF2B5EF4-FFF2-40B4-BE49-F238E27FC236}">
                <a16:creationId xmlns:a16="http://schemas.microsoft.com/office/drawing/2014/main" id="{68D1B0B2-FEE0-40A1-AAEE-30DAE5840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7420" y="1866905"/>
            <a:ext cx="9293238" cy="4004635"/>
          </a:xfrm>
        </p:spPr>
        <p:txBody>
          <a:bodyPr>
            <a:normAutofit/>
          </a:bodyPr>
          <a:lstStyle/>
          <a:p>
            <a:endParaRPr lang="vi-VN" dirty="0"/>
          </a:p>
          <a:p>
            <a:pPr lvl="2" algn="just"/>
            <a:r>
              <a:rPr lang="vi-VN" sz="2800" dirty="0"/>
              <a:t>INPUT: Hình ảnh mẫu</a:t>
            </a:r>
          </a:p>
          <a:p>
            <a:pPr lvl="2" algn="just"/>
            <a:r>
              <a:rPr lang="vi-VN" sz="2800" dirty="0"/>
              <a:t>	VD:</a:t>
            </a:r>
          </a:p>
          <a:p>
            <a:pPr lvl="2" algn="just"/>
            <a:endParaRPr lang="vi-VN" sz="2800" dirty="0"/>
          </a:p>
          <a:p>
            <a:pPr lvl="2" algn="just"/>
            <a:endParaRPr lang="vi-VN" sz="2800" dirty="0"/>
          </a:p>
          <a:p>
            <a:pPr lvl="2" algn="just"/>
            <a:r>
              <a:rPr lang="vi-VN" sz="2800" dirty="0"/>
              <a:t>OUTPUT: Các hình ảnh ”gần giống” với ảnh mẫu</a:t>
            </a:r>
          </a:p>
          <a:p>
            <a:pPr lvl="2" algn="just"/>
            <a:r>
              <a:rPr lang="en-US" sz="2800" dirty="0"/>
              <a:t>	VD:</a:t>
            </a:r>
          </a:p>
        </p:txBody>
      </p:sp>
      <p:sp>
        <p:nvSpPr>
          <p:cNvPr id="9" name="Chỗ dành sẵn cho Ngày tháng 8">
            <a:extLst>
              <a:ext uri="{FF2B5EF4-FFF2-40B4-BE49-F238E27FC236}">
                <a16:creationId xmlns:a16="http://schemas.microsoft.com/office/drawing/2014/main" id="{A807AF6B-BD3D-4E19-BFCF-6B326ACD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219934" y="6492875"/>
            <a:ext cx="972065" cy="365125"/>
          </a:xfrm>
        </p:spPr>
        <p:txBody>
          <a:bodyPr/>
          <a:lstStyle/>
          <a:p>
            <a:fld id="{DB277118-0732-45CA-BB87-6834219DB72D}" type="datetime1">
              <a:rPr lang="en-US" smtClean="0"/>
              <a:t>6/10/19</a:t>
            </a:fld>
            <a:endParaRPr 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1A2B5668-6CA1-3449-81B5-0F5AA14B3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2378" y="115985"/>
            <a:ext cx="16997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6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roblem</a:t>
            </a:r>
            <a:endParaRPr lang="en-US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7BBBD09C-7935-6A41-9362-14CB8092E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039" y="115985"/>
            <a:ext cx="16997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6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ystems</a:t>
            </a:r>
            <a:endParaRPr lang="en-US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28AD56E-D0E2-CD47-B76E-3A49F6603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5700" y="115985"/>
            <a:ext cx="16997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6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xperiments</a:t>
            </a:r>
            <a:endParaRPr lang="en-US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356C4B9A-1293-1C46-8FEA-414325774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636" y="115985"/>
            <a:ext cx="16997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60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ntro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---------</a:t>
            </a:r>
            <a:endParaRPr lang="en-US" altLang="en-US" sz="36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Đường nối Thẳng 7">
            <a:extLst>
              <a:ext uri="{FF2B5EF4-FFF2-40B4-BE49-F238E27FC236}">
                <a16:creationId xmlns:a16="http://schemas.microsoft.com/office/drawing/2014/main" id="{F47297D6-DCA1-7847-9EBF-F780E7ED10BD}"/>
              </a:ext>
            </a:extLst>
          </p:cNvPr>
          <p:cNvCxnSpPr/>
          <p:nvPr/>
        </p:nvCxnSpPr>
        <p:spPr>
          <a:xfrm>
            <a:off x="0" y="7007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190E9DF-60C2-F04D-BF35-29114A0AC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892" y="2831969"/>
            <a:ext cx="1567579" cy="103725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ED5BD74-D881-D740-9D3B-32BA24D85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00" y="4538703"/>
            <a:ext cx="6324600" cy="1803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28320F-3E74-0644-9910-34432A6B8215}"/>
              </a:ext>
            </a:extLst>
          </p:cNvPr>
          <p:cNvSpPr txBox="1"/>
          <p:nvPr/>
        </p:nvSpPr>
        <p:spPr>
          <a:xfrm>
            <a:off x="4382266" y="1022223"/>
            <a:ext cx="3260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b="1" dirty="0"/>
              <a:t>Truy vấn hình ảnh</a:t>
            </a:r>
          </a:p>
        </p:txBody>
      </p:sp>
    </p:spTree>
    <p:extLst>
      <p:ext uri="{BB962C8B-B14F-4D97-AF65-F5344CB8AC3E}">
        <p14:creationId xmlns:p14="http://schemas.microsoft.com/office/powerpoint/2010/main" val="194224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CF7B289-501D-421C-A9CE-BD9F5BE7F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105" y="946981"/>
            <a:ext cx="9881789" cy="1167015"/>
          </a:xfrm>
        </p:spPr>
        <p:txBody>
          <a:bodyPr>
            <a:normAutofit/>
          </a:bodyPr>
          <a:lstStyle/>
          <a:p>
            <a:r>
              <a:rPr lang="vi-VN" sz="3200" b="1" dirty="0"/>
              <a:t>SIFT </a:t>
            </a:r>
          </a:p>
          <a:p>
            <a:r>
              <a:rPr lang="vi-VN" sz="3200" b="1" dirty="0"/>
              <a:t>(Scale-Invariant Feature Transform)</a:t>
            </a:r>
          </a:p>
        </p:txBody>
      </p:sp>
      <p:sp>
        <p:nvSpPr>
          <p:cNvPr id="9" name="Chỗ dành sẵn cho Ngày tháng 8">
            <a:extLst>
              <a:ext uri="{FF2B5EF4-FFF2-40B4-BE49-F238E27FC236}">
                <a16:creationId xmlns:a16="http://schemas.microsoft.com/office/drawing/2014/main" id="{A807AF6B-BD3D-4E19-BFCF-6B326ACD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219934" y="6492875"/>
            <a:ext cx="972065" cy="365125"/>
          </a:xfrm>
        </p:spPr>
        <p:txBody>
          <a:bodyPr/>
          <a:lstStyle/>
          <a:p>
            <a:fld id="{DB277118-0732-45CA-BB87-6834219DB72D}" type="datetime1">
              <a:rPr lang="en-US" smtClean="0"/>
              <a:t>6/10/19</a:t>
            </a:fld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F4DBF1D-4B87-AD48-9FB8-BBC76D7CFBF5}"/>
              </a:ext>
            </a:extLst>
          </p:cNvPr>
          <p:cNvSpPr/>
          <p:nvPr/>
        </p:nvSpPr>
        <p:spPr>
          <a:xfrm>
            <a:off x="1231994" y="2962360"/>
            <a:ext cx="2394053" cy="22841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44AB628-7B50-C241-AC34-21CCF2FF5EA9}"/>
              </a:ext>
            </a:extLst>
          </p:cNvPr>
          <p:cNvSpPr/>
          <p:nvPr/>
        </p:nvSpPr>
        <p:spPr>
          <a:xfrm>
            <a:off x="8642841" y="2930842"/>
            <a:ext cx="2577093" cy="22841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keypoint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01B0A4B-D274-2D42-9332-26B63B6D7E37}"/>
              </a:ext>
            </a:extLst>
          </p:cNvPr>
          <p:cNvSpPr/>
          <p:nvPr/>
        </p:nvSpPr>
        <p:spPr>
          <a:xfrm>
            <a:off x="4789340" y="3131358"/>
            <a:ext cx="2690208" cy="188310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SIFT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864F3B5A-7D54-7248-AE5E-D42A3B171109}"/>
              </a:ext>
            </a:extLst>
          </p:cNvPr>
          <p:cNvSpPr/>
          <p:nvPr/>
        </p:nvSpPr>
        <p:spPr>
          <a:xfrm>
            <a:off x="3835122" y="3767777"/>
            <a:ext cx="873740" cy="6102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FC7CF869-293B-8A43-BD1E-3DDD527FAA65}"/>
              </a:ext>
            </a:extLst>
          </p:cNvPr>
          <p:cNvSpPr/>
          <p:nvPr/>
        </p:nvSpPr>
        <p:spPr>
          <a:xfrm>
            <a:off x="7614060" y="3799294"/>
            <a:ext cx="873740" cy="6102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156B46D-67B9-5F48-9D2B-17740D367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177" y="3178357"/>
            <a:ext cx="1822580" cy="18290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6C402A9-630D-5C47-90D0-759D215E3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021" y="3153267"/>
            <a:ext cx="1860732" cy="1854133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D0D4D6E9-10D1-E94B-B6E2-5FBCD3809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2378" y="162151"/>
            <a:ext cx="16997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60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roblem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---------</a:t>
            </a: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8B4C8F50-18FF-7A4A-AD85-BB3161C80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039" y="162151"/>
            <a:ext cx="16997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6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ystems</a:t>
            </a:r>
            <a:endParaRPr lang="en-US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88A7BEFA-D0F7-7449-A6A2-B059005A5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5700" y="162151"/>
            <a:ext cx="16997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6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xperiments</a:t>
            </a:r>
            <a:endParaRPr lang="en-US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57722490-9DCD-5246-94D8-CE67EC84B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636" y="162151"/>
            <a:ext cx="16997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6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ntro</a:t>
            </a:r>
          </a:p>
        </p:txBody>
      </p:sp>
      <p:cxnSp>
        <p:nvCxnSpPr>
          <p:cNvPr id="26" name="Đường nối Thẳng 12">
            <a:extLst>
              <a:ext uri="{FF2B5EF4-FFF2-40B4-BE49-F238E27FC236}">
                <a16:creationId xmlns:a16="http://schemas.microsoft.com/office/drawing/2014/main" id="{9435CAC0-69B2-B14D-8122-A3EC8ECD92D4}"/>
              </a:ext>
            </a:extLst>
          </p:cNvPr>
          <p:cNvCxnSpPr/>
          <p:nvPr/>
        </p:nvCxnSpPr>
        <p:spPr>
          <a:xfrm>
            <a:off x="0" y="7007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85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CF7B289-501D-421C-A9CE-BD9F5BE7F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105" y="946981"/>
            <a:ext cx="9881789" cy="1167015"/>
          </a:xfrm>
        </p:spPr>
        <p:txBody>
          <a:bodyPr>
            <a:normAutofit/>
          </a:bodyPr>
          <a:lstStyle/>
          <a:p>
            <a:r>
              <a:rPr lang="vi-VN" sz="3200" b="1" dirty="0"/>
              <a:t>SIFT </a:t>
            </a:r>
          </a:p>
          <a:p>
            <a:r>
              <a:rPr lang="vi-VN" sz="3200" b="1" dirty="0"/>
              <a:t>(Scale-Invariant Feature Transform)</a:t>
            </a:r>
          </a:p>
        </p:txBody>
      </p:sp>
      <p:sp>
        <p:nvSpPr>
          <p:cNvPr id="9" name="Chỗ dành sẵn cho Ngày tháng 8">
            <a:extLst>
              <a:ext uri="{FF2B5EF4-FFF2-40B4-BE49-F238E27FC236}">
                <a16:creationId xmlns:a16="http://schemas.microsoft.com/office/drawing/2014/main" id="{A807AF6B-BD3D-4E19-BFCF-6B326ACD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219934" y="6492875"/>
            <a:ext cx="972065" cy="365125"/>
          </a:xfrm>
        </p:spPr>
        <p:txBody>
          <a:bodyPr/>
          <a:lstStyle/>
          <a:p>
            <a:fld id="{DB277118-0732-45CA-BB87-6834219DB72D}" type="datetime1">
              <a:rPr lang="en-US" smtClean="0"/>
              <a:t>6/10/19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177E97-1D04-6444-9C4F-70BD229FC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449" y="2360216"/>
            <a:ext cx="7531100" cy="379730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83C71C0E-248E-D44E-A212-1BCA69B4E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2378" y="162151"/>
            <a:ext cx="16997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60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roblem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---------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1EAB930D-32BE-0C47-9A8E-DB8428187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039" y="162151"/>
            <a:ext cx="16997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6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ystems</a:t>
            </a:r>
            <a:endParaRPr lang="en-US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90A4CB82-5E76-5242-9411-4AABD846E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5700" y="162151"/>
            <a:ext cx="16997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6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xperiments</a:t>
            </a:r>
            <a:endParaRPr lang="en-US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D8225C4F-57E1-E44A-999B-1851BFA86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636" y="162151"/>
            <a:ext cx="16997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6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ntro</a:t>
            </a:r>
          </a:p>
        </p:txBody>
      </p:sp>
      <p:cxnSp>
        <p:nvCxnSpPr>
          <p:cNvPr id="15" name="Đường nối Thẳng 12">
            <a:extLst>
              <a:ext uri="{FF2B5EF4-FFF2-40B4-BE49-F238E27FC236}">
                <a16:creationId xmlns:a16="http://schemas.microsoft.com/office/drawing/2014/main" id="{CCE3C66B-E3D0-EA40-8A4C-2161C094E21C}"/>
              </a:ext>
            </a:extLst>
          </p:cNvPr>
          <p:cNvCxnSpPr/>
          <p:nvPr/>
        </p:nvCxnSpPr>
        <p:spPr>
          <a:xfrm>
            <a:off x="0" y="7007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021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ỗ dành sẵn cho Ngày tháng 8">
            <a:extLst>
              <a:ext uri="{FF2B5EF4-FFF2-40B4-BE49-F238E27FC236}">
                <a16:creationId xmlns:a16="http://schemas.microsoft.com/office/drawing/2014/main" id="{A807AF6B-BD3D-4E19-BFCF-6B326ACD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219934" y="6492875"/>
            <a:ext cx="972065" cy="365125"/>
          </a:xfrm>
        </p:spPr>
        <p:txBody>
          <a:bodyPr/>
          <a:lstStyle/>
          <a:p>
            <a:fld id="{DB277118-0732-45CA-BB87-6834219DB72D}" type="datetime1">
              <a:rPr lang="en-US" smtClean="0"/>
              <a:t>6/10/19</a:t>
            </a:fld>
            <a:endParaRPr lang="en-US" dirty="0"/>
          </a:p>
        </p:txBody>
      </p:sp>
      <p:sp>
        <p:nvSpPr>
          <p:cNvPr id="12" name="Tiêu đề phụ 2">
            <a:extLst>
              <a:ext uri="{FF2B5EF4-FFF2-40B4-BE49-F238E27FC236}">
                <a16:creationId xmlns:a16="http://schemas.microsoft.com/office/drawing/2014/main" id="{5FCF6FCB-4066-9242-B506-D6F364397E34}"/>
              </a:ext>
            </a:extLst>
          </p:cNvPr>
          <p:cNvSpPr txBox="1">
            <a:spLocks/>
          </p:cNvSpPr>
          <p:nvPr/>
        </p:nvSpPr>
        <p:spPr>
          <a:xfrm>
            <a:off x="1155105" y="946982"/>
            <a:ext cx="9881789" cy="653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K-Means clustering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27D71EF1-88A5-FE49-BE9E-6772503B2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2378" y="162151"/>
            <a:ext cx="16997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60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roblem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---------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4EA3254E-A8B5-A14F-9967-019102F3F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039" y="162151"/>
            <a:ext cx="16997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6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ystems</a:t>
            </a:r>
            <a:endParaRPr lang="en-US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C621700-6DE4-6F4B-ACAB-DE56AA507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5700" y="162151"/>
            <a:ext cx="16997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6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xperiments</a:t>
            </a:r>
            <a:endParaRPr lang="en-US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44E9CB2B-5B06-254F-A853-D18A0E621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636" y="162151"/>
            <a:ext cx="16997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6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ntro</a:t>
            </a:r>
          </a:p>
        </p:txBody>
      </p:sp>
      <p:cxnSp>
        <p:nvCxnSpPr>
          <p:cNvPr id="20" name="Đường nối Thẳng 12">
            <a:extLst>
              <a:ext uri="{FF2B5EF4-FFF2-40B4-BE49-F238E27FC236}">
                <a16:creationId xmlns:a16="http://schemas.microsoft.com/office/drawing/2014/main" id="{107B71F4-D3E9-C442-9EA1-8CD4948F65B2}"/>
              </a:ext>
            </a:extLst>
          </p:cNvPr>
          <p:cNvCxnSpPr/>
          <p:nvPr/>
        </p:nvCxnSpPr>
        <p:spPr>
          <a:xfrm>
            <a:off x="0" y="7007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25783DA8-A0D6-E546-98D1-D6C40AD06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34" y="2150983"/>
            <a:ext cx="4862627" cy="3372996"/>
          </a:xfrm>
          <a:prstGeom prst="rect">
            <a:avLst/>
          </a:prstGeom>
        </p:spPr>
      </p:pic>
      <p:sp>
        <p:nvSpPr>
          <p:cNvPr id="22" name="Right Arrow 21">
            <a:extLst>
              <a:ext uri="{FF2B5EF4-FFF2-40B4-BE49-F238E27FC236}">
                <a16:creationId xmlns:a16="http://schemas.microsoft.com/office/drawing/2014/main" id="{E6B2F845-2E3C-D64E-A30B-15EA82DA7F0D}"/>
              </a:ext>
            </a:extLst>
          </p:cNvPr>
          <p:cNvSpPr/>
          <p:nvPr/>
        </p:nvSpPr>
        <p:spPr>
          <a:xfrm>
            <a:off x="5649674" y="3532349"/>
            <a:ext cx="873740" cy="6102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02E041B-25B2-7142-96A1-BFEB8F6C0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927" y="2150983"/>
            <a:ext cx="4774089" cy="337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9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êu đề phụ 2">
            <a:extLst>
              <a:ext uri="{FF2B5EF4-FFF2-40B4-BE49-F238E27FC236}">
                <a16:creationId xmlns:a16="http://schemas.microsoft.com/office/drawing/2014/main" id="{68D1B0B2-FEE0-40A1-AAEE-30DAE5840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6636" y="1085617"/>
            <a:ext cx="9293238" cy="4912843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</a:t>
            </a:r>
          </a:p>
          <a:p>
            <a:pPr algn="l"/>
            <a:r>
              <a:rPr lang="en-US" dirty="0"/>
              <a:t>	-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/>
              <a:t>Kaggle.com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9" name="Chỗ dành sẵn cho Ngày tháng 8">
            <a:extLst>
              <a:ext uri="{FF2B5EF4-FFF2-40B4-BE49-F238E27FC236}">
                <a16:creationId xmlns:a16="http://schemas.microsoft.com/office/drawing/2014/main" id="{A807AF6B-BD3D-4E19-BFCF-6B326ACD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219934" y="6492875"/>
            <a:ext cx="972065" cy="365125"/>
          </a:xfrm>
        </p:spPr>
        <p:txBody>
          <a:bodyPr/>
          <a:lstStyle/>
          <a:p>
            <a:fld id="{DB277118-0732-45CA-BB87-6834219DB72D}" type="datetime1">
              <a:rPr lang="en-US" smtClean="0"/>
              <a:t>6/10/19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E017992-9FC5-4356-B700-CA2EE0534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2378" y="162151"/>
            <a:ext cx="16997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60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roblem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---------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17D1C4F-A137-4BDF-B77B-C2AA61995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039" y="162151"/>
            <a:ext cx="16997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6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ystems</a:t>
            </a:r>
            <a:endParaRPr lang="en-US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213779B-2086-41D7-9D3E-77662350D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5700" y="162151"/>
            <a:ext cx="16997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6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xperiments</a:t>
            </a:r>
            <a:endParaRPr lang="en-US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8B2D164-1EC3-405C-B91C-CAD1EB886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636" y="162151"/>
            <a:ext cx="16997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6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ntro</a:t>
            </a:r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D3C4AA7C-3970-4E1C-A8B0-DAC9225A9025}"/>
              </a:ext>
            </a:extLst>
          </p:cNvPr>
          <p:cNvCxnSpPr/>
          <p:nvPr/>
        </p:nvCxnSpPr>
        <p:spPr>
          <a:xfrm>
            <a:off x="0" y="7007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C344945-90FD-4047-990C-2C5C3B5DB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72176"/>
              </p:ext>
            </p:extLst>
          </p:nvPr>
        </p:nvGraphicFramePr>
        <p:xfrm>
          <a:off x="2537870" y="3419070"/>
          <a:ext cx="2872343" cy="2431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42">
                  <a:extLst>
                    <a:ext uri="{9D8B030D-6E8A-4147-A177-3AD203B41FA5}">
                      <a16:colId xmlns:a16="http://schemas.microsoft.com/office/drawing/2014/main" val="3539218880"/>
                    </a:ext>
                  </a:extLst>
                </a:gridCol>
                <a:gridCol w="1515101">
                  <a:extLst>
                    <a:ext uri="{9D8B030D-6E8A-4147-A177-3AD203B41FA5}">
                      <a16:colId xmlns:a16="http://schemas.microsoft.com/office/drawing/2014/main" val="2859500411"/>
                    </a:ext>
                  </a:extLst>
                </a:gridCol>
              </a:tblGrid>
              <a:tr h="486369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lượng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613987"/>
                  </a:ext>
                </a:extLst>
              </a:tr>
              <a:tr h="486369">
                <a:tc>
                  <a:txBody>
                    <a:bodyPr/>
                    <a:lstStyle/>
                    <a:p>
                      <a:r>
                        <a:rPr lang="en-US" dirty="0"/>
                        <a:t>airplane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803276"/>
                  </a:ext>
                </a:extLst>
              </a:tr>
              <a:tr h="486369">
                <a:tc>
                  <a:txBody>
                    <a:bodyPr/>
                    <a:lstStyle/>
                    <a:p>
                      <a:r>
                        <a:rPr lang="en-US" dirty="0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864794"/>
                  </a:ext>
                </a:extLst>
              </a:tr>
              <a:tr h="486369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634116"/>
                  </a:ext>
                </a:extLst>
              </a:tr>
              <a:tr h="486369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6367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A8B6A0B-3128-5E46-9E55-D31D4F495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207765"/>
              </p:ext>
            </p:extLst>
          </p:nvPr>
        </p:nvGraphicFramePr>
        <p:xfrm>
          <a:off x="5897405" y="3419069"/>
          <a:ext cx="3120641" cy="2431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755">
                  <a:extLst>
                    <a:ext uri="{9D8B030D-6E8A-4147-A177-3AD203B41FA5}">
                      <a16:colId xmlns:a16="http://schemas.microsoft.com/office/drawing/2014/main" val="3539218880"/>
                    </a:ext>
                  </a:extLst>
                </a:gridCol>
                <a:gridCol w="1623886">
                  <a:extLst>
                    <a:ext uri="{9D8B030D-6E8A-4147-A177-3AD203B41FA5}">
                      <a16:colId xmlns:a16="http://schemas.microsoft.com/office/drawing/2014/main" val="2859500411"/>
                    </a:ext>
                  </a:extLst>
                </a:gridCol>
              </a:tblGrid>
              <a:tr h="486369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lượng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613987"/>
                  </a:ext>
                </a:extLst>
              </a:tr>
              <a:tr h="486369">
                <a:tc>
                  <a:txBody>
                    <a:bodyPr/>
                    <a:lstStyle/>
                    <a:p>
                      <a:r>
                        <a:rPr lang="en-US" dirty="0"/>
                        <a:t>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803276"/>
                  </a:ext>
                </a:extLst>
              </a:tr>
              <a:tr h="486369">
                <a:tc>
                  <a:txBody>
                    <a:bodyPr/>
                    <a:lstStyle/>
                    <a:p>
                      <a:r>
                        <a:rPr lang="en-US" dirty="0"/>
                        <a:t>motorbike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864794"/>
                  </a:ext>
                </a:extLst>
              </a:tr>
              <a:tr h="486369">
                <a:tc>
                  <a:txBody>
                    <a:bodyPr/>
                    <a:lstStyle/>
                    <a:p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634116"/>
                  </a:ext>
                </a:extLst>
              </a:tr>
              <a:tr h="486369">
                <a:tc>
                  <a:txBody>
                    <a:bodyPr/>
                    <a:lstStyle/>
                    <a:p>
                      <a:r>
                        <a:rPr lang="en-US" dirty="0"/>
                        <a:t>flower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63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55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ỗ dành sẵn cho Ngày tháng 8">
            <a:extLst>
              <a:ext uri="{FF2B5EF4-FFF2-40B4-BE49-F238E27FC236}">
                <a16:creationId xmlns:a16="http://schemas.microsoft.com/office/drawing/2014/main" id="{A807AF6B-BD3D-4E19-BFCF-6B326ACD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219934" y="6492875"/>
            <a:ext cx="972065" cy="365125"/>
          </a:xfrm>
        </p:spPr>
        <p:txBody>
          <a:bodyPr/>
          <a:lstStyle/>
          <a:p>
            <a:fld id="{DB277118-0732-45CA-BB87-6834219DB72D}" type="datetime1">
              <a:rPr lang="en-US" smtClean="0"/>
              <a:t>6/10/19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E017992-9FC5-4356-B700-CA2EE0534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2378" y="160966"/>
            <a:ext cx="16997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6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roblem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17D1C4F-A137-4BDF-B77B-C2AA61995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039" y="162151"/>
            <a:ext cx="16997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60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ystems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---------</a:t>
            </a:r>
            <a:endParaRPr lang="en-US" altLang="en-US" sz="36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213779B-2086-41D7-9D3E-77662350D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5700" y="162151"/>
            <a:ext cx="16997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6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xperiments</a:t>
            </a:r>
            <a:endParaRPr lang="en-US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8B2D164-1EC3-405C-B91C-CAD1EB886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636" y="162151"/>
            <a:ext cx="16997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6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ntro</a:t>
            </a:r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B92BEE02-862D-41ED-B6FC-48C10B07E2F3}"/>
              </a:ext>
            </a:extLst>
          </p:cNvPr>
          <p:cNvCxnSpPr/>
          <p:nvPr/>
        </p:nvCxnSpPr>
        <p:spPr>
          <a:xfrm>
            <a:off x="0" y="7007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411F71D-E072-0648-8578-789C0EB841D6}"/>
              </a:ext>
            </a:extLst>
          </p:cNvPr>
          <p:cNvGrpSpPr/>
          <p:nvPr/>
        </p:nvGrpSpPr>
        <p:grpSpPr>
          <a:xfrm>
            <a:off x="1452055" y="2623127"/>
            <a:ext cx="8943968" cy="2376576"/>
            <a:chOff x="568742" y="2224920"/>
            <a:chExt cx="10267753" cy="2743795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F1A7D9DA-9BC2-264F-9F95-28A25728C6A1}"/>
                </a:ext>
              </a:extLst>
            </p:cNvPr>
            <p:cNvSpPr/>
            <p:nvPr/>
          </p:nvSpPr>
          <p:spPr>
            <a:xfrm>
              <a:off x="2766797" y="3259139"/>
              <a:ext cx="1089765" cy="71398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SIFT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0019A82-20B0-974E-BB11-6B6FD666E82E}"/>
                </a:ext>
              </a:extLst>
            </p:cNvPr>
            <p:cNvSpPr/>
            <p:nvPr/>
          </p:nvSpPr>
          <p:spPr>
            <a:xfrm>
              <a:off x="4266936" y="2224920"/>
              <a:ext cx="1280635" cy="4913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Keypoint1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8A56A-AD75-914F-9951-359B47D9FD72}"/>
                </a:ext>
              </a:extLst>
            </p:cNvPr>
            <p:cNvSpPr/>
            <p:nvPr/>
          </p:nvSpPr>
          <p:spPr>
            <a:xfrm>
              <a:off x="8862269" y="2470616"/>
              <a:ext cx="1974226" cy="21703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Cluster1</a:t>
              </a:r>
            </a:p>
            <a:p>
              <a:pPr algn="ctr"/>
              <a:r>
                <a:rPr lang="en-US" sz="1400" dirty="0"/>
                <a:t>Cluster2</a:t>
              </a:r>
            </a:p>
            <a:p>
              <a:pPr algn="ctr"/>
              <a:r>
                <a:rPr lang="en-US" sz="1400" dirty="0"/>
                <a:t>Cluster3</a:t>
              </a:r>
            </a:p>
            <a:p>
              <a:pPr algn="ctr"/>
              <a:r>
                <a:rPr lang="en-US" sz="1400" dirty="0"/>
                <a:t>….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5409DB5-D158-A54D-B9E3-0D2F0CE7EA3F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V="1">
              <a:off x="3856562" y="2490418"/>
              <a:ext cx="410374" cy="112571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5DF48BB-EEE9-124A-A61F-543B22ADA777}"/>
                </a:ext>
              </a:extLst>
            </p:cNvPr>
            <p:cNvSpPr/>
            <p:nvPr/>
          </p:nvSpPr>
          <p:spPr>
            <a:xfrm>
              <a:off x="4258811" y="3021823"/>
              <a:ext cx="1280635" cy="4913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Keypoint2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23DD323-A006-CF47-B325-DCCE7438CC39}"/>
                </a:ext>
              </a:extLst>
            </p:cNvPr>
            <p:cNvCxnSpPr>
              <a:cxnSpLocks/>
              <a:stCxn id="4" idx="3"/>
              <a:endCxn id="20" idx="1"/>
            </p:cNvCxnSpPr>
            <p:nvPr/>
          </p:nvCxnSpPr>
          <p:spPr>
            <a:xfrm flipV="1">
              <a:off x="3856562" y="3267520"/>
              <a:ext cx="402249" cy="34861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D8A668F-3147-0D42-B17F-126CB1E4213E}"/>
                </a:ext>
              </a:extLst>
            </p:cNvPr>
            <p:cNvSpPr/>
            <p:nvPr/>
          </p:nvSpPr>
          <p:spPr>
            <a:xfrm>
              <a:off x="4254034" y="3806805"/>
              <a:ext cx="1280635" cy="4913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Keypoint3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77F0BF2-7999-3943-B46B-75B6789F645D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3864664" y="3616130"/>
              <a:ext cx="389370" cy="43637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0A114D7-F3C0-8941-9C09-D26746192340}"/>
                </a:ext>
              </a:extLst>
            </p:cNvPr>
            <p:cNvSpPr/>
            <p:nvPr/>
          </p:nvSpPr>
          <p:spPr>
            <a:xfrm>
              <a:off x="4266935" y="4492627"/>
              <a:ext cx="1280635" cy="4760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…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9B06B3-8BC2-DE44-B276-4545BEF42639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3855255" y="3597630"/>
              <a:ext cx="411680" cy="113304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3" name="Right Brace 32">
              <a:extLst>
                <a:ext uri="{FF2B5EF4-FFF2-40B4-BE49-F238E27FC236}">
                  <a16:creationId xmlns:a16="http://schemas.microsoft.com/office/drawing/2014/main" id="{24A83FD2-63FC-1D49-A5AD-C64F60EA92BE}"/>
                </a:ext>
              </a:extLst>
            </p:cNvPr>
            <p:cNvSpPr/>
            <p:nvPr/>
          </p:nvSpPr>
          <p:spPr>
            <a:xfrm>
              <a:off x="7192265" y="2419352"/>
              <a:ext cx="1614548" cy="2370236"/>
            </a:xfrm>
            <a:prstGeom prst="rightBrace">
              <a:avLst>
                <a:gd name="adj1" fmla="val 8333"/>
                <a:gd name="adj2" fmla="val 5215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879F866-151A-204E-93B9-57019CC2FABA}"/>
                </a:ext>
              </a:extLst>
            </p:cNvPr>
            <p:cNvSpPr txBox="1"/>
            <p:nvPr/>
          </p:nvSpPr>
          <p:spPr>
            <a:xfrm>
              <a:off x="7756581" y="3125422"/>
              <a:ext cx="1006366" cy="3553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/>
                <a:t>K-Means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8FFF86EC-983D-0645-8372-183FFEE2E8FE}"/>
                </a:ext>
              </a:extLst>
            </p:cNvPr>
            <p:cNvSpPr/>
            <p:nvPr/>
          </p:nvSpPr>
          <p:spPr>
            <a:xfrm>
              <a:off x="568742" y="2762886"/>
              <a:ext cx="2133650" cy="17262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Datasets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FACBDE8-FABF-B04A-A319-9954E89EDBB0}"/>
                </a:ext>
              </a:extLst>
            </p:cNvPr>
            <p:cNvSpPr/>
            <p:nvPr/>
          </p:nvSpPr>
          <p:spPr>
            <a:xfrm>
              <a:off x="5924039" y="2224920"/>
              <a:ext cx="1280635" cy="4913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descriptor1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157A46A-A843-1345-B379-2244350481F2}"/>
                </a:ext>
              </a:extLst>
            </p:cNvPr>
            <p:cNvSpPr/>
            <p:nvPr/>
          </p:nvSpPr>
          <p:spPr>
            <a:xfrm>
              <a:off x="5915914" y="3021823"/>
              <a:ext cx="1280635" cy="4913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descriptor2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57E4076-E042-7A41-B411-F75B1F570BC5}"/>
                </a:ext>
              </a:extLst>
            </p:cNvPr>
            <p:cNvSpPr/>
            <p:nvPr/>
          </p:nvSpPr>
          <p:spPr>
            <a:xfrm>
              <a:off x="5911137" y="3806805"/>
              <a:ext cx="1280635" cy="4913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descriptor3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1C9D143-F418-904F-A074-09254A1725F1}"/>
                </a:ext>
              </a:extLst>
            </p:cNvPr>
            <p:cNvSpPr/>
            <p:nvPr/>
          </p:nvSpPr>
          <p:spPr>
            <a:xfrm>
              <a:off x="5924038" y="4492627"/>
              <a:ext cx="1280635" cy="4760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…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E961D2F-642A-9B4F-83F1-8F6B221FBB78}"/>
                </a:ext>
              </a:extLst>
            </p:cNvPr>
            <p:cNvCxnSpPr>
              <a:stCxn id="12" idx="3"/>
              <a:endCxn id="39" idx="1"/>
            </p:cNvCxnSpPr>
            <p:nvPr/>
          </p:nvCxnSpPr>
          <p:spPr>
            <a:xfrm>
              <a:off x="5547571" y="2470616"/>
              <a:ext cx="3764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F8C8B33-05AA-0D48-B137-1B8C22FCC165}"/>
                </a:ext>
              </a:extLst>
            </p:cNvPr>
            <p:cNvCxnSpPr>
              <a:stCxn id="20" idx="3"/>
              <a:endCxn id="40" idx="1"/>
            </p:cNvCxnSpPr>
            <p:nvPr/>
          </p:nvCxnSpPr>
          <p:spPr>
            <a:xfrm>
              <a:off x="5539446" y="3267520"/>
              <a:ext cx="3764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86879ED-2699-F446-ACAB-D984308B0DBB}"/>
                </a:ext>
              </a:extLst>
            </p:cNvPr>
            <p:cNvCxnSpPr>
              <a:stCxn id="25" idx="3"/>
              <a:endCxn id="41" idx="1"/>
            </p:cNvCxnSpPr>
            <p:nvPr/>
          </p:nvCxnSpPr>
          <p:spPr>
            <a:xfrm>
              <a:off x="5534669" y="4052502"/>
              <a:ext cx="3764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DB120F3-3BFD-E745-87C6-923B21E89925}"/>
                </a:ext>
              </a:extLst>
            </p:cNvPr>
            <p:cNvCxnSpPr>
              <a:stCxn id="30" idx="3"/>
              <a:endCxn id="42" idx="1"/>
            </p:cNvCxnSpPr>
            <p:nvPr/>
          </p:nvCxnSpPr>
          <p:spPr>
            <a:xfrm>
              <a:off x="5547570" y="4730671"/>
              <a:ext cx="3764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FDE4EC66-7AE7-2D4C-B0A4-C93856A3666E}"/>
              </a:ext>
            </a:extLst>
          </p:cNvPr>
          <p:cNvSpPr/>
          <p:nvPr/>
        </p:nvSpPr>
        <p:spPr>
          <a:xfrm>
            <a:off x="5788980" y="998342"/>
            <a:ext cx="1195591" cy="11845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Hình</a:t>
            </a:r>
            <a:r>
              <a:rPr lang="en-US" sz="1400" dirty="0"/>
              <a:t> </a:t>
            </a:r>
            <a:r>
              <a:rPr lang="en-US" sz="1400" dirty="0" err="1"/>
              <a:t>bất</a:t>
            </a:r>
            <a:r>
              <a:rPr lang="en-US" sz="1400" dirty="0"/>
              <a:t> </a:t>
            </a:r>
            <a:r>
              <a:rPr lang="en-US" sz="1400" dirty="0" err="1"/>
              <a:t>kì</a:t>
            </a:r>
            <a:endParaRPr lang="en-US" sz="14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B7207-3376-4B47-B848-F8304B809C56}"/>
              </a:ext>
            </a:extLst>
          </p:cNvPr>
          <p:cNvCxnSpPr>
            <a:stCxn id="13" idx="2"/>
          </p:cNvCxnSpPr>
          <p:nvPr/>
        </p:nvCxnSpPr>
        <p:spPr>
          <a:xfrm flipH="1">
            <a:off x="9536174" y="4715807"/>
            <a:ext cx="1" cy="519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FC06DFD-08E9-6D43-ACE6-9904EAC498C0}"/>
              </a:ext>
            </a:extLst>
          </p:cNvPr>
          <p:cNvSpPr/>
          <p:nvPr/>
        </p:nvSpPr>
        <p:spPr>
          <a:xfrm>
            <a:off x="8200103" y="5226407"/>
            <a:ext cx="2772697" cy="11845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HISTOGRAM OF KEYPOINTS</a:t>
            </a:r>
          </a:p>
        </p:txBody>
      </p:sp>
      <p:sp>
        <p:nvSpPr>
          <p:cNvPr id="75" name="Right Arrow 74">
            <a:extLst>
              <a:ext uri="{FF2B5EF4-FFF2-40B4-BE49-F238E27FC236}">
                <a16:creationId xmlns:a16="http://schemas.microsoft.com/office/drawing/2014/main" id="{605D49E3-F7E9-354C-AA26-285A39C66EF2}"/>
              </a:ext>
            </a:extLst>
          </p:cNvPr>
          <p:cNvSpPr/>
          <p:nvPr/>
        </p:nvSpPr>
        <p:spPr>
          <a:xfrm rot="5400000">
            <a:off x="9264465" y="4789454"/>
            <a:ext cx="593529" cy="3866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7" name="Bent Arrow 76">
            <a:extLst>
              <a:ext uri="{FF2B5EF4-FFF2-40B4-BE49-F238E27FC236}">
                <a16:creationId xmlns:a16="http://schemas.microsoft.com/office/drawing/2014/main" id="{49D87000-746B-E241-9F5E-2CC3409CA39B}"/>
              </a:ext>
            </a:extLst>
          </p:cNvPr>
          <p:cNvSpPr/>
          <p:nvPr/>
        </p:nvSpPr>
        <p:spPr>
          <a:xfrm rot="16200000" flipH="1">
            <a:off x="3667947" y="1362364"/>
            <a:ext cx="1974225" cy="2245365"/>
          </a:xfrm>
          <a:prstGeom prst="bentArrow">
            <a:avLst>
              <a:gd name="adj1" fmla="val 13856"/>
              <a:gd name="adj2" fmla="val 15002"/>
              <a:gd name="adj3" fmla="val 17529"/>
              <a:gd name="adj4" fmla="val 6690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61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êu đề phụ 2">
            <a:extLst>
              <a:ext uri="{FF2B5EF4-FFF2-40B4-BE49-F238E27FC236}">
                <a16:creationId xmlns:a16="http://schemas.microsoft.com/office/drawing/2014/main" id="{E01E3F79-725A-48DD-8B53-E3E373F94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7791" y="914404"/>
            <a:ext cx="8334199" cy="516572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Đánh</a:t>
            </a:r>
            <a:r>
              <a:rPr lang="en-US" sz="2800" b="1" dirty="0"/>
              <a:t> </a:t>
            </a:r>
            <a:r>
              <a:rPr lang="en-US" sz="2800" b="1" dirty="0" err="1"/>
              <a:t>giá</a:t>
            </a:r>
            <a:r>
              <a:rPr lang="en-US" sz="2800" b="1" dirty="0"/>
              <a:t> </a:t>
            </a:r>
            <a:r>
              <a:rPr lang="en-US" sz="2800" b="1" dirty="0" err="1"/>
              <a:t>hệ</a:t>
            </a:r>
            <a:r>
              <a:rPr lang="en-US" sz="2800" b="1" dirty="0"/>
              <a:t> </a:t>
            </a:r>
            <a:r>
              <a:rPr lang="en-US" sz="2800" b="1" dirty="0" err="1"/>
              <a:t>thống</a:t>
            </a:r>
            <a:endParaRPr lang="en-US" sz="2800" b="1" dirty="0"/>
          </a:p>
        </p:txBody>
      </p:sp>
      <p:sp>
        <p:nvSpPr>
          <p:cNvPr id="9" name="Chỗ dành sẵn cho Ngày tháng 8">
            <a:extLst>
              <a:ext uri="{FF2B5EF4-FFF2-40B4-BE49-F238E27FC236}">
                <a16:creationId xmlns:a16="http://schemas.microsoft.com/office/drawing/2014/main" id="{A807AF6B-BD3D-4E19-BFCF-6B326ACD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219934" y="6492875"/>
            <a:ext cx="972065" cy="365125"/>
          </a:xfrm>
        </p:spPr>
        <p:txBody>
          <a:bodyPr/>
          <a:lstStyle/>
          <a:p>
            <a:fld id="{DB277118-0732-45CA-BB87-6834219DB72D}" type="datetime1">
              <a:rPr lang="en-US" smtClean="0"/>
              <a:t>6/10/19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E017992-9FC5-4356-B700-CA2EE0534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2378" y="160966"/>
            <a:ext cx="16997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6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roblem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17D1C4F-A137-4BDF-B77B-C2AA61995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039" y="160966"/>
            <a:ext cx="16997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6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213779B-2086-41D7-9D3E-77662350D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846" y="160966"/>
            <a:ext cx="16997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60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xperiments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---------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8B2D164-1EC3-405C-B91C-CAD1EB886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636" y="162151"/>
            <a:ext cx="16997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6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ntro</a:t>
            </a:r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A930DD6C-1A8A-4E66-8302-73AC90044627}"/>
              </a:ext>
            </a:extLst>
          </p:cNvPr>
          <p:cNvCxnSpPr/>
          <p:nvPr/>
        </p:nvCxnSpPr>
        <p:spPr>
          <a:xfrm>
            <a:off x="0" y="7007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B57D89-76D3-A547-99E9-B02F99B05F91}"/>
              </a:ext>
            </a:extLst>
          </p:cNvPr>
          <p:cNvSpPr txBox="1"/>
          <p:nvPr/>
        </p:nvSpPr>
        <p:spPr>
          <a:xfrm>
            <a:off x="1250436" y="1452186"/>
            <a:ext cx="98932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Ưu</a:t>
            </a:r>
            <a:r>
              <a:rPr lang="en-US" sz="2800" b="1" dirty="0"/>
              <a:t> </a:t>
            </a:r>
            <a:r>
              <a:rPr lang="en-US" sz="2800" b="1" dirty="0" err="1"/>
              <a:t>điểm</a:t>
            </a:r>
            <a:r>
              <a:rPr lang="en-US" sz="2800" b="1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hiểu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xử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SIFT, K-Means,…</a:t>
            </a:r>
          </a:p>
          <a:p>
            <a:pPr marL="285750" indent="-285750">
              <a:buFontTx/>
              <a:buChar char="-"/>
            </a:pPr>
            <a:r>
              <a:rPr lang="en-US" sz="2800" dirty="0" err="1"/>
              <a:t>Xây</a:t>
            </a:r>
            <a:r>
              <a:rPr lang="en-US" sz="2800" dirty="0"/>
              <a:t> </a:t>
            </a:r>
            <a:r>
              <a:rPr lang="en-US" sz="2800" dirty="0" err="1"/>
              <a:t>dựng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 </a:t>
            </a:r>
            <a:r>
              <a:rPr lang="en-US" sz="2800" dirty="0" err="1"/>
              <a:t>dựa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kỹ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hiểu</a:t>
            </a:r>
            <a:r>
              <a:rPr lang="en-US" sz="2800" dirty="0"/>
              <a:t>.</a:t>
            </a:r>
          </a:p>
          <a:p>
            <a:r>
              <a:rPr lang="en-US" sz="2800" b="1" dirty="0" err="1"/>
              <a:t>Hạn</a:t>
            </a:r>
            <a:r>
              <a:rPr lang="en-US" sz="2800" b="1" dirty="0"/>
              <a:t> </a:t>
            </a:r>
            <a:r>
              <a:rPr lang="en-US" sz="2800" b="1" dirty="0" err="1"/>
              <a:t>chế</a:t>
            </a:r>
            <a:r>
              <a:rPr lang="en-US" sz="2800" b="1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chính</a:t>
            </a:r>
            <a:r>
              <a:rPr lang="en-US" sz="2800" dirty="0"/>
              <a:t> </a:t>
            </a: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chưa</a:t>
            </a:r>
            <a:r>
              <a:rPr lang="en-US" sz="2800" dirty="0"/>
              <a:t> </a:t>
            </a:r>
            <a:r>
              <a:rPr lang="en-US" sz="2800" dirty="0" err="1"/>
              <a:t>cao</a:t>
            </a:r>
            <a:r>
              <a:rPr lang="en-US" sz="2800" dirty="0"/>
              <a:t>.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  <a:p>
            <a:endParaRPr lang="en-US" sz="2800" dirty="0"/>
          </a:p>
          <a:p>
            <a:r>
              <a:rPr lang="en-US" sz="2800" b="1" dirty="0" err="1"/>
              <a:t>Hướng</a:t>
            </a:r>
            <a:r>
              <a:rPr lang="en-US" sz="2800" b="1" dirty="0"/>
              <a:t> </a:t>
            </a:r>
            <a:r>
              <a:rPr lang="en-US" sz="2800" b="1" dirty="0" err="1"/>
              <a:t>phát</a:t>
            </a:r>
            <a:r>
              <a:rPr lang="en-US" sz="2800" b="1" dirty="0"/>
              <a:t> </a:t>
            </a:r>
            <a:r>
              <a:rPr lang="en-US" sz="2800" b="1" dirty="0" err="1"/>
              <a:t>triển</a:t>
            </a:r>
            <a:r>
              <a:rPr lang="en-US" sz="2800" b="1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sz="2800" dirty="0" err="1"/>
              <a:t>Cải</a:t>
            </a:r>
            <a:r>
              <a:rPr lang="en-US" sz="2800" dirty="0"/>
              <a:t> </a:t>
            </a:r>
            <a:r>
              <a:rPr lang="en-US" sz="2800" dirty="0" err="1"/>
              <a:t>thiện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chính</a:t>
            </a:r>
            <a:r>
              <a:rPr lang="en-US" sz="2800" dirty="0"/>
              <a:t> </a:t>
            </a: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cao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r>
              <a:rPr lang="en-US" sz="28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sz="2800" dirty="0" err="1"/>
              <a:t>Xây</a:t>
            </a:r>
            <a:r>
              <a:rPr lang="en-US" sz="2800" dirty="0"/>
              <a:t> </a:t>
            </a:r>
            <a:r>
              <a:rPr lang="en-US" sz="2800" dirty="0" err="1"/>
              <a:t>dựng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đủ</a:t>
            </a:r>
            <a:r>
              <a:rPr lang="en-US" sz="2800" dirty="0"/>
              <a:t> </a:t>
            </a:r>
            <a:r>
              <a:rPr lang="en-US" sz="2800" dirty="0" err="1"/>
              <a:t>lớn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kiếm</a:t>
            </a:r>
            <a:endParaRPr lang="en-US" sz="2800" dirty="0"/>
          </a:p>
          <a:p>
            <a:pPr marL="285750" indent="-285750"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1275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ỗ dành sẵn cho Ngày tháng 8">
            <a:extLst>
              <a:ext uri="{FF2B5EF4-FFF2-40B4-BE49-F238E27FC236}">
                <a16:creationId xmlns:a16="http://schemas.microsoft.com/office/drawing/2014/main" id="{A807AF6B-BD3D-4E19-BFCF-6B326ACD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219934" y="6492875"/>
            <a:ext cx="972065" cy="365125"/>
          </a:xfrm>
        </p:spPr>
        <p:txBody>
          <a:bodyPr/>
          <a:lstStyle/>
          <a:p>
            <a:fld id="{DB277118-0732-45CA-BB87-6834219DB72D}" type="datetime1">
              <a:rPr lang="en-US" smtClean="0"/>
              <a:t>6/10/19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E017992-9FC5-4356-B700-CA2EE0534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2378" y="160966"/>
            <a:ext cx="16997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6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roblem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17D1C4F-A137-4BDF-B77B-C2AA61995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039" y="160966"/>
            <a:ext cx="16997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6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213779B-2086-41D7-9D3E-77662350D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846" y="160966"/>
            <a:ext cx="16997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60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xperiments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---------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8B2D164-1EC3-405C-B91C-CAD1EB886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636" y="162151"/>
            <a:ext cx="16997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6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ntro</a:t>
            </a:r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A930DD6C-1A8A-4E66-8302-73AC90044627}"/>
              </a:ext>
            </a:extLst>
          </p:cNvPr>
          <p:cNvCxnSpPr/>
          <p:nvPr/>
        </p:nvCxnSpPr>
        <p:spPr>
          <a:xfrm>
            <a:off x="0" y="7007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4EFABB-0A55-FC4F-9FEF-DB88E11B0FD0}"/>
              </a:ext>
            </a:extLst>
          </p:cNvPr>
          <p:cNvSpPr txBox="1"/>
          <p:nvPr/>
        </p:nvSpPr>
        <p:spPr>
          <a:xfrm>
            <a:off x="3322782" y="2710774"/>
            <a:ext cx="520251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820332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5047</TotalTime>
  <Words>335</Words>
  <Application>Microsoft Macintosh PowerPoint</Application>
  <PresentationFormat>Widescreen</PresentationFormat>
  <Paragraphs>140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Xây dựng hệ thống tìm kiếm ảnh dựa trên ảnh mẫu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Thorough Examination of the CNN/Daily Mail Reading Comprehension Task</dc:title>
  <dc:creator>Phạm Kha</dc:creator>
  <cp:lastModifiedBy>PHẠM MẠNH CƯỜNG</cp:lastModifiedBy>
  <cp:revision>62</cp:revision>
  <dcterms:created xsi:type="dcterms:W3CDTF">2018-12-10T17:16:07Z</dcterms:created>
  <dcterms:modified xsi:type="dcterms:W3CDTF">2019-06-10T03:43:43Z</dcterms:modified>
</cp:coreProperties>
</file>