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0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18/04/2020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ZPCQ2poLMEAuDb42MIqw2nc0Oz-FveM/view?usp=shari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B4D60-011A-45AA-998D-512951B99842}"/>
              </a:ext>
            </a:extLst>
          </p:cNvPr>
          <p:cNvSpPr txBox="1"/>
          <p:nvPr/>
        </p:nvSpPr>
        <p:spPr>
          <a:xfrm>
            <a:off x="1765935" y="2560320"/>
            <a:ext cx="5612130" cy="1446550"/>
          </a:xfrm>
          <a:prstGeom prst="rect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bg1"/>
                </a:solidFill>
              </a:rPr>
              <a:t>Sistema de Trading Automático Intradía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00D8-E0A1-4736-8E58-B29D2FD9AA24}"/>
              </a:ext>
            </a:extLst>
          </p:cNvPr>
          <p:cNvSpPr txBox="1"/>
          <p:nvPr/>
        </p:nvSpPr>
        <p:spPr>
          <a:xfrm>
            <a:off x="731520" y="4189750"/>
            <a:ext cx="7680960" cy="1323439"/>
          </a:xfrm>
          <a:prstGeom prst="rect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>
                <a:solidFill>
                  <a:schemeClr val="bg1"/>
                </a:solidFill>
              </a:rPr>
              <a:t>Proyecto final – Minería de datos en altos volúmenes de información</a:t>
            </a:r>
          </a:p>
          <a:p>
            <a:pPr algn="ctr"/>
            <a:endParaRPr lang="es-419" sz="2000" b="1" dirty="0">
              <a:solidFill>
                <a:schemeClr val="bg1"/>
              </a:solidFill>
            </a:endParaRPr>
          </a:p>
          <a:p>
            <a:pPr algn="ctr"/>
            <a:r>
              <a:rPr lang="es-419" sz="2000" b="1" dirty="0">
                <a:solidFill>
                  <a:schemeClr val="bg1"/>
                </a:solidFill>
              </a:rPr>
              <a:t>Johan Ríos</a:t>
            </a:r>
            <a:br>
              <a:rPr lang="es-419" sz="2000" b="1" dirty="0">
                <a:solidFill>
                  <a:schemeClr val="bg1"/>
                </a:solidFill>
              </a:rPr>
            </a:br>
            <a:r>
              <a:rPr lang="es-419" sz="2000" b="1" dirty="0">
                <a:solidFill>
                  <a:schemeClr val="bg1"/>
                </a:solidFill>
              </a:rPr>
              <a:t>Mauricio Cuscagua</a:t>
            </a:r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12108" y="284422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5785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¿Por qué un sistema de trading?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D992ED-EDFD-451E-9784-8372CA81846A}"/>
              </a:ext>
            </a:extLst>
          </p:cNvPr>
          <p:cNvSpPr txBox="1"/>
          <p:nvPr/>
        </p:nvSpPr>
        <p:spPr>
          <a:xfrm>
            <a:off x="275968" y="1868136"/>
            <a:ext cx="6919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Flujo de información voluminoso y rápidamente cambiante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Toma de decisiones basados en cálculos 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Alta operatividad de manera simultanea.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TODO EN MENOS DE 1 MINUTO!</a:t>
            </a: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01526" y="1788126"/>
            <a:ext cx="15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Broker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Datos</a:t>
            </a:r>
          </a:p>
        </p:txBody>
      </p:sp>
      <p:pic>
        <p:nvPicPr>
          <p:cNvPr id="1026" name="Picture 2" descr="Oanda - Experiencia Topstep">
            <a:extLst>
              <a:ext uri="{FF2B5EF4-FFF2-40B4-BE49-F238E27FC236}">
                <a16:creationId xmlns:a16="http://schemas.microsoft.com/office/drawing/2014/main" id="{38449DE6-313D-41B2-B257-F8EDD266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251710"/>
            <a:ext cx="157734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BDBAF5-D4A0-4412-A824-605EF017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10" y="2628900"/>
            <a:ext cx="4259580" cy="6570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A5DF3-C3F2-4CE9-AD60-168BD91138CE}"/>
              </a:ext>
            </a:extLst>
          </p:cNvPr>
          <p:cNvCxnSpPr/>
          <p:nvPr/>
        </p:nvCxnSpPr>
        <p:spPr>
          <a:xfrm>
            <a:off x="3234690" y="2926080"/>
            <a:ext cx="11087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3">
            <a:extLst>
              <a:ext uri="{FF2B5EF4-FFF2-40B4-BE49-F238E27FC236}">
                <a16:creationId xmlns:a16="http://schemas.microsoft.com/office/drawing/2014/main" id="{D5BC89D7-0697-4142-8955-D222DF8F37F1}"/>
              </a:ext>
            </a:extLst>
          </p:cNvPr>
          <p:cNvSpPr txBox="1"/>
          <p:nvPr/>
        </p:nvSpPr>
        <p:spPr>
          <a:xfrm>
            <a:off x="6307869" y="1788126"/>
            <a:ext cx="15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Cotización</a:t>
            </a: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7EFB07F7-6B4B-4057-B309-6F293B97B1FB}"/>
              </a:ext>
            </a:extLst>
          </p:cNvPr>
          <p:cNvSpPr txBox="1"/>
          <p:nvPr/>
        </p:nvSpPr>
        <p:spPr>
          <a:xfrm>
            <a:off x="3566161" y="3933415"/>
            <a:ext cx="5333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126 ACTIVOS DISPONIBLES*</a:t>
            </a:r>
          </a:p>
          <a:p>
            <a:pPr algn="ctr"/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COTIZANDO DOMINGO – VIERNES 24Hrs</a:t>
            </a:r>
          </a:p>
        </p:txBody>
      </p:sp>
      <p:sp>
        <p:nvSpPr>
          <p:cNvPr id="22" name="CuadroTexto 3">
            <a:extLst>
              <a:ext uri="{FF2B5EF4-FFF2-40B4-BE49-F238E27FC236}">
                <a16:creationId xmlns:a16="http://schemas.microsoft.com/office/drawing/2014/main" id="{4C450185-C8EC-4DAB-8929-E4A4F9B26395}"/>
              </a:ext>
            </a:extLst>
          </p:cNvPr>
          <p:cNvSpPr txBox="1"/>
          <p:nvPr/>
        </p:nvSpPr>
        <p:spPr>
          <a:xfrm>
            <a:off x="34290" y="5426676"/>
            <a:ext cx="691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*Para una cuenta demo</a:t>
            </a:r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Aplicaciones de Big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DD43A6-4038-49CC-9527-7E4037E61055}"/>
              </a:ext>
            </a:extLst>
          </p:cNvPr>
          <p:cNvCxnSpPr/>
          <p:nvPr/>
        </p:nvCxnSpPr>
        <p:spPr>
          <a:xfrm>
            <a:off x="4572000" y="1404851"/>
            <a:ext cx="0" cy="387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3">
            <a:extLst>
              <a:ext uri="{FF2B5EF4-FFF2-40B4-BE49-F238E27FC236}">
                <a16:creationId xmlns:a16="http://schemas.microsoft.com/office/drawing/2014/main" id="{C5ADB9F6-167C-4F19-AD2E-058CD50C0FF3}"/>
              </a:ext>
            </a:extLst>
          </p:cNvPr>
          <p:cNvSpPr txBox="1"/>
          <p:nvPr/>
        </p:nvSpPr>
        <p:spPr>
          <a:xfrm>
            <a:off x="5997975" y="1220185"/>
            <a:ext cx="23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Volumen de datos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548FAE4C-5B0E-4F94-850C-65FAA8F84C2C}"/>
              </a:ext>
            </a:extLst>
          </p:cNvPr>
          <p:cNvSpPr txBox="1"/>
          <p:nvPr/>
        </p:nvSpPr>
        <p:spPr>
          <a:xfrm>
            <a:off x="687788" y="1220185"/>
            <a:ext cx="25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Velocidad de cálculo</a:t>
            </a:r>
          </a:p>
        </p:txBody>
      </p:sp>
      <p:sp>
        <p:nvSpPr>
          <p:cNvPr id="14" name="CuadroTexto 3">
            <a:extLst>
              <a:ext uri="{FF2B5EF4-FFF2-40B4-BE49-F238E27FC236}">
                <a16:creationId xmlns:a16="http://schemas.microsoft.com/office/drawing/2014/main" id="{643FB9F3-321B-45B2-91B9-72FAC51F810A}"/>
              </a:ext>
            </a:extLst>
          </p:cNvPr>
          <p:cNvSpPr txBox="1"/>
          <p:nvPr/>
        </p:nvSpPr>
        <p:spPr>
          <a:xfrm>
            <a:off x="275969" y="1868136"/>
            <a:ext cx="3780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Para 126 activos, 8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Cada minuto se genera una señal de compra, venta o no hacer 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Determinar qué órdenes enviar.</a:t>
            </a:r>
          </a:p>
        </p:txBody>
      </p:sp>
      <p:sp>
        <p:nvSpPr>
          <p:cNvPr id="15" name="CuadroTexto 3">
            <a:extLst>
              <a:ext uri="{FF2B5EF4-FFF2-40B4-BE49-F238E27FC236}">
                <a16:creationId xmlns:a16="http://schemas.microsoft.com/office/drawing/2014/main" id="{464D4C2F-4E32-4E8E-A68E-16D735616AA2}"/>
              </a:ext>
            </a:extLst>
          </p:cNvPr>
          <p:cNvSpPr txBox="1"/>
          <p:nvPr/>
        </p:nvSpPr>
        <p:spPr>
          <a:xfrm>
            <a:off x="4817489" y="1868136"/>
            <a:ext cx="378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Aproximadamente 5k datos para 5 días por activo. (total de 630k por semana laboral)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Capacidad limitada de almacenamiento para tiempo significativo (mínimo 2 a 3 años).</a:t>
            </a:r>
          </a:p>
        </p:txBody>
      </p:sp>
    </p:spTree>
    <p:extLst>
      <p:ext uri="{BB962C8B-B14F-4D97-AF65-F5344CB8AC3E}">
        <p14:creationId xmlns:p14="http://schemas.microsoft.com/office/powerpoint/2010/main" val="21716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5678C-AF37-4809-A14B-CBE6BB7D9367}"/>
              </a:ext>
            </a:extLst>
          </p:cNvPr>
          <p:cNvSpPr/>
          <p:nvPr/>
        </p:nvSpPr>
        <p:spPr>
          <a:xfrm>
            <a:off x="275969" y="1143408"/>
            <a:ext cx="8385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Mas allá de explicar la estrategia, es revisar los cálculos necesarios para cada grupo de las últimas n velas pasadas a las estrategias:</a:t>
            </a:r>
            <a:endParaRPr lang="en-US" dirty="0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E75C79CB-5513-4781-9E51-5B63161A12D6}"/>
              </a:ext>
            </a:extLst>
          </p:cNvPr>
          <p:cNvSpPr txBox="1"/>
          <p:nvPr/>
        </p:nvSpPr>
        <p:spPr>
          <a:xfrm>
            <a:off x="275968" y="2308711"/>
            <a:ext cx="8227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10 cálculos aritméticos (potenciación, restas y cocientes)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 cálculos comparativos (máximo, mayor y menor qué)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 cálculo de promedio.</a:t>
            </a:r>
          </a:p>
        </p:txBody>
      </p:sp>
    </p:spTree>
    <p:extLst>
      <p:ext uri="{BB962C8B-B14F-4D97-AF65-F5344CB8AC3E}">
        <p14:creationId xmlns:p14="http://schemas.microsoft.com/office/powerpoint/2010/main" val="49603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7B4DE-8DAD-47B8-BFE7-3DDE7DD6CF0F}"/>
              </a:ext>
            </a:extLst>
          </p:cNvPr>
          <p:cNvSpPr/>
          <p:nvPr/>
        </p:nvSpPr>
        <p:spPr>
          <a:xfrm>
            <a:off x="275968" y="2074433"/>
            <a:ext cx="8385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toma cada minuto la señal para cada activo que cumpla con la regla de trading. Retornando 1 para señalar una compra, -1 para señalar una venta y 0 para no hacer nada.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277B3-2280-4A4C-BD4F-E2F927B4F628}"/>
              </a:ext>
            </a:extLst>
          </p:cNvPr>
          <p:cNvSpPr/>
          <p:nvPr/>
        </p:nvSpPr>
        <p:spPr>
          <a:xfrm>
            <a:off x="275968" y="3240986"/>
            <a:ext cx="8385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Para saber más de la estrategia, referirse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P. J.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Kaufman,Trading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Systems and Methods,+ Website,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pag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 796, vol. 591.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JohnWiley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&amp; Sons, 2013</a:t>
            </a:r>
          </a:p>
        </p:txBody>
      </p:sp>
    </p:spTree>
    <p:extLst>
      <p:ext uri="{BB962C8B-B14F-4D97-AF65-F5344CB8AC3E}">
        <p14:creationId xmlns:p14="http://schemas.microsoft.com/office/powerpoint/2010/main" val="158184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Almacenamiento de datos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7280C-72FF-4840-A1C9-FD39693A5A53}"/>
              </a:ext>
            </a:extLst>
          </p:cNvPr>
          <p:cNvSpPr/>
          <p:nvPr/>
        </p:nvSpPr>
        <p:spPr>
          <a:xfrm>
            <a:off x="3711631" y="1446538"/>
            <a:ext cx="1720736" cy="4572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Inicia la construcción de una vela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9010F-B52C-4351-80B7-886A085C3C9F}"/>
              </a:ext>
            </a:extLst>
          </p:cNvPr>
          <p:cNvSpPr/>
          <p:nvPr/>
        </p:nvSpPr>
        <p:spPr>
          <a:xfrm>
            <a:off x="3789561" y="2083146"/>
            <a:ext cx="1564875" cy="4558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Se recibe un cambio de precio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0662E-676F-498E-B490-597107B18B55}"/>
              </a:ext>
            </a:extLst>
          </p:cNvPr>
          <p:cNvSpPr/>
          <p:nvPr/>
        </p:nvSpPr>
        <p:spPr>
          <a:xfrm>
            <a:off x="3450817" y="2718368"/>
            <a:ext cx="2242361" cy="4558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Se actualiza el máximo y el mínimo de la ventana actual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2F102-4112-47E9-9814-B3F8E0C540FB}"/>
              </a:ext>
            </a:extLst>
          </p:cNvPr>
          <p:cNvSpPr/>
          <p:nvPr/>
        </p:nvSpPr>
        <p:spPr>
          <a:xfrm>
            <a:off x="5314254" y="3901033"/>
            <a:ext cx="2242360" cy="4558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Se incluye el nuevo registro en la estructura de datos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5F9D5-C957-41CA-B5F3-3FC738D122EF}"/>
              </a:ext>
            </a:extLst>
          </p:cNvPr>
          <p:cNvSpPr/>
          <p:nvPr/>
        </p:nvSpPr>
        <p:spPr>
          <a:xfrm>
            <a:off x="5632020" y="5024299"/>
            <a:ext cx="1606828" cy="45858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Se graba la información del día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D35A6-71EE-49EC-9AD7-3B58B03F3CD7}"/>
              </a:ext>
            </a:extLst>
          </p:cNvPr>
          <p:cNvSpPr/>
          <p:nvPr/>
        </p:nvSpPr>
        <p:spPr>
          <a:xfrm>
            <a:off x="4112721" y="811316"/>
            <a:ext cx="918557" cy="4572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400" dirty="0"/>
              <a:t>Inicia el </a:t>
            </a:r>
            <a:r>
              <a:rPr lang="es-CO" sz="1400" dirty="0" err="1"/>
              <a:t>streaming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82B29E-9C47-45AF-B5DB-80D730690BFB}"/>
              </a:ext>
            </a:extLst>
          </p:cNvPr>
          <p:cNvSpPr/>
          <p:nvPr/>
        </p:nvSpPr>
        <p:spPr>
          <a:xfrm>
            <a:off x="4123109" y="3353590"/>
            <a:ext cx="897776" cy="421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200" dirty="0"/>
              <a:t>¿Terminó la ventana?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63BD6-B11E-42CF-B2D6-A5E232C01F07}"/>
              </a:ext>
            </a:extLst>
          </p:cNvPr>
          <p:cNvSpPr/>
          <p:nvPr/>
        </p:nvSpPr>
        <p:spPr>
          <a:xfrm>
            <a:off x="6278876" y="3438789"/>
            <a:ext cx="313116" cy="251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200" dirty="0"/>
              <a:t>Si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016BA-8036-424D-AE1E-6B2BA46DD8F8}"/>
              </a:ext>
            </a:extLst>
          </p:cNvPr>
          <p:cNvSpPr/>
          <p:nvPr/>
        </p:nvSpPr>
        <p:spPr>
          <a:xfrm>
            <a:off x="2022378" y="2820593"/>
            <a:ext cx="379999" cy="251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200" dirty="0"/>
              <a:t>No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E71458-ED8E-485E-8791-530A98C3E7E3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flipH="1">
            <a:off x="4571999" y="1268516"/>
            <a:ext cx="1" cy="17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2B2B65-A1A8-4CAD-B1EF-29F2C3472AF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4571999" y="1903738"/>
            <a:ext cx="0" cy="1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59C77-66A3-4CE8-ADC4-78705FDD373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571998" y="2538960"/>
            <a:ext cx="1" cy="1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893C16-C1B1-4CD2-814C-BA7FAB9776D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4571997" y="3174182"/>
            <a:ext cx="1" cy="1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6EA206-480F-42C4-AA7B-683494C8449E}"/>
              </a:ext>
            </a:extLst>
          </p:cNvPr>
          <p:cNvCxnSpPr>
            <a:stCxn id="15" idx="1"/>
            <a:endCxn id="17" idx="2"/>
          </p:cNvCxnSpPr>
          <p:nvPr/>
        </p:nvCxnSpPr>
        <p:spPr>
          <a:xfrm rot="10800000">
            <a:off x="2212379" y="3071957"/>
            <a:ext cx="1910731" cy="492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71AB10-6199-4C38-B31A-B233F0E18570}"/>
              </a:ext>
            </a:extLst>
          </p:cNvPr>
          <p:cNvCxnSpPr>
            <a:stCxn id="17" idx="0"/>
            <a:endCxn id="10" idx="1"/>
          </p:cNvCxnSpPr>
          <p:nvPr/>
        </p:nvCxnSpPr>
        <p:spPr>
          <a:xfrm rot="5400000" flipH="1" flipV="1">
            <a:off x="2746199" y="1777232"/>
            <a:ext cx="509540" cy="1577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492D11-B676-48F3-B767-7A63A51BA3D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020885" y="3564471"/>
            <a:ext cx="125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5763394-76CB-4A17-AEF5-B6B9B74BA868}"/>
              </a:ext>
            </a:extLst>
          </p:cNvPr>
          <p:cNvSpPr/>
          <p:nvPr/>
        </p:nvSpPr>
        <p:spPr>
          <a:xfrm>
            <a:off x="6021181" y="4567728"/>
            <a:ext cx="828506" cy="251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sz="1200" dirty="0"/>
              <a:t>Fin del día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4BF5C3-CB3F-45D3-BD71-76F6374B8A29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6435434" y="3690152"/>
            <a:ext cx="0" cy="2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FA5155-2893-4D2D-AB3A-9DE5646FE6F7}"/>
              </a:ext>
            </a:extLst>
          </p:cNvPr>
          <p:cNvCxnSpPr>
            <a:stCxn id="12" idx="2"/>
            <a:endCxn id="36" idx="0"/>
          </p:cNvCxnSpPr>
          <p:nvPr/>
        </p:nvCxnSpPr>
        <p:spPr>
          <a:xfrm>
            <a:off x="6435434" y="4356847"/>
            <a:ext cx="0" cy="2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91F110-3285-43EF-896C-199CAC795E3F}"/>
              </a:ext>
            </a:extLst>
          </p:cNvPr>
          <p:cNvCxnSpPr>
            <a:stCxn id="36" idx="2"/>
            <a:endCxn id="13" idx="0"/>
          </p:cNvCxnSpPr>
          <p:nvPr/>
        </p:nvCxnSpPr>
        <p:spPr>
          <a:xfrm>
            <a:off x="6435434" y="4819091"/>
            <a:ext cx="0" cy="20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Ejemplo de ejecución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63679-22AF-4AF8-9D8E-D5C303BF146B}"/>
              </a:ext>
            </a:extLst>
          </p:cNvPr>
          <p:cNvSpPr/>
          <p:nvPr/>
        </p:nvSpPr>
        <p:spPr>
          <a:xfrm>
            <a:off x="3952701" y="2635686"/>
            <a:ext cx="1783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hlinkClick r:id="rId2"/>
              </a:rPr>
              <a:t>Ejemplo</a:t>
            </a:r>
            <a:r>
              <a:rPr lang="en-US" sz="2800" dirty="0">
                <a:hlinkClick r:id="rId2"/>
              </a:rPr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4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Trabajo Futuro</a:t>
            </a: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5D183A22-966D-4B99-B8F9-3FC8B3736837}"/>
              </a:ext>
            </a:extLst>
          </p:cNvPr>
          <p:cNvSpPr txBox="1"/>
          <p:nvPr/>
        </p:nvSpPr>
        <p:spPr>
          <a:xfrm>
            <a:off x="275968" y="1868136"/>
            <a:ext cx="6919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Administración de portafolios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Ejecución inteligente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Backtesting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de estrategias para tiempo relevante</a:t>
            </a:r>
          </a:p>
        </p:txBody>
      </p:sp>
    </p:spTree>
    <p:extLst>
      <p:ext uri="{BB962C8B-B14F-4D97-AF65-F5344CB8AC3E}">
        <p14:creationId xmlns:p14="http://schemas.microsoft.com/office/powerpoint/2010/main" val="2024517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c2d2e6112d6baa8ed88620acc0e9f53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300cc0a9f84293867af8b5a362716c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C56CF8-4459-4453-932C-7D3A8EDCE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345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Juan Mauricio Cuscagua Lopez</cp:lastModifiedBy>
  <cp:revision>32</cp:revision>
  <dcterms:created xsi:type="dcterms:W3CDTF">2015-01-20T20:40:07Z</dcterms:created>
  <dcterms:modified xsi:type="dcterms:W3CDTF">2020-04-18T15:58:42Z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