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689EC0-C7EB-450C-A56C-8CBA69B0F773}">
  <a:tblStyle styleId="{8C689EC0-C7EB-450C-A56C-8CBA69B0F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c96d5b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c96d5b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c96d5b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c96d5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c96d5b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c96d5b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c96d5b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c96d5b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c96d5b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c96d5b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c96d5b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c96d5b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c96d5b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c96d5b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c96d5b4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c96d5b4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c96d5b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c96d5b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c96d5b4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c96d5b4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de2141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de2141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ccc47f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ccc47f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3ccc47f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3ccc47f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de2141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de2141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e2141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e2141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c96d5b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c96d5b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c96d5b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c96d5b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c96d5b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c96d5b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c96d5b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c96d5b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c96d5b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c96d5b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Retrieval</a:t>
            </a:r>
            <a:r>
              <a:rPr lang="en"/>
              <a:t> with Long Legal Documents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Michel Custeau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Diana Inkpen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51100" y="116400"/>
            <a:ext cx="3944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q = [ </a:t>
            </a:r>
            <a:r>
              <a:rPr b="1" lang="en" sz="2300">
                <a:solidFill>
                  <a:srgbClr val="3465A4"/>
                </a:solidFill>
              </a:rPr>
              <a:t>q</a:t>
            </a:r>
            <a:r>
              <a:rPr b="1" baseline="-25000" lang="en" sz="2300">
                <a:solidFill>
                  <a:srgbClr val="3465A4"/>
                </a:solidFill>
              </a:rPr>
              <a:t>1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FF5429"/>
                </a:solidFill>
              </a:rPr>
              <a:t>q</a:t>
            </a:r>
            <a:r>
              <a:rPr b="1" baseline="-25000" lang="en" sz="2300">
                <a:solidFill>
                  <a:srgbClr val="FF5429"/>
                </a:solidFill>
              </a:rPr>
              <a:t>2</a:t>
            </a:r>
            <a:r>
              <a:rPr b="1" baseline="-25000" lang="en" sz="2300">
                <a:solidFill>
                  <a:schemeClr val="dk1"/>
                </a:solidFill>
              </a:rPr>
              <a:t>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069A2E"/>
                </a:solidFill>
              </a:rPr>
              <a:t>q</a:t>
            </a:r>
            <a:r>
              <a:rPr b="1" baseline="-25000" lang="en" sz="2300">
                <a:solidFill>
                  <a:srgbClr val="069A2E"/>
                </a:solidFill>
              </a:rPr>
              <a:t>3</a:t>
            </a:r>
            <a:r>
              <a:rPr b="1" lang="en" sz="2300">
                <a:solidFill>
                  <a:schemeClr val="dk1"/>
                </a:solidFill>
              </a:rPr>
              <a:t> ]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25" y="116388"/>
            <a:ext cx="6103800" cy="4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q = [ </a:t>
            </a:r>
            <a:r>
              <a:rPr b="1" lang="en" sz="2300">
                <a:solidFill>
                  <a:srgbClr val="3465A4"/>
                </a:solidFill>
              </a:rPr>
              <a:t>q</a:t>
            </a:r>
            <a:r>
              <a:rPr b="1" baseline="-25000" lang="en" sz="2300">
                <a:solidFill>
                  <a:srgbClr val="3465A4"/>
                </a:solidFill>
              </a:rPr>
              <a:t>1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FF5429"/>
                </a:solidFill>
              </a:rPr>
              <a:t>q</a:t>
            </a:r>
            <a:r>
              <a:rPr b="1" baseline="-25000" lang="en" sz="2300">
                <a:solidFill>
                  <a:srgbClr val="FF5429"/>
                </a:solidFill>
              </a:rPr>
              <a:t>2</a:t>
            </a:r>
            <a:r>
              <a:rPr b="1" baseline="-25000" lang="en" sz="2300">
                <a:solidFill>
                  <a:schemeClr val="dk1"/>
                </a:solidFill>
              </a:rPr>
              <a:t>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069A2E"/>
                </a:solidFill>
              </a:rPr>
              <a:t>q</a:t>
            </a:r>
            <a:r>
              <a:rPr b="1" baseline="-25000" lang="en" sz="2300">
                <a:solidFill>
                  <a:srgbClr val="069A2E"/>
                </a:solidFill>
              </a:rPr>
              <a:t>3</a:t>
            </a:r>
            <a:r>
              <a:rPr b="1" lang="en" sz="2300">
                <a:solidFill>
                  <a:schemeClr val="dk1"/>
                </a:solidFill>
              </a:rPr>
              <a:t> ]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Score( q , documents ) =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13" y="1764413"/>
            <a:ext cx="4829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410200" y="4003100"/>
            <a:ext cx="585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Ranked_docs = [doc 1 , doc 2, … , doc n]</a:t>
            </a:r>
            <a:endParaRPr b="1" sz="20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63" y="196763"/>
            <a:ext cx="4829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63" y="2579236"/>
            <a:ext cx="1127400" cy="1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613" y="248013"/>
            <a:ext cx="4829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75" y="2743177"/>
            <a:ext cx="952575" cy="9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4011925" y="3922375"/>
            <a:ext cx="5451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Ranked_docs = [doc 1 , doc 2, … , doc n]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50" y="859375"/>
            <a:ext cx="3429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27800" y="40743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words per fragment: 128</a:t>
            </a:r>
            <a:endParaRPr/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952500" y="17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975.4314024448395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1009.0124044418335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174.4975619316101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174.4893810749054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6"/>
          <p:cNvGraphicFramePr/>
          <p:nvPr/>
        </p:nvGraphicFramePr>
        <p:xfrm>
          <a:off x="2482250" y="123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803400"/>
                <a:gridCol w="2895600"/>
              </a:tblGrid>
              <a:tr h="4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27275" y="46488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words per fragment: 128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952500" y="27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0.2746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975.4314024448395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1009.0124044418335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174.4975619316101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174.4893810749054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7"/>
          <p:cNvGraphicFramePr/>
          <p:nvPr/>
        </p:nvGraphicFramePr>
        <p:xfrm>
          <a:off x="2400300" y="2213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895600"/>
                <a:gridCol w="2895600"/>
              </a:tblGrid>
              <a:tr h="4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7"/>
          <p:cNvGraphicFramePr/>
          <p:nvPr/>
        </p:nvGraphicFramePr>
        <p:xfrm>
          <a:off x="1010075" y="1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856.4165976047516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330.2172038555145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3: take advantage of </a:t>
            </a:r>
            <a:r>
              <a:rPr lang="en"/>
              <a:t>document</a:t>
            </a:r>
            <a:r>
              <a:rPr lang="en"/>
              <a:t> structure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5" y="233725"/>
            <a:ext cx="4940399" cy="455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50" y="233725"/>
            <a:ext cx="4048000" cy="47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Canadian legal documents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3727525"/>
            <a:ext cx="83412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Number of words for each query and doc: 512</a:t>
            </a:r>
            <a:endParaRPr b="1"/>
          </a:p>
        </p:txBody>
      </p:sp>
      <p:graphicFrame>
        <p:nvGraphicFramePr>
          <p:cNvPr id="166" name="Google Shape;166;p30"/>
          <p:cNvGraphicFramePr/>
          <p:nvPr/>
        </p:nvGraphicFramePr>
        <p:xfrm>
          <a:off x="1003325" y="15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348875"/>
                <a:gridCol w="489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2576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160.36449432373047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11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initial results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1240325" y="4550875"/>
            <a:ext cx="676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Number of words for each query and doc: 512</a:t>
            </a:r>
            <a:endParaRPr b="1"/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1003325" y="2935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348875"/>
                <a:gridCol w="4890125"/>
              </a:tblGrid>
              <a:tr h="3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0.1406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160.36449432373047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31"/>
          <p:cNvGraphicFramePr/>
          <p:nvPr/>
        </p:nvGraphicFramePr>
        <p:xfrm>
          <a:off x="977900" y="69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399700"/>
                <a:gridCol w="4890150"/>
              </a:tblGrid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6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at top 10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856.4165976047516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88" y="152400"/>
            <a:ext cx="69124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925" y="49900"/>
            <a:ext cx="62889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42" u="sng"/>
              <a:t>What is Information Retrieval?</a:t>
            </a:r>
            <a:endParaRPr b="1" sz="3142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Takeaway: less is more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do you measure relevance?</a:t>
            </a:r>
            <a:endParaRPr b="1" u="sng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1919413"/>
            <a:ext cx="8822400" cy="13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u="sng"/>
              <a:t>How do you measure relevance?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0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20" y="2947375"/>
            <a:ext cx="3736575" cy="11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50" y="1671025"/>
            <a:ext cx="6212694" cy="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3631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COLIEE-2021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COLIEE-2021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FIRE-2017-IRLeD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Number of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Number of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1: look at entire document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at top 10 documents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{8C689EC0-C7EB-450C-A56C-8CBA69B0F773}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2: Target word around the spots where a reference was removed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25" y="113300"/>
            <a:ext cx="6223925" cy="49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