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81B7EE-B50A-4BCC-860D-4CA0A1FA123D}">
  <a:tblStyle styleId="{EE81B7EE-B50A-4BCC-860D-4CA0A1FA12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0b48148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0b48148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0b481489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0b481489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0b48148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0b48148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0b481489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0b481489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0b481489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0b481489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b481489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b481489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0b481489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0b481489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0b481489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0b481489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0b481489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0b481489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0b481489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0b481489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0b481489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0b481489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0b48148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0b48148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b481489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0b481489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0b481489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0b481489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0b481489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0b481489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0b481489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0b481489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0b481489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0b481489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0b481489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0b481489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0b481489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0b481489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0b48148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0b48148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0b48148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0b48148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0b48148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0b48148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0b481489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0b48148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0b481489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0b481489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0b481489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0b481489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0b481489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0b48148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 with Long Legal Documents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Michel Custeau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 Diana Inkpen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51100" y="116400"/>
            <a:ext cx="39447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q = [ </a:t>
            </a:r>
            <a:r>
              <a:rPr b="1" lang="en" sz="2300">
                <a:solidFill>
                  <a:srgbClr val="3465A4"/>
                </a:solidFill>
              </a:rPr>
              <a:t>q</a:t>
            </a:r>
            <a:r>
              <a:rPr b="1" baseline="-25000" lang="en" sz="2300">
                <a:solidFill>
                  <a:srgbClr val="3465A4"/>
                </a:solidFill>
              </a:rPr>
              <a:t>1 </a:t>
            </a:r>
            <a:r>
              <a:rPr b="1" lang="en" sz="2300">
                <a:solidFill>
                  <a:schemeClr val="dk1"/>
                </a:solidFill>
              </a:rPr>
              <a:t>, </a:t>
            </a:r>
            <a:r>
              <a:rPr b="1" lang="en" sz="2300">
                <a:solidFill>
                  <a:srgbClr val="FF5429"/>
                </a:solidFill>
              </a:rPr>
              <a:t>q</a:t>
            </a:r>
            <a:r>
              <a:rPr b="1" baseline="-25000" lang="en" sz="2300">
                <a:solidFill>
                  <a:srgbClr val="FF5429"/>
                </a:solidFill>
              </a:rPr>
              <a:t>2</a:t>
            </a:r>
            <a:r>
              <a:rPr b="1" baseline="-25000" lang="en" sz="2300">
                <a:solidFill>
                  <a:schemeClr val="dk1"/>
                </a:solidFill>
              </a:rPr>
              <a:t> </a:t>
            </a:r>
            <a:r>
              <a:rPr b="1" lang="en" sz="2300">
                <a:solidFill>
                  <a:schemeClr val="dk1"/>
                </a:solidFill>
              </a:rPr>
              <a:t>, </a:t>
            </a:r>
            <a:r>
              <a:rPr b="1" lang="en" sz="2300">
                <a:solidFill>
                  <a:srgbClr val="069A2E"/>
                </a:solidFill>
              </a:rPr>
              <a:t>q</a:t>
            </a:r>
            <a:r>
              <a:rPr b="1" baseline="-25000" lang="en" sz="2300">
                <a:solidFill>
                  <a:srgbClr val="069A2E"/>
                </a:solidFill>
              </a:rPr>
              <a:t>3</a:t>
            </a:r>
            <a:r>
              <a:rPr b="1" lang="en" sz="2300">
                <a:solidFill>
                  <a:schemeClr val="dk1"/>
                </a:solidFill>
              </a:rPr>
              <a:t> ]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425" y="116388"/>
            <a:ext cx="6103800" cy="48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q = [ </a:t>
            </a:r>
            <a:r>
              <a:rPr b="1" lang="en" sz="2300">
                <a:solidFill>
                  <a:srgbClr val="3465A4"/>
                </a:solidFill>
              </a:rPr>
              <a:t>q</a:t>
            </a:r>
            <a:r>
              <a:rPr b="1" baseline="-25000" lang="en" sz="2300">
                <a:solidFill>
                  <a:srgbClr val="3465A4"/>
                </a:solidFill>
              </a:rPr>
              <a:t>1 </a:t>
            </a:r>
            <a:r>
              <a:rPr b="1" lang="en" sz="2300">
                <a:solidFill>
                  <a:schemeClr val="dk1"/>
                </a:solidFill>
              </a:rPr>
              <a:t>, </a:t>
            </a:r>
            <a:r>
              <a:rPr b="1" lang="en" sz="2300">
                <a:solidFill>
                  <a:srgbClr val="FF5429"/>
                </a:solidFill>
              </a:rPr>
              <a:t>q</a:t>
            </a:r>
            <a:r>
              <a:rPr b="1" baseline="-25000" lang="en" sz="2300">
                <a:solidFill>
                  <a:srgbClr val="FF5429"/>
                </a:solidFill>
              </a:rPr>
              <a:t>2</a:t>
            </a:r>
            <a:r>
              <a:rPr b="1" baseline="-25000" lang="en" sz="2300">
                <a:solidFill>
                  <a:schemeClr val="dk1"/>
                </a:solidFill>
              </a:rPr>
              <a:t> </a:t>
            </a:r>
            <a:r>
              <a:rPr b="1" lang="en" sz="2300">
                <a:solidFill>
                  <a:schemeClr val="dk1"/>
                </a:solidFill>
              </a:rPr>
              <a:t>, </a:t>
            </a:r>
            <a:r>
              <a:rPr b="1" lang="en" sz="2300">
                <a:solidFill>
                  <a:srgbClr val="069A2E"/>
                </a:solidFill>
              </a:rPr>
              <a:t>q</a:t>
            </a:r>
            <a:r>
              <a:rPr b="1" baseline="-25000" lang="en" sz="2300">
                <a:solidFill>
                  <a:srgbClr val="069A2E"/>
                </a:solidFill>
              </a:rPr>
              <a:t>3</a:t>
            </a:r>
            <a:r>
              <a:rPr b="1" lang="en" sz="2300">
                <a:solidFill>
                  <a:schemeClr val="dk1"/>
                </a:solidFill>
              </a:rPr>
              <a:t> ]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Score( q , documents ) =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213" y="1764413"/>
            <a:ext cx="48291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2410200" y="4003100"/>
            <a:ext cx="5850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Ranked_docs = [doc 1 , doc 2, … , doc n]</a:t>
            </a:r>
            <a:endParaRPr b="1" sz="2000"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763" y="196763"/>
            <a:ext cx="48291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663" y="2579236"/>
            <a:ext cx="1127400" cy="1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613" y="248013"/>
            <a:ext cx="48291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075" y="2743177"/>
            <a:ext cx="952575" cy="9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4011925" y="3922375"/>
            <a:ext cx="5451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Ranked_docs = [doc 1 , doc 2, … , doc n]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50" y="859375"/>
            <a:ext cx="34290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227800" y="4074300"/>
            <a:ext cx="8604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words per fragment: 128</a:t>
            </a:r>
            <a:endParaRPr/>
          </a:p>
        </p:txBody>
      </p:sp>
      <p:graphicFrame>
        <p:nvGraphicFramePr>
          <p:cNvPr id="139" name="Google Shape;139;p26"/>
          <p:cNvGraphicFramePr/>
          <p:nvPr/>
        </p:nvGraphicFramePr>
        <p:xfrm>
          <a:off x="952500" y="17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{EE81B7EE-B50A-4BCC-860D-4CA0A1FA123D}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Scoring function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0.2235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0.3196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p26"/>
          <p:cNvGraphicFramePr/>
          <p:nvPr/>
        </p:nvGraphicFramePr>
        <p:xfrm>
          <a:off x="2482250" y="1238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{EE81B7EE-B50A-4BCC-860D-4CA0A1FA123D}</a:tableStyleId>
              </a:tblPr>
              <a:tblGrid>
                <a:gridCol w="2803400"/>
                <a:gridCol w="2895600"/>
              </a:tblGrid>
              <a:tr h="4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Canadian legal documents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Indian Legal Documents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27275" y="4648800"/>
            <a:ext cx="8604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words per fragment: 128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700100" y="780250"/>
            <a:ext cx="762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Previous F1 scores: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COLIEE2021: </a:t>
            </a:r>
            <a:r>
              <a:rPr lang="en">
                <a:highlight>
                  <a:schemeClr val="accent6"/>
                </a:highlight>
              </a:rPr>
              <a:t>0.2059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FIRE-2017-IRLeD: </a:t>
            </a:r>
            <a:r>
              <a:rPr lang="en">
                <a:highlight>
                  <a:srgbClr val="00FF00"/>
                </a:highlight>
              </a:rPr>
              <a:t>0.2193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753775" y="2325700"/>
            <a:ext cx="707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New F1 scores: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COLIEE2021: </a:t>
            </a:r>
            <a:r>
              <a:rPr lang="en">
                <a:highlight>
                  <a:srgbClr val="FFFF00"/>
                </a:highlight>
              </a:rPr>
              <a:t>0.2235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FIRE-2017-IRLeD: 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</a:rPr>
              <a:t>0.3196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3: take advantage of document structure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75" y="233725"/>
            <a:ext cx="4940399" cy="455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050" y="233725"/>
            <a:ext cx="4048000" cy="473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Canadian legal documents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3727525"/>
            <a:ext cx="83412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Number of words for each query and doc: 512</a:t>
            </a:r>
            <a:endParaRPr b="1"/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1003325" y="158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{EE81B7EE-B50A-4BCC-860D-4CA0A1FA123D}</a:tableStyleId>
              </a:tblPr>
              <a:tblGrid>
                <a:gridCol w="2348875"/>
                <a:gridCol w="4890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27275" y="4648800"/>
            <a:ext cx="8604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700100" y="780250"/>
            <a:ext cx="762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F1 score from initial strategy</a:t>
            </a:r>
            <a:r>
              <a:rPr lang="en" u="sng"/>
              <a:t>: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COLIEE2021: </a:t>
            </a:r>
            <a:r>
              <a:rPr lang="en">
                <a:highlight>
                  <a:schemeClr val="accent6"/>
                </a:highlight>
              </a:rPr>
              <a:t>0.2059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700100" y="3377500"/>
            <a:ext cx="712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New F1 score: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COLIEE2021: </a:t>
            </a:r>
            <a:r>
              <a:rPr lang="en">
                <a:highlight>
                  <a:srgbClr val="FFFF00"/>
                </a:highlight>
              </a:rPr>
              <a:t>0.2218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732300" y="1971550"/>
            <a:ext cx="715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F1 score from second strategy: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	</a:t>
            </a:r>
            <a:r>
              <a:rPr lang="en"/>
              <a:t>COLIEE2021: </a:t>
            </a:r>
            <a:r>
              <a:rPr lang="en">
                <a:highlight>
                  <a:schemeClr val="accent6"/>
                </a:highlight>
              </a:rPr>
              <a:t>0.2235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88" y="152400"/>
            <a:ext cx="691242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52925" y="49900"/>
            <a:ext cx="62889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42" u="sng"/>
              <a:t>What is Information Retrieval?</a:t>
            </a:r>
            <a:endParaRPr b="1" sz="3142" u="sng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4: Using Bert </a:t>
            </a:r>
            <a:r>
              <a:rPr lang="en"/>
              <a:t>alongside</a:t>
            </a:r>
            <a:r>
              <a:rPr lang="en"/>
              <a:t> BM25+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227800" y="4074300"/>
            <a:ext cx="8604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words per fragment: 128</a:t>
            </a:r>
            <a:endParaRPr/>
          </a:p>
        </p:txBody>
      </p:sp>
      <p:graphicFrame>
        <p:nvGraphicFramePr>
          <p:cNvPr id="185" name="Google Shape;185;p33"/>
          <p:cNvGraphicFramePr/>
          <p:nvPr/>
        </p:nvGraphicFramePr>
        <p:xfrm>
          <a:off x="952500" y="1753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{EE81B7EE-B50A-4BCC-860D-4CA0A1FA123D}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Canadian Legal 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Indian Legal Documents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27275" y="4648800"/>
            <a:ext cx="8604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700100" y="780250"/>
            <a:ext cx="762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Best F1 score </a:t>
            </a:r>
            <a:r>
              <a:rPr lang="en" u="sng"/>
              <a:t>achieved</a:t>
            </a:r>
            <a:r>
              <a:rPr lang="en" u="sng"/>
              <a:t> using BM25</a:t>
            </a:r>
            <a:r>
              <a:rPr lang="en" u="sng"/>
              <a:t>: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COLIEE2021: </a:t>
            </a:r>
            <a:r>
              <a:rPr lang="en">
                <a:highlight>
                  <a:schemeClr val="accent6"/>
                </a:highlight>
              </a:rPr>
              <a:t>0.2235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	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	</a:t>
            </a:r>
            <a:r>
              <a:rPr lang="en">
                <a:highlight>
                  <a:schemeClr val="lt1"/>
                </a:highlight>
              </a:rPr>
              <a:t>FIRE-2017-IRLeD: </a:t>
            </a:r>
            <a:r>
              <a:rPr lang="en">
                <a:highlight>
                  <a:srgbClr val="00FF00"/>
                </a:highlight>
              </a:rPr>
              <a:t>0.3196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700100" y="2712075"/>
            <a:ext cx="715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F1 score using Bert: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	</a:t>
            </a:r>
            <a:r>
              <a:rPr lang="en"/>
              <a:t>COLIEE2021: </a:t>
            </a:r>
            <a:r>
              <a:rPr lang="en">
                <a:highlight>
                  <a:schemeClr val="accent6"/>
                </a:highlight>
              </a:rPr>
              <a:t>0.1100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	</a:t>
            </a:r>
            <a:endParaRPr>
              <a:highlight>
                <a:schemeClr val="accent6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FIRE-2017-IRLeD: 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</a:rPr>
              <a:t>0.0867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results to COLIEE2021 </a:t>
            </a:r>
            <a:r>
              <a:rPr lang="en"/>
              <a:t>task</a:t>
            </a:r>
            <a:r>
              <a:rPr lang="en"/>
              <a:t> 1 competition winners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68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dataset</a:t>
            </a:r>
            <a:endParaRPr/>
          </a:p>
        </p:txBody>
      </p:sp>
      <p:graphicFrame>
        <p:nvGraphicFramePr>
          <p:cNvPr id="203" name="Google Shape;203;p36"/>
          <p:cNvGraphicFramePr/>
          <p:nvPr/>
        </p:nvGraphicFramePr>
        <p:xfrm>
          <a:off x="2390650" y="147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{EE81B7EE-B50A-4BCC-860D-4CA0A1FA123D}</a:tableStyleId>
              </a:tblPr>
              <a:tblGrid>
                <a:gridCol w="2413000"/>
                <a:gridCol w="2413000"/>
              </a:tblGrid>
              <a:tr h="65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Candidate documents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test set: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250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queries + train documents + test queries + test </a:t>
                      </a:r>
                      <a:r>
                        <a:rPr lang="en"/>
                        <a:t>documents</a:t>
                      </a:r>
                      <a:r>
                        <a:rPr lang="en"/>
                        <a:t>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4415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247300" y="2190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Results</a:t>
            </a:r>
            <a:endParaRPr/>
          </a:p>
        </p:txBody>
      </p:sp>
      <p:sp>
        <p:nvSpPr>
          <p:cNvPr id="209" name="Google Shape;209;p37"/>
          <p:cNvSpPr txBox="1"/>
          <p:nvPr/>
        </p:nvSpPr>
        <p:spPr>
          <a:xfrm>
            <a:off x="1526500" y="1659500"/>
            <a:ext cx="553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F1 score of winning team using Linear Interpolation model: </a:t>
            </a:r>
            <a:r>
              <a:rPr lang="en" sz="1900">
                <a:highlight>
                  <a:srgbClr val="FFFF00"/>
                </a:highlight>
              </a:rPr>
              <a:t>0.1917</a:t>
            </a:r>
            <a:endParaRPr sz="1900">
              <a:highlight>
                <a:srgbClr val="FFFF00"/>
              </a:highlight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1623825" y="3438675"/>
            <a:ext cx="477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chemeClr val="lt1"/>
                </a:highlight>
              </a:rPr>
              <a:t>My F1 score using BM25+: </a:t>
            </a:r>
            <a:r>
              <a:rPr lang="en" sz="1900">
                <a:highlight>
                  <a:srgbClr val="00FF00"/>
                </a:highlight>
              </a:rPr>
              <a:t>0.1532</a:t>
            </a:r>
            <a:endParaRPr sz="1900">
              <a:highlight>
                <a:srgbClr val="00FF00"/>
              </a:highlight>
            </a:endParaRPr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825" y="2428988"/>
            <a:ext cx="5343342" cy="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How do you measure relevance?</a:t>
            </a:r>
            <a:endParaRPr b="1" u="sng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25" y="1919413"/>
            <a:ext cx="8822400" cy="13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0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u="sng"/>
              <a:t>How do you measure relevance?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32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5513"/>
            <a:ext cx="8030326" cy="15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938" y="3172625"/>
            <a:ext cx="3510125" cy="17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3631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{EE81B7EE-B50A-4BCC-860D-4CA0A1FA123D}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COLIEE-2021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FIRE-2017-IRLeD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Number of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query cases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Number of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1: look at entire document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3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at top 10 documents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{EE81B7EE-B50A-4BCC-860D-4CA0A1FA123D}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Canadian Legal 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Indian Legal Documents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2: Target word around the spots where a reference was removed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825" y="113300"/>
            <a:ext cx="6223925" cy="49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