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BourbonCream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7-10-12T22:05:13.137">
    <p:pos x="288" y="918"/>
    <p:text>when I set the colour of text to red it means it needs to be double-checked or it is just a note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rIns="91425" wrap="square"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rIns="91425" wrap="square"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rIns="91425" wrap="square" tIns="91425"/>
          <a:lstStyle>
            <a:lvl1pPr lvl="0">
              <a:spcBef>
                <a:spcPts val="0"/>
              </a:spcBef>
              <a:buSzPct val="100000"/>
              <a:defRPr sz="8000"/>
            </a:lvl1pPr>
            <a:lvl2pPr lvl="1">
              <a:spcBef>
                <a:spcPts val="0"/>
              </a:spcBef>
              <a:buSzPct val="100000"/>
              <a:defRPr sz="8000"/>
            </a:lvl2pPr>
            <a:lvl3pPr lvl="2">
              <a:spcBef>
                <a:spcPts val="0"/>
              </a:spcBef>
              <a:buSzPct val="100000"/>
              <a:defRPr sz="8000"/>
            </a:lvl3pPr>
            <a:lvl4pPr lvl="3">
              <a:spcBef>
                <a:spcPts val="0"/>
              </a:spcBef>
              <a:buSzPct val="100000"/>
              <a:defRPr sz="8000"/>
            </a:lvl4pPr>
            <a:lvl5pPr lvl="4">
              <a:spcBef>
                <a:spcPts val="0"/>
              </a:spcBef>
              <a:buSzPct val="100000"/>
              <a:defRPr sz="8000"/>
            </a:lvl5pPr>
            <a:lvl6pPr lvl="5">
              <a:spcBef>
                <a:spcPts val="0"/>
              </a:spcBef>
              <a:buSzPct val="100000"/>
              <a:defRPr sz="8000"/>
            </a:lvl6pPr>
            <a:lvl7pPr lvl="6">
              <a:spcBef>
                <a:spcPts val="0"/>
              </a:spcBef>
              <a:buSzPct val="100000"/>
              <a:defRPr sz="8000"/>
            </a:lvl7pPr>
            <a:lvl8pPr lvl="7">
              <a:spcBef>
                <a:spcPts val="0"/>
              </a:spcBef>
              <a:buSzPct val="100000"/>
              <a:defRPr sz="8000"/>
            </a:lvl8pPr>
            <a:lvl9pPr lvl="8">
              <a:spcBef>
                <a:spcPts val="0"/>
              </a:spcBef>
              <a:buSzPct val="100000"/>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rIns="91425" wrap="square"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lt1"/>
              </a:buClr>
              <a:buSzPct val="1000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ct val="1000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ct val="1000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ct val="1000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ct val="1000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ct val="1000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ct val="1000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ct val="1000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ct val="1000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1"/>
              </a:buClr>
              <a:buSzPct val="1000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GB" sz="1000">
                <a:solidFill>
                  <a:schemeClr val="l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rIns="91425" wrap="square" tIns="91425">
            <a:noAutofit/>
          </a:bodyPr>
          <a:lstStyle/>
          <a:p>
            <a:pPr lvl="0">
              <a:spcBef>
                <a:spcPts val="0"/>
              </a:spcBef>
              <a:buNone/>
            </a:pPr>
            <a:r>
              <a:rPr lang="en-GB"/>
              <a:t>IHCV Project</a:t>
            </a:r>
          </a:p>
          <a:p>
            <a:pPr indent="0" lvl="0" marL="2743200">
              <a:spcBef>
                <a:spcPts val="0"/>
              </a:spcBef>
              <a:buNone/>
            </a:pPr>
            <a:r>
              <a:rPr lang="en-GB"/>
              <a:t> Block 2</a:t>
            </a:r>
          </a:p>
        </p:txBody>
      </p:sp>
      <p:sp>
        <p:nvSpPr>
          <p:cNvPr id="135" name="Shape 135"/>
          <p:cNvSpPr txBox="1"/>
          <p:nvPr>
            <p:ph idx="1" type="subTitle"/>
          </p:nvPr>
        </p:nvSpPr>
        <p:spPr>
          <a:xfrm>
            <a:off x="5083950" y="3924925"/>
            <a:ext cx="3470700" cy="506100"/>
          </a:xfrm>
          <a:prstGeom prst="rect">
            <a:avLst/>
          </a:prstGeom>
        </p:spPr>
        <p:txBody>
          <a:bodyPr anchorCtr="0" anchor="t" bIns="91425" lIns="91425" rIns="91425" wrap="square" tIns="91425">
            <a:noAutofit/>
          </a:bodyPr>
          <a:lstStyle/>
          <a:p>
            <a:pPr lvl="0">
              <a:spcBef>
                <a:spcPts val="0"/>
              </a:spcBef>
              <a:buNone/>
            </a:pPr>
            <a:r>
              <a:rPr lang="en-GB" sz="1400"/>
              <a:t>Team 2</a:t>
            </a:r>
          </a:p>
          <a:p>
            <a:pPr lvl="0">
              <a:spcBef>
                <a:spcPts val="0"/>
              </a:spcBef>
              <a:buNone/>
            </a:pPr>
            <a:r>
              <a:rPr lang="en-GB" sz="1400"/>
              <a:t>Ana, Noa, Lorenzo, Raul</a:t>
            </a:r>
          </a:p>
        </p:txBody>
      </p:sp>
      <p:sp>
        <p:nvSpPr>
          <p:cNvPr id="136" name="Shape 13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idx="1" type="body"/>
          </p:nvPr>
        </p:nvSpPr>
        <p:spPr>
          <a:xfrm>
            <a:off x="458575" y="1457650"/>
            <a:ext cx="8244900" cy="3290400"/>
          </a:xfrm>
          <a:prstGeom prst="rect">
            <a:avLst/>
          </a:prstGeom>
        </p:spPr>
        <p:txBody>
          <a:bodyPr anchorCtr="0" anchor="t" bIns="91425" lIns="91425" rIns="91425" wrap="square" tIns="91425">
            <a:noAutofit/>
          </a:bodyPr>
          <a:lstStyle/>
          <a:p>
            <a:pPr lvl="0" algn="just">
              <a:spcBef>
                <a:spcPts val="0"/>
              </a:spcBef>
              <a:buNone/>
            </a:pPr>
            <a:r>
              <a:rPr b="1" lang="en-GB" sz="1600">
                <a:solidFill>
                  <a:schemeClr val="lt2"/>
                </a:solidFill>
              </a:rPr>
              <a:t>Goal:</a:t>
            </a:r>
            <a:r>
              <a:rPr lang="en-GB" sz="1600"/>
              <a:t> I</a:t>
            </a:r>
            <a:r>
              <a:rPr lang="en-GB" sz="1600"/>
              <a:t>mplement morphological operators</a:t>
            </a:r>
          </a:p>
          <a:p>
            <a:pPr lvl="0" algn="just">
              <a:spcBef>
                <a:spcPts val="0"/>
              </a:spcBef>
              <a:buNone/>
            </a:pPr>
            <a:r>
              <a:rPr b="1" lang="en-GB" sz="1600">
                <a:solidFill>
                  <a:schemeClr val="lt2"/>
                </a:solidFill>
              </a:rPr>
              <a:t>Approach:</a:t>
            </a:r>
            <a:r>
              <a:rPr lang="en-GB" sz="1600"/>
              <a:t> Analyse the way Dilation, Erosion, Opening, Closing and Top-Hat work on an image and how they modify it. Then write code to simulate it.</a:t>
            </a:r>
          </a:p>
          <a:p>
            <a:pPr lvl="0" rtl="0" algn="just">
              <a:spcBef>
                <a:spcPts val="0"/>
              </a:spcBef>
              <a:buNone/>
            </a:pPr>
            <a:r>
              <a:rPr b="1" lang="en-GB" sz="1600">
                <a:solidFill>
                  <a:schemeClr val="lt2"/>
                </a:solidFill>
              </a:rPr>
              <a:t>Results:</a:t>
            </a:r>
            <a:r>
              <a:rPr lang="en-GB" sz="1600"/>
              <a:t> show </a:t>
            </a:r>
            <a:r>
              <a:rPr lang="en-GB" sz="1600">
                <a:solidFill>
                  <a:srgbClr val="FF0000"/>
                </a:solidFill>
              </a:rPr>
              <a:t>the effects of each operator (possibly on the next slide)</a:t>
            </a:r>
          </a:p>
        </p:txBody>
      </p:sp>
      <p:sp>
        <p:nvSpPr>
          <p:cNvPr id="142" name="Shape 142"/>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rtl="0" algn="ctr">
              <a:spcBef>
                <a:spcPts val="0"/>
              </a:spcBef>
              <a:buNone/>
            </a:pPr>
            <a:r>
              <a:rPr lang="en-GB" sz="3000">
                <a:solidFill>
                  <a:schemeClr val="lt2"/>
                </a:solidFill>
              </a:rPr>
              <a:t>Task 1</a:t>
            </a:r>
          </a:p>
        </p:txBody>
      </p:sp>
      <p:sp>
        <p:nvSpPr>
          <p:cNvPr id="143" name="Shape 1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rtl="0" algn="ctr">
              <a:spcBef>
                <a:spcPts val="0"/>
              </a:spcBef>
              <a:buNone/>
            </a:pPr>
            <a:r>
              <a:rPr lang="en-GB" sz="3000">
                <a:solidFill>
                  <a:schemeClr val="lt2"/>
                </a:solidFill>
              </a:rPr>
              <a:t>Task 2</a:t>
            </a:r>
          </a:p>
        </p:txBody>
      </p:sp>
      <p:sp>
        <p:nvSpPr>
          <p:cNvPr id="149" name="Shape 149"/>
          <p:cNvSpPr txBox="1"/>
          <p:nvPr>
            <p:ph idx="1" type="body"/>
          </p:nvPr>
        </p:nvSpPr>
        <p:spPr>
          <a:xfrm>
            <a:off x="458575" y="1457650"/>
            <a:ext cx="7877700" cy="3290400"/>
          </a:xfrm>
          <a:prstGeom prst="rect">
            <a:avLst/>
          </a:prstGeom>
        </p:spPr>
        <p:txBody>
          <a:bodyPr anchorCtr="0" anchor="t" bIns="91425" lIns="91425" rIns="91425" wrap="square" tIns="91425">
            <a:noAutofit/>
          </a:bodyPr>
          <a:lstStyle/>
          <a:p>
            <a:pPr lvl="0" rtl="0" algn="just">
              <a:spcBef>
                <a:spcPts val="0"/>
              </a:spcBef>
              <a:buNone/>
            </a:pPr>
            <a:r>
              <a:rPr b="1" lang="en-GB" sz="1600">
                <a:solidFill>
                  <a:schemeClr val="lt2"/>
                </a:solidFill>
              </a:rPr>
              <a:t>Goal:</a:t>
            </a:r>
            <a:r>
              <a:rPr lang="en-GB" sz="1600"/>
              <a:t> Measure the computational efficiency of your programed operators</a:t>
            </a:r>
          </a:p>
          <a:p>
            <a:pPr lvl="0" rtl="0" algn="just">
              <a:spcBef>
                <a:spcPts val="0"/>
              </a:spcBef>
              <a:buNone/>
            </a:pPr>
            <a:r>
              <a:rPr b="1" lang="en-GB" sz="1600">
                <a:solidFill>
                  <a:schemeClr val="lt2"/>
                </a:solidFill>
              </a:rPr>
              <a:t>Approach:</a:t>
            </a:r>
            <a:r>
              <a:rPr lang="en-GB" sz="1600"/>
              <a:t> After writing code for the required morphological operators, the resulting image is subtracted to Matlab’s own implementation of the corresponding morphological operator: if the result is a black image (all zeroes) then the two images are the same and our implementation is behaving like it should. Also using tic and toc we can measure the computational efficiency of our code in terms of running time.</a:t>
            </a:r>
          </a:p>
          <a:p>
            <a:pPr lvl="0" rtl="0" algn="just">
              <a:spcBef>
                <a:spcPts val="0"/>
              </a:spcBef>
              <a:buNone/>
            </a:pPr>
            <a:r>
              <a:rPr b="1" lang="en-GB" sz="1600">
                <a:solidFill>
                  <a:schemeClr val="lt2"/>
                </a:solidFill>
              </a:rPr>
              <a:t>Results:</a:t>
            </a:r>
            <a:r>
              <a:rPr lang="en-GB" sz="1600"/>
              <a:t> show</a:t>
            </a:r>
            <a:r>
              <a:rPr lang="en-GB" sz="1600">
                <a:solidFill>
                  <a:srgbClr val="FF0000"/>
                </a:solidFill>
              </a:rPr>
              <a:t> an image subtraction as an example and a this table:</a:t>
            </a:r>
          </a:p>
          <a:p>
            <a:pPr lvl="0" rtl="0" algn="just">
              <a:spcBef>
                <a:spcPts val="0"/>
              </a:spcBef>
              <a:buNone/>
            </a:pPr>
            <a:r>
              <a:rPr lang="en-GB" sz="1600">
                <a:solidFill>
                  <a:srgbClr val="FF0000"/>
                </a:solidFill>
              </a:rPr>
              <a:t>								(taken from the slides)</a:t>
            </a:r>
          </a:p>
          <a:p>
            <a:pPr indent="0" lvl="0" marL="0" rtl="0" algn="just">
              <a:spcBef>
                <a:spcPts val="0"/>
              </a:spcBef>
              <a:buNone/>
            </a:pPr>
            <a:r>
              <a:t/>
            </a:r>
            <a:endParaRPr b="1" sz="1600">
              <a:solidFill>
                <a:schemeClr val="lt2"/>
              </a:solidFill>
            </a:endParaRPr>
          </a:p>
        </p:txBody>
      </p:sp>
      <p:sp>
        <p:nvSpPr>
          <p:cNvPr id="150" name="Shape 15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pic>
        <p:nvPicPr>
          <p:cNvPr id="151" name="Shape 151"/>
          <p:cNvPicPr preferRelativeResize="0"/>
          <p:nvPr/>
        </p:nvPicPr>
        <p:blipFill>
          <a:blip r:embed="rId3">
            <a:alphaModFix/>
          </a:blip>
          <a:stretch>
            <a:fillRect/>
          </a:stretch>
        </p:blipFill>
        <p:spPr>
          <a:xfrm>
            <a:off x="6478849" y="3454949"/>
            <a:ext cx="2237000" cy="1386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rtl="0" algn="ctr">
              <a:spcBef>
                <a:spcPts val="0"/>
              </a:spcBef>
              <a:buNone/>
            </a:pPr>
            <a:r>
              <a:rPr lang="en-GB" sz="3000">
                <a:solidFill>
                  <a:schemeClr val="lt2"/>
                </a:solidFill>
              </a:rPr>
              <a:t>Task 3</a:t>
            </a:r>
          </a:p>
        </p:txBody>
      </p:sp>
      <p:sp>
        <p:nvSpPr>
          <p:cNvPr id="157" name="Shape 157"/>
          <p:cNvSpPr txBox="1"/>
          <p:nvPr>
            <p:ph idx="1" type="body"/>
          </p:nvPr>
        </p:nvSpPr>
        <p:spPr>
          <a:xfrm>
            <a:off x="458575" y="1457650"/>
            <a:ext cx="7877700" cy="2208600"/>
          </a:xfrm>
          <a:prstGeom prst="rect">
            <a:avLst/>
          </a:prstGeom>
        </p:spPr>
        <p:txBody>
          <a:bodyPr anchorCtr="0" anchor="t" bIns="91425" lIns="91425" rIns="91425" wrap="square" tIns="91425">
            <a:noAutofit/>
          </a:bodyPr>
          <a:lstStyle/>
          <a:p>
            <a:pPr lvl="0" rtl="0" algn="just">
              <a:spcBef>
                <a:spcPts val="0"/>
              </a:spcBef>
              <a:buNone/>
            </a:pPr>
            <a:r>
              <a:rPr b="1" lang="en-GB" sz="1600">
                <a:solidFill>
                  <a:schemeClr val="lt2"/>
                </a:solidFill>
              </a:rPr>
              <a:t>Goal:</a:t>
            </a:r>
            <a:r>
              <a:rPr lang="en-GB" sz="1600"/>
              <a:t> Use morphological operators to improve results on colour segmentation</a:t>
            </a:r>
          </a:p>
          <a:p>
            <a:pPr lvl="0" rtl="0" algn="just">
              <a:spcBef>
                <a:spcPts val="0"/>
              </a:spcBef>
              <a:buNone/>
            </a:pPr>
            <a:r>
              <a:rPr b="1" lang="en-GB" sz="1600">
                <a:solidFill>
                  <a:schemeClr val="lt2"/>
                </a:solidFill>
              </a:rPr>
              <a:t>Approach:</a:t>
            </a:r>
            <a:r>
              <a:rPr lang="en-GB" sz="1600"/>
              <a:t> Use the images in the dataset to analyse the results obtained by running the morphological operators on the images in order to remove noise and be more precise in the traffic sign detection. </a:t>
            </a:r>
            <a:r>
              <a:rPr lang="en-GB" sz="1600">
                <a:solidFill>
                  <a:srgbClr val="FF0000"/>
                </a:solidFill>
              </a:rPr>
              <a:t>Other algorithms will also be used to improve the results (hole filling).</a:t>
            </a:r>
            <a:r>
              <a:rPr lang="en-GB" sz="1600"/>
              <a:t> Measures of efficiency will be recall, precision and F1-measure.</a:t>
            </a:r>
          </a:p>
          <a:p>
            <a:pPr lvl="0" rtl="0" algn="just">
              <a:spcBef>
                <a:spcPts val="0"/>
              </a:spcBef>
              <a:buNone/>
            </a:pPr>
            <a:r>
              <a:rPr b="1" lang="en-GB" sz="1600">
                <a:solidFill>
                  <a:schemeClr val="lt2"/>
                </a:solidFill>
              </a:rPr>
              <a:t>Results:</a:t>
            </a:r>
            <a:r>
              <a:rPr lang="en-GB" sz="1600"/>
              <a:t> </a:t>
            </a:r>
            <a:r>
              <a:rPr lang="en-GB" sz="1600">
                <a:solidFill>
                  <a:srgbClr val="FF0000"/>
                </a:solidFill>
              </a:rPr>
              <a:t>show tables with recall, precision, etc</a:t>
            </a:r>
          </a:p>
          <a:p>
            <a:pPr indent="0" lvl="0" marL="0" rtl="0" algn="just">
              <a:spcBef>
                <a:spcPts val="0"/>
              </a:spcBef>
              <a:buNone/>
            </a:pPr>
            <a:r>
              <a:t/>
            </a:r>
            <a:endParaRPr b="1" sz="1600">
              <a:solidFill>
                <a:schemeClr val="lt2"/>
              </a:solidFill>
            </a:endParaRPr>
          </a:p>
        </p:txBody>
      </p:sp>
      <p:sp>
        <p:nvSpPr>
          <p:cNvPr id="158" name="Shape 15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rtl="0" algn="ctr">
              <a:spcBef>
                <a:spcPts val="0"/>
              </a:spcBef>
              <a:buNone/>
            </a:pPr>
            <a:r>
              <a:rPr lang="en-GB" sz="3000">
                <a:solidFill>
                  <a:schemeClr val="lt2"/>
                </a:solidFill>
              </a:rPr>
              <a:t>Task 4</a:t>
            </a:r>
          </a:p>
        </p:txBody>
      </p:sp>
      <p:sp>
        <p:nvSpPr>
          <p:cNvPr id="164" name="Shape 164"/>
          <p:cNvSpPr txBox="1"/>
          <p:nvPr>
            <p:ph idx="1" type="body"/>
          </p:nvPr>
        </p:nvSpPr>
        <p:spPr>
          <a:xfrm>
            <a:off x="458575" y="1457650"/>
            <a:ext cx="7877700" cy="2619600"/>
          </a:xfrm>
          <a:prstGeom prst="rect">
            <a:avLst/>
          </a:prstGeom>
        </p:spPr>
        <p:txBody>
          <a:bodyPr anchorCtr="0" anchor="t" bIns="91425" lIns="91425" rIns="91425" wrap="square" tIns="91425">
            <a:noAutofit/>
          </a:bodyPr>
          <a:lstStyle/>
          <a:p>
            <a:pPr lvl="0" rtl="0" algn="just">
              <a:spcBef>
                <a:spcPts val="0"/>
              </a:spcBef>
              <a:buNone/>
            </a:pPr>
            <a:r>
              <a:rPr b="1" lang="en-GB" sz="1600">
                <a:solidFill>
                  <a:schemeClr val="lt2"/>
                </a:solidFill>
              </a:rPr>
              <a:t>Goal:</a:t>
            </a:r>
            <a:r>
              <a:rPr lang="en-GB" sz="1600"/>
              <a:t> </a:t>
            </a:r>
            <a:r>
              <a:rPr lang="en-GB" sz="1600"/>
              <a:t>Segmentation using histogram back-projection</a:t>
            </a:r>
          </a:p>
          <a:p>
            <a:pPr lvl="0" rtl="0" algn="just">
              <a:spcBef>
                <a:spcPts val="0"/>
              </a:spcBef>
              <a:buNone/>
            </a:pPr>
            <a:r>
              <a:rPr b="1" lang="en-GB" sz="1600">
                <a:solidFill>
                  <a:schemeClr val="lt2"/>
                </a:solidFill>
              </a:rPr>
              <a:t>Approach:</a:t>
            </a:r>
            <a:r>
              <a:rPr lang="en-GB" sz="1600"/>
              <a:t> Divide the signals into groups according to color (Group1=Red/White/Black, Group2=Blue/White/Black, Group3=Red/Blue), compute a histogram for each group and then use histogram back-projection for each group separately before joining the results in order to get one single mask per image. </a:t>
            </a:r>
            <a:r>
              <a:rPr lang="en-GB" sz="1600">
                <a:solidFill>
                  <a:srgbClr val="FF0000"/>
                </a:solidFill>
              </a:rPr>
              <a:t>(talk about the threshold)</a:t>
            </a:r>
          </a:p>
          <a:p>
            <a:pPr lvl="0" rtl="0" algn="just">
              <a:spcBef>
                <a:spcPts val="0"/>
              </a:spcBef>
              <a:buNone/>
            </a:pPr>
            <a:r>
              <a:rPr b="1" lang="en-GB" sz="1600">
                <a:solidFill>
                  <a:schemeClr val="lt2"/>
                </a:solidFill>
              </a:rPr>
              <a:t>Results:</a:t>
            </a:r>
            <a:r>
              <a:rPr lang="en-GB" sz="1600"/>
              <a:t> </a:t>
            </a:r>
          </a:p>
          <a:p>
            <a:pPr indent="0" lvl="0" marL="0" rtl="0" algn="just">
              <a:spcBef>
                <a:spcPts val="0"/>
              </a:spcBef>
              <a:buNone/>
            </a:pPr>
            <a:r>
              <a:t/>
            </a:r>
            <a:endParaRPr b="1" sz="1600">
              <a:solidFill>
                <a:schemeClr val="lt2"/>
              </a:solidFill>
            </a:endParaRPr>
          </a:p>
        </p:txBody>
      </p:sp>
      <p:sp>
        <p:nvSpPr>
          <p:cNvPr id="165" name="Shape 16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rtl="0" algn="ctr">
              <a:spcBef>
                <a:spcPts val="0"/>
              </a:spcBef>
              <a:buNone/>
            </a:pPr>
            <a:r>
              <a:rPr lang="en-GB" sz="3000">
                <a:solidFill>
                  <a:schemeClr val="lt2"/>
                </a:solidFill>
              </a:rPr>
              <a:t>Conclusions</a:t>
            </a:r>
          </a:p>
        </p:txBody>
      </p:sp>
      <p:sp>
        <p:nvSpPr>
          <p:cNvPr id="171" name="Shape 171"/>
          <p:cNvSpPr txBox="1"/>
          <p:nvPr>
            <p:ph idx="1" type="body"/>
          </p:nvPr>
        </p:nvSpPr>
        <p:spPr>
          <a:xfrm>
            <a:off x="458575" y="1457650"/>
            <a:ext cx="8053500" cy="3625200"/>
          </a:xfrm>
          <a:prstGeom prst="rect">
            <a:avLst/>
          </a:prstGeom>
        </p:spPr>
        <p:txBody>
          <a:bodyPr anchorCtr="0" anchor="t" bIns="91425" lIns="91425" rIns="91425" wrap="square" tIns="91425">
            <a:noAutofit/>
          </a:bodyPr>
          <a:lstStyle/>
          <a:p>
            <a:pPr lvl="0" rtl="0" algn="just">
              <a:spcBef>
                <a:spcPts val="0"/>
              </a:spcBef>
              <a:buNone/>
            </a:pPr>
            <a:r>
              <a:rPr b="1" lang="en-GB" sz="1400">
                <a:solidFill>
                  <a:schemeClr val="lt2"/>
                </a:solidFill>
              </a:rPr>
              <a:t>Achievements and findings:</a:t>
            </a:r>
          </a:p>
          <a:p>
            <a:pPr indent="-317500" lvl="0" marL="457200" rtl="0" algn="just">
              <a:spcBef>
                <a:spcPts val="0"/>
              </a:spcBef>
              <a:buSzPct val="100000"/>
              <a:buChar char="-"/>
            </a:pPr>
            <a:r>
              <a:rPr b="1" lang="en-GB" sz="1400">
                <a:solidFill>
                  <a:schemeClr val="lt2"/>
                </a:solidFill>
              </a:rPr>
              <a:t>Achievement1 </a:t>
            </a:r>
            <a:r>
              <a:rPr lang="en-GB" sz="1400"/>
              <a:t>we_will_see</a:t>
            </a:r>
          </a:p>
          <a:p>
            <a:pPr indent="-317500" lvl="0" marL="457200" rtl="0" algn="just">
              <a:spcBef>
                <a:spcPts val="0"/>
              </a:spcBef>
              <a:buSzPct val="100000"/>
              <a:buChar char="-"/>
            </a:pPr>
            <a:r>
              <a:t/>
            </a:r>
            <a:endParaRPr sz="1400"/>
          </a:p>
          <a:p>
            <a:pPr indent="0" lvl="0" marL="0" rtl="0" algn="just">
              <a:spcBef>
                <a:spcPts val="0"/>
              </a:spcBef>
              <a:buNone/>
            </a:pPr>
            <a:r>
              <a:rPr b="1" lang="en-GB" sz="1400">
                <a:solidFill>
                  <a:schemeClr val="lt2"/>
                </a:solidFill>
              </a:rPr>
              <a:t>Problems</a:t>
            </a:r>
          </a:p>
          <a:p>
            <a:pPr indent="-317500" lvl="0" marL="457200" rtl="0" algn="just">
              <a:spcBef>
                <a:spcPts val="0"/>
              </a:spcBef>
              <a:buClr>
                <a:schemeClr val="lt2"/>
              </a:buClr>
              <a:buSzPct val="100000"/>
              <a:buChar char="-"/>
            </a:pPr>
            <a:r>
              <a:rPr b="1" lang="en-GB" sz="1400">
                <a:solidFill>
                  <a:schemeClr val="lt2"/>
                </a:solidFill>
              </a:rPr>
              <a:t>Problem1</a:t>
            </a:r>
            <a:r>
              <a:rPr lang="en-GB" sz="1400"/>
              <a:t> we_will_see</a:t>
            </a:r>
          </a:p>
        </p:txBody>
      </p:sp>
      <p:sp>
        <p:nvSpPr>
          <p:cNvPr id="172" name="Shape 17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