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4" r:id="rId3"/>
    <p:sldId id="279" r:id="rId4"/>
    <p:sldId id="275" r:id="rId5"/>
    <p:sldId id="276" r:id="rId6"/>
    <p:sldId id="277" r:id="rId7"/>
    <p:sldId id="278" r:id="rId8"/>
    <p:sldId id="281" r:id="rId9"/>
    <p:sldId id="28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350"/>
    <a:srgbClr val="F50208"/>
    <a:srgbClr val="660066"/>
    <a:srgbClr val="DBC2E2"/>
    <a:srgbClr val="939393"/>
    <a:srgbClr val="3BFF06"/>
    <a:srgbClr val="0000FF"/>
    <a:srgbClr val="6992FF"/>
    <a:srgbClr val="532476"/>
    <a:srgbClr val="E6C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0885A-CECE-A04B-A1CE-524597C185C6}" type="datetimeFigureOut">
              <a:rPr lang="es-ES" smtClean="0"/>
              <a:t>15/12/2015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98F11-CE6F-8949-80F8-23906B46ED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28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1321" y="2860487"/>
            <a:ext cx="8618293" cy="640741"/>
          </a:xfrm>
        </p:spPr>
        <p:txBody>
          <a:bodyPr/>
          <a:lstStyle/>
          <a:p>
            <a:pPr algn="just"/>
            <a:r>
              <a:rPr lang="en-GB" sz="3800" b="1" dirty="0" smtClean="0">
                <a:solidFill>
                  <a:schemeClr val="accent6">
                    <a:lumMod val="50000"/>
                  </a:schemeClr>
                </a:solidFill>
              </a:rPr>
              <a:t>M4 - </a:t>
            </a:r>
            <a:r>
              <a:rPr lang="en-GB" sz="3800" b="1" dirty="0">
                <a:solidFill>
                  <a:schemeClr val="accent6">
                    <a:lumMod val="50000"/>
                  </a:schemeClr>
                </a:solidFill>
              </a:rPr>
              <a:t>Video Analysis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64436" y="5068770"/>
            <a:ext cx="1697392" cy="1343711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ca-ES" dirty="0" smtClean="0">
                <a:solidFill>
                  <a:schemeClr val="tx1"/>
                </a:solidFill>
                <a:latin typeface="+mn-lt"/>
              </a:rPr>
              <a:t>Adrià Ciurana</a:t>
            </a:r>
          </a:p>
          <a:p>
            <a:pPr algn="r"/>
            <a:endParaRPr lang="ca-ES" sz="800" dirty="0" smtClean="0">
              <a:solidFill>
                <a:schemeClr val="tx1"/>
              </a:solidFill>
              <a:latin typeface="+mn-lt"/>
            </a:endParaRPr>
          </a:p>
          <a:p>
            <a:pPr algn="r"/>
            <a:r>
              <a:rPr lang="ca-ES" dirty="0" smtClean="0">
                <a:solidFill>
                  <a:schemeClr val="tx1"/>
                </a:solidFill>
                <a:latin typeface="+mn-lt"/>
              </a:rPr>
              <a:t>Guim Perarnau</a:t>
            </a:r>
          </a:p>
          <a:p>
            <a:pPr algn="r"/>
            <a:endParaRPr lang="ca-ES" sz="700" dirty="0" smtClean="0">
              <a:solidFill>
                <a:schemeClr val="tx1"/>
              </a:solidFill>
              <a:latin typeface="+mn-lt"/>
            </a:endParaRPr>
          </a:p>
          <a:p>
            <a:pPr algn="r"/>
            <a:r>
              <a:rPr lang="ca-ES" dirty="0" smtClean="0">
                <a:solidFill>
                  <a:schemeClr val="tx1"/>
                </a:solidFill>
                <a:latin typeface="+mn-lt"/>
              </a:rPr>
              <a:t>Pau Riba</a:t>
            </a:r>
          </a:p>
        </p:txBody>
      </p:sp>
      <p:pic>
        <p:nvPicPr>
          <p:cNvPr id="4" name="Imagen 3" descr="Captura de pantalla 2015-10-17 a las 22.59.28.png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42"/>
            <a:ext cx="9144000" cy="25138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31321" y="3806051"/>
            <a:ext cx="8130507" cy="640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2200" b="1" dirty="0" smtClean="0">
                <a:solidFill>
                  <a:srgbClr val="660066"/>
                </a:solidFill>
              </a:rPr>
              <a:t>Block 1</a:t>
            </a:r>
            <a:r>
              <a:rPr lang="en-US" sz="2200" dirty="0">
                <a:solidFill>
                  <a:srgbClr val="660066"/>
                </a:solidFill>
              </a:rPr>
              <a:t>. Assessment of Foreground Extraction and Optical Flow</a:t>
            </a:r>
          </a:p>
          <a:p>
            <a:pPr algn="l"/>
            <a:endParaRPr lang="es-ES_tradnl" sz="22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72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5-10-17 a las 22.59.28.png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42"/>
            <a:ext cx="9144000" cy="25138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065" y="377580"/>
            <a:ext cx="7053399" cy="686515"/>
          </a:xfrm>
        </p:spPr>
        <p:txBody>
          <a:bodyPr/>
          <a:lstStyle/>
          <a:p>
            <a:pPr algn="l"/>
            <a:r>
              <a:rPr lang="en-GB" sz="4000" b="1" dirty="0" smtClean="0">
                <a:solidFill>
                  <a:srgbClr val="375350"/>
                </a:solidFill>
              </a:rPr>
              <a:t>Task </a:t>
            </a:r>
            <a:r>
              <a:rPr lang="en-GB" sz="4000" b="1" dirty="0" smtClean="0">
                <a:solidFill>
                  <a:srgbClr val="375350"/>
                </a:solidFill>
              </a:rPr>
              <a:t>1: </a:t>
            </a:r>
            <a:r>
              <a:rPr lang="en-GB" sz="2800" b="1" dirty="0" smtClean="0">
                <a:solidFill>
                  <a:srgbClr val="375350"/>
                </a:solidFill>
              </a:rPr>
              <a:t>calculate global metrics </a:t>
            </a:r>
            <a:endParaRPr lang="es-ES" sz="2800" dirty="0">
              <a:solidFill>
                <a:srgbClr val="375350"/>
              </a:solidFill>
            </a:endParaRPr>
          </a:p>
        </p:txBody>
      </p:sp>
      <p:pic>
        <p:nvPicPr>
          <p:cNvPr id="4" name="Imagen 3" descr="Captura de pantalla 2015-10-17 a las 23.22.37.png"/>
          <p:cNvPicPr>
            <a:picLocks noChangeAspect="1"/>
          </p:cNvPicPr>
          <p:nvPr/>
        </p:nvPicPr>
        <p:blipFill>
          <a:blip r:embed="rId2" cstate="email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9" y="6406536"/>
            <a:ext cx="4714843" cy="26527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87" y="1918516"/>
            <a:ext cx="2374561" cy="178092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36513" y="3769409"/>
            <a:ext cx="2374561" cy="38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image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991870" y="3787604"/>
            <a:ext cx="237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361255" y="3770539"/>
            <a:ext cx="2376709" cy="38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Ground truth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865376" y="4497585"/>
            <a:ext cx="5107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Ground-truth AND Segmentation      = </a:t>
            </a:r>
            <a:r>
              <a:rPr lang="en-US" dirty="0" err="1" smtClean="0"/>
              <a:t>TP</a:t>
            </a:r>
            <a:endParaRPr lang="en-US" dirty="0" smtClean="0"/>
          </a:p>
          <a:p>
            <a:r>
              <a:rPr lang="en-US" dirty="0" smtClean="0"/>
              <a:t>Ground-truth AND ¬Segmentation    = FP</a:t>
            </a:r>
          </a:p>
          <a:p>
            <a:r>
              <a:rPr lang="en-US" dirty="0" smtClean="0"/>
              <a:t>¬Ground-truth </a:t>
            </a:r>
            <a:r>
              <a:rPr lang="en-US" dirty="0"/>
              <a:t>AND </a:t>
            </a:r>
            <a:r>
              <a:rPr lang="en-US" dirty="0" smtClean="0"/>
              <a:t>¬Segmentation  = TN</a:t>
            </a:r>
          </a:p>
          <a:p>
            <a:r>
              <a:rPr lang="en-US" dirty="0" smtClean="0"/>
              <a:t>¬Ground-truth AND Segmentation    = FN</a:t>
            </a:r>
            <a:endParaRPr lang="en-U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985684" y="5810839"/>
            <a:ext cx="144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(¬ = negation)</a:t>
            </a:r>
            <a:endParaRPr lang="en-US" sz="1600" i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31714" y="1536618"/>
            <a:ext cx="2374561" cy="38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RGB image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11" y="1916499"/>
            <a:ext cx="2377250" cy="1782937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3363403" y="1534600"/>
            <a:ext cx="2374561" cy="38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Greyscale image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987624" y="1536618"/>
            <a:ext cx="2374561" cy="38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Binary image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216" y="1906358"/>
            <a:ext cx="2382029" cy="18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5-10-17 a las 23.22.37.png"/>
          <p:cNvPicPr>
            <a:picLocks noChangeAspect="1"/>
          </p:cNvPicPr>
          <p:nvPr/>
        </p:nvPicPr>
        <p:blipFill>
          <a:blip r:embed="rId2" cstate="email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9" y="6406536"/>
            <a:ext cx="4714843" cy="265273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50098"/>
              </p:ext>
            </p:extLst>
          </p:nvPr>
        </p:nvGraphicFramePr>
        <p:xfrm>
          <a:off x="1524000" y="176276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569355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312799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14323127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14564633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383289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141783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84229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340785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59.76%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68.81%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87.11%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47.85%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70.89%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56.45%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469065" y="377580"/>
            <a:ext cx="7053399" cy="6865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b="1" dirty="0" smtClean="0">
                <a:solidFill>
                  <a:schemeClr val="accent6">
                    <a:lumMod val="50000"/>
                  </a:schemeClr>
                </a:solidFill>
              </a:rPr>
              <a:t>Task 1: </a:t>
            </a:r>
            <a:r>
              <a:rPr lang="en-GB" sz="2800" b="1" dirty="0" smtClean="0">
                <a:solidFill>
                  <a:schemeClr val="accent6">
                    <a:lumMod val="50000"/>
                  </a:schemeClr>
                </a:solidFill>
              </a:rPr>
              <a:t>calculate global metrics </a:t>
            </a:r>
            <a:endParaRPr lang="es-E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0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5-10-17 a las 23.22.37.png"/>
          <p:cNvPicPr>
            <a:picLocks noChangeAspect="1"/>
          </p:cNvPicPr>
          <p:nvPr/>
        </p:nvPicPr>
        <p:blipFill>
          <a:blip r:embed="rId2" cstate="email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9" y="6406536"/>
            <a:ext cx="4714843" cy="265273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469065" y="377580"/>
            <a:ext cx="7053399" cy="6865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b="1" dirty="0" smtClean="0">
                <a:solidFill>
                  <a:schemeClr val="accent6">
                    <a:lumMod val="50000"/>
                  </a:schemeClr>
                </a:solidFill>
              </a:rPr>
              <a:t>Task 2: </a:t>
            </a:r>
            <a:r>
              <a:rPr lang="en-GB" sz="2800" b="1" dirty="0" smtClean="0">
                <a:solidFill>
                  <a:schemeClr val="accent6">
                    <a:lumMod val="50000"/>
                  </a:schemeClr>
                </a:solidFill>
              </a:rPr>
              <a:t>precision VS recall</a:t>
            </a:r>
            <a:endParaRPr lang="es-E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27" y="1479368"/>
            <a:ext cx="2215565" cy="166167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64254" y="1091323"/>
            <a:ext cx="2376709" cy="38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Ground truth</a:t>
            </a:r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644519" y="986956"/>
            <a:ext cx="2376709" cy="38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A (higher recall)</a:t>
            </a:r>
            <a:endParaRPr lang="en-US" dirty="0"/>
          </a:p>
        </p:txBody>
      </p:sp>
      <p:sp>
        <p:nvSpPr>
          <p:cNvPr id="8" name="Flecha derecha 7"/>
          <p:cNvSpPr/>
          <p:nvPr/>
        </p:nvSpPr>
        <p:spPr>
          <a:xfrm>
            <a:off x="2814679" y="2111004"/>
            <a:ext cx="678750" cy="321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994" y="1420414"/>
            <a:ext cx="2370315" cy="1779582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6116119" y="1004563"/>
            <a:ext cx="269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B (higher precision)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525719" y="1859596"/>
            <a:ext cx="1256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Segmentation</a:t>
            </a:r>
            <a:endParaRPr lang="en-US" sz="12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60717" y="3761117"/>
            <a:ext cx="8059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Test A segmentation has a higher recall because it misses less foreground pixels (true samples). However, it misclassifies background pixels (false samples) as foreground (FP) and, consequently, the precision lowers.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On the other hand, Test B has a higher precision because most of the positive pixels (</a:t>
            </a:r>
            <a:r>
              <a:rPr lang="en-US" dirty="0" err="1" smtClean="0"/>
              <a:t>TP+FP</a:t>
            </a:r>
            <a:r>
              <a:rPr lang="en-US" dirty="0" smtClean="0"/>
              <a:t>) are foreground (</a:t>
            </a:r>
            <a:r>
              <a:rPr lang="en-US" dirty="0" err="1" smtClean="0"/>
              <a:t>TP</a:t>
            </a:r>
            <a:r>
              <a:rPr lang="en-US" dirty="0" smtClean="0"/>
              <a:t>) at a cost of having foreground pixels incorrectly classified as background (FN), which lowers the recall.</a:t>
            </a:r>
            <a:endParaRPr lang="en-US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467" y="1414018"/>
            <a:ext cx="2370651" cy="17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5-10-17 a las 23.22.37.png"/>
          <p:cNvPicPr>
            <a:picLocks noChangeAspect="1"/>
          </p:cNvPicPr>
          <p:nvPr/>
        </p:nvPicPr>
        <p:blipFill>
          <a:blip r:embed="rId2" cstate="email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9" y="6406536"/>
            <a:ext cx="4714843" cy="265273"/>
          </a:xfrm>
          <a:prstGeom prst="rect">
            <a:avLst/>
          </a:prstGeom>
        </p:spPr>
      </p:pic>
      <p:sp>
        <p:nvSpPr>
          <p:cNvPr id="18" name="Marcador de contenido 2"/>
          <p:cNvSpPr>
            <a:spLocks noGrp="1"/>
          </p:cNvSpPr>
          <p:nvPr>
            <p:ph idx="1"/>
          </p:nvPr>
        </p:nvSpPr>
        <p:spPr>
          <a:xfrm>
            <a:off x="621790" y="1434071"/>
            <a:ext cx="7569769" cy="7742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GB" sz="1800" dirty="0" smtClean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GB" sz="18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69065" y="377580"/>
            <a:ext cx="7053399" cy="6865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b="1" dirty="0" smtClean="0">
                <a:solidFill>
                  <a:schemeClr val="accent6">
                    <a:lumMod val="50000"/>
                  </a:schemeClr>
                </a:solidFill>
              </a:rPr>
              <a:t>Task 3:</a:t>
            </a:r>
            <a:r>
              <a:rPr lang="es-E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accent6">
                    <a:lumMod val="50000"/>
                  </a:schemeClr>
                </a:solidFill>
              </a:rPr>
              <a:t>frame</a:t>
            </a:r>
            <a:r>
              <a:rPr lang="es-E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accent6">
                    <a:lumMod val="50000"/>
                  </a:schemeClr>
                </a:solidFill>
              </a:rPr>
              <a:t>by</a:t>
            </a:r>
            <a:r>
              <a:rPr lang="es-E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accent6">
                    <a:lumMod val="50000"/>
                  </a:schemeClr>
                </a:solidFill>
              </a:rPr>
              <a:t>frame</a:t>
            </a:r>
            <a:r>
              <a:rPr lang="es-E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accent6">
                    <a:lumMod val="50000"/>
                  </a:schemeClr>
                </a:solidFill>
              </a:rPr>
              <a:t>metrics</a:t>
            </a:r>
            <a:endParaRPr lang="en-GB" sz="4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3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5-10-17 a las 23.22.37.png"/>
          <p:cNvPicPr>
            <a:picLocks noChangeAspect="1"/>
          </p:cNvPicPr>
          <p:nvPr/>
        </p:nvPicPr>
        <p:blipFill>
          <a:blip r:embed="rId2" cstate="email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9" y="6406536"/>
            <a:ext cx="4714843" cy="265273"/>
          </a:xfrm>
          <a:prstGeom prst="rect">
            <a:avLst/>
          </a:prstGeom>
        </p:spPr>
      </p:pic>
      <p:sp>
        <p:nvSpPr>
          <p:cNvPr id="18" name="Marcador de contenido 2"/>
          <p:cNvSpPr>
            <a:spLocks noGrp="1"/>
          </p:cNvSpPr>
          <p:nvPr>
            <p:ph idx="1"/>
          </p:nvPr>
        </p:nvSpPr>
        <p:spPr>
          <a:xfrm>
            <a:off x="621790" y="1434071"/>
            <a:ext cx="7569769" cy="7742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GB" sz="1800" dirty="0" smtClean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GB" sz="18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69065" y="377580"/>
            <a:ext cx="7053399" cy="6865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b="1" dirty="0" smtClean="0">
                <a:solidFill>
                  <a:schemeClr val="accent6">
                    <a:lumMod val="50000"/>
                  </a:schemeClr>
                </a:solidFill>
              </a:rPr>
              <a:t>Task 4:</a:t>
            </a:r>
            <a:r>
              <a:rPr lang="es-E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GB" sz="4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3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5-10-17 a las 23.22.37.png"/>
          <p:cNvPicPr>
            <a:picLocks noChangeAspect="1"/>
          </p:cNvPicPr>
          <p:nvPr/>
        </p:nvPicPr>
        <p:blipFill>
          <a:blip r:embed="rId2" cstate="email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9" y="6406536"/>
            <a:ext cx="4714843" cy="265273"/>
          </a:xfrm>
          <a:prstGeom prst="rect">
            <a:avLst/>
          </a:prstGeom>
        </p:spPr>
      </p:pic>
      <p:sp>
        <p:nvSpPr>
          <p:cNvPr id="18" name="Marcador de contenido 2"/>
          <p:cNvSpPr>
            <a:spLocks noGrp="1"/>
          </p:cNvSpPr>
          <p:nvPr>
            <p:ph idx="1"/>
          </p:nvPr>
        </p:nvSpPr>
        <p:spPr>
          <a:xfrm>
            <a:off x="621790" y="1434071"/>
            <a:ext cx="7569769" cy="7742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GB" sz="1800" dirty="0" smtClean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GB" sz="18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69065" y="377580"/>
            <a:ext cx="7053399" cy="6865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b="1" dirty="0" smtClean="0">
                <a:solidFill>
                  <a:schemeClr val="accent6">
                    <a:lumMod val="50000"/>
                  </a:schemeClr>
                </a:solidFill>
              </a:rPr>
              <a:t>Task 5:</a:t>
            </a:r>
            <a:r>
              <a:rPr lang="es-E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GB" sz="4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3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5-10-17 a las 23.22.37.png"/>
          <p:cNvPicPr>
            <a:picLocks noChangeAspect="1"/>
          </p:cNvPicPr>
          <p:nvPr/>
        </p:nvPicPr>
        <p:blipFill>
          <a:blip r:embed="rId2" cstate="email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9" y="6406536"/>
            <a:ext cx="4714843" cy="265273"/>
          </a:xfrm>
          <a:prstGeom prst="rect">
            <a:avLst/>
          </a:prstGeom>
        </p:spPr>
      </p:pic>
      <p:sp>
        <p:nvSpPr>
          <p:cNvPr id="18" name="Marcador de contenido 2"/>
          <p:cNvSpPr>
            <a:spLocks noGrp="1"/>
          </p:cNvSpPr>
          <p:nvPr>
            <p:ph idx="1"/>
          </p:nvPr>
        </p:nvSpPr>
        <p:spPr>
          <a:xfrm>
            <a:off x="621790" y="1434071"/>
            <a:ext cx="7569769" cy="7742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GB" sz="1800" dirty="0" smtClean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GB" sz="18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69065" y="377580"/>
            <a:ext cx="7053399" cy="6865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b="1" dirty="0" smtClean="0">
                <a:solidFill>
                  <a:schemeClr val="accent6">
                    <a:lumMod val="50000"/>
                  </a:schemeClr>
                </a:solidFill>
              </a:rPr>
              <a:t>Task 6:</a:t>
            </a:r>
            <a:r>
              <a:rPr lang="es-E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GB" sz="4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70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5-10-17 a las 23.22.37.png"/>
          <p:cNvPicPr>
            <a:picLocks noChangeAspect="1"/>
          </p:cNvPicPr>
          <p:nvPr/>
        </p:nvPicPr>
        <p:blipFill>
          <a:blip r:embed="rId2" cstate="email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9" y="6406536"/>
            <a:ext cx="4714843" cy="265273"/>
          </a:xfrm>
          <a:prstGeom prst="rect">
            <a:avLst/>
          </a:prstGeom>
        </p:spPr>
      </p:pic>
      <p:sp>
        <p:nvSpPr>
          <p:cNvPr id="18" name="Marcador de contenido 2"/>
          <p:cNvSpPr>
            <a:spLocks noGrp="1"/>
          </p:cNvSpPr>
          <p:nvPr>
            <p:ph idx="1"/>
          </p:nvPr>
        </p:nvSpPr>
        <p:spPr>
          <a:xfrm>
            <a:off x="621790" y="1434071"/>
            <a:ext cx="7569769" cy="7742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GB" sz="1800" dirty="0" smtClean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GB" sz="18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69065" y="377580"/>
            <a:ext cx="7053399" cy="6865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b="1" dirty="0" smtClean="0">
                <a:solidFill>
                  <a:schemeClr val="accent6">
                    <a:lumMod val="50000"/>
                  </a:schemeClr>
                </a:solidFill>
              </a:rPr>
              <a:t>Task 7:</a:t>
            </a:r>
            <a:r>
              <a:rPr lang="es-E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GB" sz="4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3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Ejecutivo.thmx</Template>
  <TotalTime>1803</TotalTime>
  <Words>231</Words>
  <Application>Microsoft Office PowerPoint</Application>
  <PresentationFormat>Presentación en pantalla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Palatino Linotype</vt:lpstr>
      <vt:lpstr>Ejecutivo</vt:lpstr>
      <vt:lpstr>M4 - Video Analysis</vt:lpstr>
      <vt:lpstr>Task 1: calculate global metrics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M1 - Introduction to  human and CV</dc:title>
  <dc:creator>admin</dc:creator>
  <cp:lastModifiedBy>Guim Perarnau</cp:lastModifiedBy>
  <cp:revision>878</cp:revision>
  <dcterms:created xsi:type="dcterms:W3CDTF">2015-10-17T20:56:26Z</dcterms:created>
  <dcterms:modified xsi:type="dcterms:W3CDTF">2015-12-15T11:24:30Z</dcterms:modified>
</cp:coreProperties>
</file>