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Questrial"/>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0C2C725-806D-45D3-AF8E-A9C1EA734F2C}">
  <a:tblStyle styleId="{50C2C725-806D-45D3-AF8E-A9C1EA734F2C}" styleName="Table_0">
    <a:wholeTbl>
      <a:tcTxStyle b="off" i="off">
        <a:font>
          <a:latin typeface="Palatino Linotype"/>
          <a:ea typeface="Palatino Linotype"/>
          <a:cs typeface="Palatino Linotype"/>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BF2"/>
          </a:solidFill>
        </a:fill>
      </a:tcStyle>
    </a:wholeTbl>
    <a:band1H>
      <a:tcStyle>
        <a:fill>
          <a:solidFill>
            <a:srgbClr val="D1D5E5"/>
          </a:solidFill>
        </a:fill>
      </a:tcStyle>
    </a:band1H>
    <a:band1V>
      <a:tcStyle>
        <a:fill>
          <a:solidFill>
            <a:srgbClr val="D1D5E5"/>
          </a:solidFill>
        </a:fill>
      </a:tcStyle>
    </a:band1V>
    <a:lastCol>
      <a:tcTxStyle b="on" i="off">
        <a:font>
          <a:latin typeface="Palatino Linotype"/>
          <a:ea typeface="Palatino Linotype"/>
          <a:cs typeface="Palatino Linotype"/>
        </a:font>
        <a:schemeClr val="lt1"/>
      </a:tcTxStyle>
      <a:tcStyle>
        <a:fill>
          <a:solidFill>
            <a:schemeClr val="accent1"/>
          </a:solidFill>
        </a:fill>
      </a:tcStyle>
    </a:lastCol>
    <a:firstCol>
      <a:tcTxStyle b="on" i="off">
        <a:font>
          <a:latin typeface="Palatino Linotype"/>
          <a:ea typeface="Palatino Linotype"/>
          <a:cs typeface="Palatino Linotype"/>
        </a:font>
        <a:schemeClr val="lt1"/>
      </a:tcTxStyle>
      <a:tcStyle>
        <a:fill>
          <a:solidFill>
            <a:schemeClr val="accent1"/>
          </a:solidFill>
        </a:fill>
      </a:tcStyle>
    </a:firstCol>
    <a:lastRow>
      <a:tcTxStyle b="on" i="off">
        <a:font>
          <a:latin typeface="Palatino Linotype"/>
          <a:ea typeface="Palatino Linotype"/>
          <a:cs typeface="Palatino Linotype"/>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Palatino Linotype"/>
          <a:ea typeface="Palatino Linotype"/>
          <a:cs typeface="Palatino Linotype"/>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Questrial-regular.fntdata"/><Relationship Id="rId6" Type="http://schemas.openxmlformats.org/officeDocument/2006/relationships/notesMaster" Target="notesMasters/notesMaster.xml"/><Relationship Id="rId18" Type="http://schemas.openxmlformats.org/officeDocument/2006/relationships/slide" Target="slides/slide11.xml"/><Relationship Id="rId7" Type="http://schemas.openxmlformats.org/officeDocument/2006/relationships/slide" Target="slides/slide.xml"/><Relationship Id="rId8" Type="http://schemas.openxmlformats.org/officeDocument/2006/relationships/slide" Target="slides/slide1.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599" cy="27368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599" cy="10568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599" cy="1122299"/>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58" name="Shape 58"/>
        <p:cNvGrpSpPr/>
        <p:nvPr/>
      </p:nvGrpSpPr>
      <p:grpSpPr>
        <a:xfrm>
          <a:off x="0" y="0"/>
          <a:ext cx="0" cy="0"/>
          <a:chOff x="0" y="0"/>
          <a:chExt cx="0" cy="0"/>
        </a:xfrm>
      </p:grpSpPr>
      <p:sp>
        <p:nvSpPr>
          <p:cNvPr id="59" name="Shape 59"/>
          <p:cNvSpPr txBox="1"/>
          <p:nvPr>
            <p:ph type="ctrTitle"/>
          </p:nvPr>
        </p:nvSpPr>
        <p:spPr>
          <a:xfrm>
            <a:off x="685800" y="609600"/>
            <a:ext cx="7772400" cy="42671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80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subTitle"/>
          </p:nvPr>
        </p:nvSpPr>
        <p:spPr>
          <a:xfrm>
            <a:off x="1371600" y="4953000"/>
            <a:ext cx="6400799" cy="1219199"/>
          </a:xfrm>
          <a:prstGeom prst="rect">
            <a:avLst/>
          </a:prstGeom>
          <a:noFill/>
          <a:ln>
            <a:noFill/>
          </a:ln>
        </p:spPr>
        <p:txBody>
          <a:bodyPr anchorCtr="0" anchor="t" bIns="91425" lIns="91425" rIns="91425" tIns="91425"/>
          <a:lstStyle>
            <a:lvl1pPr indent="0" lvl="0" marL="0" marR="0" rtl="0" algn="ctr">
              <a:spcBef>
                <a:spcPts val="480"/>
              </a:spcBef>
              <a:buClr>
                <a:srgbClr val="888888"/>
              </a:buClr>
              <a:buFont typeface="Arial"/>
              <a:buNone/>
              <a:defRPr b="0" i="0" sz="2400" u="none" cap="none" strike="noStrike">
                <a:solidFill>
                  <a:srgbClr val="888888"/>
                </a:solidFill>
                <a:latin typeface="Questrial"/>
                <a:ea typeface="Questrial"/>
                <a:cs typeface="Questrial"/>
                <a:sym typeface="Questrial"/>
              </a:defRPr>
            </a:lvl1pPr>
            <a:lvl2pPr indent="0" lvl="1" marL="4572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4pPr>
            <a:lvl5pPr indent="0" lvl="4" marL="18288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5pPr>
            <a:lvl6pPr indent="0" lvl="5" marL="22860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6pPr>
            <a:lvl7pPr indent="0" lvl="6" marL="27432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7pPr>
            <a:lvl8pPr indent="0" lvl="7" marL="32004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8pPr>
            <a:lvl9pPr indent="0" lvl="8" marL="36576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9pPr>
          </a:lstStyle>
          <a:p/>
        </p:txBody>
      </p:sp>
      <p:sp>
        <p:nvSpPr>
          <p:cNvPr id="61" name="Shape 61"/>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2" name="Shape 62"/>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63" name="Shape 63"/>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64" name="Shape 64"/>
        <p:cNvGrpSpPr/>
        <p:nvPr/>
      </p:nvGrpSpPr>
      <p:grpSpPr>
        <a:xfrm>
          <a:off x="0" y="0"/>
          <a:ext cx="0" cy="0"/>
          <a:chOff x="0" y="0"/>
          <a:chExt cx="0" cy="0"/>
        </a:xfrm>
      </p:grpSpPr>
      <p:sp>
        <p:nvSpPr>
          <p:cNvPr id="65" name="Shape 65"/>
          <p:cNvSpPr txBox="1"/>
          <p:nvPr>
            <p:ph type="title"/>
          </p:nvPr>
        </p:nvSpPr>
        <p:spPr>
          <a:xfrm>
            <a:off x="457200" y="0"/>
            <a:ext cx="8229600" cy="15998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67" name="Shape 67"/>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 name="Shape 68"/>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70" name="Shape 70"/>
        <p:cNvGrpSpPr/>
        <p:nvPr/>
      </p:nvGrpSpPr>
      <p:grpSpPr>
        <a:xfrm>
          <a:off x="0" y="0"/>
          <a:ext cx="0" cy="0"/>
          <a:chOff x="0" y="0"/>
          <a:chExt cx="0" cy="0"/>
        </a:xfrm>
      </p:grpSpPr>
      <p:sp>
        <p:nvSpPr>
          <p:cNvPr id="71" name="Shape 71"/>
          <p:cNvSpPr txBox="1"/>
          <p:nvPr>
            <p:ph type="title"/>
          </p:nvPr>
        </p:nvSpPr>
        <p:spPr>
          <a:xfrm>
            <a:off x="722312" y="1371600"/>
            <a:ext cx="7772400" cy="25052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4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a:off x="722312" y="4068762"/>
            <a:ext cx="7772400" cy="1131899"/>
          </a:xfrm>
          <a:prstGeom prst="rect">
            <a:avLst/>
          </a:prstGeom>
          <a:noFill/>
          <a:ln>
            <a:noFill/>
          </a:ln>
        </p:spPr>
        <p:txBody>
          <a:bodyPr anchorCtr="0" anchor="t" bIns="91425" lIns="91425" rIns="91425" tIns="91425"/>
          <a:lstStyle>
            <a:lvl1pPr indent="0" lvl="0" marL="0" marR="0" rtl="0" algn="ctr">
              <a:spcBef>
                <a:spcPts val="400"/>
              </a:spcBef>
              <a:buClr>
                <a:srgbClr val="888888"/>
              </a:buClr>
              <a:buFont typeface="Arial"/>
              <a:buNone/>
              <a:defRPr b="0" i="0" sz="2000" u="none" cap="none" strike="noStrike">
                <a:solidFill>
                  <a:srgbClr val="888888"/>
                </a:solidFill>
                <a:latin typeface="Questrial"/>
                <a:ea typeface="Questrial"/>
                <a:cs typeface="Questrial"/>
                <a:sym typeface="Questrial"/>
              </a:defRPr>
            </a:lvl1pPr>
            <a:lvl2pPr indent="0" lvl="1" marL="457200" marR="0" rtl="0" algn="l">
              <a:spcBef>
                <a:spcPts val="360"/>
              </a:spcBef>
              <a:buClr>
                <a:srgbClr val="888888"/>
              </a:buClr>
              <a:buFont typeface="Courier New"/>
              <a:buNone/>
              <a:defRPr b="0" i="0" sz="1800" u="none" cap="none" strike="noStrike">
                <a:solidFill>
                  <a:srgbClr val="888888"/>
                </a:solidFill>
                <a:latin typeface="Questrial"/>
                <a:ea typeface="Questrial"/>
                <a:cs typeface="Questrial"/>
                <a:sym typeface="Questrial"/>
              </a:defRPr>
            </a:lvl2pPr>
            <a:lvl3pPr indent="0" lvl="2" marL="914400" marR="0" rtl="0" algn="l">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4pPr>
            <a:lvl5pPr indent="0" lvl="4" marL="18288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5pPr>
            <a:lvl6pPr indent="0" lvl="5" marL="22860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6pPr>
            <a:lvl7pPr indent="0" lvl="6" marL="27432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7pPr>
            <a:lvl8pPr indent="0" lvl="7" marL="32004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8pPr>
            <a:lvl9pPr indent="0" lvl="8" marL="36576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9pPr>
          </a:lstStyle>
          <a:p/>
        </p:txBody>
      </p:sp>
      <p:sp>
        <p:nvSpPr>
          <p:cNvPr id="73" name="Shape 73"/>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5" name="Shape 75"/>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76" name="Shape 76"/>
          <p:cNvSpPr/>
          <p:nvPr/>
        </p:nvSpPr>
        <p:spPr>
          <a:xfrm>
            <a:off x="4495800" y="3924300"/>
            <a:ext cx="84900" cy="84900"/>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7" name="Shape 77"/>
          <p:cNvSpPr/>
          <p:nvPr/>
        </p:nvSpPr>
        <p:spPr>
          <a:xfrm>
            <a:off x="4695825" y="3924300"/>
            <a:ext cx="84900" cy="84900"/>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8" name="Shape 78"/>
          <p:cNvSpPr/>
          <p:nvPr/>
        </p:nvSpPr>
        <p:spPr>
          <a:xfrm>
            <a:off x="4296728" y="3924300"/>
            <a:ext cx="84900" cy="84900"/>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79" name="Shape 79"/>
        <p:cNvGrpSpPr/>
        <p:nvPr/>
      </p:nvGrpSpPr>
      <p:grpSpPr>
        <a:xfrm>
          <a:off x="0" y="0"/>
          <a:ext cx="0" cy="0"/>
          <a:chOff x="0" y="0"/>
          <a:chExt cx="0" cy="0"/>
        </a:xfrm>
      </p:grpSpPr>
      <p:sp>
        <p:nvSpPr>
          <p:cNvPr id="80" name="Shape 80"/>
          <p:cNvSpPr txBox="1"/>
          <p:nvPr>
            <p:ph type="title"/>
          </p:nvPr>
        </p:nvSpPr>
        <p:spPr>
          <a:xfrm>
            <a:off x="457200" y="0"/>
            <a:ext cx="8229600" cy="15998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4648200" y="1600200"/>
            <a:ext cx="4038599" cy="45261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82" name="Shape 82"/>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4" name="Shape 84"/>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85" name="Shape 85"/>
          <p:cNvSpPr txBox="1"/>
          <p:nvPr>
            <p:ph idx="2" type="body"/>
          </p:nvPr>
        </p:nvSpPr>
        <p:spPr>
          <a:xfrm>
            <a:off x="365760" y="1600200"/>
            <a:ext cx="4041600" cy="45264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86" name="Shape 86"/>
        <p:cNvGrpSpPr/>
        <p:nvPr/>
      </p:nvGrpSpPr>
      <p:grpSpPr>
        <a:xfrm>
          <a:off x="0" y="0"/>
          <a:ext cx="0" cy="0"/>
          <a:chOff x="0" y="0"/>
          <a:chExt cx="0" cy="0"/>
        </a:xfrm>
      </p:grpSpPr>
      <p:sp>
        <p:nvSpPr>
          <p:cNvPr id="87" name="Shape 87"/>
          <p:cNvSpPr txBox="1"/>
          <p:nvPr>
            <p:ph type="title"/>
          </p:nvPr>
        </p:nvSpPr>
        <p:spPr>
          <a:xfrm>
            <a:off x="457200" y="0"/>
            <a:ext cx="8229600" cy="15998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a:off x="457200" y="1600200"/>
            <a:ext cx="4040099" cy="609599"/>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89" name="Shape 89"/>
          <p:cNvSpPr txBox="1"/>
          <p:nvPr>
            <p:ph idx="2" type="body"/>
          </p:nvPr>
        </p:nvSpPr>
        <p:spPr>
          <a:xfrm>
            <a:off x="4648200" y="1600200"/>
            <a:ext cx="4041900" cy="609599"/>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90" name="Shape 90"/>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Shape 91"/>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 name="Shape 92"/>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93" name="Shape 93"/>
          <p:cNvSpPr txBox="1"/>
          <p:nvPr>
            <p:ph idx="3" type="body"/>
          </p:nvPr>
        </p:nvSpPr>
        <p:spPr>
          <a:xfrm>
            <a:off x="457200" y="2212848"/>
            <a:ext cx="4041600" cy="39134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94" name="Shape 94"/>
          <p:cNvSpPr txBox="1"/>
          <p:nvPr>
            <p:ph idx="4" type="body"/>
          </p:nvPr>
        </p:nvSpPr>
        <p:spPr>
          <a:xfrm>
            <a:off x="4672583" y="2212848"/>
            <a:ext cx="4041600" cy="39131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95" name="Shape 95"/>
        <p:cNvGrpSpPr/>
        <p:nvPr/>
      </p:nvGrpSpPr>
      <p:grpSpPr>
        <a:xfrm>
          <a:off x="0" y="0"/>
          <a:ext cx="0" cy="0"/>
          <a:chOff x="0" y="0"/>
          <a:chExt cx="0" cy="0"/>
        </a:xfrm>
      </p:grpSpPr>
      <p:sp>
        <p:nvSpPr>
          <p:cNvPr id="96" name="Shape 96"/>
          <p:cNvSpPr txBox="1"/>
          <p:nvPr>
            <p:ph type="title"/>
          </p:nvPr>
        </p:nvSpPr>
        <p:spPr>
          <a:xfrm>
            <a:off x="457200" y="0"/>
            <a:ext cx="8229600" cy="15998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 name="Shape 99"/>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100" name="Shape 100"/>
        <p:cNvGrpSpPr/>
        <p:nvPr/>
      </p:nvGrpSpPr>
      <p:grpSpPr>
        <a:xfrm>
          <a:off x="0" y="0"/>
          <a:ext cx="0" cy="0"/>
          <a:chOff x="0" y="0"/>
          <a:chExt cx="0" cy="0"/>
        </a:xfrm>
      </p:grpSpPr>
      <p:sp>
        <p:nvSpPr>
          <p:cNvPr id="101" name="Shape 101"/>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2" name="Shape 102"/>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 name="Shape 103"/>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104" name="Shape 104"/>
        <p:cNvGrpSpPr/>
        <p:nvPr/>
      </p:nvGrpSpPr>
      <p:grpSpPr>
        <a:xfrm>
          <a:off x="0" y="0"/>
          <a:ext cx="0" cy="0"/>
          <a:chOff x="0" y="0"/>
          <a:chExt cx="0" cy="0"/>
        </a:xfrm>
      </p:grpSpPr>
      <p:sp>
        <p:nvSpPr>
          <p:cNvPr id="105" name="Shape 105"/>
          <p:cNvSpPr txBox="1"/>
          <p:nvPr>
            <p:ph type="title"/>
          </p:nvPr>
        </p:nvSpPr>
        <p:spPr>
          <a:xfrm>
            <a:off x="5907087" y="266700"/>
            <a:ext cx="3008399" cy="20954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6" name="Shape 106"/>
          <p:cNvSpPr txBox="1"/>
          <p:nvPr>
            <p:ph idx="1" type="body"/>
          </p:nvPr>
        </p:nvSpPr>
        <p:spPr>
          <a:xfrm>
            <a:off x="719137" y="273050"/>
            <a:ext cx="4995900" cy="5853299"/>
          </a:xfrm>
          <a:prstGeom prst="rect">
            <a:avLst/>
          </a:prstGeom>
          <a:noFill/>
          <a:ln>
            <a:noFill/>
          </a:ln>
        </p:spPr>
        <p:txBody>
          <a:bodyPr anchorCtr="0" anchor="t" bIns="91425" lIns="91425" rIns="91425" tIns="91425"/>
          <a:lstStyle>
            <a:lvl1pPr indent="-139700" lvl="0" marL="342900" marR="0" rtl="0" algn="l">
              <a:spcBef>
                <a:spcPts val="640"/>
              </a:spcBef>
              <a:buClr>
                <a:srgbClr val="7F7F7F"/>
              </a:buClr>
              <a:buSzPct val="100000"/>
              <a:buFont typeface="Arial"/>
              <a:buChar char="•"/>
              <a:defRPr b="0" i="0" sz="3200" u="none" cap="none" strike="noStrike">
                <a:solidFill>
                  <a:srgbClr val="7F7F7F"/>
                </a:solidFill>
                <a:latin typeface="Questrial"/>
                <a:ea typeface="Questrial"/>
                <a:cs typeface="Questrial"/>
                <a:sym typeface="Questrial"/>
              </a:defRPr>
            </a:lvl1pPr>
            <a:lvl2pPr indent="-107950" lvl="1" marL="742950" marR="0" rtl="0" algn="l">
              <a:spcBef>
                <a:spcPts val="560"/>
              </a:spcBef>
              <a:buClr>
                <a:srgbClr val="7F7F7F"/>
              </a:buClr>
              <a:buSzPct val="100000"/>
              <a:buFont typeface="Courier New"/>
              <a:buChar char="o"/>
              <a:defRPr b="0" i="0" sz="2800" u="none" cap="none" strike="noStrike">
                <a:solidFill>
                  <a:srgbClr val="7F7F7F"/>
                </a:solidFill>
                <a:latin typeface="Questrial"/>
                <a:ea typeface="Questrial"/>
                <a:cs typeface="Questrial"/>
                <a:sym typeface="Questrial"/>
              </a:defRPr>
            </a:lvl2pPr>
            <a:lvl3pPr indent="-76200" lvl="2" marL="11430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3pPr>
            <a:lvl4pPr indent="-101600" lvl="3" marL="16002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4pPr>
            <a:lvl5pPr indent="-101600" lvl="4" marL="20574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5pPr>
            <a:lvl6pPr indent="-101600" lvl="5" marL="25146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6pPr>
            <a:lvl7pPr indent="-101600" lvl="6" marL="29718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7pPr>
            <a:lvl8pPr indent="-101600" lvl="7" marL="34290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8pPr>
            <a:lvl9pPr indent="-101600" lvl="8" marL="38862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9pPr>
          </a:lstStyle>
          <a:p/>
        </p:txBody>
      </p:sp>
      <p:sp>
        <p:nvSpPr>
          <p:cNvPr id="107" name="Shape 107"/>
          <p:cNvSpPr txBox="1"/>
          <p:nvPr>
            <p:ph idx="2" type="body"/>
          </p:nvPr>
        </p:nvSpPr>
        <p:spPr>
          <a:xfrm>
            <a:off x="5907087" y="2438400"/>
            <a:ext cx="3008399" cy="3687600"/>
          </a:xfrm>
          <a:prstGeom prst="rect">
            <a:avLst/>
          </a:prstGeom>
          <a:noFill/>
          <a:ln>
            <a:noFill/>
          </a:ln>
        </p:spPr>
        <p:txBody>
          <a:bodyPr anchorCtr="0" anchor="t" bIns="91425" lIns="91425" rIns="91425" tIns="91425"/>
          <a:lstStyle>
            <a:lvl1pPr indent="0" lvl="0" marL="0" marR="0" rtl="0" algn="ctr">
              <a:lnSpc>
                <a:spcPct val="125000"/>
              </a:lnSpc>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08" name="Shape 108"/>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9" name="Shape 109"/>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0" name="Shape 110"/>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111" name="Shape 111"/>
        <p:cNvGrpSpPr/>
        <p:nvPr/>
      </p:nvGrpSpPr>
      <p:grpSpPr>
        <a:xfrm>
          <a:off x="0" y="0"/>
          <a:ext cx="0" cy="0"/>
          <a:chOff x="0" y="0"/>
          <a:chExt cx="0" cy="0"/>
        </a:xfrm>
      </p:grpSpPr>
      <p:sp>
        <p:nvSpPr>
          <p:cNvPr id="112" name="Shape 112"/>
          <p:cNvSpPr txBox="1"/>
          <p:nvPr>
            <p:ph type="title"/>
          </p:nvPr>
        </p:nvSpPr>
        <p:spPr>
          <a:xfrm>
            <a:off x="1679575" y="228600"/>
            <a:ext cx="5711700" cy="895200"/>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3" name="Shape 113"/>
          <p:cNvSpPr/>
          <p:nvPr>
            <p:ph idx="2" type="pic"/>
          </p:nvPr>
        </p:nvSpPr>
        <p:spPr>
          <a:xfrm>
            <a:off x="1508125" y="1143000"/>
            <a:ext cx="6054599" cy="4541100"/>
          </a:xfrm>
          <a:prstGeom prst="rect">
            <a:avLst/>
          </a:prstGeom>
          <a:noFill/>
          <a:ln cap="flat" cmpd="sng" w="76200">
            <a:solidFill>
              <a:schemeClr val="lt1"/>
            </a:solidFill>
            <a:prstDash val="solid"/>
            <a:round/>
            <a:headEnd len="med" w="med" type="none"/>
            <a:tailEnd len="med" w="med" type="none"/>
          </a:ln>
        </p:spPr>
        <p:txBody>
          <a:bodyPr anchorCtr="0" anchor="t" bIns="91425" lIns="91425" rIns="91425" tIns="91425"/>
          <a:lstStyle>
            <a:lvl1pPr indent="0" lvl="0" marL="0" marR="0" rtl="0" algn="ctr">
              <a:spcBef>
                <a:spcPts val="0"/>
              </a:spcBef>
              <a:buClr>
                <a:srgbClr val="595959"/>
              </a:buClr>
              <a:buFont typeface="Questrial"/>
              <a:buNone/>
              <a:defRPr sz="3200">
                <a:solidFill>
                  <a:srgbClr val="595959"/>
                </a:solidFill>
                <a:latin typeface="Questrial"/>
                <a:ea typeface="Questrial"/>
                <a:cs typeface="Questrial"/>
                <a:sym typeface="Questrial"/>
              </a:defRPr>
            </a:lvl1pPr>
            <a:lvl2pPr indent="0" lvl="1" marL="457200" marR="0" rtl="0" algn="l">
              <a:spcBef>
                <a:spcPts val="0"/>
              </a:spcBef>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14" name="Shape 114"/>
          <p:cNvSpPr txBox="1"/>
          <p:nvPr>
            <p:ph idx="1" type="body"/>
          </p:nvPr>
        </p:nvSpPr>
        <p:spPr>
          <a:xfrm>
            <a:off x="1679575" y="5810250"/>
            <a:ext cx="5711700" cy="533099"/>
          </a:xfrm>
          <a:prstGeom prst="rect">
            <a:avLst/>
          </a:prstGeom>
          <a:noFill/>
          <a:ln>
            <a:noFill/>
          </a:ln>
        </p:spPr>
        <p:txBody>
          <a:bodyPr anchorCtr="0" anchor="t" bIns="91425" lIns="91425" rIns="91425" tIns="91425"/>
          <a:lstStyle>
            <a:lvl1pPr indent="0" lvl="0" marL="0" marR="0" rtl="0" algn="ctr">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15" name="Shape 115"/>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6" name="Shape 116"/>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7" name="Shape 117"/>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599"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599" cy="45551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118" name="Shape 118"/>
        <p:cNvGrpSpPr/>
        <p:nvPr/>
      </p:nvGrpSpPr>
      <p:grpSpPr>
        <a:xfrm>
          <a:off x="0" y="0"/>
          <a:ext cx="0" cy="0"/>
          <a:chOff x="0" y="0"/>
          <a:chExt cx="0" cy="0"/>
        </a:xfrm>
      </p:grpSpPr>
      <p:sp>
        <p:nvSpPr>
          <p:cNvPr id="119" name="Shape 119"/>
          <p:cNvSpPr txBox="1"/>
          <p:nvPr>
            <p:ph type="title"/>
          </p:nvPr>
        </p:nvSpPr>
        <p:spPr>
          <a:xfrm>
            <a:off x="457200" y="0"/>
            <a:ext cx="8229600" cy="15998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0" name="Shape 120"/>
          <p:cNvSpPr txBox="1"/>
          <p:nvPr>
            <p:ph idx="1" type="body"/>
          </p:nvPr>
        </p:nvSpPr>
        <p:spPr>
          <a:xfrm rot="5400000">
            <a:off x="2308949" y="-251550"/>
            <a:ext cx="4526100" cy="82296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1" name="Shape 121"/>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2" name="Shape 122"/>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3" name="Shape 123"/>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24" name="Shape 124"/>
        <p:cNvGrpSpPr/>
        <p:nvPr/>
      </p:nvGrpSpPr>
      <p:grpSpPr>
        <a:xfrm>
          <a:off x="0" y="0"/>
          <a:ext cx="0" cy="0"/>
          <a:chOff x="0" y="0"/>
          <a:chExt cx="0" cy="0"/>
        </a:xfrm>
      </p:grpSpPr>
      <p:sp>
        <p:nvSpPr>
          <p:cNvPr id="125" name="Shape 125"/>
          <p:cNvSpPr txBox="1"/>
          <p:nvPr>
            <p:ph type="title"/>
          </p:nvPr>
        </p:nvSpPr>
        <p:spPr>
          <a:xfrm rot="5400000">
            <a:off x="4732349" y="2171687"/>
            <a:ext cx="5851500" cy="20574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6" name="Shape 126"/>
          <p:cNvSpPr txBox="1"/>
          <p:nvPr>
            <p:ph idx="1" type="body"/>
          </p:nvPr>
        </p:nvSpPr>
        <p:spPr>
          <a:xfrm rot="5400000">
            <a:off x="541350" y="190488"/>
            <a:ext cx="5851500" cy="60197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7" name="Shape 127"/>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8" name="Shape 128"/>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9" name="Shape 129"/>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599"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899" cy="4555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899" cy="4555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599"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7999"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7999"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299"/>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199"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199"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599" cy="2618099"/>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599"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599"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599" cy="45551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0"/>
            <a:ext cx="8229600" cy="15998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53" name="Shape 53"/>
          <p:cNvSpPr txBox="1"/>
          <p:nvPr>
            <p:ph idx="10" type="dt"/>
          </p:nvPr>
        </p:nvSpPr>
        <p:spPr>
          <a:xfrm>
            <a:off x="6363346" y="6356350"/>
            <a:ext cx="2085899" cy="36509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 name="Shape 54"/>
          <p:cNvSpPr txBox="1"/>
          <p:nvPr>
            <p:ph idx="11" type="ftr"/>
          </p:nvPr>
        </p:nvSpPr>
        <p:spPr>
          <a:xfrm>
            <a:off x="659164" y="6356350"/>
            <a:ext cx="28478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56" name="Shape 56"/>
          <p:cNvSpPr/>
          <p:nvPr/>
        </p:nvSpPr>
        <p:spPr>
          <a:xfrm>
            <a:off x="8457760" y="6499383"/>
            <a:ext cx="84900" cy="84900"/>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7" name="Shape 57"/>
          <p:cNvSpPr/>
          <p:nvPr/>
        </p:nvSpPr>
        <p:spPr>
          <a:xfrm>
            <a:off x="569118" y="6499383"/>
            <a:ext cx="84900" cy="84900"/>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xml"/><Relationship Id="rId3" Type="http://schemas.openxmlformats.org/officeDocument/2006/relationships/image" Target="../media/image01.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0.jpg"/><Relationship Id="rId5" Type="http://schemas.openxmlformats.org/officeDocument/2006/relationships/image" Target="../media/image02.png"/><Relationship Id="rId6"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2.png"/><Relationship Id="rId5" Type="http://schemas.openxmlformats.org/officeDocument/2006/relationships/image" Target="../media/image05.png"/><Relationship Id="rId6"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6.jpg"/><Relationship Id="rId4" Type="http://schemas.openxmlformats.org/officeDocument/2006/relationships/image" Target="../media/image03.png"/><Relationship Id="rId5" Type="http://schemas.openxmlformats.org/officeDocument/2006/relationships/image" Target="../media/image0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11.png"/><Relationship Id="rId5" Type="http://schemas.openxmlformats.org/officeDocument/2006/relationships/image" Target="../media/image0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11.png"/><Relationship Id="rId5" Type="http://schemas.openxmlformats.org/officeDocument/2006/relationships/image" Target="../media/image0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13.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3.png"/><Relationship Id="rId4" Type="http://schemas.openxmlformats.org/officeDocument/2006/relationships/image" Target="../media/image14.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ctrTitle"/>
          </p:nvPr>
        </p:nvSpPr>
        <p:spPr>
          <a:xfrm>
            <a:off x="431320" y="2860486"/>
            <a:ext cx="8618400" cy="640799"/>
          </a:xfrm>
          <a:prstGeom prst="rect">
            <a:avLst/>
          </a:prstGeom>
          <a:noFill/>
          <a:ln>
            <a:noFill/>
          </a:ln>
        </p:spPr>
        <p:txBody>
          <a:bodyPr anchorCtr="0" anchor="b" bIns="45700" lIns="91425" rIns="91425" tIns="45700">
            <a:noAutofit/>
          </a:bodyPr>
          <a:lstStyle/>
          <a:p>
            <a:pPr indent="0" lvl="0" marL="0" marR="0" rtl="0" algn="just">
              <a:lnSpc>
                <a:spcPct val="100000"/>
              </a:lnSpc>
              <a:spcBef>
                <a:spcPts val="0"/>
              </a:spcBef>
              <a:buClr>
                <a:srgbClr val="3A4042"/>
              </a:buClr>
              <a:buSzPct val="25000"/>
              <a:buFont typeface="Times New Roman"/>
              <a:buNone/>
            </a:pPr>
            <a:r>
              <a:rPr b="1" i="0" lang="en" sz="3800" u="none" cap="none" strike="noStrike">
                <a:solidFill>
                  <a:srgbClr val="3A4042"/>
                </a:solidFill>
                <a:latin typeface="Times New Roman"/>
                <a:ea typeface="Times New Roman"/>
                <a:cs typeface="Times New Roman"/>
                <a:sym typeface="Times New Roman"/>
              </a:rPr>
              <a:t>M4 - Video Analysis</a:t>
            </a:r>
          </a:p>
        </p:txBody>
      </p:sp>
      <p:sp>
        <p:nvSpPr>
          <p:cNvPr id="135" name="Shape 135"/>
          <p:cNvSpPr txBox="1"/>
          <p:nvPr>
            <p:ph idx="1" type="subTitle"/>
          </p:nvPr>
        </p:nvSpPr>
        <p:spPr>
          <a:xfrm>
            <a:off x="6864435" y="5068769"/>
            <a:ext cx="1697400" cy="1343699"/>
          </a:xfrm>
          <a:prstGeom prst="rect">
            <a:avLst/>
          </a:prstGeom>
          <a:noFill/>
          <a:ln>
            <a:noFill/>
          </a:ln>
        </p:spPr>
        <p:txBody>
          <a:bodyPr anchorCtr="0" anchor="t" bIns="45700" lIns="91425" rIns="91425" tIns="45700">
            <a:noAutofit/>
          </a:bodyPr>
          <a:lstStyle/>
          <a:p>
            <a:pPr indent="0" lvl="0" marL="0" marR="0" rtl="0" algn="r">
              <a:lnSpc>
                <a:spcPct val="80000"/>
              </a:lnSpc>
              <a:spcBef>
                <a:spcPts val="0"/>
              </a:spcBef>
              <a:spcAft>
                <a:spcPts val="0"/>
              </a:spcAft>
              <a:buClr>
                <a:schemeClr val="dk1"/>
              </a:buClr>
              <a:buSzPct val="25000"/>
              <a:buFont typeface="Arial"/>
              <a:buNone/>
            </a:pPr>
            <a:r>
              <a:rPr b="0" i="0" lang="en" sz="1679" u="none" cap="none" strike="noStrike">
                <a:solidFill>
                  <a:schemeClr val="dk1"/>
                </a:solidFill>
                <a:latin typeface="Times New Roman"/>
                <a:ea typeface="Times New Roman"/>
                <a:cs typeface="Times New Roman"/>
                <a:sym typeface="Times New Roman"/>
              </a:rPr>
              <a:t>Adrià Ciurana</a:t>
            </a:r>
          </a:p>
          <a:p>
            <a:pPr indent="0" lvl="0" marL="0" marR="0" rtl="0" algn="r">
              <a:lnSpc>
                <a:spcPct val="80000"/>
              </a:lnSpc>
              <a:spcBef>
                <a:spcPts val="112"/>
              </a:spcBef>
              <a:spcAft>
                <a:spcPts val="0"/>
              </a:spcAft>
              <a:buClr>
                <a:srgbClr val="888888"/>
              </a:buClr>
              <a:buSzPct val="25000"/>
              <a:buFont typeface="Arial"/>
              <a:buNone/>
            </a:pPr>
            <a:r>
              <a:t/>
            </a:r>
            <a:endParaRPr b="0" i="0" sz="560" u="none" cap="none" strike="noStrike">
              <a:solidFill>
                <a:schemeClr val="dk1"/>
              </a:solidFill>
              <a:latin typeface="Times New Roman"/>
              <a:ea typeface="Times New Roman"/>
              <a:cs typeface="Times New Roman"/>
              <a:sym typeface="Times New Roman"/>
            </a:endParaRPr>
          </a:p>
          <a:p>
            <a:pPr indent="0" lvl="0" marL="0" marR="0" rtl="0" algn="r">
              <a:lnSpc>
                <a:spcPct val="80000"/>
              </a:lnSpc>
              <a:spcBef>
                <a:spcPts val="336"/>
              </a:spcBef>
              <a:spcAft>
                <a:spcPts val="0"/>
              </a:spcAft>
              <a:buClr>
                <a:schemeClr val="dk1"/>
              </a:buClr>
              <a:buSzPct val="25000"/>
              <a:buFont typeface="Arial"/>
              <a:buNone/>
            </a:pPr>
            <a:r>
              <a:rPr b="0" i="0" lang="en" sz="1679" u="none" cap="none" strike="noStrike">
                <a:solidFill>
                  <a:schemeClr val="dk1"/>
                </a:solidFill>
                <a:latin typeface="Times New Roman"/>
                <a:ea typeface="Times New Roman"/>
                <a:cs typeface="Times New Roman"/>
                <a:sym typeface="Times New Roman"/>
              </a:rPr>
              <a:t>Guim Perarnau</a:t>
            </a:r>
          </a:p>
          <a:p>
            <a:pPr indent="0" lvl="0" marL="0" marR="0" rtl="0" algn="r">
              <a:lnSpc>
                <a:spcPct val="80000"/>
              </a:lnSpc>
              <a:spcBef>
                <a:spcPts val="98"/>
              </a:spcBef>
              <a:spcAft>
                <a:spcPts val="0"/>
              </a:spcAft>
              <a:buClr>
                <a:srgbClr val="888888"/>
              </a:buClr>
              <a:buSzPct val="25000"/>
              <a:buFont typeface="Arial"/>
              <a:buNone/>
            </a:pPr>
            <a:r>
              <a:t/>
            </a:r>
            <a:endParaRPr b="0" i="0" sz="490" u="none" cap="none" strike="noStrike">
              <a:solidFill>
                <a:schemeClr val="dk1"/>
              </a:solidFill>
              <a:latin typeface="Times New Roman"/>
              <a:ea typeface="Times New Roman"/>
              <a:cs typeface="Times New Roman"/>
              <a:sym typeface="Times New Roman"/>
            </a:endParaRPr>
          </a:p>
          <a:p>
            <a:pPr indent="0" lvl="0" marL="0" marR="0" rtl="0" algn="r">
              <a:lnSpc>
                <a:spcPct val="80000"/>
              </a:lnSpc>
              <a:spcBef>
                <a:spcPts val="336"/>
              </a:spcBef>
              <a:buClr>
                <a:schemeClr val="dk1"/>
              </a:buClr>
              <a:buSzPct val="25000"/>
              <a:buFont typeface="Arial"/>
              <a:buNone/>
            </a:pPr>
            <a:r>
              <a:rPr b="0" i="0" lang="en" sz="1679" u="none" cap="none" strike="noStrike">
                <a:solidFill>
                  <a:schemeClr val="dk1"/>
                </a:solidFill>
                <a:latin typeface="Times New Roman"/>
                <a:ea typeface="Times New Roman"/>
                <a:cs typeface="Times New Roman"/>
                <a:sym typeface="Times New Roman"/>
              </a:rPr>
              <a:t>Pau Riba</a:t>
            </a:r>
          </a:p>
        </p:txBody>
      </p:sp>
      <p:pic>
        <p:nvPicPr>
          <p:cNvPr id="136" name="Shape 136"/>
          <p:cNvPicPr preferRelativeResize="0"/>
          <p:nvPr/>
        </p:nvPicPr>
        <p:blipFill rotWithShape="1">
          <a:blip r:embed="rId3">
            <a:alphaModFix amt="80000"/>
          </a:blip>
          <a:srcRect b="0" l="0" r="0" t="0"/>
          <a:stretch/>
        </p:blipFill>
        <p:spPr>
          <a:xfrm>
            <a:off x="0" y="-11441"/>
            <a:ext cx="9144000" cy="2513999"/>
          </a:xfrm>
          <a:prstGeom prst="rect">
            <a:avLst/>
          </a:prstGeom>
          <a:noFill/>
          <a:ln>
            <a:noFill/>
          </a:ln>
        </p:spPr>
      </p:pic>
      <p:sp>
        <p:nvSpPr>
          <p:cNvPr id="137" name="Shape 137"/>
          <p:cNvSpPr txBox="1"/>
          <p:nvPr/>
        </p:nvSpPr>
        <p:spPr>
          <a:xfrm>
            <a:off x="431320" y="3806051"/>
            <a:ext cx="8130600" cy="6407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660066"/>
              </a:buClr>
              <a:buSzPct val="25000"/>
              <a:buFont typeface="Times New Roman"/>
              <a:buNone/>
            </a:pPr>
            <a:r>
              <a:rPr b="1" i="0" lang="en" sz="2200" u="none" cap="none" strike="noStrike">
                <a:solidFill>
                  <a:srgbClr val="660066"/>
                </a:solidFill>
                <a:latin typeface="Times New Roman"/>
                <a:ea typeface="Times New Roman"/>
                <a:cs typeface="Times New Roman"/>
                <a:sym typeface="Times New Roman"/>
              </a:rPr>
              <a:t>Block 1</a:t>
            </a:r>
            <a:r>
              <a:rPr b="0" i="0" lang="en" sz="2200" u="none" cap="none" strike="noStrike">
                <a:solidFill>
                  <a:srgbClr val="660066"/>
                </a:solidFill>
                <a:latin typeface="Times New Roman"/>
                <a:ea typeface="Times New Roman"/>
                <a:cs typeface="Times New Roman"/>
                <a:sym typeface="Times New Roman"/>
              </a:rPr>
              <a:t>. Assessment of Foreground Extraction and Optical Flow</a:t>
            </a:r>
          </a:p>
          <a:p>
            <a:pPr indent="0" lvl="0" marL="0" marR="0" rtl="0" algn="l">
              <a:lnSpc>
                <a:spcPct val="100000"/>
              </a:lnSpc>
              <a:spcBef>
                <a:spcPts val="0"/>
              </a:spcBef>
              <a:buClr>
                <a:schemeClr val="dk2"/>
              </a:buClr>
              <a:buFont typeface="Times New Roman"/>
              <a:buNone/>
            </a:pPr>
            <a:r>
              <a:t/>
            </a:r>
            <a:endParaRPr b="0" i="0" sz="2200" u="none" cap="none" strike="noStrike">
              <a:solidFill>
                <a:srgbClr val="660066"/>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p:nvPr/>
        </p:nvSpPr>
        <p:spPr>
          <a:xfrm>
            <a:off x="5111075" y="4358675"/>
            <a:ext cx="3381299" cy="686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43" name="Shape 143"/>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pic>
        <p:nvPicPr>
          <p:cNvPr id="144" name="Shape 144"/>
          <p:cNvPicPr preferRelativeResize="0"/>
          <p:nvPr/>
        </p:nvPicPr>
        <p:blipFill rotWithShape="1">
          <a:blip r:embed="rId4">
            <a:alphaModFix/>
          </a:blip>
          <a:srcRect b="0" l="0" r="0" t="0"/>
          <a:stretch/>
        </p:blipFill>
        <p:spPr>
          <a:xfrm>
            <a:off x="732787" y="1918516"/>
            <a:ext cx="2374499" cy="1780799"/>
          </a:xfrm>
          <a:prstGeom prst="rect">
            <a:avLst/>
          </a:prstGeom>
          <a:noFill/>
          <a:ln>
            <a:noFill/>
          </a:ln>
        </p:spPr>
      </p:pic>
      <p:sp>
        <p:nvSpPr>
          <p:cNvPr id="145" name="Shape 145"/>
          <p:cNvSpPr txBox="1"/>
          <p:nvPr/>
        </p:nvSpPr>
        <p:spPr>
          <a:xfrm>
            <a:off x="739162" y="1534608"/>
            <a:ext cx="2374499" cy="381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1800" u="none" cap="none" strike="noStrike">
                <a:solidFill>
                  <a:schemeClr val="dk1"/>
                </a:solidFill>
                <a:latin typeface="Times New Roman"/>
                <a:ea typeface="Times New Roman"/>
                <a:cs typeface="Times New Roman"/>
                <a:sym typeface="Times New Roman"/>
              </a:rPr>
              <a:t>Original image</a:t>
            </a:r>
          </a:p>
        </p:txBody>
      </p:sp>
      <p:sp>
        <p:nvSpPr>
          <p:cNvPr id="146" name="Shape 146"/>
          <p:cNvSpPr txBox="1"/>
          <p:nvPr/>
        </p:nvSpPr>
        <p:spPr>
          <a:xfrm>
            <a:off x="5993219" y="1540903"/>
            <a:ext cx="2370299"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1800" u="none" cap="none" strike="noStrike">
                <a:solidFill>
                  <a:schemeClr val="dk1"/>
                </a:solidFill>
                <a:latin typeface="Times New Roman"/>
                <a:ea typeface="Times New Roman"/>
                <a:cs typeface="Times New Roman"/>
                <a:sym typeface="Times New Roman"/>
              </a:rPr>
              <a:t>Segmentation</a:t>
            </a:r>
          </a:p>
        </p:txBody>
      </p:sp>
      <p:sp>
        <p:nvSpPr>
          <p:cNvPr id="147" name="Shape 147"/>
          <p:cNvSpPr txBox="1"/>
          <p:nvPr/>
        </p:nvSpPr>
        <p:spPr>
          <a:xfrm>
            <a:off x="3365155" y="1534589"/>
            <a:ext cx="2376600" cy="381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1800" u="none" cap="none" strike="noStrike">
                <a:solidFill>
                  <a:schemeClr val="dk1"/>
                </a:solidFill>
                <a:latin typeface="Times New Roman"/>
                <a:ea typeface="Times New Roman"/>
                <a:cs typeface="Times New Roman"/>
                <a:sym typeface="Times New Roman"/>
              </a:rPr>
              <a:t>Ground truth</a:t>
            </a:r>
          </a:p>
        </p:txBody>
      </p:sp>
      <p:sp>
        <p:nvSpPr>
          <p:cNvPr id="148" name="Shape 148"/>
          <p:cNvSpPr txBox="1"/>
          <p:nvPr/>
        </p:nvSpPr>
        <p:spPr>
          <a:xfrm>
            <a:off x="886025" y="4773297"/>
            <a:ext cx="5107199" cy="1200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1800" u="none" cap="none" strike="noStrike">
                <a:solidFill>
                  <a:schemeClr val="dk1"/>
                </a:solidFill>
                <a:latin typeface="Times New Roman"/>
                <a:ea typeface="Times New Roman"/>
                <a:cs typeface="Times New Roman"/>
                <a:sym typeface="Times New Roman"/>
              </a:rPr>
              <a:t>Ground-truth AND Segmentation      = TP</a:t>
            </a:r>
          </a:p>
          <a:p>
            <a:pPr indent="0" lvl="0" marL="0" marR="0" rtl="0" algn="l">
              <a:spcBef>
                <a:spcPts val="0"/>
              </a:spcBef>
              <a:buSzPct val="25000"/>
              <a:buNone/>
            </a:pPr>
            <a:r>
              <a:rPr lang="en" sz="1800">
                <a:solidFill>
                  <a:schemeClr val="dk1"/>
                </a:solidFill>
                <a:latin typeface="Times New Roman"/>
                <a:ea typeface="Times New Roman"/>
                <a:cs typeface="Times New Roman"/>
                <a:sym typeface="Times New Roman"/>
              </a:rPr>
              <a:t>Ground-truth AND ¬Segmentation    = FP</a:t>
            </a:r>
          </a:p>
          <a:p>
            <a:pPr indent="0" lvl="0" marL="0" marR="0" rtl="0" algn="l">
              <a:spcBef>
                <a:spcPts val="0"/>
              </a:spcBef>
              <a:buSzPct val="25000"/>
              <a:buNone/>
            </a:pPr>
            <a:r>
              <a:rPr lang="en" sz="1800">
                <a:solidFill>
                  <a:schemeClr val="dk1"/>
                </a:solidFill>
                <a:latin typeface="Times New Roman"/>
                <a:ea typeface="Times New Roman"/>
                <a:cs typeface="Times New Roman"/>
                <a:sym typeface="Times New Roman"/>
              </a:rPr>
              <a:t>¬Ground-truth AND ¬Segmentation  = TN</a:t>
            </a:r>
          </a:p>
          <a:p>
            <a:pPr indent="0" lvl="0" marL="0" marR="0" rtl="0" algn="l">
              <a:spcBef>
                <a:spcPts val="0"/>
              </a:spcBef>
              <a:buSzPct val="25000"/>
              <a:buNone/>
            </a:pPr>
            <a:r>
              <a:rPr lang="en" sz="1800">
                <a:solidFill>
                  <a:schemeClr val="dk1"/>
                </a:solidFill>
                <a:latin typeface="Times New Roman"/>
                <a:ea typeface="Times New Roman"/>
                <a:cs typeface="Times New Roman"/>
                <a:sym typeface="Times New Roman"/>
              </a:rPr>
              <a:t>¬Ground-truth AND Segmentation    = FN</a:t>
            </a:r>
          </a:p>
        </p:txBody>
      </p:sp>
      <p:sp>
        <p:nvSpPr>
          <p:cNvPr id="149" name="Shape 149"/>
          <p:cNvSpPr txBox="1"/>
          <p:nvPr/>
        </p:nvSpPr>
        <p:spPr>
          <a:xfrm>
            <a:off x="2044058" y="6043072"/>
            <a:ext cx="1440300" cy="338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 sz="1600">
                <a:solidFill>
                  <a:schemeClr val="dk1"/>
                </a:solidFill>
                <a:latin typeface="Times New Roman"/>
                <a:ea typeface="Times New Roman"/>
                <a:cs typeface="Times New Roman"/>
                <a:sym typeface="Times New Roman"/>
              </a:rPr>
              <a:t>(¬ = negation)</a:t>
            </a:r>
          </a:p>
        </p:txBody>
      </p:sp>
      <p:sp>
        <p:nvSpPr>
          <p:cNvPr id="150" name="Shape 150"/>
          <p:cNvSpPr txBox="1"/>
          <p:nvPr/>
        </p:nvSpPr>
        <p:spPr>
          <a:xfrm>
            <a:off x="732714" y="3788830"/>
            <a:ext cx="2374499" cy="381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Times New Roman"/>
                <a:ea typeface="Times New Roman"/>
                <a:cs typeface="Times New Roman"/>
                <a:sym typeface="Times New Roman"/>
              </a:rPr>
              <a:t>RGB image</a:t>
            </a:r>
          </a:p>
        </p:txBody>
      </p:sp>
      <p:pic>
        <p:nvPicPr>
          <p:cNvPr id="151" name="Shape 151"/>
          <p:cNvPicPr preferRelativeResize="0"/>
          <p:nvPr/>
        </p:nvPicPr>
        <p:blipFill rotWithShape="1">
          <a:blip r:embed="rId5">
            <a:alphaModFix/>
          </a:blip>
          <a:srcRect b="0" l="0" r="0" t="0"/>
          <a:stretch/>
        </p:blipFill>
        <p:spPr>
          <a:xfrm>
            <a:off x="3359910" y="1916499"/>
            <a:ext cx="2377200" cy="1782899"/>
          </a:xfrm>
          <a:prstGeom prst="rect">
            <a:avLst/>
          </a:prstGeom>
          <a:noFill/>
          <a:ln>
            <a:noFill/>
          </a:ln>
        </p:spPr>
      </p:pic>
      <p:sp>
        <p:nvSpPr>
          <p:cNvPr id="152" name="Shape 152"/>
          <p:cNvSpPr txBox="1"/>
          <p:nvPr/>
        </p:nvSpPr>
        <p:spPr>
          <a:xfrm>
            <a:off x="3327615" y="3788825"/>
            <a:ext cx="2374499" cy="381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Times New Roman"/>
                <a:ea typeface="Times New Roman"/>
                <a:cs typeface="Times New Roman"/>
                <a:sym typeface="Times New Roman"/>
              </a:rPr>
              <a:t>Grayscale image</a:t>
            </a:r>
          </a:p>
        </p:txBody>
      </p:sp>
      <p:sp>
        <p:nvSpPr>
          <p:cNvPr id="153" name="Shape 153"/>
          <p:cNvSpPr txBox="1"/>
          <p:nvPr/>
        </p:nvSpPr>
        <p:spPr>
          <a:xfrm>
            <a:off x="5922523" y="3788817"/>
            <a:ext cx="2374499" cy="381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Times New Roman"/>
                <a:ea typeface="Times New Roman"/>
                <a:cs typeface="Times New Roman"/>
                <a:sym typeface="Times New Roman"/>
              </a:rPr>
              <a:t>Binary image</a:t>
            </a:r>
          </a:p>
        </p:txBody>
      </p:sp>
      <p:pic>
        <p:nvPicPr>
          <p:cNvPr id="154" name="Shape 154"/>
          <p:cNvPicPr preferRelativeResize="0"/>
          <p:nvPr/>
        </p:nvPicPr>
        <p:blipFill rotWithShape="1">
          <a:blip r:embed="rId6">
            <a:alphaModFix/>
          </a:blip>
          <a:srcRect b="0" l="0" r="0" t="0"/>
          <a:stretch/>
        </p:blipFill>
        <p:spPr>
          <a:xfrm>
            <a:off x="5993216" y="1906358"/>
            <a:ext cx="2382000" cy="1803300"/>
          </a:xfrm>
          <a:prstGeom prst="rect">
            <a:avLst/>
          </a:prstGeom>
          <a:noFill/>
          <a:ln>
            <a:noFill/>
          </a:ln>
        </p:spPr>
      </p:pic>
      <p:sp>
        <p:nvSpPr>
          <p:cNvPr id="155" name="Shape 155"/>
          <p:cNvSpPr txBox="1"/>
          <p:nvPr/>
        </p:nvSpPr>
        <p:spPr>
          <a:xfrm>
            <a:off x="469064" y="515946"/>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1: </a:t>
            </a:r>
            <a:r>
              <a:rPr b="1" lang="en" sz="2800">
                <a:solidFill>
                  <a:srgbClr val="3A4042"/>
                </a:solidFill>
                <a:latin typeface="Times New Roman"/>
                <a:ea typeface="Times New Roman"/>
                <a:cs typeface="Times New Roman"/>
                <a:sym typeface="Times New Roman"/>
              </a:rPr>
              <a:t>calculate global metrics </a:t>
            </a:r>
          </a:p>
        </p:txBody>
      </p:sp>
      <p:cxnSp>
        <p:nvCxnSpPr>
          <p:cNvPr id="156" name="Shape 156"/>
          <p:cNvCxnSpPr/>
          <p:nvPr/>
        </p:nvCxnSpPr>
        <p:spPr>
          <a:xfrm rot="10800000">
            <a:off x="5001978" y="4181350"/>
            <a:ext cx="578099" cy="158999"/>
          </a:xfrm>
          <a:prstGeom prst="straightConnector1">
            <a:avLst/>
          </a:prstGeom>
          <a:noFill/>
          <a:ln cap="flat" cmpd="sng" w="9525">
            <a:solidFill>
              <a:schemeClr val="dk2"/>
            </a:solidFill>
            <a:prstDash val="solid"/>
            <a:round/>
            <a:headEnd len="lg" w="lg" type="none"/>
            <a:tailEnd len="lg" w="lg" type="triangle"/>
          </a:ln>
        </p:spPr>
      </p:cxnSp>
      <p:sp>
        <p:nvSpPr>
          <p:cNvPr id="157" name="Shape 157"/>
          <p:cNvSpPr txBox="1"/>
          <p:nvPr/>
        </p:nvSpPr>
        <p:spPr>
          <a:xfrm>
            <a:off x="5093050" y="4260150"/>
            <a:ext cx="3881399" cy="891900"/>
          </a:xfrm>
          <a:prstGeom prst="rect">
            <a:avLst/>
          </a:prstGeom>
          <a:noFill/>
          <a:ln>
            <a:noFill/>
          </a:ln>
        </p:spPr>
        <p:txBody>
          <a:bodyPr anchorCtr="0" anchor="t" bIns="91425" lIns="91425" rIns="91425" tIns="91425">
            <a:noAutofit/>
          </a:bodyPr>
          <a:lstStyle/>
          <a:p>
            <a:pPr lvl="0" rtl="0">
              <a:spcBef>
                <a:spcPts val="0"/>
              </a:spcBef>
              <a:buNone/>
            </a:pPr>
            <a:r>
              <a:rPr lang="en"/>
              <a:t>0 → static		   50 → hard shadow</a:t>
            </a:r>
          </a:p>
          <a:p>
            <a:pPr lvl="0" rtl="0">
              <a:spcBef>
                <a:spcPts val="0"/>
              </a:spcBef>
              <a:buNone/>
            </a:pPr>
            <a:r>
              <a:rPr lang="en"/>
              <a:t>85 → outside ROI  70 → unknown motion</a:t>
            </a:r>
          </a:p>
          <a:p>
            <a:pPr indent="457200" lvl="0" marL="457200">
              <a:spcBef>
                <a:spcPts val="0"/>
              </a:spcBef>
              <a:buNone/>
            </a:pPr>
            <a:r>
              <a:rPr lang="en"/>
              <a:t>            </a:t>
            </a:r>
            <a:r>
              <a:rPr b="1" lang="en"/>
              <a:t>255 → motion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sp>
        <p:nvSpPr>
          <p:cNvPr id="244" name="Shape 244"/>
          <p:cNvSpPr txBox="1"/>
          <p:nvPr>
            <p:ph idx="1" type="body"/>
          </p:nvPr>
        </p:nvSpPr>
        <p:spPr>
          <a:xfrm>
            <a:off x="612900" y="1460777"/>
            <a:ext cx="7569899" cy="1332299"/>
          </a:xfrm>
          <a:prstGeom prst="rect">
            <a:avLst/>
          </a:prstGeom>
          <a:noFill/>
          <a:ln>
            <a:noFill/>
          </a:ln>
        </p:spPr>
        <p:txBody>
          <a:bodyPr anchorCtr="0" anchor="t" bIns="45700" lIns="91425" rIns="91425" tIns="45700">
            <a:noAutofit/>
          </a:bodyPr>
          <a:lstStyle/>
          <a:p>
            <a:pPr indent="0" lvl="0" marL="0" marR="0" rtl="0" algn="just">
              <a:spcBef>
                <a:spcPts val="360"/>
              </a:spcBef>
              <a:buClr>
                <a:srgbClr val="7F7F7F"/>
              </a:buClr>
              <a:buSzPct val="25000"/>
              <a:buFont typeface="Arial"/>
              <a:buNone/>
            </a:pPr>
            <a:r>
              <a:rPr lang="en" sz="1800">
                <a:solidFill>
                  <a:schemeClr val="dk1"/>
                </a:solidFill>
                <a:latin typeface="Times New Roman"/>
                <a:ea typeface="Times New Roman"/>
                <a:cs typeface="Times New Roman"/>
                <a:sym typeface="Times New Roman"/>
              </a:rPr>
              <a:t>We have scaled up the motion vectors to simplify the visualization. Also, we can observe how most of the motion vectors indicate correctly the motion of the car, which is moving towards.</a:t>
            </a:r>
          </a:p>
        </p:txBody>
      </p:sp>
      <p:sp>
        <p:nvSpPr>
          <p:cNvPr id="245" name="Shape 245"/>
          <p:cNvSpPr txBox="1"/>
          <p:nvPr/>
        </p:nvSpPr>
        <p:spPr>
          <a:xfrm>
            <a:off x="451764" y="559179"/>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7:</a:t>
            </a:r>
            <a:r>
              <a:rPr lang="en" sz="2800">
                <a:solidFill>
                  <a:srgbClr val="3A4042"/>
                </a:solidFill>
                <a:latin typeface="Times New Roman"/>
                <a:ea typeface="Times New Roman"/>
                <a:cs typeface="Times New Roman"/>
                <a:sym typeface="Times New Roman"/>
              </a:rPr>
              <a:t> </a:t>
            </a:r>
          </a:p>
        </p:txBody>
      </p:sp>
      <p:pic>
        <p:nvPicPr>
          <p:cNvPr id="246" name="Shape 246"/>
          <p:cNvPicPr preferRelativeResize="0"/>
          <p:nvPr/>
        </p:nvPicPr>
        <p:blipFill>
          <a:blip r:embed="rId4">
            <a:alphaModFix/>
          </a:blip>
          <a:stretch>
            <a:fillRect/>
          </a:stretch>
        </p:blipFill>
        <p:spPr>
          <a:xfrm>
            <a:off x="344450" y="3424162"/>
            <a:ext cx="8597459" cy="26069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pic>
        <p:nvPicPr>
          <p:cNvPr id="251" name="Shape 251"/>
          <p:cNvPicPr preferRelativeResize="0"/>
          <p:nvPr/>
        </p:nvPicPr>
        <p:blipFill rotWithShape="1">
          <a:blip r:embed="rId3">
            <a:alphaModFix amt="80000"/>
          </a:blip>
          <a:srcRect b="0" l="0" r="0" t="0"/>
          <a:stretch/>
        </p:blipFill>
        <p:spPr>
          <a:xfrm>
            <a:off x="0" y="-11441"/>
            <a:ext cx="9144000" cy="25139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pic>
        <p:nvPicPr>
          <p:cNvPr id="162" name="Shape 162"/>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graphicFrame>
        <p:nvGraphicFramePr>
          <p:cNvPr id="163" name="Shape 163"/>
          <p:cNvGraphicFramePr/>
          <p:nvPr/>
        </p:nvGraphicFramePr>
        <p:xfrm>
          <a:off x="1524000" y="1762759"/>
          <a:ext cx="3000000" cy="3000000"/>
        </p:xfrm>
        <a:graphic>
          <a:graphicData uri="http://schemas.openxmlformats.org/drawingml/2006/table">
            <a:tbl>
              <a:tblPr bandRow="1" firstRow="1">
                <a:noFill/>
                <a:tableStyleId>{50C2C725-806D-45D3-AF8E-A9C1EA734F2C}</a:tableStyleId>
              </a:tblPr>
              <a:tblGrid>
                <a:gridCol w="2032000"/>
                <a:gridCol w="2032000"/>
                <a:gridCol w="2032000"/>
              </a:tblGrid>
              <a:tr h="370825">
                <a:tc>
                  <a:txBody>
                    <a:bodyPr>
                      <a:noAutofit/>
                    </a:bodyPr>
                    <a:lstStyle/>
                    <a:p>
                      <a:pPr indent="0" lvl="0" marL="0" marR="0" rtl="0" algn="l">
                        <a:spcBef>
                          <a:spcPts val="0"/>
                        </a:spcBef>
                        <a:buSzPct val="25000"/>
                        <a:buNone/>
                      </a:pPr>
                      <a:r>
                        <a:t/>
                      </a:r>
                      <a:endParaRPr sz="1900"/>
                    </a:p>
                  </a:txBody>
                  <a:tcPr marT="45725" marB="45725" marR="91450" marL="91450"/>
                </a:tc>
                <a:tc>
                  <a:txBody>
                    <a:bodyPr>
                      <a:noAutofit/>
                    </a:bodyPr>
                    <a:lstStyle/>
                    <a:p>
                      <a:pPr indent="0" lvl="0" marL="0" marR="0" rtl="0" algn="l">
                        <a:spcBef>
                          <a:spcPts val="0"/>
                        </a:spcBef>
                        <a:buSzPct val="25000"/>
                        <a:buNone/>
                      </a:pPr>
                      <a:r>
                        <a:rPr lang="en" sz="1900"/>
                        <a:t>Test A</a:t>
                      </a:r>
                    </a:p>
                  </a:txBody>
                  <a:tcPr marT="45725" marB="45725" marR="91450" marL="91450"/>
                </a:tc>
                <a:tc>
                  <a:txBody>
                    <a:bodyPr>
                      <a:noAutofit/>
                    </a:bodyPr>
                    <a:lstStyle/>
                    <a:p>
                      <a:pPr indent="0" lvl="0" marL="0" marR="0" rtl="0" algn="l">
                        <a:spcBef>
                          <a:spcPts val="0"/>
                        </a:spcBef>
                        <a:buSzPct val="25000"/>
                        <a:buNone/>
                      </a:pPr>
                      <a:r>
                        <a:rPr lang="en" sz="1900"/>
                        <a:t>Test B</a:t>
                      </a:r>
                    </a:p>
                  </a:txBody>
                  <a:tcPr marT="45725" marB="45725" marR="91450" marL="91450"/>
                </a:tc>
              </a:tr>
              <a:tr h="370825">
                <a:tc>
                  <a:txBody>
                    <a:bodyPr>
                      <a:noAutofit/>
                    </a:bodyPr>
                    <a:lstStyle/>
                    <a:p>
                      <a:pPr indent="0" lvl="0" marL="0" marR="0" rtl="0" algn="l">
                        <a:spcBef>
                          <a:spcPts val="0"/>
                        </a:spcBef>
                        <a:buSzPct val="25000"/>
                        <a:buNone/>
                      </a:pPr>
                      <a:r>
                        <a:rPr lang="en" sz="1900"/>
                        <a:t>True Positive</a:t>
                      </a:r>
                    </a:p>
                  </a:txBody>
                  <a:tcPr marT="45725" marB="45725" marR="91450" marL="91450"/>
                </a:tc>
                <a:tc>
                  <a:txBody>
                    <a:bodyPr>
                      <a:noAutofit/>
                    </a:bodyPr>
                    <a:lstStyle/>
                    <a:p>
                      <a:pPr indent="0" lvl="0" marL="0" marR="0" rtl="0" algn="l">
                        <a:spcBef>
                          <a:spcPts val="0"/>
                        </a:spcBef>
                        <a:buSzPct val="25000"/>
                        <a:buNone/>
                      </a:pPr>
                      <a:r>
                        <a:rPr lang="en" sz="1900"/>
                        <a:t>569355</a:t>
                      </a:r>
                    </a:p>
                  </a:txBody>
                  <a:tcPr marT="45725" marB="45725" marR="91450" marL="91450"/>
                </a:tc>
                <a:tc>
                  <a:txBody>
                    <a:bodyPr>
                      <a:noAutofit/>
                    </a:bodyPr>
                    <a:lstStyle/>
                    <a:p>
                      <a:pPr indent="0" lvl="0" marL="0" marR="0" rtl="0" algn="l">
                        <a:spcBef>
                          <a:spcPts val="0"/>
                        </a:spcBef>
                        <a:buSzPct val="25000"/>
                        <a:buNone/>
                      </a:pPr>
                      <a:r>
                        <a:rPr lang="en" sz="1900"/>
                        <a:t>312799</a:t>
                      </a:r>
                    </a:p>
                  </a:txBody>
                  <a:tcPr marT="45725" marB="45725" marR="91450" marL="91450"/>
                </a:tc>
              </a:tr>
              <a:tr h="370825">
                <a:tc>
                  <a:txBody>
                    <a:bodyPr>
                      <a:noAutofit/>
                    </a:bodyPr>
                    <a:lstStyle/>
                    <a:p>
                      <a:pPr indent="0" lvl="0" marL="0" marR="0" rtl="0" algn="l">
                        <a:spcBef>
                          <a:spcPts val="0"/>
                        </a:spcBef>
                        <a:buSzPct val="25000"/>
                        <a:buNone/>
                      </a:pPr>
                      <a:r>
                        <a:rPr lang="en" sz="1900"/>
                        <a:t>True Negative</a:t>
                      </a:r>
                    </a:p>
                  </a:txBody>
                  <a:tcPr marT="45725" marB="45725" marR="91450" marL="91450"/>
                </a:tc>
                <a:tc>
                  <a:txBody>
                    <a:bodyPr>
                      <a:noAutofit/>
                    </a:bodyPr>
                    <a:lstStyle/>
                    <a:p>
                      <a:pPr indent="0" lvl="0" marL="0" marR="0" rtl="0" algn="l">
                        <a:spcBef>
                          <a:spcPts val="0"/>
                        </a:spcBef>
                        <a:buSzPct val="25000"/>
                        <a:buNone/>
                      </a:pPr>
                      <a:r>
                        <a:rPr lang="en" sz="1900"/>
                        <a:t>14323127</a:t>
                      </a:r>
                    </a:p>
                  </a:txBody>
                  <a:tcPr marT="45725" marB="45725" marR="91450" marL="91450"/>
                </a:tc>
                <a:tc>
                  <a:txBody>
                    <a:bodyPr>
                      <a:noAutofit/>
                    </a:bodyPr>
                    <a:lstStyle/>
                    <a:p>
                      <a:pPr indent="0" lvl="0" marL="0" marR="0" rtl="0" algn="l">
                        <a:spcBef>
                          <a:spcPts val="0"/>
                        </a:spcBef>
                        <a:buSzPct val="25000"/>
                        <a:buNone/>
                      </a:pPr>
                      <a:r>
                        <a:rPr lang="en" sz="1900"/>
                        <a:t>14564633</a:t>
                      </a:r>
                    </a:p>
                  </a:txBody>
                  <a:tcPr marT="45725" marB="45725" marR="91450" marL="91450"/>
                </a:tc>
              </a:tr>
              <a:tr h="370825">
                <a:tc>
                  <a:txBody>
                    <a:bodyPr>
                      <a:noAutofit/>
                    </a:bodyPr>
                    <a:lstStyle/>
                    <a:p>
                      <a:pPr indent="0" lvl="0" marL="0" marR="0" rtl="0" algn="l">
                        <a:spcBef>
                          <a:spcPts val="0"/>
                        </a:spcBef>
                        <a:buSzPct val="25000"/>
                        <a:buNone/>
                      </a:pPr>
                      <a:r>
                        <a:rPr lang="en" sz="1900"/>
                        <a:t>False Positive</a:t>
                      </a:r>
                    </a:p>
                  </a:txBody>
                  <a:tcPr marT="45725" marB="45725" marR="91450" marL="91450"/>
                </a:tc>
                <a:tc>
                  <a:txBody>
                    <a:bodyPr>
                      <a:noAutofit/>
                    </a:bodyPr>
                    <a:lstStyle/>
                    <a:p>
                      <a:pPr indent="0" lvl="0" marL="0" marR="0" rtl="0" algn="l">
                        <a:spcBef>
                          <a:spcPts val="0"/>
                        </a:spcBef>
                        <a:buSzPct val="25000"/>
                        <a:buNone/>
                      </a:pPr>
                      <a:r>
                        <a:rPr lang="en" sz="1900"/>
                        <a:t>383289</a:t>
                      </a:r>
                    </a:p>
                  </a:txBody>
                  <a:tcPr marT="45725" marB="45725" marR="91450" marL="91450"/>
                </a:tc>
                <a:tc>
                  <a:txBody>
                    <a:bodyPr>
                      <a:noAutofit/>
                    </a:bodyPr>
                    <a:lstStyle/>
                    <a:p>
                      <a:pPr indent="0" lvl="0" marL="0" marR="0" rtl="0" algn="l">
                        <a:spcBef>
                          <a:spcPts val="0"/>
                        </a:spcBef>
                        <a:buSzPct val="25000"/>
                        <a:buNone/>
                      </a:pPr>
                      <a:r>
                        <a:rPr lang="en" sz="1900"/>
                        <a:t>141783</a:t>
                      </a:r>
                    </a:p>
                  </a:txBody>
                  <a:tcPr marT="45725" marB="45725" marR="91450" marL="91450"/>
                </a:tc>
              </a:tr>
              <a:tr h="370825">
                <a:tc>
                  <a:txBody>
                    <a:bodyPr>
                      <a:noAutofit/>
                    </a:bodyPr>
                    <a:lstStyle/>
                    <a:p>
                      <a:pPr indent="0" lvl="0" marL="0" marR="0" rtl="0" algn="l">
                        <a:spcBef>
                          <a:spcPts val="0"/>
                        </a:spcBef>
                        <a:buSzPct val="25000"/>
                        <a:buNone/>
                      </a:pPr>
                      <a:r>
                        <a:rPr lang="en" sz="1900"/>
                        <a:t>False Negative</a:t>
                      </a:r>
                    </a:p>
                  </a:txBody>
                  <a:tcPr marT="45725" marB="45725" marR="91450" marL="91450"/>
                </a:tc>
                <a:tc>
                  <a:txBody>
                    <a:bodyPr>
                      <a:noAutofit/>
                    </a:bodyPr>
                    <a:lstStyle/>
                    <a:p>
                      <a:pPr indent="0" lvl="0" marL="0" marR="0" rtl="0" algn="l">
                        <a:spcBef>
                          <a:spcPts val="0"/>
                        </a:spcBef>
                        <a:buSzPct val="25000"/>
                        <a:buNone/>
                      </a:pPr>
                      <a:r>
                        <a:rPr lang="en" sz="1900"/>
                        <a:t>84229</a:t>
                      </a:r>
                    </a:p>
                  </a:txBody>
                  <a:tcPr marT="45725" marB="45725" marR="91450" marL="91450"/>
                </a:tc>
                <a:tc>
                  <a:txBody>
                    <a:bodyPr>
                      <a:noAutofit/>
                    </a:bodyPr>
                    <a:lstStyle/>
                    <a:p>
                      <a:pPr indent="0" lvl="0" marL="0" marR="0" rtl="0" algn="l">
                        <a:spcBef>
                          <a:spcPts val="0"/>
                        </a:spcBef>
                        <a:buSzPct val="25000"/>
                        <a:buNone/>
                      </a:pPr>
                      <a:r>
                        <a:rPr lang="en" sz="1900"/>
                        <a:t>340785</a:t>
                      </a:r>
                    </a:p>
                  </a:txBody>
                  <a:tcPr marT="45725" marB="45725" marR="91450" marL="91450"/>
                </a:tc>
              </a:tr>
              <a:tr h="370825">
                <a:tc>
                  <a:txBody>
                    <a:bodyPr>
                      <a:noAutofit/>
                    </a:bodyPr>
                    <a:lstStyle/>
                    <a:p>
                      <a:pPr indent="0" lvl="0" marL="0" marR="0" rtl="0" algn="l">
                        <a:spcBef>
                          <a:spcPts val="0"/>
                        </a:spcBef>
                        <a:buSzPct val="25000"/>
                        <a:buNone/>
                      </a:pPr>
                      <a:r>
                        <a:rPr lang="en" sz="1900"/>
                        <a:t>Precision</a:t>
                      </a:r>
                    </a:p>
                  </a:txBody>
                  <a:tcPr marT="45725" marB="45725" marR="91450" marL="91450"/>
                </a:tc>
                <a:tc>
                  <a:txBody>
                    <a:bodyPr>
                      <a:noAutofit/>
                    </a:bodyPr>
                    <a:lstStyle/>
                    <a:p>
                      <a:pPr indent="0" lvl="0" marL="0" marR="0" rtl="0" algn="l">
                        <a:spcBef>
                          <a:spcPts val="0"/>
                        </a:spcBef>
                        <a:buSzPct val="25000"/>
                        <a:buNone/>
                      </a:pPr>
                      <a:r>
                        <a:rPr lang="en" sz="1900"/>
                        <a:t>59.76%</a:t>
                      </a:r>
                    </a:p>
                  </a:txBody>
                  <a:tcPr marT="45725" marB="45725" marR="91450" marL="91450"/>
                </a:tc>
                <a:tc>
                  <a:txBody>
                    <a:bodyPr>
                      <a:noAutofit/>
                    </a:bodyPr>
                    <a:lstStyle/>
                    <a:p>
                      <a:pPr indent="0" lvl="0" marL="0" marR="0" rtl="0" algn="l">
                        <a:spcBef>
                          <a:spcPts val="0"/>
                        </a:spcBef>
                        <a:buSzPct val="25000"/>
                        <a:buNone/>
                      </a:pPr>
                      <a:r>
                        <a:rPr lang="en" sz="1900"/>
                        <a:t>68.81%</a:t>
                      </a:r>
                    </a:p>
                  </a:txBody>
                  <a:tcPr marT="45725" marB="45725" marR="91450" marL="91450"/>
                </a:tc>
              </a:tr>
              <a:tr h="370825">
                <a:tc>
                  <a:txBody>
                    <a:bodyPr>
                      <a:noAutofit/>
                    </a:bodyPr>
                    <a:lstStyle/>
                    <a:p>
                      <a:pPr indent="0" lvl="0" marL="0" marR="0" rtl="0" algn="l">
                        <a:spcBef>
                          <a:spcPts val="0"/>
                        </a:spcBef>
                        <a:buSzPct val="25000"/>
                        <a:buNone/>
                      </a:pPr>
                      <a:r>
                        <a:rPr lang="en" sz="1900"/>
                        <a:t>Recall</a:t>
                      </a:r>
                    </a:p>
                  </a:txBody>
                  <a:tcPr marT="45725" marB="45725" marR="91450" marL="91450"/>
                </a:tc>
                <a:tc>
                  <a:txBody>
                    <a:bodyPr>
                      <a:noAutofit/>
                    </a:bodyPr>
                    <a:lstStyle/>
                    <a:p>
                      <a:pPr indent="0" lvl="0" marL="0" marR="0" rtl="0" algn="l">
                        <a:spcBef>
                          <a:spcPts val="0"/>
                        </a:spcBef>
                        <a:buSzPct val="25000"/>
                        <a:buNone/>
                      </a:pPr>
                      <a:r>
                        <a:rPr lang="en" sz="1900"/>
                        <a:t>87.11%</a:t>
                      </a:r>
                    </a:p>
                  </a:txBody>
                  <a:tcPr marT="45725" marB="45725" marR="91450" marL="91450"/>
                </a:tc>
                <a:tc>
                  <a:txBody>
                    <a:bodyPr>
                      <a:noAutofit/>
                    </a:bodyPr>
                    <a:lstStyle/>
                    <a:p>
                      <a:pPr indent="0" lvl="0" marL="0" marR="0" rtl="0" algn="l">
                        <a:spcBef>
                          <a:spcPts val="0"/>
                        </a:spcBef>
                        <a:buSzPct val="25000"/>
                        <a:buNone/>
                      </a:pPr>
                      <a:r>
                        <a:rPr lang="en" sz="1900"/>
                        <a:t>47.85%</a:t>
                      </a:r>
                    </a:p>
                  </a:txBody>
                  <a:tcPr marT="45725" marB="45725" marR="91450" marL="91450"/>
                </a:tc>
              </a:tr>
              <a:tr h="370825">
                <a:tc>
                  <a:txBody>
                    <a:bodyPr>
                      <a:noAutofit/>
                    </a:bodyPr>
                    <a:lstStyle/>
                    <a:p>
                      <a:pPr indent="0" lvl="0" marL="0" marR="0" rtl="0" algn="l">
                        <a:spcBef>
                          <a:spcPts val="0"/>
                        </a:spcBef>
                        <a:buSzPct val="25000"/>
                        <a:buNone/>
                      </a:pPr>
                      <a:r>
                        <a:rPr lang="en" sz="1900"/>
                        <a:t>F1 Score</a:t>
                      </a:r>
                    </a:p>
                  </a:txBody>
                  <a:tcPr marT="45725" marB="45725" marR="91450" marL="91450"/>
                </a:tc>
                <a:tc>
                  <a:txBody>
                    <a:bodyPr>
                      <a:noAutofit/>
                    </a:bodyPr>
                    <a:lstStyle/>
                    <a:p>
                      <a:pPr indent="0" lvl="0" marL="0" marR="0" rtl="0" algn="l">
                        <a:spcBef>
                          <a:spcPts val="0"/>
                        </a:spcBef>
                        <a:buSzPct val="25000"/>
                        <a:buNone/>
                      </a:pPr>
                      <a:r>
                        <a:rPr lang="en" sz="1900"/>
                        <a:t>70.89%</a:t>
                      </a:r>
                    </a:p>
                  </a:txBody>
                  <a:tcPr marT="45725" marB="45725" marR="91450" marL="91450"/>
                </a:tc>
                <a:tc>
                  <a:txBody>
                    <a:bodyPr>
                      <a:noAutofit/>
                    </a:bodyPr>
                    <a:lstStyle/>
                    <a:p>
                      <a:pPr indent="0" lvl="0" marL="0" marR="0" rtl="0" algn="l">
                        <a:spcBef>
                          <a:spcPts val="0"/>
                        </a:spcBef>
                        <a:buSzPct val="25000"/>
                        <a:buNone/>
                      </a:pPr>
                      <a:r>
                        <a:rPr lang="en" sz="1900"/>
                        <a:t>56.45%</a:t>
                      </a:r>
                    </a:p>
                  </a:txBody>
                  <a:tcPr marT="45725" marB="45725" marR="91450" marL="91450"/>
                </a:tc>
              </a:tr>
            </a:tbl>
          </a:graphicData>
        </a:graphic>
      </p:graphicFrame>
      <p:sp>
        <p:nvSpPr>
          <p:cNvPr id="164" name="Shape 164"/>
          <p:cNvSpPr txBox="1"/>
          <p:nvPr/>
        </p:nvSpPr>
        <p:spPr>
          <a:xfrm>
            <a:off x="469064" y="515946"/>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1: </a:t>
            </a:r>
            <a:r>
              <a:rPr b="1" lang="en" sz="2800">
                <a:solidFill>
                  <a:srgbClr val="3A4042"/>
                </a:solidFill>
                <a:latin typeface="Times New Roman"/>
                <a:ea typeface="Times New Roman"/>
                <a:cs typeface="Times New Roman"/>
                <a:sym typeface="Times New Roman"/>
              </a:rPr>
              <a:t>calculate global metrics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pic>
        <p:nvPicPr>
          <p:cNvPr id="169" name="Shape 169"/>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sp>
        <p:nvSpPr>
          <p:cNvPr id="170" name="Shape 170"/>
          <p:cNvSpPr txBox="1"/>
          <p:nvPr/>
        </p:nvSpPr>
        <p:spPr>
          <a:xfrm>
            <a:off x="444814" y="567846"/>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2: </a:t>
            </a:r>
            <a:r>
              <a:rPr b="1" lang="en" sz="2800">
                <a:solidFill>
                  <a:srgbClr val="3A4042"/>
                </a:solidFill>
                <a:latin typeface="Times New Roman"/>
                <a:ea typeface="Times New Roman"/>
                <a:cs typeface="Times New Roman"/>
                <a:sym typeface="Times New Roman"/>
              </a:rPr>
              <a:t>precision VS recall</a:t>
            </a:r>
          </a:p>
        </p:txBody>
      </p:sp>
      <p:pic>
        <p:nvPicPr>
          <p:cNvPr id="171" name="Shape 171"/>
          <p:cNvPicPr preferRelativeResize="0"/>
          <p:nvPr/>
        </p:nvPicPr>
        <p:blipFill rotWithShape="1">
          <a:blip r:embed="rId4">
            <a:alphaModFix/>
          </a:blip>
          <a:srcRect b="0" l="0" r="0" t="0"/>
          <a:stretch/>
        </p:blipFill>
        <p:spPr>
          <a:xfrm>
            <a:off x="444827" y="1479367"/>
            <a:ext cx="2215499" cy="1661700"/>
          </a:xfrm>
          <a:prstGeom prst="rect">
            <a:avLst/>
          </a:prstGeom>
          <a:noFill/>
          <a:ln>
            <a:noFill/>
          </a:ln>
        </p:spPr>
      </p:pic>
      <p:sp>
        <p:nvSpPr>
          <p:cNvPr id="172" name="Shape 172"/>
          <p:cNvSpPr txBox="1"/>
          <p:nvPr/>
        </p:nvSpPr>
        <p:spPr>
          <a:xfrm>
            <a:off x="364254" y="1091323"/>
            <a:ext cx="2376600" cy="381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Times New Roman"/>
                <a:ea typeface="Times New Roman"/>
                <a:cs typeface="Times New Roman"/>
                <a:sym typeface="Times New Roman"/>
              </a:rPr>
              <a:t>Ground truth</a:t>
            </a:r>
          </a:p>
        </p:txBody>
      </p:sp>
      <p:sp>
        <p:nvSpPr>
          <p:cNvPr id="173" name="Shape 173"/>
          <p:cNvSpPr txBox="1"/>
          <p:nvPr/>
        </p:nvSpPr>
        <p:spPr>
          <a:xfrm>
            <a:off x="3644519" y="986955"/>
            <a:ext cx="2376600" cy="381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Times New Roman"/>
                <a:ea typeface="Times New Roman"/>
                <a:cs typeface="Times New Roman"/>
                <a:sym typeface="Times New Roman"/>
              </a:rPr>
              <a:t>Test A (higher recall)</a:t>
            </a:r>
          </a:p>
        </p:txBody>
      </p:sp>
      <p:sp>
        <p:nvSpPr>
          <p:cNvPr id="174" name="Shape 174"/>
          <p:cNvSpPr/>
          <p:nvPr/>
        </p:nvSpPr>
        <p:spPr>
          <a:xfrm>
            <a:off x="2814678" y="2111003"/>
            <a:ext cx="678599" cy="321300"/>
          </a:xfrm>
          <a:prstGeom prst="rightArrow">
            <a:avLst>
              <a:gd fmla="val 50000" name="adj1"/>
              <a:gd fmla="val 50000" name="adj2"/>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pic>
        <p:nvPicPr>
          <p:cNvPr id="175" name="Shape 175"/>
          <p:cNvPicPr preferRelativeResize="0"/>
          <p:nvPr/>
        </p:nvPicPr>
        <p:blipFill rotWithShape="1">
          <a:blip r:embed="rId5">
            <a:alphaModFix/>
          </a:blip>
          <a:srcRect b="0" l="0" r="0" t="0"/>
          <a:stretch/>
        </p:blipFill>
        <p:spPr>
          <a:xfrm>
            <a:off x="6249994" y="1420413"/>
            <a:ext cx="2370299" cy="1779600"/>
          </a:xfrm>
          <a:prstGeom prst="rect">
            <a:avLst/>
          </a:prstGeom>
          <a:noFill/>
          <a:ln>
            <a:noFill/>
          </a:ln>
        </p:spPr>
      </p:pic>
      <p:sp>
        <p:nvSpPr>
          <p:cNvPr id="176" name="Shape 176"/>
          <p:cNvSpPr txBox="1"/>
          <p:nvPr/>
        </p:nvSpPr>
        <p:spPr>
          <a:xfrm>
            <a:off x="6116119" y="1004562"/>
            <a:ext cx="26919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dk1"/>
                </a:solidFill>
                <a:latin typeface="Times New Roman"/>
                <a:ea typeface="Times New Roman"/>
                <a:cs typeface="Times New Roman"/>
                <a:sym typeface="Times New Roman"/>
              </a:rPr>
              <a:t>Test B (higher precision)</a:t>
            </a:r>
          </a:p>
        </p:txBody>
      </p:sp>
      <p:sp>
        <p:nvSpPr>
          <p:cNvPr id="177" name="Shape 177"/>
          <p:cNvSpPr txBox="1"/>
          <p:nvPr/>
        </p:nvSpPr>
        <p:spPr>
          <a:xfrm>
            <a:off x="2525718" y="1859596"/>
            <a:ext cx="1256700" cy="276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200">
                <a:solidFill>
                  <a:schemeClr val="dk1"/>
                </a:solidFill>
                <a:latin typeface="Times New Roman"/>
                <a:ea typeface="Times New Roman"/>
                <a:cs typeface="Times New Roman"/>
                <a:sym typeface="Times New Roman"/>
              </a:rPr>
              <a:t>Segmentation</a:t>
            </a:r>
          </a:p>
        </p:txBody>
      </p:sp>
      <p:sp>
        <p:nvSpPr>
          <p:cNvPr id="178" name="Shape 178"/>
          <p:cNvSpPr txBox="1"/>
          <p:nvPr/>
        </p:nvSpPr>
        <p:spPr>
          <a:xfrm>
            <a:off x="560716" y="3761117"/>
            <a:ext cx="8059500" cy="20313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 sz="1800">
                <a:solidFill>
                  <a:schemeClr val="dk1"/>
                </a:solidFill>
                <a:latin typeface="Times New Roman"/>
                <a:ea typeface="Times New Roman"/>
                <a:cs typeface="Times New Roman"/>
                <a:sym typeface="Times New Roman"/>
              </a:rPr>
              <a:t>Test A segmentation has a higher recall because it misses less foreground pixels (true samples). However, it misclassifies background pixels (false samples) as foreground (FP) and, consequently, the precision lowers.</a:t>
            </a:r>
          </a:p>
          <a:p>
            <a:pPr indent="0" lvl="0" marL="0" marR="0" rtl="0" algn="just">
              <a:spcBef>
                <a:spcPts val="0"/>
              </a:spcBef>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buSzPct val="25000"/>
              <a:buNone/>
            </a:pPr>
            <a:r>
              <a:rPr lang="en" sz="1800">
                <a:solidFill>
                  <a:schemeClr val="dk1"/>
                </a:solidFill>
                <a:latin typeface="Times New Roman"/>
                <a:ea typeface="Times New Roman"/>
                <a:cs typeface="Times New Roman"/>
                <a:sym typeface="Times New Roman"/>
              </a:rPr>
              <a:t>On the other hand, Test B has a higher precision because most of the positive pixels (TP+FP) are foreground (TP) at a cost of having foreground pixels incorrectly classified as background (FN), which lowers the recall.</a:t>
            </a:r>
          </a:p>
        </p:txBody>
      </p:sp>
      <p:pic>
        <p:nvPicPr>
          <p:cNvPr id="179" name="Shape 179"/>
          <p:cNvPicPr preferRelativeResize="0"/>
          <p:nvPr/>
        </p:nvPicPr>
        <p:blipFill rotWithShape="1">
          <a:blip r:embed="rId6">
            <a:alphaModFix/>
          </a:blip>
          <a:srcRect b="0" l="0" r="0" t="0"/>
          <a:stretch/>
        </p:blipFill>
        <p:spPr>
          <a:xfrm>
            <a:off x="3745467" y="1414017"/>
            <a:ext cx="2370599" cy="17948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429900" y="1372012"/>
            <a:ext cx="4056849" cy="3042624"/>
          </a:xfrm>
          <a:prstGeom prst="rect">
            <a:avLst/>
          </a:prstGeom>
          <a:noFill/>
          <a:ln>
            <a:noFill/>
          </a:ln>
        </p:spPr>
      </p:pic>
      <p:pic>
        <p:nvPicPr>
          <p:cNvPr id="185" name="Shape 185"/>
          <p:cNvPicPr preferRelativeResize="0"/>
          <p:nvPr/>
        </p:nvPicPr>
        <p:blipFill rotWithShape="1">
          <a:blip r:embed="rId4">
            <a:alphaModFix amt="88000"/>
          </a:blip>
          <a:srcRect b="0" l="0" r="0" t="0"/>
          <a:stretch/>
        </p:blipFill>
        <p:spPr>
          <a:xfrm>
            <a:off x="865269" y="6406535"/>
            <a:ext cx="4714799" cy="265199"/>
          </a:xfrm>
          <a:prstGeom prst="rect">
            <a:avLst/>
          </a:prstGeom>
          <a:noFill/>
          <a:ln>
            <a:noFill/>
          </a:ln>
        </p:spPr>
      </p:pic>
      <p:sp>
        <p:nvSpPr>
          <p:cNvPr id="186" name="Shape 186"/>
          <p:cNvSpPr txBox="1"/>
          <p:nvPr>
            <p:ph idx="1" type="body"/>
          </p:nvPr>
        </p:nvSpPr>
        <p:spPr>
          <a:xfrm>
            <a:off x="604489" y="1555145"/>
            <a:ext cx="7569899" cy="7743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7" name="Shape 187"/>
          <p:cNvSpPr txBox="1"/>
          <p:nvPr/>
        </p:nvSpPr>
        <p:spPr>
          <a:xfrm>
            <a:off x="481789" y="578979"/>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3:</a:t>
            </a:r>
            <a:r>
              <a:rPr lang="en" sz="2800">
                <a:solidFill>
                  <a:srgbClr val="3A4042"/>
                </a:solidFill>
                <a:latin typeface="Times New Roman"/>
                <a:ea typeface="Times New Roman"/>
                <a:cs typeface="Times New Roman"/>
                <a:sym typeface="Times New Roman"/>
              </a:rPr>
              <a:t> </a:t>
            </a:r>
            <a:r>
              <a:rPr b="1" lang="en" sz="2800">
                <a:solidFill>
                  <a:srgbClr val="3A4042"/>
                </a:solidFill>
                <a:latin typeface="Times New Roman"/>
                <a:ea typeface="Times New Roman"/>
                <a:cs typeface="Times New Roman"/>
                <a:sym typeface="Times New Roman"/>
              </a:rPr>
              <a:t>frame by frame metrics</a:t>
            </a:r>
          </a:p>
        </p:txBody>
      </p:sp>
      <p:sp>
        <p:nvSpPr>
          <p:cNvPr id="188" name="Shape 188"/>
          <p:cNvSpPr/>
          <p:nvPr/>
        </p:nvSpPr>
        <p:spPr>
          <a:xfrm>
            <a:off x="1423216" y="2032949"/>
            <a:ext cx="457200" cy="2133900"/>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189" name="Shape 189"/>
          <p:cNvSpPr/>
          <p:nvPr/>
        </p:nvSpPr>
        <p:spPr>
          <a:xfrm rot="-6829346">
            <a:off x="1708000" y="4276886"/>
            <a:ext cx="448621" cy="319013"/>
          </a:xfrm>
          <a:prstGeom prst="rightArrow">
            <a:avLst>
              <a:gd fmla="val 50000" name="adj1"/>
              <a:gd fmla="val 50000" name="adj2"/>
            </a:avLst>
          </a:prstGeom>
          <a:solidFill>
            <a:schemeClr val="accent2"/>
          </a:solidFill>
          <a:ln cap="flat" cmpd="sng" w="28575">
            <a:solidFill>
              <a:srgbClr val="713B3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190" name="Shape 190"/>
          <p:cNvSpPr txBox="1"/>
          <p:nvPr/>
        </p:nvSpPr>
        <p:spPr>
          <a:xfrm>
            <a:off x="2091873" y="4521276"/>
            <a:ext cx="2634000" cy="338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1600">
                <a:solidFill>
                  <a:schemeClr val="dk1"/>
                </a:solidFill>
                <a:latin typeface="Times New Roman"/>
                <a:ea typeface="Times New Roman"/>
                <a:cs typeface="Times New Roman"/>
                <a:sym typeface="Times New Roman"/>
              </a:rPr>
              <a:t>Huge F1 Score drop! Why?</a:t>
            </a:r>
          </a:p>
        </p:txBody>
      </p:sp>
      <p:pic>
        <p:nvPicPr>
          <p:cNvPr id="191" name="Shape 191"/>
          <p:cNvPicPr preferRelativeResize="0"/>
          <p:nvPr/>
        </p:nvPicPr>
        <p:blipFill>
          <a:blip r:embed="rId5">
            <a:alphaModFix/>
          </a:blip>
          <a:stretch>
            <a:fillRect/>
          </a:stretch>
        </p:blipFill>
        <p:spPr>
          <a:xfrm>
            <a:off x="4629175" y="1340475"/>
            <a:ext cx="4140900" cy="3105675"/>
          </a:xfrm>
          <a:prstGeom prst="rect">
            <a:avLst/>
          </a:prstGeom>
          <a:noFill/>
          <a:ln>
            <a:noFill/>
          </a:ln>
        </p:spPr>
      </p:pic>
      <p:sp>
        <p:nvSpPr>
          <p:cNvPr id="192" name="Shape 192"/>
          <p:cNvSpPr txBox="1"/>
          <p:nvPr/>
        </p:nvSpPr>
        <p:spPr>
          <a:xfrm>
            <a:off x="717150" y="4934800"/>
            <a:ext cx="7792799" cy="16521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 sz="1600">
                <a:solidFill>
                  <a:schemeClr val="dk1"/>
                </a:solidFill>
                <a:latin typeface="Times New Roman"/>
                <a:ea typeface="Times New Roman"/>
                <a:cs typeface="Times New Roman"/>
                <a:sym typeface="Times New Roman"/>
              </a:rPr>
              <a:t>If we look at the right figure, we can see that for frames 25 to 45 there are fewer foreground pixels, meaning that if the segmentation fails to detect a TP, the penalization on the F1 Score will be higher because it is proportional to the total number of foreground pixels. That’s the reason Test B segmentation drops to 0% F1 Score: it is focused on precision (rather than recall) which gives poor results when there are few foreground pixels.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pic>
        <p:nvPicPr>
          <p:cNvPr id="197" name="Shape 197"/>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sp>
        <p:nvSpPr>
          <p:cNvPr id="198" name="Shape 198"/>
          <p:cNvSpPr txBox="1"/>
          <p:nvPr/>
        </p:nvSpPr>
        <p:spPr>
          <a:xfrm>
            <a:off x="449589" y="567846"/>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4 &amp; 5:</a:t>
            </a:r>
            <a:r>
              <a:rPr lang="en" sz="2800">
                <a:solidFill>
                  <a:srgbClr val="3A4042"/>
                </a:solidFill>
                <a:latin typeface="Times New Roman"/>
                <a:ea typeface="Times New Roman"/>
                <a:cs typeface="Times New Roman"/>
                <a:sym typeface="Times New Roman"/>
              </a:rPr>
              <a:t> Motion estimation metrics</a:t>
            </a:r>
          </a:p>
        </p:txBody>
      </p:sp>
      <p:sp>
        <p:nvSpPr>
          <p:cNvPr id="199" name="Shape 199"/>
          <p:cNvSpPr txBox="1"/>
          <p:nvPr/>
        </p:nvSpPr>
        <p:spPr>
          <a:xfrm>
            <a:off x="560725" y="1434075"/>
            <a:ext cx="8059500" cy="43584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 sz="1800">
                <a:solidFill>
                  <a:schemeClr val="dk1"/>
                </a:solidFill>
                <a:latin typeface="Times New Roman"/>
                <a:ea typeface="Times New Roman"/>
                <a:cs typeface="Times New Roman"/>
                <a:sym typeface="Times New Roman"/>
              </a:rPr>
              <a:t>Optical flow is stored in 3 channels:</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Flow in u direction</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Flow in v direction</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Valid pixels</a:t>
            </a: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rPr lang="en" sz="1800">
                <a:solidFill>
                  <a:schemeClr val="dk1"/>
                </a:solidFill>
                <a:latin typeface="Times New Roman"/>
                <a:ea typeface="Times New Roman"/>
                <a:cs typeface="Times New Roman"/>
                <a:sym typeface="Times New Roman"/>
              </a:rPr>
              <a:t>Let (u1, v1) be the ground truth vector </a:t>
            </a:r>
          </a:p>
          <a:p>
            <a:pPr lvl="0" marR="0" rtl="0" algn="just">
              <a:spcBef>
                <a:spcPts val="0"/>
              </a:spcBef>
              <a:buNone/>
            </a:pPr>
            <a:r>
              <a:rPr lang="en" sz="1800">
                <a:solidFill>
                  <a:schemeClr val="dk1"/>
                </a:solidFill>
                <a:latin typeface="Times New Roman"/>
                <a:ea typeface="Times New Roman"/>
                <a:cs typeface="Times New Roman"/>
                <a:sym typeface="Times New Roman"/>
              </a:rPr>
              <a:t>and (u2, v2) the estimation vector.</a:t>
            </a: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rPr lang="en" sz="1800">
                <a:solidFill>
                  <a:schemeClr val="dk1"/>
                </a:solidFill>
                <a:latin typeface="Times New Roman"/>
                <a:ea typeface="Times New Roman"/>
                <a:cs typeface="Times New Roman"/>
                <a:sym typeface="Times New Roman"/>
              </a:rPr>
              <a:t>Two kinds of metrics:</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Mean magnitude error, for all pixels in non-occluded areas. Therefore we have to sum the distance between vectors for each valid pixel and divide by the number of valid ones. For one pixel it is defined:</a:t>
            </a: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rPr lang="en" sz="1800">
                <a:solidFill>
                  <a:schemeClr val="dk1"/>
                </a:solidFill>
                <a:latin typeface="Times New Roman"/>
                <a:ea typeface="Times New Roman"/>
                <a:cs typeface="Times New Roman"/>
                <a:sym typeface="Times New Roman"/>
              </a:rPr>
              <a:t>	In our results:		MMEN = 10.627078  	(LKflow_000045_10)</a:t>
            </a:r>
          </a:p>
          <a:p>
            <a:pPr indent="457200" lvl="0" marL="1828800" marR="0" rtl="0" algn="just">
              <a:spcBef>
                <a:spcPts val="0"/>
              </a:spcBef>
              <a:buNone/>
            </a:pPr>
            <a:r>
              <a:rPr lang="en" sz="1800">
                <a:solidFill>
                  <a:schemeClr val="dk1"/>
                </a:solidFill>
                <a:latin typeface="Times New Roman"/>
                <a:ea typeface="Times New Roman"/>
                <a:cs typeface="Times New Roman"/>
                <a:sym typeface="Times New Roman"/>
              </a:rPr>
              <a:t>MMEN = 2.750399		(LKflow_000157_10)</a:t>
            </a:r>
          </a:p>
        </p:txBody>
      </p:sp>
      <p:pic>
        <p:nvPicPr>
          <p:cNvPr id="200" name="Shape 200"/>
          <p:cNvPicPr preferRelativeResize="0"/>
          <p:nvPr/>
        </p:nvPicPr>
        <p:blipFill>
          <a:blip r:embed="rId4">
            <a:alphaModFix/>
          </a:blip>
          <a:stretch>
            <a:fillRect/>
          </a:stretch>
        </p:blipFill>
        <p:spPr>
          <a:xfrm>
            <a:off x="4478090" y="1132874"/>
            <a:ext cx="3782924" cy="2705000"/>
          </a:xfrm>
          <a:prstGeom prst="rect">
            <a:avLst/>
          </a:prstGeom>
          <a:noFill/>
          <a:ln>
            <a:noFill/>
          </a:ln>
        </p:spPr>
      </p:pic>
      <p:pic>
        <p:nvPicPr>
          <p:cNvPr id="201" name="Shape 201"/>
          <p:cNvPicPr preferRelativeResize="0"/>
          <p:nvPr/>
        </p:nvPicPr>
        <p:blipFill>
          <a:blip r:embed="rId5">
            <a:alphaModFix/>
          </a:blip>
          <a:stretch>
            <a:fillRect/>
          </a:stretch>
        </p:blipFill>
        <p:spPr>
          <a:xfrm>
            <a:off x="2540862" y="5043000"/>
            <a:ext cx="4099225" cy="3228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pic>
        <p:nvPicPr>
          <p:cNvPr id="206" name="Shape 206"/>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sp>
        <p:nvSpPr>
          <p:cNvPr id="207" name="Shape 207"/>
          <p:cNvSpPr txBox="1"/>
          <p:nvPr/>
        </p:nvSpPr>
        <p:spPr>
          <a:xfrm>
            <a:off x="449589" y="567846"/>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4 &amp; 5:</a:t>
            </a:r>
            <a:r>
              <a:rPr lang="en" sz="2800">
                <a:solidFill>
                  <a:srgbClr val="3A4042"/>
                </a:solidFill>
                <a:latin typeface="Times New Roman"/>
                <a:ea typeface="Times New Roman"/>
                <a:cs typeface="Times New Roman"/>
                <a:sym typeface="Times New Roman"/>
              </a:rPr>
              <a:t> Motion estimation metrics</a:t>
            </a:r>
          </a:p>
        </p:txBody>
      </p:sp>
      <p:sp>
        <p:nvSpPr>
          <p:cNvPr id="208" name="Shape 208"/>
          <p:cNvSpPr txBox="1"/>
          <p:nvPr/>
        </p:nvSpPr>
        <p:spPr>
          <a:xfrm>
            <a:off x="560725" y="1434075"/>
            <a:ext cx="8059500" cy="43584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 sz="1800">
                <a:solidFill>
                  <a:schemeClr val="dk1"/>
                </a:solidFill>
                <a:latin typeface="Times New Roman"/>
                <a:ea typeface="Times New Roman"/>
                <a:cs typeface="Times New Roman"/>
                <a:sym typeface="Times New Roman"/>
              </a:rPr>
              <a:t>Optical flow is stored in 3 channels:</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Flow in u direction</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Flow in v direction</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Valid pixels</a:t>
            </a: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rPr lang="en" sz="1800">
                <a:solidFill>
                  <a:schemeClr val="dk1"/>
                </a:solidFill>
                <a:latin typeface="Times New Roman"/>
                <a:ea typeface="Times New Roman"/>
                <a:cs typeface="Times New Roman"/>
                <a:sym typeface="Times New Roman"/>
              </a:rPr>
              <a:t>Let (u1, v1) be the ground truth vector </a:t>
            </a:r>
          </a:p>
          <a:p>
            <a:pPr lvl="0" marR="0" rtl="0" algn="just">
              <a:spcBef>
                <a:spcPts val="0"/>
              </a:spcBef>
              <a:buNone/>
            </a:pPr>
            <a:r>
              <a:rPr lang="en" sz="1800">
                <a:solidFill>
                  <a:schemeClr val="dk1"/>
                </a:solidFill>
                <a:latin typeface="Times New Roman"/>
                <a:ea typeface="Times New Roman"/>
                <a:cs typeface="Times New Roman"/>
                <a:sym typeface="Times New Roman"/>
              </a:rPr>
              <a:t>and (u2, v2) the estimation vector.</a:t>
            </a: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rPr lang="en" sz="1800">
                <a:solidFill>
                  <a:schemeClr val="dk1"/>
                </a:solidFill>
                <a:latin typeface="Times New Roman"/>
                <a:ea typeface="Times New Roman"/>
                <a:cs typeface="Times New Roman"/>
                <a:sym typeface="Times New Roman"/>
              </a:rPr>
              <a:t>Two kinds of metrics:</a:t>
            </a:r>
          </a:p>
          <a:p>
            <a:pPr indent="-342900" lvl="0" marL="457200" marR="0" rtl="0" algn="just">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Percentage of erroneous pixels, in non-occluded areas. Error pixel if its motion vector magnitude is greater than 3.</a:t>
            </a: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t/>
            </a:r>
            <a:endParaRPr sz="1800">
              <a:solidFill>
                <a:schemeClr val="dk1"/>
              </a:solidFill>
              <a:latin typeface="Times New Roman"/>
              <a:ea typeface="Times New Roman"/>
              <a:cs typeface="Times New Roman"/>
              <a:sym typeface="Times New Roman"/>
            </a:endParaRPr>
          </a:p>
          <a:p>
            <a:pPr lvl="0" marR="0" rtl="0" algn="just">
              <a:spcBef>
                <a:spcPts val="0"/>
              </a:spcBef>
              <a:buNone/>
            </a:pPr>
            <a:r>
              <a:rPr lang="en" sz="1800">
                <a:solidFill>
                  <a:schemeClr val="dk1"/>
                </a:solidFill>
                <a:latin typeface="Times New Roman"/>
                <a:ea typeface="Times New Roman"/>
                <a:cs typeface="Times New Roman"/>
                <a:sym typeface="Times New Roman"/>
              </a:rPr>
              <a:t>	</a:t>
            </a:r>
          </a:p>
          <a:p>
            <a:pPr indent="457200" lvl="0" marR="0" rtl="0" algn="just">
              <a:spcBef>
                <a:spcPts val="0"/>
              </a:spcBef>
              <a:buNone/>
            </a:pPr>
            <a:r>
              <a:rPr lang="en" sz="1800">
                <a:solidFill>
                  <a:schemeClr val="dk1"/>
                </a:solidFill>
                <a:latin typeface="Times New Roman"/>
                <a:ea typeface="Times New Roman"/>
                <a:cs typeface="Times New Roman"/>
                <a:sym typeface="Times New Roman"/>
              </a:rPr>
              <a:t>In our results:		PEPN = 78.56%	  	(LKflow_000045_10)</a:t>
            </a:r>
          </a:p>
          <a:p>
            <a:pPr indent="457200" lvl="0" marL="1828800" marR="0" rtl="0" algn="just">
              <a:spcBef>
                <a:spcPts val="0"/>
              </a:spcBef>
              <a:buNone/>
            </a:pPr>
            <a:r>
              <a:rPr lang="en" sz="1800">
                <a:solidFill>
                  <a:schemeClr val="dk1"/>
                </a:solidFill>
                <a:latin typeface="Times New Roman"/>
                <a:ea typeface="Times New Roman"/>
                <a:cs typeface="Times New Roman"/>
                <a:sym typeface="Times New Roman"/>
              </a:rPr>
              <a:t>PEPN = 34.05%		(LKflow_000157_10)</a:t>
            </a:r>
          </a:p>
        </p:txBody>
      </p:sp>
      <p:pic>
        <p:nvPicPr>
          <p:cNvPr id="209" name="Shape 209"/>
          <p:cNvPicPr preferRelativeResize="0"/>
          <p:nvPr/>
        </p:nvPicPr>
        <p:blipFill>
          <a:blip r:embed="rId4">
            <a:alphaModFix/>
          </a:blip>
          <a:stretch>
            <a:fillRect/>
          </a:stretch>
        </p:blipFill>
        <p:spPr>
          <a:xfrm>
            <a:off x="4478090" y="1132874"/>
            <a:ext cx="3782924" cy="2705000"/>
          </a:xfrm>
          <a:prstGeom prst="rect">
            <a:avLst/>
          </a:prstGeom>
          <a:noFill/>
          <a:ln>
            <a:noFill/>
          </a:ln>
        </p:spPr>
      </p:pic>
      <p:pic>
        <p:nvPicPr>
          <p:cNvPr id="210" name="Shape 210"/>
          <p:cNvPicPr preferRelativeResize="0"/>
          <p:nvPr/>
        </p:nvPicPr>
        <p:blipFill>
          <a:blip r:embed="rId5">
            <a:alphaModFix/>
          </a:blip>
          <a:stretch>
            <a:fillRect/>
          </a:stretch>
        </p:blipFill>
        <p:spPr>
          <a:xfrm>
            <a:off x="2699012" y="4800375"/>
            <a:ext cx="3782924" cy="64363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pic>
        <p:nvPicPr>
          <p:cNvPr id="215" name="Shape 215"/>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sp>
        <p:nvSpPr>
          <p:cNvPr id="216" name="Shape 216"/>
          <p:cNvSpPr txBox="1"/>
          <p:nvPr>
            <p:ph idx="1" type="body"/>
          </p:nvPr>
        </p:nvSpPr>
        <p:spPr>
          <a:xfrm>
            <a:off x="621789" y="1434070"/>
            <a:ext cx="7569899" cy="7743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7" name="Shape 217"/>
          <p:cNvSpPr txBox="1"/>
          <p:nvPr/>
        </p:nvSpPr>
        <p:spPr>
          <a:xfrm>
            <a:off x="469064" y="533254"/>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6:</a:t>
            </a:r>
            <a:r>
              <a:rPr lang="en" sz="2800">
                <a:solidFill>
                  <a:srgbClr val="3A4042"/>
                </a:solidFill>
                <a:latin typeface="Times New Roman"/>
                <a:ea typeface="Times New Roman"/>
                <a:cs typeface="Times New Roman"/>
                <a:sym typeface="Times New Roman"/>
              </a:rPr>
              <a:t> </a:t>
            </a:r>
          </a:p>
        </p:txBody>
      </p:sp>
      <p:pic>
        <p:nvPicPr>
          <p:cNvPr id="218" name="Shape 218"/>
          <p:cNvPicPr preferRelativeResize="0"/>
          <p:nvPr/>
        </p:nvPicPr>
        <p:blipFill>
          <a:blip r:embed="rId4">
            <a:alphaModFix/>
          </a:blip>
          <a:stretch>
            <a:fillRect/>
          </a:stretch>
        </p:blipFill>
        <p:spPr>
          <a:xfrm>
            <a:off x="2291776" y="1028698"/>
            <a:ext cx="4482800" cy="3362074"/>
          </a:xfrm>
          <a:prstGeom prst="rect">
            <a:avLst/>
          </a:prstGeom>
          <a:noFill/>
          <a:ln>
            <a:noFill/>
          </a:ln>
        </p:spPr>
      </p:pic>
      <p:sp>
        <p:nvSpPr>
          <p:cNvPr id="219" name="Shape 219"/>
          <p:cNvSpPr txBox="1"/>
          <p:nvPr/>
        </p:nvSpPr>
        <p:spPr>
          <a:xfrm>
            <a:off x="675600" y="4493750"/>
            <a:ext cx="7792799" cy="16521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 sz="2000">
                <a:solidFill>
                  <a:schemeClr val="dk1"/>
                </a:solidFill>
                <a:latin typeface="Times New Roman"/>
                <a:ea typeface="Times New Roman"/>
                <a:cs typeface="Times New Roman"/>
                <a:sym typeface="Times New Roman"/>
              </a:rPr>
              <a:t>In this graphic, we can notice that adding a small offset (offset 1 to 5), the F1 Score is similar to not having any offset at all. In fact, for test B, it increases a little (offset 2-3) . Hence, it is possible that our results are desynchronized with respect the ground truth frames. This can be observed at the next slide.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id="224" name="Shape 224"/>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sp>
        <p:nvSpPr>
          <p:cNvPr id="225" name="Shape 225"/>
          <p:cNvSpPr txBox="1"/>
          <p:nvPr>
            <p:ph idx="1" type="body"/>
          </p:nvPr>
        </p:nvSpPr>
        <p:spPr>
          <a:xfrm>
            <a:off x="621789" y="1434070"/>
            <a:ext cx="7569899" cy="7743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6" name="Shape 226"/>
          <p:cNvSpPr txBox="1"/>
          <p:nvPr/>
        </p:nvSpPr>
        <p:spPr>
          <a:xfrm>
            <a:off x="469064" y="533254"/>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6:</a:t>
            </a:r>
            <a:r>
              <a:rPr lang="en" sz="2800">
                <a:solidFill>
                  <a:srgbClr val="3A4042"/>
                </a:solidFill>
                <a:latin typeface="Times New Roman"/>
                <a:ea typeface="Times New Roman"/>
                <a:cs typeface="Times New Roman"/>
                <a:sym typeface="Times New Roman"/>
              </a:rPr>
              <a:t> </a:t>
            </a:r>
          </a:p>
        </p:txBody>
      </p:sp>
      <p:pic>
        <p:nvPicPr>
          <p:cNvPr id="227" name="Shape 227"/>
          <p:cNvPicPr preferRelativeResize="0"/>
          <p:nvPr/>
        </p:nvPicPr>
        <p:blipFill>
          <a:blip r:embed="rId4">
            <a:alphaModFix/>
          </a:blip>
          <a:stretch>
            <a:fillRect/>
          </a:stretch>
        </p:blipFill>
        <p:spPr>
          <a:xfrm>
            <a:off x="718975" y="1146424"/>
            <a:ext cx="3802174" cy="2815198"/>
          </a:xfrm>
          <a:prstGeom prst="rect">
            <a:avLst/>
          </a:prstGeom>
          <a:noFill/>
          <a:ln>
            <a:noFill/>
          </a:ln>
        </p:spPr>
      </p:pic>
      <p:pic>
        <p:nvPicPr>
          <p:cNvPr id="228" name="Shape 228"/>
          <p:cNvPicPr preferRelativeResize="0"/>
          <p:nvPr/>
        </p:nvPicPr>
        <p:blipFill>
          <a:blip r:embed="rId5">
            <a:alphaModFix/>
          </a:blip>
          <a:stretch>
            <a:fillRect/>
          </a:stretch>
        </p:blipFill>
        <p:spPr>
          <a:xfrm>
            <a:off x="4894000" y="1147288"/>
            <a:ext cx="3802171" cy="2813449"/>
          </a:xfrm>
          <a:prstGeom prst="rect">
            <a:avLst/>
          </a:prstGeom>
          <a:noFill/>
          <a:ln>
            <a:noFill/>
          </a:ln>
        </p:spPr>
      </p:pic>
      <p:sp>
        <p:nvSpPr>
          <p:cNvPr id="229" name="Shape 229"/>
          <p:cNvSpPr txBox="1"/>
          <p:nvPr/>
        </p:nvSpPr>
        <p:spPr>
          <a:xfrm>
            <a:off x="675600" y="4407275"/>
            <a:ext cx="7792799" cy="16521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 sz="2000">
                <a:solidFill>
                  <a:schemeClr val="dk1"/>
                </a:solidFill>
                <a:latin typeface="Times New Roman"/>
                <a:ea typeface="Times New Roman"/>
                <a:cs typeface="Times New Roman"/>
                <a:sym typeface="Times New Roman"/>
              </a:rPr>
              <a:t>By computing the F1 Score frame by frame, we can notice that the F1 Score decreases at the beginning with an offset of 5. However, from frame 45 to 100 (110) in test A (test B) and from frame 120 to 160 in test B, this offset=5 gives a superior F1 Score than offset=0, meaning that, at that points, our data might be desynchronized.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3">
            <a:alphaModFix amt="88000"/>
          </a:blip>
          <a:srcRect b="0" l="0" r="0" t="0"/>
          <a:stretch/>
        </p:blipFill>
        <p:spPr>
          <a:xfrm>
            <a:off x="865269" y="6406535"/>
            <a:ext cx="4714799" cy="265199"/>
          </a:xfrm>
          <a:prstGeom prst="rect">
            <a:avLst/>
          </a:prstGeom>
          <a:noFill/>
          <a:ln>
            <a:noFill/>
          </a:ln>
        </p:spPr>
      </p:pic>
      <p:sp>
        <p:nvSpPr>
          <p:cNvPr id="235" name="Shape 235"/>
          <p:cNvSpPr txBox="1"/>
          <p:nvPr>
            <p:ph idx="1" type="body"/>
          </p:nvPr>
        </p:nvSpPr>
        <p:spPr>
          <a:xfrm>
            <a:off x="621789" y="1434070"/>
            <a:ext cx="7569899" cy="7743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spcAft>
                <a:spcPts val="0"/>
              </a:spcAft>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360"/>
              </a:spcBef>
              <a:buClr>
                <a:srgbClr val="7F7F7F"/>
              </a:buClr>
              <a:buSzPct val="250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36" name="Shape 236"/>
          <p:cNvSpPr txBox="1"/>
          <p:nvPr/>
        </p:nvSpPr>
        <p:spPr>
          <a:xfrm>
            <a:off x="451764" y="559179"/>
            <a:ext cx="7053299" cy="6863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Times New Roman"/>
                <a:ea typeface="Times New Roman"/>
                <a:cs typeface="Times New Roman"/>
                <a:sym typeface="Times New Roman"/>
              </a:rPr>
              <a:t>Task 7:</a:t>
            </a:r>
            <a:r>
              <a:rPr lang="en" sz="2800">
                <a:solidFill>
                  <a:srgbClr val="3A4042"/>
                </a:solidFill>
                <a:latin typeface="Times New Roman"/>
                <a:ea typeface="Times New Roman"/>
                <a:cs typeface="Times New Roman"/>
                <a:sym typeface="Times New Roman"/>
              </a:rPr>
              <a:t> </a:t>
            </a:r>
          </a:p>
        </p:txBody>
      </p:sp>
      <p:sp>
        <p:nvSpPr>
          <p:cNvPr id="237" name="Shape 237"/>
          <p:cNvSpPr txBox="1"/>
          <p:nvPr/>
        </p:nvSpPr>
        <p:spPr>
          <a:xfrm>
            <a:off x="675600" y="1053000"/>
            <a:ext cx="7792799" cy="2587800"/>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 sz="2400" u="sng">
                <a:solidFill>
                  <a:schemeClr val="dk1"/>
                </a:solidFill>
                <a:latin typeface="Times New Roman"/>
                <a:ea typeface="Times New Roman"/>
                <a:cs typeface="Times New Roman"/>
                <a:sym typeface="Times New Roman"/>
              </a:rPr>
              <a:t>Steps to plot the motion vectors</a:t>
            </a:r>
          </a:p>
          <a:p>
            <a:pPr indent="-355600" lvl="0" marL="457200" marR="0" rtl="0" algn="just">
              <a:spcBef>
                <a:spcPts val="0"/>
              </a:spcBef>
              <a:buClr>
                <a:schemeClr val="dk1"/>
              </a:buClr>
              <a:buSzPct val="100000"/>
              <a:buFont typeface="Times New Roman"/>
              <a:buAutoNum type="arabicPeriod"/>
            </a:pPr>
            <a:r>
              <a:rPr lang="en" sz="2000">
                <a:solidFill>
                  <a:schemeClr val="dk1"/>
                </a:solidFill>
                <a:latin typeface="Times New Roman"/>
                <a:ea typeface="Times New Roman"/>
                <a:cs typeface="Times New Roman"/>
                <a:sym typeface="Times New Roman"/>
              </a:rPr>
              <a:t>Create a grid of the image size: positions (</a:t>
            </a:r>
            <a:r>
              <a:rPr i="1" lang="en" sz="2000">
                <a:solidFill>
                  <a:schemeClr val="dk1"/>
                </a:solidFill>
                <a:latin typeface="Times New Roman"/>
                <a:ea typeface="Times New Roman"/>
                <a:cs typeface="Times New Roman"/>
                <a:sym typeface="Times New Roman"/>
              </a:rPr>
              <a:t>x,y</a:t>
            </a:r>
            <a:r>
              <a:rPr lang="en" sz="2000">
                <a:solidFill>
                  <a:schemeClr val="dk1"/>
                </a:solidFill>
                <a:latin typeface="Times New Roman"/>
                <a:ea typeface="Times New Roman"/>
                <a:cs typeface="Times New Roman"/>
                <a:sym typeface="Times New Roman"/>
              </a:rPr>
              <a:t>) of every pixel.</a:t>
            </a:r>
          </a:p>
          <a:p>
            <a:pPr indent="-355600" lvl="0" marL="457200" marR="0" rtl="0" algn="just">
              <a:spcBef>
                <a:spcPts val="0"/>
              </a:spcBef>
              <a:buClr>
                <a:schemeClr val="dk1"/>
              </a:buClr>
              <a:buSzPct val="100000"/>
              <a:buFont typeface="Times New Roman"/>
              <a:buAutoNum type="arabicPeriod"/>
            </a:pPr>
            <a:r>
              <a:rPr lang="en" sz="2000">
                <a:solidFill>
                  <a:schemeClr val="dk1"/>
                </a:solidFill>
                <a:latin typeface="Times New Roman"/>
                <a:ea typeface="Times New Roman"/>
                <a:cs typeface="Times New Roman"/>
                <a:sym typeface="Times New Roman"/>
              </a:rPr>
              <a:t>Extract the motion vectors from the ground truth: components (</a:t>
            </a:r>
            <a:r>
              <a:rPr i="1" lang="en" sz="2000">
                <a:solidFill>
                  <a:schemeClr val="dk1"/>
                </a:solidFill>
                <a:latin typeface="Times New Roman"/>
                <a:ea typeface="Times New Roman"/>
                <a:cs typeface="Times New Roman"/>
                <a:sym typeface="Times New Roman"/>
              </a:rPr>
              <a:t>u</a:t>
            </a:r>
            <a:r>
              <a:rPr lang="en" sz="2000">
                <a:solidFill>
                  <a:schemeClr val="dk1"/>
                </a:solidFill>
                <a:latin typeface="Times New Roman"/>
                <a:ea typeface="Times New Roman"/>
                <a:cs typeface="Times New Roman"/>
                <a:sym typeface="Times New Roman"/>
              </a:rPr>
              <a:t>,</a:t>
            </a:r>
            <a:r>
              <a:rPr i="1" lang="en" sz="2000">
                <a:solidFill>
                  <a:schemeClr val="dk1"/>
                </a:solidFill>
                <a:latin typeface="Times New Roman"/>
                <a:ea typeface="Times New Roman"/>
                <a:cs typeface="Times New Roman"/>
                <a:sym typeface="Times New Roman"/>
              </a:rPr>
              <a:t>v</a:t>
            </a:r>
            <a:r>
              <a:rPr lang="en" sz="2000">
                <a:solidFill>
                  <a:schemeClr val="dk1"/>
                </a:solidFill>
                <a:latin typeface="Times New Roman"/>
                <a:ea typeface="Times New Roman"/>
                <a:cs typeface="Times New Roman"/>
                <a:sym typeface="Times New Roman"/>
              </a:rPr>
              <a:t>).</a:t>
            </a:r>
          </a:p>
          <a:p>
            <a:pPr indent="-355600" lvl="0" marL="457200" marR="0" rtl="0" algn="just">
              <a:spcBef>
                <a:spcPts val="0"/>
              </a:spcBef>
              <a:buClr>
                <a:schemeClr val="dk1"/>
              </a:buClr>
              <a:buSzPct val="100000"/>
              <a:buFont typeface="Times New Roman"/>
              <a:buAutoNum type="arabicPeriod"/>
            </a:pPr>
            <a:r>
              <a:rPr lang="en" sz="2000">
                <a:solidFill>
                  <a:schemeClr val="dk1"/>
                </a:solidFill>
                <a:latin typeface="Times New Roman"/>
                <a:ea typeface="Times New Roman"/>
                <a:cs typeface="Times New Roman"/>
                <a:sym typeface="Times New Roman"/>
              </a:rPr>
              <a:t>Subsample the image for a clean visualization: </a:t>
            </a:r>
          </a:p>
          <a:p>
            <a:pPr indent="-355600" lvl="1" marL="914400" marR="0" rtl="0" algn="just">
              <a:spcBef>
                <a:spcPts val="0"/>
              </a:spcBef>
              <a:buClr>
                <a:schemeClr val="dk1"/>
              </a:buClr>
              <a:buSzPct val="100000"/>
              <a:buFont typeface="Times New Roman"/>
              <a:buAutoNum type="alphaLcPeriod"/>
            </a:pPr>
            <a:r>
              <a:rPr lang="en" sz="2000">
                <a:solidFill>
                  <a:schemeClr val="dk1"/>
                </a:solidFill>
                <a:latin typeface="Times New Roman"/>
                <a:ea typeface="Times New Roman"/>
                <a:cs typeface="Times New Roman"/>
                <a:sym typeface="Times New Roman"/>
              </a:rPr>
              <a:t>Average convolution with a filter of NxN, where N is the subsampling factor.</a:t>
            </a:r>
          </a:p>
          <a:p>
            <a:pPr indent="-355600" lvl="1" marL="914400" marR="0" rtl="0" algn="just">
              <a:spcBef>
                <a:spcPts val="0"/>
              </a:spcBef>
              <a:buClr>
                <a:schemeClr val="dk1"/>
              </a:buClr>
              <a:buSzPct val="100000"/>
              <a:buFont typeface="Times New Roman"/>
              <a:buAutoNum type="alphaLcPeriod"/>
            </a:pPr>
            <a:r>
              <a:rPr lang="en" sz="2000">
                <a:solidFill>
                  <a:schemeClr val="dk1"/>
                </a:solidFill>
                <a:latin typeface="Times New Roman"/>
                <a:ea typeface="Times New Roman"/>
                <a:cs typeface="Times New Roman"/>
                <a:sym typeface="Times New Roman"/>
              </a:rPr>
              <a:t>Only show one of every N motion vectors </a:t>
            </a:r>
          </a:p>
          <a:p>
            <a:pPr indent="-355600" lvl="0" marL="457200" marR="0" rtl="0" algn="just">
              <a:spcBef>
                <a:spcPts val="0"/>
              </a:spcBef>
              <a:buClr>
                <a:schemeClr val="dk1"/>
              </a:buClr>
              <a:buSzPct val="100000"/>
              <a:buFont typeface="Times New Roman"/>
              <a:buAutoNum type="arabicPeriod"/>
            </a:pPr>
            <a:r>
              <a:rPr lang="en" sz="2000">
                <a:solidFill>
                  <a:schemeClr val="dk1"/>
                </a:solidFill>
                <a:latin typeface="Times New Roman"/>
                <a:ea typeface="Times New Roman"/>
                <a:cs typeface="Times New Roman"/>
                <a:sym typeface="Times New Roman"/>
              </a:rPr>
              <a:t>Call MATLAB </a:t>
            </a:r>
            <a:r>
              <a:rPr i="1" lang="en" sz="2000">
                <a:solidFill>
                  <a:schemeClr val="dk1"/>
                </a:solidFill>
                <a:latin typeface="Times New Roman"/>
                <a:ea typeface="Times New Roman"/>
                <a:cs typeface="Times New Roman"/>
                <a:sym typeface="Times New Roman"/>
              </a:rPr>
              <a:t>quiver(x,y,u,v</a:t>
            </a:r>
            <a:r>
              <a:rPr lang="en" sz="2000">
                <a:solidFill>
                  <a:schemeClr val="dk1"/>
                </a:solidFill>
                <a:latin typeface="Times New Roman"/>
                <a:ea typeface="Times New Roman"/>
                <a:cs typeface="Times New Roman"/>
                <a:sym typeface="Times New Roman"/>
              </a:rPr>
              <a:t>) function.</a:t>
            </a:r>
          </a:p>
        </p:txBody>
      </p:sp>
      <p:pic>
        <p:nvPicPr>
          <p:cNvPr id="238" name="Shape 238"/>
          <p:cNvPicPr preferRelativeResize="0"/>
          <p:nvPr/>
        </p:nvPicPr>
        <p:blipFill>
          <a:blip r:embed="rId4">
            <a:alphaModFix/>
          </a:blip>
          <a:stretch>
            <a:fillRect/>
          </a:stretch>
        </p:blipFill>
        <p:spPr>
          <a:xfrm>
            <a:off x="719387" y="3860963"/>
            <a:ext cx="7705229" cy="2325400"/>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jecutivo">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