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B0B1F018-3F6A-4A57-84A0-7A12A814AC42}">
  <a:tblStyle styleId="{B0B1F018-3F6A-4A57-84A0-7A12A814AC42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Questrial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notesMaster" Target="notesMasters/notesMaster.xml"/><Relationship Id="rId18" Type="http://schemas.openxmlformats.org/officeDocument/2006/relationships/slide" Target="slides/slide11.xml"/><Relationship Id="rId7" Type="http://schemas.openxmlformats.org/officeDocument/2006/relationships/slide" Target="slides/slide.xml"/><Relationship Id="rId8" Type="http://schemas.openxmlformats.org/officeDocument/2006/relationships/slide" Target="slides/slide1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4" name="Shape 25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Precision - recall, </a:t>
            </a: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AutoNum type="arabicPeriod"/>
            </a:pPr>
            <a:r>
              <a:rPr b="1"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Methodology</a:t>
            </a: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indent="-355600" lvl="1" marL="9144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Apply the previous techniques for all the channels.</a:t>
            </a:r>
          </a:p>
          <a:p>
            <a:pPr indent="-355600" lvl="1" marL="91440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AutoNum type="alphaLcPeriod"/>
            </a:pP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 operation between channels.</a:t>
            </a:r>
          </a:p>
        </p:txBody>
      </p:sp>
      <p:sp>
        <p:nvSpPr>
          <p:cNvPr id="285" name="Shape 28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9" name="Shape 29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 més gran és alpha, MENYS foreground detectes. Per tant, els TP haurien de disminuir i els FN augmentar. Que és justament el que està passant.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t’ho mires des del background, quant més gran és alpha, MÉS background detectes. Per tant, els TN haurien de pujar, i els FP haurien de baixar.</a:t>
            </a:r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Per què a partir de alpha = 2.5 el F1-Score del highway i traffic decreix, mentre que el de fall segueix augmentant substancialment? </a:t>
            </a:r>
          </a:p>
          <a:p>
            <a:pPr indent="-3302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Fall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sequence gets the best F1-Score. The point of view of the camera can help because the cars to detect are correctly identified against the background.</a:t>
            </a:r>
          </a:p>
          <a:p>
            <a:pPr lvl="0" rtl="0" algn="just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sequences </a:t>
            </a: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Highway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Traffic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cars to detect can be easily confused with background due to its color similarity.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6" name="Shape 2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599" cy="1056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85800" y="6096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8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1371600" y="4953000"/>
            <a:ext cx="6400799" cy="1219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20"/>
              </a:spcBef>
              <a:buClr>
                <a:srgbClr val="888888"/>
              </a:buClr>
              <a:buFont typeface="Courier New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0"/>
            <a:ext cx="8229600" cy="159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722312" y="1371600"/>
            <a:ext cx="7772400" cy="2505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4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722312" y="4068762"/>
            <a:ext cx="7772400" cy="1131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Courier New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Courier New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76" name="Shape 76"/>
          <p:cNvSpPr/>
          <p:nvPr/>
        </p:nvSpPr>
        <p:spPr>
          <a:xfrm>
            <a:off x="4495800" y="3924300"/>
            <a:ext cx="84900" cy="84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695825" y="3924300"/>
            <a:ext cx="84900" cy="84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Shape 78"/>
          <p:cNvSpPr/>
          <p:nvPr/>
        </p:nvSpPr>
        <p:spPr>
          <a:xfrm>
            <a:off x="4296728" y="3924300"/>
            <a:ext cx="84900" cy="84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0"/>
            <a:ext cx="8229600" cy="159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65760" y="1600200"/>
            <a:ext cx="40416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0"/>
            <a:ext cx="8229600" cy="159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4040099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1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648200" y="1600200"/>
            <a:ext cx="4041900" cy="60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480"/>
              </a:spcBef>
              <a:buClr>
                <a:srgbClr val="7F7F7F"/>
              </a:buClr>
              <a:buFont typeface="Arial"/>
              <a:buNone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400"/>
              </a:spcBef>
              <a:buClr>
                <a:srgbClr val="7F7F7F"/>
              </a:buClr>
              <a:buFont typeface="Courier New"/>
              <a:buNone/>
              <a:defRPr b="1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360"/>
              </a:spcBef>
              <a:buClr>
                <a:srgbClr val="7F7F7F"/>
              </a:buClr>
              <a:buFont typeface="Arial"/>
              <a:buNone/>
              <a:defRPr b="1" i="0" sz="1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320"/>
              </a:spcBef>
              <a:buClr>
                <a:srgbClr val="7F7F7F"/>
              </a:buClr>
              <a:buFont typeface="Courier New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320"/>
              </a:spcBef>
              <a:buClr>
                <a:srgbClr val="7F7F7F"/>
              </a:buClr>
              <a:buFont typeface="Arial"/>
              <a:buNone/>
              <a:defRPr b="1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3" name="Shape 93"/>
          <p:cNvSpPr txBox="1"/>
          <p:nvPr>
            <p:ph idx="3" type="body"/>
          </p:nvPr>
        </p:nvSpPr>
        <p:spPr>
          <a:xfrm>
            <a:off x="457200" y="2212848"/>
            <a:ext cx="4041600" cy="391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4" type="body"/>
          </p:nvPr>
        </p:nvSpPr>
        <p:spPr>
          <a:xfrm>
            <a:off x="4672583" y="2212848"/>
            <a:ext cx="4041600" cy="3913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0"/>
            <a:ext cx="8229600" cy="159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5907087" y="266700"/>
            <a:ext cx="3008399" cy="209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719137" y="273050"/>
            <a:ext cx="4995900" cy="585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07950" lvl="1" marL="742950" marR="0" rtl="0" algn="l">
              <a:spcBef>
                <a:spcPts val="56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8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76200" lvl="2" marL="11430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01600" lvl="3" marL="1600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01600" lvl="4" marL="20574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01600" lvl="6" marL="29718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01600" lvl="7" marL="34290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01600" lvl="8" marL="388620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907087" y="2438400"/>
            <a:ext cx="3008399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25000"/>
              </a:lnSpc>
              <a:spcBef>
                <a:spcPts val="320"/>
              </a:spcBef>
              <a:buClr>
                <a:srgbClr val="7F7F7F"/>
              </a:buClr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b="0" i="0" sz="1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679575" y="228600"/>
            <a:ext cx="5711700" cy="8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/>
          <p:nvPr>
            <p:ph idx="2" type="pic"/>
          </p:nvPr>
        </p:nvSpPr>
        <p:spPr>
          <a:xfrm>
            <a:off x="1508125" y="1143000"/>
            <a:ext cx="6054599" cy="4541100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rgbClr val="595959"/>
              </a:buClr>
              <a:buFont typeface="Questrial"/>
              <a:buNone/>
              <a:defRPr sz="3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679575" y="5810250"/>
            <a:ext cx="5711700" cy="533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buClr>
                <a:srgbClr val="7F7F7F"/>
              </a:buClr>
              <a:buFont typeface="Arial"/>
              <a:buNone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240"/>
              </a:spcBef>
              <a:buClr>
                <a:srgbClr val="7F7F7F"/>
              </a:buClr>
              <a:buFont typeface="Courier New"/>
              <a:buNone/>
              <a:defRPr b="0" i="0" sz="12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200"/>
              </a:spcBef>
              <a:buClr>
                <a:srgbClr val="7F7F7F"/>
              </a:buClr>
              <a:buFont typeface="Arial"/>
              <a:buNone/>
              <a:defRPr b="0" i="0" sz="10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80"/>
              </a:spcBef>
              <a:buClr>
                <a:srgbClr val="7F7F7F"/>
              </a:buClr>
              <a:buFont typeface="Courier New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80"/>
              </a:spcBef>
              <a:buClr>
                <a:srgbClr val="7F7F7F"/>
              </a:buClr>
              <a:buFont typeface="Arial"/>
              <a:buNone/>
              <a:defRPr b="0" i="0" sz="9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0"/>
            <a:ext cx="8229600" cy="159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 rot="5400000">
            <a:off x="2308949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899" cy="4555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199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199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0"/>
            <a:ext cx="8229600" cy="1599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7407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  <a:defRPr b="0" i="0" sz="5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27000" lvl="2" marL="1143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27000" lvl="3" marL="1600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27000" lvl="4" marL="20574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27000" lvl="5" marL="25146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27000" lvl="6" marL="29718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27000" lvl="7" marL="34290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Courier New"/>
              <a:buChar char="o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27000" lvl="8" marL="3886200" marR="0" rtl="0" algn="l">
              <a:spcBef>
                <a:spcPts val="320"/>
              </a:spcBef>
              <a:buClr>
                <a:srgbClr val="7F7F7F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rgbClr val="7F7F7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363346" y="6356350"/>
            <a:ext cx="2085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59164" y="6356350"/>
            <a:ext cx="2847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543278" y="6356350"/>
            <a:ext cx="5618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rIns="45700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595959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56" name="Shape 56"/>
          <p:cNvSpPr/>
          <p:nvPr/>
        </p:nvSpPr>
        <p:spPr>
          <a:xfrm>
            <a:off x="8457760" y="6499383"/>
            <a:ext cx="84900" cy="84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569118" y="6499383"/>
            <a:ext cx="84900" cy="8490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0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5.jpg"/><Relationship Id="rId5" Type="http://schemas.openxmlformats.org/officeDocument/2006/relationships/image" Target="../media/image08.png"/><Relationship Id="rId6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Relationship Id="rId4" Type="http://schemas.openxmlformats.org/officeDocument/2006/relationships/image" Target="../media/image02.jpg"/><Relationship Id="rId9" Type="http://schemas.openxmlformats.org/officeDocument/2006/relationships/image" Target="../media/image11.png"/><Relationship Id="rId5" Type="http://schemas.openxmlformats.org/officeDocument/2006/relationships/image" Target="../media/image09.png"/><Relationship Id="rId6" Type="http://schemas.openxmlformats.org/officeDocument/2006/relationships/image" Target="../media/image06.png"/><Relationship Id="rId7" Type="http://schemas.openxmlformats.org/officeDocument/2006/relationships/image" Target="../media/image04.jp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7.jp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15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431320" y="2860486"/>
            <a:ext cx="8618400" cy="64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i="0" lang="en" sz="3800" u="none" cap="none" strike="noStrike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M4 - Video Analysis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6864435" y="5068769"/>
            <a:ext cx="1697400" cy="134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Adrià Ciurana</a:t>
            </a:r>
          </a:p>
          <a:p>
            <a:pPr indent="0" lvl="0" marL="0" marR="0" rtl="0" algn="r">
              <a:lnSpc>
                <a:spcPct val="80000"/>
              </a:lnSpc>
              <a:spcBef>
                <a:spcPts val="112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5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Guim Perarnau</a:t>
            </a:r>
          </a:p>
          <a:p>
            <a:pPr indent="0" lvl="0" marL="0" marR="0" rtl="0" algn="r">
              <a:lnSpc>
                <a:spcPct val="80000"/>
              </a:lnSpc>
              <a:spcBef>
                <a:spcPts val="98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t/>
            </a:r>
            <a:endParaRPr b="0" i="0" sz="4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336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 Riba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0" y="-11441"/>
            <a:ext cx="9144000" cy="251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431320" y="3806051"/>
            <a:ext cx="8130600" cy="640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ct val="25000"/>
              <a:buFont typeface="Times New Roman"/>
              <a:buNone/>
            </a:pPr>
            <a:r>
              <a:rPr b="1" i="0" lang="en" sz="2200" u="none" cap="none" strike="noStrike">
                <a:solidFill>
                  <a:srgbClr val="660066"/>
                </a:solidFill>
                <a:latin typeface="Cambria"/>
                <a:ea typeface="Cambria"/>
                <a:cs typeface="Cambria"/>
                <a:sym typeface="Cambria"/>
              </a:rPr>
              <a:t>Block </a:t>
            </a:r>
            <a:r>
              <a:rPr b="1" lang="en" sz="2200">
                <a:solidFill>
                  <a:srgbClr val="660066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" sz="2200" u="none" cap="none" strike="noStrike">
                <a:solidFill>
                  <a:srgbClr val="660066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lang="en" sz="2200">
                <a:solidFill>
                  <a:srgbClr val="660066"/>
                </a:solidFill>
                <a:latin typeface="Cambria"/>
                <a:ea typeface="Cambria"/>
                <a:cs typeface="Cambria"/>
                <a:sym typeface="Cambria"/>
              </a:rPr>
              <a:t>Background estimation.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Font typeface="Times New Roman"/>
              <a:buNone/>
            </a:pPr>
            <a:r>
              <a:t/>
            </a:r>
            <a:endParaRPr b="0" i="0" sz="2200" u="none" cap="none" strike="noStrike">
              <a:solidFill>
                <a:srgbClr val="6600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5111075" y="4358675"/>
            <a:ext cx="3381299" cy="68639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787" y="1918516"/>
            <a:ext cx="2374499" cy="1780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/>
        </p:nvSpPr>
        <p:spPr>
          <a:xfrm>
            <a:off x="739162" y="1534608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993219" y="1540903"/>
            <a:ext cx="2370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3365155" y="1534589"/>
            <a:ext cx="23766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886025" y="4773297"/>
            <a:ext cx="5107199" cy="1200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Ground-truth AND Segmentation      = TP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Ground-truth AND ¬Segmentation    = FP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¬Ground-truth AND ¬Segmentation  = TN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¬Ground-truth AND Segmentation    = FN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2088033" y="5973597"/>
            <a:ext cx="1440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(¬ = negation)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732714" y="3788830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RGB image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9910" y="1916499"/>
            <a:ext cx="2377200" cy="17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3327615" y="3788825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Grayscale image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5922523" y="3788817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image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93216" y="1906358"/>
            <a:ext cx="2382000" cy="18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/>
        </p:nvSpPr>
        <p:spPr>
          <a:xfrm>
            <a:off x="469077" y="515950"/>
            <a:ext cx="86747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Week 1: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Change groundtruth interpretation</a:t>
            </a:r>
          </a:p>
        </p:txBody>
      </p:sp>
      <p:cxnSp>
        <p:nvCxnSpPr>
          <p:cNvPr id="156" name="Shape 156"/>
          <p:cNvCxnSpPr/>
          <p:nvPr/>
        </p:nvCxnSpPr>
        <p:spPr>
          <a:xfrm rot="10800000">
            <a:off x="5001978" y="4181350"/>
            <a:ext cx="578099" cy="1589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7" name="Shape 157"/>
          <p:cNvSpPr txBox="1"/>
          <p:nvPr/>
        </p:nvSpPr>
        <p:spPr>
          <a:xfrm>
            <a:off x="5093050" y="4260150"/>
            <a:ext cx="3881399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</a:rPr>
              <a:t>0 → static</a:t>
            </a:r>
            <a:r>
              <a:rPr b="1" lang="en"/>
              <a:t>	</a:t>
            </a:r>
            <a:r>
              <a:rPr lang="en"/>
              <a:t>	   </a:t>
            </a:r>
            <a:r>
              <a:rPr b="1" lang="en">
                <a:solidFill>
                  <a:srgbClr val="0000FF"/>
                </a:solidFill>
              </a:rPr>
              <a:t>50 → hard shadow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85 → outside ROI  70 → unknown motion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/>
              <a:t>            </a:t>
            </a:r>
            <a:r>
              <a:rPr b="1" lang="en">
                <a:solidFill>
                  <a:srgbClr val="FF0000"/>
                </a:solidFill>
              </a:rPr>
              <a:t>255 → motion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140675" y="5203500"/>
            <a:ext cx="1322099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Background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Foreground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Unknown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875" y="3102787"/>
            <a:ext cx="3777050" cy="317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 rotWithShape="1">
          <a:blip r:embed="rId4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>
            <p:ph idx="1" type="body"/>
          </p:nvPr>
        </p:nvSpPr>
        <p:spPr>
          <a:xfrm>
            <a:off x="621789" y="1434070"/>
            <a:ext cx="7569899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469064" y="533254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6: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Stauffer and Grimson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880100" y="995175"/>
            <a:ext cx="7053299" cy="19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Train the model with 50% of the sequence (same conditions as our single gaussian distribution approach).</a:t>
            </a:r>
          </a:p>
          <a:p>
            <a:pPr indent="-355600" lvl="0" marL="457200" rtl="0" algn="just"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Call vision.ForegroundDetector MATLAB object.</a:t>
            </a:r>
          </a:p>
          <a:p>
            <a:pPr indent="-355600" lvl="0" marL="457200" rtl="0" algn="just"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Find optimal number of Gaussians (3 to 6).</a:t>
            </a:r>
          </a:p>
          <a:p>
            <a:pPr indent="-355600" lvl="0" marL="457200" algn="just"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(Optional) Tune the other parameters, too.</a:t>
            </a:r>
          </a:p>
        </p:txBody>
      </p:sp>
      <p:sp>
        <p:nvSpPr>
          <p:cNvPr id="261" name="Shape 261"/>
          <p:cNvSpPr/>
          <p:nvPr/>
        </p:nvSpPr>
        <p:spPr>
          <a:xfrm>
            <a:off x="4590575" y="5933050"/>
            <a:ext cx="250799" cy="265199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62" name="Shape 262"/>
          <p:cNvCxnSpPr/>
          <p:nvPr/>
        </p:nvCxnSpPr>
        <p:spPr>
          <a:xfrm>
            <a:off x="3716975" y="5761475"/>
            <a:ext cx="873600" cy="330899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3" name="Shape 263"/>
          <p:cNvSpPr txBox="1"/>
          <p:nvPr/>
        </p:nvSpPr>
        <p:spPr>
          <a:xfrm>
            <a:off x="469075" y="3332725"/>
            <a:ext cx="3417299" cy="23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For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Fall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sequence, 3 Gaussians are clearly the optimum number. For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Fall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Traffic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sequences changing the number of Gaussians do not considerably affects the F1-Score, but still, 3 Gaussians give a slightly better F1-Score.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hape 268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>
            <p:ph idx="1" type="body"/>
          </p:nvPr>
        </p:nvSpPr>
        <p:spPr>
          <a:xfrm>
            <a:off x="621789" y="1434070"/>
            <a:ext cx="7569899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69064" y="533254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6: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Stauffer and Grimson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75600" y="4407275"/>
            <a:ext cx="7792799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 txBox="1"/>
          <p:nvPr/>
        </p:nvSpPr>
        <p:spPr>
          <a:xfrm>
            <a:off x="675600" y="4443300"/>
            <a:ext cx="7792799" cy="19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The optimal number of Gaussians depends on the type of video. A lower number is preferred for static background. On the other hand, more Gaussians are suitable for non-stationary backgrounds, such as rustling leaves or jittering cameras. We think that this is the reason why the F1-Score does not drop </a:t>
            </a:r>
            <a:r>
              <a:rPr lang="en" sz="17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increasing the number of Gaussians 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with </a:t>
            </a:r>
            <a:r>
              <a:rPr i="1" lang="en" sz="1700">
                <a:latin typeface="Cambria"/>
                <a:ea typeface="Cambria"/>
                <a:cs typeface="Cambria"/>
                <a:sym typeface="Cambria"/>
              </a:rPr>
              <a:t>Traffic 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(dynamic background) and </a:t>
            </a:r>
            <a:r>
              <a:rPr i="1" lang="en" sz="1700">
                <a:latin typeface="Cambria"/>
                <a:ea typeface="Cambria"/>
                <a:cs typeface="Cambria"/>
                <a:sym typeface="Cambria"/>
              </a:rPr>
              <a:t>Fall 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(jittering) sequences. The </a:t>
            </a:r>
            <a:r>
              <a:rPr i="1" lang="en" sz="1700">
                <a:latin typeface="Cambria"/>
                <a:ea typeface="Cambria"/>
                <a:cs typeface="Cambria"/>
                <a:sym typeface="Cambria"/>
              </a:rPr>
              <a:t>highway</a:t>
            </a:r>
            <a:r>
              <a:rPr lang="en" sz="1700">
                <a:latin typeface="Cambria"/>
                <a:ea typeface="Cambria"/>
                <a:cs typeface="Cambria"/>
                <a:sym typeface="Cambria"/>
              </a:rPr>
              <a:t> sequence, however, is mostly a static background, making the addition of more than 3 Gaussians to be counterproductive.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300" y="1133275"/>
            <a:ext cx="3777050" cy="317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469064" y="533254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6: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Stauffer and Grimson</a:t>
            </a:r>
          </a:p>
        </p:txBody>
      </p:sp>
      <p:graphicFrame>
        <p:nvGraphicFramePr>
          <p:cNvPr id="280" name="Shape 280"/>
          <p:cNvGraphicFramePr/>
          <p:nvPr/>
        </p:nvGraphicFramePr>
        <p:xfrm>
          <a:off x="865275" y="4473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{B0B1F018-3F6A-4A57-84A0-7A12A814AC42}</a:tableStyleId>
              </a:tblPr>
              <a:tblGrid>
                <a:gridCol w="1090125"/>
                <a:gridCol w="1067425"/>
                <a:gridCol w="1050125"/>
                <a:gridCol w="1380950"/>
                <a:gridCol w="1135325"/>
              </a:tblGrid>
              <a:tr h="450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Sequence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Gaussians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Learning Rate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Background Ratio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F1-Score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Highway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0.008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0.5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0.7960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Fall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0.012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0.6388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300"/>
                        <a:t>Traffic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0.016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0.7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300"/>
                        <a:t>0.5890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Shape 281"/>
          <p:cNvSpPr txBox="1"/>
          <p:nvPr/>
        </p:nvSpPr>
        <p:spPr>
          <a:xfrm>
            <a:off x="5422400" y="1150200"/>
            <a:ext cx="3182399" cy="289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just">
              <a:spcBef>
                <a:spcPts val="0"/>
              </a:spcBef>
              <a:buNone/>
            </a:pP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We expected the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Fall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sequence to be the most benefited by S&amp;G because of its dynamic background. However, and after optimizing S&amp;G parameters, we have only achieved to considerably improve the F1-Score of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Highway 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i="1" lang="en" sz="1800">
                <a:latin typeface="Cambria"/>
                <a:ea typeface="Cambria"/>
                <a:cs typeface="Cambria"/>
                <a:sym typeface="Cambria"/>
              </a:rPr>
              <a:t>Traffic</a:t>
            </a:r>
            <a:r>
              <a:rPr lang="en" sz="1800">
                <a:latin typeface="Cambria"/>
                <a:ea typeface="Cambria"/>
                <a:cs typeface="Cambria"/>
                <a:sym typeface="Cambria"/>
              </a:rPr>
              <a:t> sequence.</a:t>
            </a:r>
          </a:p>
        </p:txBody>
      </p:sp>
      <p:pic>
        <p:nvPicPr>
          <p:cNvPr id="282" name="Shape 2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800" y="1096175"/>
            <a:ext cx="4361525" cy="32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Shape 287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idx="1" type="body"/>
          </p:nvPr>
        </p:nvSpPr>
        <p:spPr>
          <a:xfrm>
            <a:off x="621789" y="1434070"/>
            <a:ext cx="7569899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Shape 289"/>
          <p:cNvSpPr txBox="1"/>
          <p:nvPr/>
        </p:nvSpPr>
        <p:spPr>
          <a:xfrm>
            <a:off x="451764" y="559179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7: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Color sequences 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880100" y="995175"/>
            <a:ext cx="7053299" cy="53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Color space?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Three color spaces have been tested.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just"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Number of Gaussians? 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3, one for each channel.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indent="-355600" lvl="0" marL="457200" rtl="0" algn="just">
              <a:spcBef>
                <a:spcPts val="0"/>
              </a:spcBef>
              <a:buSzPct val="100000"/>
              <a:buFont typeface="Cambria"/>
              <a:buAutoNum type="arabicPeriod"/>
            </a:pPr>
            <a:r>
              <a:rPr b="1" lang="en" sz="2000">
                <a:latin typeface="Cambria"/>
                <a:ea typeface="Cambria"/>
                <a:cs typeface="Cambria"/>
                <a:sym typeface="Cambria"/>
              </a:rPr>
              <a:t>Methodology (one Gaussian)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indent="0" lvl="0" marL="457200" rtl="0" algn="just">
              <a:spcBef>
                <a:spcPts val="0"/>
              </a:spcBef>
              <a:buNone/>
            </a:pP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If a 3D color pixel falls outside the 3D Gaussian (given a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ɑ</a:t>
            </a:r>
            <a:r>
              <a:rPr lang="en" sz="2000">
                <a:latin typeface="Cambria"/>
                <a:ea typeface="Cambria"/>
                <a:cs typeface="Cambria"/>
                <a:sym typeface="Cambria"/>
              </a:rPr>
              <a:t> threshold), it will be considered as foreground. Otherwise, it is labeled as background.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1644" y="1711265"/>
            <a:ext cx="2142005" cy="179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 rotWithShape="1">
          <a:blip r:embed="rId5">
            <a:alphaModFix/>
          </a:blip>
          <a:srcRect b="7908" l="5119" r="19596" t="3028"/>
          <a:stretch/>
        </p:blipFill>
        <p:spPr>
          <a:xfrm>
            <a:off x="1203750" y="1649312"/>
            <a:ext cx="2142003" cy="174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 rotWithShape="1">
          <a:blip r:embed="rId6">
            <a:alphaModFix/>
          </a:blip>
          <a:srcRect b="0" l="0" r="49919" t="0"/>
          <a:stretch/>
        </p:blipFill>
        <p:spPr>
          <a:xfrm>
            <a:off x="4127214" y="1711265"/>
            <a:ext cx="2030017" cy="176566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/>
        </p:nvSpPr>
        <p:spPr>
          <a:xfrm>
            <a:off x="1956750" y="3570950"/>
            <a:ext cx="635999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RGB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4824212" y="3570950"/>
            <a:ext cx="635999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YUV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175550" y="3570950"/>
            <a:ext cx="1054199" cy="401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CIE Lab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Shape 301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Shape 302"/>
          <p:cNvSpPr txBox="1"/>
          <p:nvPr>
            <p:ph idx="1" type="body"/>
          </p:nvPr>
        </p:nvSpPr>
        <p:spPr>
          <a:xfrm>
            <a:off x="656400" y="4868307"/>
            <a:ext cx="7569899" cy="1272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extra information given by the color improves the previous background estimation, being LAB color space the best among the ones tested.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451764" y="559179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7: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Color sequences </a:t>
            </a:r>
          </a:p>
        </p:txBody>
      </p:sp>
      <p:pic>
        <p:nvPicPr>
          <p:cNvPr id="304" name="Shape 3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6037" y="1107075"/>
            <a:ext cx="4831925" cy="36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Shape 309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0" y="-11441"/>
            <a:ext cx="9144000" cy="251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739162" y="1382208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298019" y="1388503"/>
            <a:ext cx="2370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3517555" y="1382189"/>
            <a:ext cx="23766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469076" y="515950"/>
            <a:ext cx="84125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1: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Non-recursive Gaussian modeling 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732775" y="941873"/>
            <a:ext cx="5009100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Highway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in001200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275" y="1765100"/>
            <a:ext cx="2374500" cy="17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7550" y="1765100"/>
            <a:ext cx="2382000" cy="17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16575" y="1765100"/>
            <a:ext cx="2370300" cy="17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739162" y="4049208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298019" y="4055503"/>
            <a:ext cx="2370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517555" y="4049189"/>
            <a:ext cx="23766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32775" y="3608873"/>
            <a:ext cx="5009100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in001532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525" y="4510100"/>
            <a:ext cx="2381999" cy="158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2800" y="4510098"/>
            <a:ext cx="2381999" cy="158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05662" y="4510100"/>
            <a:ext cx="2381985" cy="15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Shape 183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39162" y="1382208"/>
            <a:ext cx="2374499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image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98019" y="1388503"/>
            <a:ext cx="2370299" cy="369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3517555" y="1382189"/>
            <a:ext cx="2376600" cy="381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truth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469076" y="515950"/>
            <a:ext cx="8343300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1: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Non-recursive Gaussian modeling 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32775" y="941873"/>
            <a:ext cx="5009100" cy="51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in001037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175" y="1765100"/>
            <a:ext cx="2370300" cy="177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Shape 1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6575" y="1765100"/>
            <a:ext cx="2376600" cy="17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Shape 1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7550" y="1765100"/>
            <a:ext cx="2370290" cy="177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714425" y="3554849"/>
            <a:ext cx="7953899" cy="28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Comments:</a:t>
            </a:r>
          </a:p>
          <a:p>
            <a:pPr indent="-342900" lvl="0" marL="4572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 </a:t>
            </a:r>
            <a:r>
              <a:rPr i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fall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sequence we can see that the segmentation fails when it comes to dynamic background, more concretely, to tree leaves that are continually moving.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the </a:t>
            </a:r>
            <a:r>
              <a:rPr i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highway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sequence this also happens, but to a minor degree. Also, it occurs that one of the cars is bad segmented for what we think is caused by the color similarity between the car and the road (background).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Finally, in the </a:t>
            </a:r>
            <a:r>
              <a:rPr i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traffic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sequence we have jitter, which increases the pixel variance, specially in non homogeneous regions (such as the bottom left zone). This negatively affects our model, and therefore, our segmentation.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hape 197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/>
        </p:nvSpPr>
        <p:spPr>
          <a:xfrm>
            <a:off x="444814" y="567846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2: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Results Evaluation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50699"/>
            <a:ext cx="4714800" cy="395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Shape 2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200" y="1450687"/>
            <a:ext cx="4714800" cy="3956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/>
          <p:cNvSpPr txBox="1"/>
          <p:nvPr/>
        </p:nvSpPr>
        <p:spPr>
          <a:xfrm>
            <a:off x="311325" y="5707800"/>
            <a:ext cx="8370599" cy="4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Note: TP →  foreground detected as foreground 	TN → background detected as 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The frames are in grayscale.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444814" y="567846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2: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Results Evaluation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50" y="1450699"/>
            <a:ext cx="4714800" cy="3956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4383025" y="1713575"/>
            <a:ext cx="4298999" cy="376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three sequences (</a:t>
            </a:r>
            <a:r>
              <a:rPr i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fall, highway, traffic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have the same behaviour in terms of TP, FN, TN and FP.</a:t>
            </a:r>
          </a:p>
          <a:p>
            <a:pPr lvl="0" marR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Low ɑ → less background and more foreground is detected. Hence, both TP and FP increase whereas FN and TN decrease (meaning a high recall).</a:t>
            </a:r>
          </a:p>
          <a:p>
            <a:pPr lvl="0" marR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 ɑ → more background and less foreground is detected. Thus, FN and TN increase whereas TP and FP decrease (meaning a high precision).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1325" y="5707800"/>
            <a:ext cx="8370599" cy="487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Note: TP →  foreground detected as foreground 	TN → background detected as background.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The frames are in grayscale.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01" y="795875"/>
            <a:ext cx="4464225" cy="374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4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444814" y="567846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2: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Results Evaluation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42250" y="4466000"/>
            <a:ext cx="80595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just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F1-Score drop in </a:t>
            </a: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Highway 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Traffic 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caused by two reasons:</a:t>
            </a:r>
          </a:p>
          <a:p>
            <a:pPr indent="-330200" lvl="0" marL="4572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both sequences there is stationary background, meaning that a higher alpha - which is suitable for high variances (dynamic backgrounds) - incorrectly detects moving cars as background. However, in </a:t>
            </a: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Fall 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F1-Score improves with a higher alpha because it has a non-stationary background.</a:t>
            </a:r>
            <a:r>
              <a:rPr i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indent="-330200" lvl="0" marL="457200" marR="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alpha value becomes too restrictive, hence, the TP for these sequences decrease abruptly.</a:t>
            </a:r>
          </a:p>
          <a:p>
            <a:pPr lvl="0" marR="0" rtl="0" algn="just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1929175" y="1877125"/>
            <a:ext cx="474000" cy="566999"/>
          </a:xfrm>
          <a:prstGeom prst="ellipse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0" name="Shape 220"/>
          <p:cNvCxnSpPr>
            <a:endCxn id="219" idx="6"/>
          </p:cNvCxnSpPr>
          <p:nvPr/>
        </p:nvCxnSpPr>
        <p:spPr>
          <a:xfrm flipH="1">
            <a:off x="2403175" y="2035224"/>
            <a:ext cx="390300" cy="125400"/>
          </a:xfrm>
          <a:prstGeom prst="straightConnector1">
            <a:avLst/>
          </a:prstGeom>
          <a:noFill/>
          <a:ln cap="flat" cmpd="sng" w="9525">
            <a:solidFill>
              <a:srgbClr val="CC4125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1" name="Shape 221"/>
          <p:cNvSpPr txBox="1"/>
          <p:nvPr/>
        </p:nvSpPr>
        <p:spPr>
          <a:xfrm>
            <a:off x="2793375" y="1779575"/>
            <a:ext cx="3328500" cy="566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happens? </a:t>
            </a:r>
          </a:p>
        </p:txBody>
      </p:sp>
      <p:graphicFrame>
        <p:nvGraphicFramePr>
          <p:cNvPr id="222" name="Shape 222"/>
          <p:cNvGraphicFramePr/>
          <p:nvPr/>
        </p:nvGraphicFramePr>
        <p:xfrm>
          <a:off x="5490925" y="169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{B0B1F018-3F6A-4A57-84A0-7A12A814AC42}</a:tableStyleId>
              </a:tblPr>
              <a:tblGrid>
                <a:gridCol w="1055700"/>
                <a:gridCol w="1055700"/>
                <a:gridCol w="10557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Sequence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Alpha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F1-score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Highway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0.4517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Fall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4.5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0.6741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Traffic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2.0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"/>
                        <a:t>0.4826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>
            <p:ph idx="1" type="body"/>
          </p:nvPr>
        </p:nvSpPr>
        <p:spPr>
          <a:xfrm>
            <a:off x="604489" y="1555145"/>
            <a:ext cx="7569899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360"/>
              </a:spcBef>
              <a:buClr>
                <a:srgbClr val="7F7F7F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481789" y="578979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3: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Precision vs Recall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17150" y="4934800"/>
            <a:ext cx="7792799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694950" y="5114800"/>
            <a:ext cx="7837200" cy="1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R="0" rtl="0" algn="just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same behaviour as the previous plot (F1-Score) can be seen. The sequence that has the best AUC is </a:t>
            </a:r>
            <a:r>
              <a:rPr i="1"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Fall</a:t>
            </a:r>
            <a:r>
              <a:rPr lang="en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reasons are the same as the ones mentioned at the previous slide.</a:t>
            </a:r>
          </a:p>
        </p:txBody>
      </p:sp>
      <p:pic>
        <p:nvPicPr>
          <p:cNvPr id="232" name="Shape 2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2375" y="1124825"/>
            <a:ext cx="4614850" cy="38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950" y="2928387"/>
            <a:ext cx="3593424" cy="26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 rotWithShape="1">
          <a:blip r:embed="rId4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/>
        </p:nvSpPr>
        <p:spPr>
          <a:xfrm>
            <a:off x="449589" y="567846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4: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Recursive Gaussian modeling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60775" y="1141200"/>
            <a:ext cx="7577100" cy="5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Two different approaches: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Fixed ɑ using the first approach, find best ⍴.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Optimize ɑ and ⍴ together. 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have chosen the later because we can achieve a better F1-Score. 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are the results: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Note: grayscale frames.</a:t>
            </a: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rtl="0" algn="just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We can observe that the optimal ɑ does not correspond to the same computed in Task 2. Thus, ɑ and ⍴ are dependent.</a:t>
            </a:r>
          </a:p>
        </p:txBody>
      </p:sp>
      <p:graphicFrame>
        <p:nvGraphicFramePr>
          <p:cNvPr id="241" name="Shape 241"/>
          <p:cNvGraphicFramePr/>
          <p:nvPr/>
        </p:nvGraphicFramePr>
        <p:xfrm>
          <a:off x="645675" y="34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{B0B1F018-3F6A-4A57-84A0-7A12A814AC42}</a:tableStyleId>
              </a:tblPr>
              <a:tblGrid>
                <a:gridCol w="1073200"/>
                <a:gridCol w="1073200"/>
                <a:gridCol w="1073200"/>
                <a:gridCol w="1073200"/>
              </a:tblGrid>
              <a:tr h="450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Sequence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Alpha (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ɑ</a:t>
                      </a:r>
                      <a:r>
                        <a:rPr b="1" lang="en"/>
                        <a:t>)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Rho (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⍴</a:t>
                      </a:r>
                      <a:r>
                        <a:rPr b="1" lang="en"/>
                        <a:t>)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F1-Score</a:t>
                      </a:r>
                    </a:p>
                  </a:txBody>
                  <a:tcPr marT="91425" marB="91425" marR="91425" marL="91425"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Highway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0.7284</a:t>
                      </a:r>
                    </a:p>
                  </a:txBody>
                  <a:tcPr marT="91425" marB="91425" marR="91425" marL="91425"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Fall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0.7038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Traffic</a:t>
                      </a:r>
                    </a:p>
                  </a:txBody>
                  <a:tcPr marT="91425" marB="91425" marR="91425" marL="91425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0.6796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Shape 242"/>
          <p:cNvSpPr/>
          <p:nvPr/>
        </p:nvSpPr>
        <p:spPr>
          <a:xfrm>
            <a:off x="6756750" y="3452075"/>
            <a:ext cx="345599" cy="373199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43" name="Shape 243"/>
          <p:cNvCxnSpPr>
            <a:endCxn id="242" idx="3"/>
          </p:cNvCxnSpPr>
          <p:nvPr/>
        </p:nvCxnSpPr>
        <p:spPr>
          <a:xfrm flipH="1" rot="10800000">
            <a:off x="4999261" y="3770621"/>
            <a:ext cx="1808099" cy="66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 rotWithShape="1">
          <a:blip r:embed="rId3">
            <a:alphaModFix amt="88000"/>
          </a:blip>
          <a:srcRect b="0" l="0" r="0" t="0"/>
          <a:stretch/>
        </p:blipFill>
        <p:spPr>
          <a:xfrm>
            <a:off x="865269" y="6406535"/>
            <a:ext cx="4714799" cy="2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449589" y="567846"/>
            <a:ext cx="7053299" cy="6863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buClr>
                <a:srgbClr val="3A4042"/>
              </a:buClr>
              <a:buSzPct val="25000"/>
              <a:buFont typeface="Times New Roman"/>
              <a:buNone/>
            </a:pPr>
            <a:r>
              <a:rPr b="1" lang="en" sz="40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Task 5:</a:t>
            </a:r>
            <a:r>
              <a:rPr lang="en" sz="2800">
                <a:solidFill>
                  <a:srgbClr val="3A4042"/>
                </a:solidFill>
                <a:latin typeface="Cambria"/>
                <a:ea typeface="Cambria"/>
                <a:cs typeface="Cambria"/>
                <a:sym typeface="Cambria"/>
              </a:rPr>
              <a:t> Evaluation and comparison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542250" y="1172400"/>
            <a:ext cx="8059500" cy="23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F1-Score has considerably improved compared to the first approach for all the sequences but Fall. 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Now, the best metric is obtained for the </a:t>
            </a:r>
            <a:r>
              <a:rPr i="1"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Highway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sequence as it is expected (baseline).</a:t>
            </a:r>
          </a:p>
          <a:p>
            <a:pPr indent="-342900" lvl="0" marL="457200" rtl="0" algn="just">
              <a:spcBef>
                <a:spcPts val="0"/>
              </a:spcBef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Therefore, adaptative learning has proven to generally enhance the F1-Score for our sequences because the algorithm takes into account more information dynamically and not only the first 50% half of the sequence.</a:t>
            </a:r>
          </a:p>
        </p:txBody>
      </p:sp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023" y="3221425"/>
            <a:ext cx="4246824" cy="31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jecutivo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