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Questrial"/>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EE08EC5-F155-44D2-AB9F-90D32963A465}">
  <a:tblStyle styleId="{FEE08EC5-F155-44D2-AB9F-90D32963A465}"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Questrial-regular.fntdata"/><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notesMaster" Target="notesMasters/notesMaster.xml"/><Relationship Id="rId18" Type="http://schemas.openxmlformats.org/officeDocument/2006/relationships/slide" Target="slides/slide11.xml"/><Relationship Id="rId7" Type="http://schemas.openxmlformats.org/officeDocument/2006/relationships/slide" Target="slides/slide.xml"/><Relationship Id="rId8" Type="http://schemas.openxmlformats.org/officeDocument/2006/relationships/slide" Target="slides/slide1.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29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32" name="Shape 132"/>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0" name="Shape 1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9" name="Shape 2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2" name="Shape 2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lgn="l">
              <a:spcBef>
                <a:spcPts val="0"/>
              </a:spcBef>
              <a:buClr>
                <a:schemeClr val="dk1"/>
              </a:buClr>
              <a:buFont typeface="Arial"/>
              <a:buNone/>
            </a:pPr>
            <a:r>
              <a:t/>
            </a:r>
            <a:endParaRPr/>
          </a:p>
        </p:txBody>
      </p:sp>
      <p:sp>
        <p:nvSpPr>
          <p:cNvPr id="303" name="Shape 3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20" name="Shape 320"/>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3" name="Shape 1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74" name="Shape 17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4" name="Shape 184"/>
          <p:cNvSpPr/>
          <p:nvPr>
            <p:ph idx="2" type="sldImg"/>
          </p:nvPr>
        </p:nvSpPr>
        <p:spPr>
          <a:xfrm>
            <a:off x="380999"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1" name="Shape 2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1" name="Shape 2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8" name="Shape 2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9" name="Shape 2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58" name="Shape 58"/>
        <p:cNvGrpSpPr/>
        <p:nvPr/>
      </p:nvGrpSpPr>
      <p:grpSpPr>
        <a:xfrm>
          <a:off x="0" y="0"/>
          <a:ext cx="0" cy="0"/>
          <a:chOff x="0" y="0"/>
          <a:chExt cx="0" cy="0"/>
        </a:xfrm>
      </p:grpSpPr>
      <p:sp>
        <p:nvSpPr>
          <p:cNvPr id="59" name="Shape 59"/>
          <p:cNvSpPr txBox="1"/>
          <p:nvPr>
            <p:ph type="ctrTitle"/>
          </p:nvPr>
        </p:nvSpPr>
        <p:spPr>
          <a:xfrm>
            <a:off x="685800" y="457200"/>
            <a:ext cx="7772400" cy="32003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80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subTitle"/>
          </p:nvPr>
        </p:nvSpPr>
        <p:spPr>
          <a:xfrm>
            <a:off x="1371600" y="3714750"/>
            <a:ext cx="6400799" cy="914400"/>
          </a:xfrm>
          <a:prstGeom prst="rect">
            <a:avLst/>
          </a:prstGeom>
          <a:noFill/>
          <a:ln>
            <a:noFill/>
          </a:ln>
        </p:spPr>
        <p:txBody>
          <a:bodyPr anchorCtr="0" anchor="t" bIns="91425" lIns="91425" rIns="91425" tIns="91425"/>
          <a:lstStyle>
            <a:lvl1pPr indent="0" lvl="0" marL="0" marR="0" rtl="0" algn="ctr">
              <a:spcBef>
                <a:spcPts val="480"/>
              </a:spcBef>
              <a:buClr>
                <a:srgbClr val="888888"/>
              </a:buClr>
              <a:buFont typeface="Arial"/>
              <a:buNone/>
              <a:defRPr b="0" i="0" sz="2400" u="none" cap="none" strike="noStrike">
                <a:solidFill>
                  <a:srgbClr val="888888"/>
                </a:solidFill>
                <a:latin typeface="Questrial"/>
                <a:ea typeface="Questrial"/>
                <a:cs typeface="Questrial"/>
                <a:sym typeface="Questrial"/>
              </a:defRPr>
            </a:lvl1pPr>
            <a:lvl2pPr indent="0" lvl="1" marL="4572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2pPr>
            <a:lvl3pPr indent="0" lvl="2" marL="9144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3pPr>
            <a:lvl4pPr indent="0" lvl="3" marL="13716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4pPr>
            <a:lvl5pPr indent="0" lvl="4" marL="18288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5pPr>
            <a:lvl6pPr indent="0" lvl="5" marL="22860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6pPr>
            <a:lvl7pPr indent="0" lvl="6" marL="27432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7pPr>
            <a:lvl8pPr indent="0" lvl="7" marL="3200400" marR="0" rtl="0" algn="ctr">
              <a:spcBef>
                <a:spcPts val="320"/>
              </a:spcBef>
              <a:buClr>
                <a:srgbClr val="888888"/>
              </a:buClr>
              <a:buFont typeface="Courier New"/>
              <a:buNone/>
              <a:defRPr b="0" i="0" sz="1600" u="none" cap="none" strike="noStrike">
                <a:solidFill>
                  <a:srgbClr val="888888"/>
                </a:solidFill>
                <a:latin typeface="Questrial"/>
                <a:ea typeface="Questrial"/>
                <a:cs typeface="Questrial"/>
                <a:sym typeface="Questrial"/>
              </a:defRPr>
            </a:lvl8pPr>
            <a:lvl9pPr indent="0" lvl="8" marL="3657600" marR="0" rtl="0" algn="ctr">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9pPr>
          </a:lstStyle>
          <a:p/>
        </p:txBody>
      </p:sp>
      <p:sp>
        <p:nvSpPr>
          <p:cNvPr id="61" name="Shape 61"/>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2" name="Shape 62"/>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
        <p:nvSpPr>
          <p:cNvPr id="63" name="Shape 63"/>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64" name="Shape 64"/>
        <p:cNvGrpSpPr/>
        <p:nvPr/>
      </p:nvGrpSpPr>
      <p:grpSpPr>
        <a:xfrm>
          <a:off x="0" y="0"/>
          <a:ext cx="0" cy="0"/>
          <a:chOff x="0" y="0"/>
          <a:chExt cx="0" cy="0"/>
        </a:xfrm>
      </p:grpSpPr>
      <p:sp>
        <p:nvSpPr>
          <p:cNvPr id="65" name="Shape 65"/>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6" name="Shape 66"/>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67" name="Shape 67"/>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8" name="Shape 68"/>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 name="Shape 69"/>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70" name="Shape 70"/>
        <p:cNvGrpSpPr/>
        <p:nvPr/>
      </p:nvGrpSpPr>
      <p:grpSpPr>
        <a:xfrm>
          <a:off x="0" y="0"/>
          <a:ext cx="0" cy="0"/>
          <a:chOff x="0" y="0"/>
          <a:chExt cx="0" cy="0"/>
        </a:xfrm>
      </p:grpSpPr>
      <p:sp>
        <p:nvSpPr>
          <p:cNvPr id="71" name="Shape 71"/>
          <p:cNvSpPr txBox="1"/>
          <p:nvPr>
            <p:ph type="title"/>
          </p:nvPr>
        </p:nvSpPr>
        <p:spPr>
          <a:xfrm>
            <a:off x="722312" y="1028700"/>
            <a:ext cx="7772400" cy="18788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4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txBox="1"/>
          <p:nvPr>
            <p:ph idx="1" type="body"/>
          </p:nvPr>
        </p:nvSpPr>
        <p:spPr>
          <a:xfrm>
            <a:off x="722312" y="3051572"/>
            <a:ext cx="7772400" cy="848999"/>
          </a:xfrm>
          <a:prstGeom prst="rect">
            <a:avLst/>
          </a:prstGeom>
          <a:noFill/>
          <a:ln>
            <a:noFill/>
          </a:ln>
        </p:spPr>
        <p:txBody>
          <a:bodyPr anchorCtr="0" anchor="t" bIns="91425" lIns="91425" rIns="91425" tIns="91425"/>
          <a:lstStyle>
            <a:lvl1pPr indent="0" lvl="0" marL="0" marR="0" rtl="0" algn="ctr">
              <a:spcBef>
                <a:spcPts val="400"/>
              </a:spcBef>
              <a:buClr>
                <a:srgbClr val="888888"/>
              </a:buClr>
              <a:buFont typeface="Arial"/>
              <a:buNone/>
              <a:defRPr b="0" i="0" sz="2000" u="none" cap="none" strike="noStrike">
                <a:solidFill>
                  <a:srgbClr val="888888"/>
                </a:solidFill>
                <a:latin typeface="Questrial"/>
                <a:ea typeface="Questrial"/>
                <a:cs typeface="Questrial"/>
                <a:sym typeface="Questrial"/>
              </a:defRPr>
            </a:lvl1pPr>
            <a:lvl2pPr indent="0" lvl="1" marL="457200" marR="0" rtl="0" algn="l">
              <a:spcBef>
                <a:spcPts val="360"/>
              </a:spcBef>
              <a:buClr>
                <a:srgbClr val="888888"/>
              </a:buClr>
              <a:buFont typeface="Courier New"/>
              <a:buNone/>
              <a:defRPr b="0" i="0" sz="1800" u="none" cap="none" strike="noStrike">
                <a:solidFill>
                  <a:srgbClr val="888888"/>
                </a:solidFill>
                <a:latin typeface="Questrial"/>
                <a:ea typeface="Questrial"/>
                <a:cs typeface="Questrial"/>
                <a:sym typeface="Questrial"/>
              </a:defRPr>
            </a:lvl2pPr>
            <a:lvl3pPr indent="0" lvl="2" marL="914400" marR="0" rtl="0" algn="l">
              <a:spcBef>
                <a:spcPts val="320"/>
              </a:spcBef>
              <a:buClr>
                <a:srgbClr val="888888"/>
              </a:buClr>
              <a:buFont typeface="Arial"/>
              <a:buNone/>
              <a:defRPr b="0" i="0" sz="1600" u="none" cap="none" strike="noStrike">
                <a:solidFill>
                  <a:srgbClr val="888888"/>
                </a:solidFill>
                <a:latin typeface="Questrial"/>
                <a:ea typeface="Questrial"/>
                <a:cs typeface="Questrial"/>
                <a:sym typeface="Questrial"/>
              </a:defRPr>
            </a:lvl3pPr>
            <a:lvl4pPr indent="0" lvl="3" marL="13716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4pPr>
            <a:lvl5pPr indent="0" lvl="4" marL="18288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5pPr>
            <a:lvl6pPr indent="0" lvl="5" marL="22860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6pPr>
            <a:lvl7pPr indent="0" lvl="6" marL="27432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7pPr>
            <a:lvl8pPr indent="0" lvl="7" marL="3200400" marR="0" rtl="0" algn="l">
              <a:spcBef>
                <a:spcPts val="280"/>
              </a:spcBef>
              <a:buClr>
                <a:srgbClr val="888888"/>
              </a:buClr>
              <a:buFont typeface="Courier New"/>
              <a:buNone/>
              <a:defRPr b="0" i="0" sz="1400" u="none" cap="none" strike="noStrike">
                <a:solidFill>
                  <a:srgbClr val="888888"/>
                </a:solidFill>
                <a:latin typeface="Questrial"/>
                <a:ea typeface="Questrial"/>
                <a:cs typeface="Questrial"/>
                <a:sym typeface="Questrial"/>
              </a:defRPr>
            </a:lvl8pPr>
            <a:lvl9pPr indent="0" lvl="8" marL="3657600" marR="0" rtl="0" algn="l">
              <a:spcBef>
                <a:spcPts val="280"/>
              </a:spcBef>
              <a:buClr>
                <a:srgbClr val="888888"/>
              </a:buClr>
              <a:buFont typeface="Arial"/>
              <a:buNone/>
              <a:defRPr b="0" i="0" sz="1400" u="none" cap="none" strike="noStrike">
                <a:solidFill>
                  <a:srgbClr val="888888"/>
                </a:solidFill>
                <a:latin typeface="Questrial"/>
                <a:ea typeface="Questrial"/>
                <a:cs typeface="Questrial"/>
                <a:sym typeface="Questrial"/>
              </a:defRPr>
            </a:lvl9pPr>
          </a:lstStyle>
          <a:p/>
        </p:txBody>
      </p:sp>
      <p:sp>
        <p:nvSpPr>
          <p:cNvPr id="73" name="Shape 73"/>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4" name="Shape 74"/>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5" name="Shape 75"/>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76" name="Shape 76"/>
          <p:cNvSpPr/>
          <p:nvPr/>
        </p:nvSpPr>
        <p:spPr>
          <a:xfrm>
            <a:off x="4495800" y="2943225"/>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77" name="Shape 77"/>
          <p:cNvSpPr/>
          <p:nvPr/>
        </p:nvSpPr>
        <p:spPr>
          <a:xfrm>
            <a:off x="4695825" y="2943225"/>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
        <p:nvSpPr>
          <p:cNvPr id="78" name="Shape 78"/>
          <p:cNvSpPr/>
          <p:nvPr/>
        </p:nvSpPr>
        <p:spPr>
          <a:xfrm>
            <a:off x="4296728" y="2943225"/>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79" name="Shape 79"/>
        <p:cNvGrpSpPr/>
        <p:nvPr/>
      </p:nvGrpSpPr>
      <p:grpSpPr>
        <a:xfrm>
          <a:off x="0" y="0"/>
          <a:ext cx="0" cy="0"/>
          <a:chOff x="0" y="0"/>
          <a:chExt cx="0" cy="0"/>
        </a:xfrm>
      </p:grpSpPr>
      <p:sp>
        <p:nvSpPr>
          <p:cNvPr id="80" name="Shape 80"/>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a:off x="4648200" y="1200150"/>
            <a:ext cx="4038599" cy="33945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82" name="Shape 82"/>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3" name="Shape 83"/>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4" name="Shape 84"/>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85" name="Shape 85"/>
          <p:cNvSpPr txBox="1"/>
          <p:nvPr>
            <p:ph idx="2" type="body"/>
          </p:nvPr>
        </p:nvSpPr>
        <p:spPr>
          <a:xfrm>
            <a:off x="365760" y="1200150"/>
            <a:ext cx="4041600" cy="33948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86" name="Shape 86"/>
        <p:cNvGrpSpPr/>
        <p:nvPr/>
      </p:nvGrpSpPr>
      <p:grpSpPr>
        <a:xfrm>
          <a:off x="0" y="0"/>
          <a:ext cx="0" cy="0"/>
          <a:chOff x="0" y="0"/>
          <a:chExt cx="0" cy="0"/>
        </a:xfrm>
      </p:grpSpPr>
      <p:sp>
        <p:nvSpPr>
          <p:cNvPr id="87" name="Shape 87"/>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 type="body"/>
          </p:nvPr>
        </p:nvSpPr>
        <p:spPr>
          <a:xfrm>
            <a:off x="457200" y="1200150"/>
            <a:ext cx="4040099" cy="457200"/>
          </a:xfrm>
          <a:prstGeom prst="rect">
            <a:avLst/>
          </a:prstGeom>
          <a:noFill/>
          <a:ln>
            <a:noFill/>
          </a:ln>
        </p:spPr>
        <p:txBody>
          <a:bodyPr anchorCtr="0" anchor="b" bIns="91425" lIns="91425" rIns="91425" tIns="91425"/>
          <a:lstStyle>
            <a:lvl1pPr indent="0" lvl="0" marL="0" marR="0" rtl="0" algn="ctr">
              <a:spcBef>
                <a:spcPts val="480"/>
              </a:spcBef>
              <a:buClr>
                <a:srgbClr val="7F7F7F"/>
              </a:buClr>
              <a:buFont typeface="Arial"/>
              <a:buNone/>
              <a:defRPr b="0" i="0" sz="2400" u="none" cap="none" strike="noStrike">
                <a:solidFill>
                  <a:srgbClr val="7F7F7F"/>
                </a:solidFill>
                <a:latin typeface="Questrial"/>
                <a:ea typeface="Questrial"/>
                <a:cs typeface="Questrial"/>
                <a:sym typeface="Questrial"/>
              </a:defRPr>
            </a:lvl1pPr>
            <a:lvl2pPr indent="0" lvl="1" marL="457200" marR="0" rtl="0" algn="l">
              <a:spcBef>
                <a:spcPts val="400"/>
              </a:spcBef>
              <a:buClr>
                <a:srgbClr val="7F7F7F"/>
              </a:buClr>
              <a:buFont typeface="Courier New"/>
              <a:buNone/>
              <a:defRPr b="1" i="0" sz="2000" u="none" cap="none" strike="noStrike">
                <a:solidFill>
                  <a:srgbClr val="7F7F7F"/>
                </a:solidFill>
                <a:latin typeface="Questrial"/>
                <a:ea typeface="Questrial"/>
                <a:cs typeface="Questrial"/>
                <a:sym typeface="Questrial"/>
              </a:defRPr>
            </a:lvl2pPr>
            <a:lvl3pPr indent="0" lvl="2" marL="914400" marR="0" rtl="0" algn="l">
              <a:spcBef>
                <a:spcPts val="360"/>
              </a:spcBef>
              <a:buClr>
                <a:srgbClr val="7F7F7F"/>
              </a:buClr>
              <a:buFont typeface="Arial"/>
              <a:buNone/>
              <a:defRPr b="1" i="0" sz="1800" u="none" cap="none" strike="noStrike">
                <a:solidFill>
                  <a:srgbClr val="7F7F7F"/>
                </a:solidFill>
                <a:latin typeface="Questrial"/>
                <a:ea typeface="Questrial"/>
                <a:cs typeface="Questrial"/>
                <a:sym typeface="Questrial"/>
              </a:defRPr>
            </a:lvl3pPr>
            <a:lvl4pPr indent="0" lvl="3" marL="13716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4pPr>
            <a:lvl5pPr indent="0" lvl="4" marL="18288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5pPr>
            <a:lvl6pPr indent="0" lvl="5" marL="22860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6pPr>
            <a:lvl7pPr indent="0" lvl="6" marL="27432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7pPr>
            <a:lvl8pPr indent="0" lvl="7" marL="32004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8pPr>
            <a:lvl9pPr indent="0" lvl="8" marL="36576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9pPr>
          </a:lstStyle>
          <a:p/>
        </p:txBody>
      </p:sp>
      <p:sp>
        <p:nvSpPr>
          <p:cNvPr id="89" name="Shape 89"/>
          <p:cNvSpPr txBox="1"/>
          <p:nvPr>
            <p:ph idx="2" type="body"/>
          </p:nvPr>
        </p:nvSpPr>
        <p:spPr>
          <a:xfrm>
            <a:off x="4648200" y="1200150"/>
            <a:ext cx="4041900" cy="457200"/>
          </a:xfrm>
          <a:prstGeom prst="rect">
            <a:avLst/>
          </a:prstGeom>
          <a:noFill/>
          <a:ln>
            <a:noFill/>
          </a:ln>
        </p:spPr>
        <p:txBody>
          <a:bodyPr anchorCtr="0" anchor="b" bIns="91425" lIns="91425" rIns="91425" tIns="91425"/>
          <a:lstStyle>
            <a:lvl1pPr indent="0" lvl="0" marL="0" marR="0" rtl="0" algn="ctr">
              <a:spcBef>
                <a:spcPts val="480"/>
              </a:spcBef>
              <a:buClr>
                <a:srgbClr val="7F7F7F"/>
              </a:buClr>
              <a:buFont typeface="Arial"/>
              <a:buNone/>
              <a:defRPr b="0" i="0" sz="2400" u="none" cap="none" strike="noStrike">
                <a:solidFill>
                  <a:srgbClr val="7F7F7F"/>
                </a:solidFill>
                <a:latin typeface="Questrial"/>
                <a:ea typeface="Questrial"/>
                <a:cs typeface="Questrial"/>
                <a:sym typeface="Questrial"/>
              </a:defRPr>
            </a:lvl1pPr>
            <a:lvl2pPr indent="0" lvl="1" marL="457200" marR="0" rtl="0" algn="l">
              <a:spcBef>
                <a:spcPts val="400"/>
              </a:spcBef>
              <a:buClr>
                <a:srgbClr val="7F7F7F"/>
              </a:buClr>
              <a:buFont typeface="Courier New"/>
              <a:buNone/>
              <a:defRPr b="1" i="0" sz="2000" u="none" cap="none" strike="noStrike">
                <a:solidFill>
                  <a:srgbClr val="7F7F7F"/>
                </a:solidFill>
                <a:latin typeface="Questrial"/>
                <a:ea typeface="Questrial"/>
                <a:cs typeface="Questrial"/>
                <a:sym typeface="Questrial"/>
              </a:defRPr>
            </a:lvl2pPr>
            <a:lvl3pPr indent="0" lvl="2" marL="914400" marR="0" rtl="0" algn="l">
              <a:spcBef>
                <a:spcPts val="360"/>
              </a:spcBef>
              <a:buClr>
                <a:srgbClr val="7F7F7F"/>
              </a:buClr>
              <a:buFont typeface="Arial"/>
              <a:buNone/>
              <a:defRPr b="1" i="0" sz="1800" u="none" cap="none" strike="noStrike">
                <a:solidFill>
                  <a:srgbClr val="7F7F7F"/>
                </a:solidFill>
                <a:latin typeface="Questrial"/>
                <a:ea typeface="Questrial"/>
                <a:cs typeface="Questrial"/>
                <a:sym typeface="Questrial"/>
              </a:defRPr>
            </a:lvl3pPr>
            <a:lvl4pPr indent="0" lvl="3" marL="13716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4pPr>
            <a:lvl5pPr indent="0" lvl="4" marL="18288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5pPr>
            <a:lvl6pPr indent="0" lvl="5" marL="22860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6pPr>
            <a:lvl7pPr indent="0" lvl="6" marL="27432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7pPr>
            <a:lvl8pPr indent="0" lvl="7" marL="3200400" marR="0" rtl="0" algn="l">
              <a:spcBef>
                <a:spcPts val="320"/>
              </a:spcBef>
              <a:buClr>
                <a:srgbClr val="7F7F7F"/>
              </a:buClr>
              <a:buFont typeface="Courier New"/>
              <a:buNone/>
              <a:defRPr b="1" i="0" sz="1600" u="none" cap="none" strike="noStrike">
                <a:solidFill>
                  <a:srgbClr val="7F7F7F"/>
                </a:solidFill>
                <a:latin typeface="Questrial"/>
                <a:ea typeface="Questrial"/>
                <a:cs typeface="Questrial"/>
                <a:sym typeface="Questrial"/>
              </a:defRPr>
            </a:lvl8pPr>
            <a:lvl9pPr indent="0" lvl="8" marL="3657600" marR="0" rtl="0" algn="l">
              <a:spcBef>
                <a:spcPts val="320"/>
              </a:spcBef>
              <a:buClr>
                <a:srgbClr val="7F7F7F"/>
              </a:buClr>
              <a:buFont typeface="Arial"/>
              <a:buNone/>
              <a:defRPr b="1" i="0" sz="1600" u="none" cap="none" strike="noStrike">
                <a:solidFill>
                  <a:srgbClr val="7F7F7F"/>
                </a:solidFill>
                <a:latin typeface="Questrial"/>
                <a:ea typeface="Questrial"/>
                <a:cs typeface="Questrial"/>
                <a:sym typeface="Questrial"/>
              </a:defRPr>
            </a:lvl9pPr>
          </a:lstStyle>
          <a:p/>
        </p:txBody>
      </p:sp>
      <p:sp>
        <p:nvSpPr>
          <p:cNvPr id="90" name="Shape 90"/>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1" name="Shape 91"/>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2" name="Shape 92"/>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
        <p:nvSpPr>
          <p:cNvPr id="93" name="Shape 93"/>
          <p:cNvSpPr txBox="1"/>
          <p:nvPr>
            <p:ph idx="3" type="body"/>
          </p:nvPr>
        </p:nvSpPr>
        <p:spPr>
          <a:xfrm>
            <a:off x="457200" y="1659635"/>
            <a:ext cx="4041600" cy="29351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94" name="Shape 94"/>
          <p:cNvSpPr txBox="1"/>
          <p:nvPr>
            <p:ph idx="4" type="body"/>
          </p:nvPr>
        </p:nvSpPr>
        <p:spPr>
          <a:xfrm>
            <a:off x="4672583" y="1659635"/>
            <a:ext cx="4041600" cy="29348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95" name="Shape 95"/>
        <p:cNvGrpSpPr/>
        <p:nvPr/>
      </p:nvGrpSpPr>
      <p:grpSpPr>
        <a:xfrm>
          <a:off x="0" y="0"/>
          <a:ext cx="0" cy="0"/>
          <a:chOff x="0" y="0"/>
          <a:chExt cx="0" cy="0"/>
        </a:xfrm>
      </p:grpSpPr>
      <p:sp>
        <p:nvSpPr>
          <p:cNvPr id="96" name="Shape 96"/>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 name="Shape 98"/>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9" name="Shape 99"/>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100" name="Shape 100"/>
        <p:cNvGrpSpPr/>
        <p:nvPr/>
      </p:nvGrpSpPr>
      <p:grpSpPr>
        <a:xfrm>
          <a:off x="0" y="0"/>
          <a:ext cx="0" cy="0"/>
          <a:chOff x="0" y="0"/>
          <a:chExt cx="0" cy="0"/>
        </a:xfrm>
      </p:grpSpPr>
      <p:sp>
        <p:nvSpPr>
          <p:cNvPr id="101" name="Shape 101"/>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2" name="Shape 102"/>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3" name="Shape 103"/>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104" name="Shape 104"/>
        <p:cNvGrpSpPr/>
        <p:nvPr/>
      </p:nvGrpSpPr>
      <p:grpSpPr>
        <a:xfrm>
          <a:off x="0" y="0"/>
          <a:ext cx="0" cy="0"/>
          <a:chOff x="0" y="0"/>
          <a:chExt cx="0" cy="0"/>
        </a:xfrm>
      </p:grpSpPr>
      <p:sp>
        <p:nvSpPr>
          <p:cNvPr id="105" name="Shape 105"/>
          <p:cNvSpPr txBox="1"/>
          <p:nvPr>
            <p:ph type="title"/>
          </p:nvPr>
        </p:nvSpPr>
        <p:spPr>
          <a:xfrm>
            <a:off x="5907087" y="200025"/>
            <a:ext cx="3008399" cy="15716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2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6" name="Shape 106"/>
          <p:cNvSpPr txBox="1"/>
          <p:nvPr>
            <p:ph idx="1" type="body"/>
          </p:nvPr>
        </p:nvSpPr>
        <p:spPr>
          <a:xfrm>
            <a:off x="719137" y="204787"/>
            <a:ext cx="4995900" cy="4389899"/>
          </a:xfrm>
          <a:prstGeom prst="rect">
            <a:avLst/>
          </a:prstGeom>
          <a:noFill/>
          <a:ln>
            <a:noFill/>
          </a:ln>
        </p:spPr>
        <p:txBody>
          <a:bodyPr anchorCtr="0" anchor="t" bIns="91425" lIns="91425" rIns="91425" tIns="91425"/>
          <a:lstStyle>
            <a:lvl1pPr indent="-139700" lvl="0" marL="342900" marR="0" rtl="0" algn="l">
              <a:spcBef>
                <a:spcPts val="640"/>
              </a:spcBef>
              <a:buClr>
                <a:srgbClr val="7F7F7F"/>
              </a:buClr>
              <a:buSzPct val="100000"/>
              <a:buFont typeface="Arial"/>
              <a:buChar char="•"/>
              <a:defRPr b="0" i="0" sz="3200" u="none" cap="none" strike="noStrike">
                <a:solidFill>
                  <a:srgbClr val="7F7F7F"/>
                </a:solidFill>
                <a:latin typeface="Questrial"/>
                <a:ea typeface="Questrial"/>
                <a:cs typeface="Questrial"/>
                <a:sym typeface="Questrial"/>
              </a:defRPr>
            </a:lvl1pPr>
            <a:lvl2pPr indent="-107950" lvl="1" marL="742950" marR="0" rtl="0" algn="l">
              <a:spcBef>
                <a:spcPts val="560"/>
              </a:spcBef>
              <a:buClr>
                <a:srgbClr val="7F7F7F"/>
              </a:buClr>
              <a:buSzPct val="100000"/>
              <a:buFont typeface="Courier New"/>
              <a:buChar char="o"/>
              <a:defRPr b="0" i="0" sz="2800" u="none" cap="none" strike="noStrike">
                <a:solidFill>
                  <a:srgbClr val="7F7F7F"/>
                </a:solidFill>
                <a:latin typeface="Questrial"/>
                <a:ea typeface="Questrial"/>
                <a:cs typeface="Questrial"/>
                <a:sym typeface="Questrial"/>
              </a:defRPr>
            </a:lvl2pPr>
            <a:lvl3pPr indent="-76200" lvl="2" marL="11430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3pPr>
            <a:lvl4pPr indent="-101600" lvl="3" marL="16002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4pPr>
            <a:lvl5pPr indent="-101600" lvl="4" marL="20574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5pPr>
            <a:lvl6pPr indent="-101600" lvl="5" marL="25146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6pPr>
            <a:lvl7pPr indent="-101600" lvl="6" marL="29718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7pPr>
            <a:lvl8pPr indent="-101600" lvl="7" marL="3429000" marR="0" rtl="0" algn="l">
              <a:spcBef>
                <a:spcPts val="400"/>
              </a:spcBef>
              <a:buClr>
                <a:srgbClr val="7F7F7F"/>
              </a:buClr>
              <a:buSzPct val="100000"/>
              <a:buFont typeface="Courier New"/>
              <a:buChar char="o"/>
              <a:defRPr b="0" i="0" sz="2000" u="none" cap="none" strike="noStrike">
                <a:solidFill>
                  <a:srgbClr val="7F7F7F"/>
                </a:solidFill>
                <a:latin typeface="Questrial"/>
                <a:ea typeface="Questrial"/>
                <a:cs typeface="Questrial"/>
                <a:sym typeface="Questrial"/>
              </a:defRPr>
            </a:lvl8pPr>
            <a:lvl9pPr indent="-101600" lvl="8" marL="3886200" marR="0" rtl="0" algn="l">
              <a:spcBef>
                <a:spcPts val="400"/>
              </a:spcBef>
              <a:buClr>
                <a:srgbClr val="7F7F7F"/>
              </a:buClr>
              <a:buSzPct val="100000"/>
              <a:buFont typeface="Arial"/>
              <a:buChar char="•"/>
              <a:defRPr b="0" i="0" sz="2000" u="none" cap="none" strike="noStrike">
                <a:solidFill>
                  <a:srgbClr val="7F7F7F"/>
                </a:solidFill>
                <a:latin typeface="Questrial"/>
                <a:ea typeface="Questrial"/>
                <a:cs typeface="Questrial"/>
                <a:sym typeface="Questrial"/>
              </a:defRPr>
            </a:lvl9pPr>
          </a:lstStyle>
          <a:p/>
        </p:txBody>
      </p:sp>
      <p:sp>
        <p:nvSpPr>
          <p:cNvPr id="107" name="Shape 107"/>
          <p:cNvSpPr txBox="1"/>
          <p:nvPr>
            <p:ph idx="2" type="body"/>
          </p:nvPr>
        </p:nvSpPr>
        <p:spPr>
          <a:xfrm>
            <a:off x="5907087" y="1828800"/>
            <a:ext cx="3008399" cy="2765699"/>
          </a:xfrm>
          <a:prstGeom prst="rect">
            <a:avLst/>
          </a:prstGeom>
          <a:noFill/>
          <a:ln>
            <a:noFill/>
          </a:ln>
        </p:spPr>
        <p:txBody>
          <a:bodyPr anchorCtr="0" anchor="t" bIns="91425" lIns="91425" rIns="91425" tIns="91425"/>
          <a:lstStyle>
            <a:lvl1pPr indent="0" lvl="0" marL="0" marR="0" rtl="0" algn="ctr">
              <a:lnSpc>
                <a:spcPct val="125000"/>
              </a:lnSpc>
              <a:spcBef>
                <a:spcPts val="320"/>
              </a:spcBef>
              <a:buClr>
                <a:srgbClr val="7F7F7F"/>
              </a:buClr>
              <a:buFont typeface="Arial"/>
              <a:buNone/>
              <a:defRPr b="0" i="0" sz="1600" u="none" cap="none" strike="noStrike">
                <a:solidFill>
                  <a:srgbClr val="7F7F7F"/>
                </a:solidFill>
                <a:latin typeface="Questrial"/>
                <a:ea typeface="Questrial"/>
                <a:cs typeface="Questrial"/>
                <a:sym typeface="Questrial"/>
              </a:defRPr>
            </a:lvl1pPr>
            <a:lvl2pPr indent="0" lvl="1" marL="457200" marR="0" rtl="0" algn="l">
              <a:spcBef>
                <a:spcPts val="240"/>
              </a:spcBef>
              <a:buClr>
                <a:srgbClr val="7F7F7F"/>
              </a:buClr>
              <a:buFont typeface="Courier New"/>
              <a:buNone/>
              <a:defRPr b="0" i="0" sz="1200" u="none" cap="none" strike="noStrike">
                <a:solidFill>
                  <a:srgbClr val="7F7F7F"/>
                </a:solidFill>
                <a:latin typeface="Questrial"/>
                <a:ea typeface="Questrial"/>
                <a:cs typeface="Questrial"/>
                <a:sym typeface="Questrial"/>
              </a:defRPr>
            </a:lvl2pPr>
            <a:lvl3pPr indent="0" lvl="2" marL="914400" marR="0" rtl="0" algn="l">
              <a:spcBef>
                <a:spcPts val="200"/>
              </a:spcBef>
              <a:buClr>
                <a:srgbClr val="7F7F7F"/>
              </a:buClr>
              <a:buFont typeface="Arial"/>
              <a:buNone/>
              <a:defRPr b="0" i="0" sz="1000" u="none" cap="none" strike="noStrike">
                <a:solidFill>
                  <a:srgbClr val="7F7F7F"/>
                </a:solidFill>
                <a:latin typeface="Questrial"/>
                <a:ea typeface="Questrial"/>
                <a:cs typeface="Questrial"/>
                <a:sym typeface="Questrial"/>
              </a:defRPr>
            </a:lvl3pPr>
            <a:lvl4pPr indent="0" lvl="3" marL="13716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4pPr>
            <a:lvl5pPr indent="0" lvl="4" marL="18288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5pPr>
            <a:lvl6pPr indent="0" lvl="5" marL="22860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6pPr>
            <a:lvl7pPr indent="0" lvl="6" marL="27432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7pPr>
            <a:lvl8pPr indent="0" lvl="7" marL="32004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8pPr>
            <a:lvl9pPr indent="0" lvl="8" marL="36576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9pPr>
          </a:lstStyle>
          <a:p/>
        </p:txBody>
      </p:sp>
      <p:sp>
        <p:nvSpPr>
          <p:cNvPr id="108" name="Shape 108"/>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9" name="Shape 109"/>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0" name="Shape 110"/>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111" name="Shape 111"/>
        <p:cNvGrpSpPr/>
        <p:nvPr/>
      </p:nvGrpSpPr>
      <p:grpSpPr>
        <a:xfrm>
          <a:off x="0" y="0"/>
          <a:ext cx="0" cy="0"/>
          <a:chOff x="0" y="0"/>
          <a:chExt cx="0" cy="0"/>
        </a:xfrm>
      </p:grpSpPr>
      <p:sp>
        <p:nvSpPr>
          <p:cNvPr id="112" name="Shape 112"/>
          <p:cNvSpPr txBox="1"/>
          <p:nvPr>
            <p:ph type="title"/>
          </p:nvPr>
        </p:nvSpPr>
        <p:spPr>
          <a:xfrm>
            <a:off x="1679575" y="171450"/>
            <a:ext cx="5711700" cy="671400"/>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b="0" i="0" sz="28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3" name="Shape 113"/>
          <p:cNvSpPr/>
          <p:nvPr>
            <p:ph idx="2" type="pic"/>
          </p:nvPr>
        </p:nvSpPr>
        <p:spPr>
          <a:xfrm>
            <a:off x="1508125" y="857250"/>
            <a:ext cx="6054599" cy="3405900"/>
          </a:xfrm>
          <a:prstGeom prst="rect">
            <a:avLst/>
          </a:prstGeom>
          <a:noFill/>
          <a:ln cap="flat" cmpd="sng" w="76200">
            <a:solidFill>
              <a:schemeClr val="lt1"/>
            </a:solidFill>
            <a:prstDash val="solid"/>
            <a:round/>
            <a:headEnd len="med" w="med" type="none"/>
            <a:tailEnd len="med" w="med" type="none"/>
          </a:ln>
        </p:spPr>
        <p:txBody>
          <a:bodyPr anchorCtr="0" anchor="t" bIns="91425" lIns="91425" rIns="91425" tIns="91425"/>
          <a:lstStyle>
            <a:lvl1pPr indent="0" lvl="0" marL="0" marR="0" rtl="0" algn="ctr">
              <a:spcBef>
                <a:spcPts val="0"/>
              </a:spcBef>
              <a:buClr>
                <a:srgbClr val="595959"/>
              </a:buClr>
              <a:buFont typeface="Questrial"/>
              <a:buNone/>
              <a:defRPr sz="3200">
                <a:solidFill>
                  <a:srgbClr val="595959"/>
                </a:solidFill>
                <a:latin typeface="Questrial"/>
                <a:ea typeface="Questrial"/>
                <a:cs typeface="Questrial"/>
                <a:sym typeface="Questrial"/>
              </a:defRPr>
            </a:lvl1pPr>
            <a:lvl2pPr indent="0" lvl="1" marL="457200" marR="0" rtl="0" algn="l">
              <a:spcBef>
                <a:spcPts val="0"/>
              </a:spcBef>
              <a:buClr>
                <a:schemeClr val="dk1"/>
              </a:buClr>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Clr>
                <a:schemeClr val="dk1"/>
              </a:buClr>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Clr>
                <a:schemeClr val="dk1"/>
              </a:buClr>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114" name="Shape 114"/>
          <p:cNvSpPr txBox="1"/>
          <p:nvPr>
            <p:ph idx="1" type="body"/>
          </p:nvPr>
        </p:nvSpPr>
        <p:spPr>
          <a:xfrm>
            <a:off x="1679575" y="4357687"/>
            <a:ext cx="5711700" cy="399900"/>
          </a:xfrm>
          <a:prstGeom prst="rect">
            <a:avLst/>
          </a:prstGeom>
          <a:noFill/>
          <a:ln>
            <a:noFill/>
          </a:ln>
        </p:spPr>
        <p:txBody>
          <a:bodyPr anchorCtr="0" anchor="t" bIns="91425" lIns="91425" rIns="91425" tIns="91425"/>
          <a:lstStyle>
            <a:lvl1pPr indent="0" lvl="0" marL="0" marR="0" rtl="0" algn="ctr">
              <a:spcBef>
                <a:spcPts val="320"/>
              </a:spcBef>
              <a:buClr>
                <a:srgbClr val="7F7F7F"/>
              </a:buClr>
              <a:buFont typeface="Arial"/>
              <a:buNone/>
              <a:defRPr b="0" i="0" sz="1600" u="none" cap="none" strike="noStrike">
                <a:solidFill>
                  <a:srgbClr val="7F7F7F"/>
                </a:solidFill>
                <a:latin typeface="Questrial"/>
                <a:ea typeface="Questrial"/>
                <a:cs typeface="Questrial"/>
                <a:sym typeface="Questrial"/>
              </a:defRPr>
            </a:lvl1pPr>
            <a:lvl2pPr indent="0" lvl="1" marL="457200" marR="0" rtl="0" algn="l">
              <a:spcBef>
                <a:spcPts val="240"/>
              </a:spcBef>
              <a:buClr>
                <a:srgbClr val="7F7F7F"/>
              </a:buClr>
              <a:buFont typeface="Courier New"/>
              <a:buNone/>
              <a:defRPr b="0" i="0" sz="1200" u="none" cap="none" strike="noStrike">
                <a:solidFill>
                  <a:srgbClr val="7F7F7F"/>
                </a:solidFill>
                <a:latin typeface="Questrial"/>
                <a:ea typeface="Questrial"/>
                <a:cs typeface="Questrial"/>
                <a:sym typeface="Questrial"/>
              </a:defRPr>
            </a:lvl2pPr>
            <a:lvl3pPr indent="0" lvl="2" marL="914400" marR="0" rtl="0" algn="l">
              <a:spcBef>
                <a:spcPts val="200"/>
              </a:spcBef>
              <a:buClr>
                <a:srgbClr val="7F7F7F"/>
              </a:buClr>
              <a:buFont typeface="Arial"/>
              <a:buNone/>
              <a:defRPr b="0" i="0" sz="1000" u="none" cap="none" strike="noStrike">
                <a:solidFill>
                  <a:srgbClr val="7F7F7F"/>
                </a:solidFill>
                <a:latin typeface="Questrial"/>
                <a:ea typeface="Questrial"/>
                <a:cs typeface="Questrial"/>
                <a:sym typeface="Questrial"/>
              </a:defRPr>
            </a:lvl3pPr>
            <a:lvl4pPr indent="0" lvl="3" marL="13716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4pPr>
            <a:lvl5pPr indent="0" lvl="4" marL="18288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5pPr>
            <a:lvl6pPr indent="0" lvl="5" marL="22860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6pPr>
            <a:lvl7pPr indent="0" lvl="6" marL="27432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7pPr>
            <a:lvl8pPr indent="0" lvl="7" marL="3200400" marR="0" rtl="0" algn="l">
              <a:spcBef>
                <a:spcPts val="180"/>
              </a:spcBef>
              <a:buClr>
                <a:srgbClr val="7F7F7F"/>
              </a:buClr>
              <a:buFont typeface="Courier New"/>
              <a:buNone/>
              <a:defRPr b="0" i="0" sz="900" u="none" cap="none" strike="noStrike">
                <a:solidFill>
                  <a:srgbClr val="7F7F7F"/>
                </a:solidFill>
                <a:latin typeface="Questrial"/>
                <a:ea typeface="Questrial"/>
                <a:cs typeface="Questrial"/>
                <a:sym typeface="Questrial"/>
              </a:defRPr>
            </a:lvl8pPr>
            <a:lvl9pPr indent="0" lvl="8" marL="3657600" marR="0" rtl="0" algn="l">
              <a:spcBef>
                <a:spcPts val="180"/>
              </a:spcBef>
              <a:buClr>
                <a:srgbClr val="7F7F7F"/>
              </a:buClr>
              <a:buFont typeface="Arial"/>
              <a:buNone/>
              <a:defRPr b="0" i="0" sz="900" u="none" cap="none" strike="noStrike">
                <a:solidFill>
                  <a:srgbClr val="7F7F7F"/>
                </a:solidFill>
                <a:latin typeface="Questrial"/>
                <a:ea typeface="Questrial"/>
                <a:cs typeface="Questrial"/>
                <a:sym typeface="Questrial"/>
              </a:defRPr>
            </a:lvl9pPr>
          </a:lstStyle>
          <a:p/>
        </p:txBody>
      </p:sp>
      <p:sp>
        <p:nvSpPr>
          <p:cNvPr id="115" name="Shape 115"/>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6" name="Shape 116"/>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7" name="Shape 117"/>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118" name="Shape 118"/>
        <p:cNvGrpSpPr/>
        <p:nvPr/>
      </p:nvGrpSpPr>
      <p:grpSpPr>
        <a:xfrm>
          <a:off x="0" y="0"/>
          <a:ext cx="0" cy="0"/>
          <a:chOff x="0" y="0"/>
          <a:chExt cx="0" cy="0"/>
        </a:xfrm>
      </p:grpSpPr>
      <p:sp>
        <p:nvSpPr>
          <p:cNvPr id="119" name="Shape 119"/>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0" name="Shape 120"/>
          <p:cNvSpPr txBox="1"/>
          <p:nvPr>
            <p:ph idx="1" type="body"/>
          </p:nvPr>
        </p:nvSpPr>
        <p:spPr>
          <a:xfrm rot="5400000">
            <a:off x="2874749" y="-1217400"/>
            <a:ext cx="3394500" cy="82296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121" name="Shape 121"/>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2" name="Shape 122"/>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3" name="Shape 123"/>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124" name="Shape 124"/>
        <p:cNvGrpSpPr/>
        <p:nvPr/>
      </p:nvGrpSpPr>
      <p:grpSpPr>
        <a:xfrm>
          <a:off x="0" y="0"/>
          <a:ext cx="0" cy="0"/>
          <a:chOff x="0" y="0"/>
          <a:chExt cx="0" cy="0"/>
        </a:xfrm>
      </p:grpSpPr>
      <p:sp>
        <p:nvSpPr>
          <p:cNvPr id="125" name="Shape 125"/>
          <p:cNvSpPr txBox="1"/>
          <p:nvPr>
            <p:ph type="title"/>
          </p:nvPr>
        </p:nvSpPr>
        <p:spPr>
          <a:xfrm rot="5400000">
            <a:off x="5463749" y="1371628"/>
            <a:ext cx="4388700" cy="20574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6" name="Shape 126"/>
          <p:cNvSpPr txBox="1"/>
          <p:nvPr>
            <p:ph idx="1" type="body"/>
          </p:nvPr>
        </p:nvSpPr>
        <p:spPr>
          <a:xfrm rot="5400000">
            <a:off x="1272750" y="-609571"/>
            <a:ext cx="4388700" cy="6019799"/>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127" name="Shape 127"/>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8" name="Shape 128"/>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29" name="Shape 129"/>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lang="en" sz="1200">
                <a:solidFill>
                  <a:srgbClr val="595959"/>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4"/>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0"/>
            <a:ext cx="8229600" cy="1200000"/>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b="0" i="0" sz="5400" u="none" cap="none" strike="noStrike">
                <a:solidFill>
                  <a:schemeClr val="dk2"/>
                </a:solidFill>
                <a:latin typeface="Times New Roman"/>
                <a:ea typeface="Times New Roman"/>
                <a:cs typeface="Times New Roman"/>
                <a:sym typeface="Times New Roman"/>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SzPct val="100000"/>
              <a:buFont typeface="Arial"/>
              <a:buChar char="•"/>
              <a:defRPr b="0" i="0" sz="2400" u="none" cap="none" strike="noStrike">
                <a:solidFill>
                  <a:srgbClr val="7F7F7F"/>
                </a:solidFill>
                <a:latin typeface="Questrial"/>
                <a:ea typeface="Questrial"/>
                <a:cs typeface="Questrial"/>
                <a:sym typeface="Questrial"/>
              </a:defRPr>
            </a:lvl1pPr>
            <a:lvl2pPr indent="-184150" lvl="1" marL="74295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2pPr>
            <a:lvl3pPr indent="-127000" lvl="2" marL="11430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3pPr>
            <a:lvl4pPr indent="-127000" lvl="3" marL="16002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4pPr>
            <a:lvl5pPr indent="-127000" lvl="4" marL="20574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5pPr>
            <a:lvl6pPr indent="-127000" lvl="5" marL="25146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6pPr>
            <a:lvl7pPr indent="-127000" lvl="6" marL="29718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7pPr>
            <a:lvl8pPr indent="-127000" lvl="7" marL="3429000" marR="0" rtl="0" algn="l">
              <a:spcBef>
                <a:spcPts val="320"/>
              </a:spcBef>
              <a:buClr>
                <a:srgbClr val="7F7F7F"/>
              </a:buClr>
              <a:buSzPct val="100000"/>
              <a:buFont typeface="Courier New"/>
              <a:buChar char="o"/>
              <a:defRPr b="0" i="0" sz="1600" u="none" cap="none" strike="noStrike">
                <a:solidFill>
                  <a:srgbClr val="7F7F7F"/>
                </a:solidFill>
                <a:latin typeface="Questrial"/>
                <a:ea typeface="Questrial"/>
                <a:cs typeface="Questrial"/>
                <a:sym typeface="Questrial"/>
              </a:defRPr>
            </a:lvl8pPr>
            <a:lvl9pPr indent="-127000" lvl="8" marL="3886200" marR="0" rtl="0" algn="l">
              <a:spcBef>
                <a:spcPts val="320"/>
              </a:spcBef>
              <a:buClr>
                <a:srgbClr val="7F7F7F"/>
              </a:buClr>
              <a:buSzPct val="100000"/>
              <a:buFont typeface="Arial"/>
              <a:buChar char="•"/>
              <a:defRPr b="0" i="0" sz="1600" u="none" cap="none" strike="noStrike">
                <a:solidFill>
                  <a:srgbClr val="7F7F7F"/>
                </a:solidFill>
                <a:latin typeface="Questrial"/>
                <a:ea typeface="Questrial"/>
                <a:cs typeface="Questrial"/>
                <a:sym typeface="Questrial"/>
              </a:defRPr>
            </a:lvl9pPr>
          </a:lstStyle>
          <a:p/>
        </p:txBody>
      </p:sp>
      <p:sp>
        <p:nvSpPr>
          <p:cNvPr id="53" name="Shape 53"/>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 name="Shape 54"/>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i="0" lang="en" sz="1200" u="none" cap="none" strike="noStrike">
                <a:solidFill>
                  <a:srgbClr val="595959"/>
                </a:solidFill>
                <a:latin typeface="Questrial"/>
                <a:ea typeface="Questrial"/>
                <a:cs typeface="Questrial"/>
                <a:sym typeface="Questrial"/>
              </a:rPr>
              <a:t>‹#›</a:t>
            </a:fld>
          </a:p>
        </p:txBody>
      </p:sp>
      <p:sp>
        <p:nvSpPr>
          <p:cNvPr id="56" name="Shape 56"/>
          <p:cNvSpPr/>
          <p:nvPr/>
        </p:nvSpPr>
        <p:spPr>
          <a:xfrm>
            <a:off x="8457760" y="4874537"/>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7" name="Shape 57"/>
          <p:cNvSpPr/>
          <p:nvPr/>
        </p:nvSpPr>
        <p:spPr>
          <a:xfrm>
            <a:off x="569118" y="4874537"/>
            <a:ext cx="84900" cy="63599"/>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xml"/><Relationship Id="rId3" Type="http://schemas.openxmlformats.org/officeDocument/2006/relationships/image" Target="../media/image00.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10.png"/><Relationship Id="rId5" Type="http://schemas.openxmlformats.org/officeDocument/2006/relationships/image" Target="../media/image0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1.png"/><Relationship Id="rId4" Type="http://schemas.openxmlformats.org/officeDocument/2006/relationships/image" Target="../media/image16.png"/><Relationship Id="rId5" Type="http://schemas.openxmlformats.org/officeDocument/2006/relationships/image" Target="../media/image25.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1.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01.png"/><Relationship Id="rId4" Type="http://schemas.openxmlformats.org/officeDocument/2006/relationships/image" Target="../media/image29.jpg"/><Relationship Id="rId5" Type="http://schemas.openxmlformats.org/officeDocument/2006/relationships/image" Target="../media/image30.jpg"/><Relationship Id="rId6"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01.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4.png"/><Relationship Id="rId5" Type="http://schemas.openxmlformats.org/officeDocument/2006/relationships/image" Target="../media/image06.png"/><Relationship Id="rId6"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5.png"/><Relationship Id="rId6"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9.png"/><Relationship Id="rId4" Type="http://schemas.openxmlformats.org/officeDocument/2006/relationships/image" Target="../media/image01.png"/><Relationship Id="rId5" Type="http://schemas.openxmlformats.org/officeDocument/2006/relationships/image" Target="../media/image05.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13.png"/><Relationship Id="rId5" Type="http://schemas.openxmlformats.org/officeDocument/2006/relationships/image" Target="../media/image19.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01.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01.png"/><Relationship Id="rId5" Type="http://schemas.openxmlformats.org/officeDocument/2006/relationships/image" Target="../media/image12.png"/></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ctrTitle"/>
          </p:nvPr>
        </p:nvSpPr>
        <p:spPr>
          <a:xfrm>
            <a:off x="431320" y="2145365"/>
            <a:ext cx="8618400" cy="480599"/>
          </a:xfrm>
          <a:prstGeom prst="rect">
            <a:avLst/>
          </a:prstGeom>
          <a:noFill/>
          <a:ln>
            <a:noFill/>
          </a:ln>
        </p:spPr>
        <p:txBody>
          <a:bodyPr anchorCtr="0" anchor="b" bIns="45700" lIns="91425" rIns="91425" tIns="45700">
            <a:noAutofit/>
          </a:bodyPr>
          <a:lstStyle/>
          <a:p>
            <a:pPr indent="0" lvl="0" marL="0" marR="0" rtl="0" algn="just">
              <a:lnSpc>
                <a:spcPct val="100000"/>
              </a:lnSpc>
              <a:spcBef>
                <a:spcPts val="0"/>
              </a:spcBef>
              <a:buClr>
                <a:srgbClr val="3A4042"/>
              </a:buClr>
              <a:buSzPct val="25000"/>
              <a:buFont typeface="Times New Roman"/>
              <a:buNone/>
            </a:pPr>
            <a:r>
              <a:rPr b="1" i="0" lang="en" sz="3800" u="none" cap="none" strike="noStrike">
                <a:solidFill>
                  <a:srgbClr val="3A4042"/>
                </a:solidFill>
                <a:latin typeface="Cambria"/>
                <a:ea typeface="Cambria"/>
                <a:cs typeface="Cambria"/>
                <a:sym typeface="Cambria"/>
              </a:rPr>
              <a:t>M4 - Video Analysis</a:t>
            </a:r>
          </a:p>
        </p:txBody>
      </p:sp>
      <p:sp>
        <p:nvSpPr>
          <p:cNvPr id="135" name="Shape 135"/>
          <p:cNvSpPr txBox="1"/>
          <p:nvPr>
            <p:ph idx="1" type="subTitle"/>
          </p:nvPr>
        </p:nvSpPr>
        <p:spPr>
          <a:xfrm>
            <a:off x="6864435" y="3801577"/>
            <a:ext cx="1697400" cy="1007700"/>
          </a:xfrm>
          <a:prstGeom prst="rect">
            <a:avLst/>
          </a:prstGeom>
          <a:noFill/>
          <a:ln>
            <a:noFill/>
          </a:ln>
        </p:spPr>
        <p:txBody>
          <a:bodyPr anchorCtr="0" anchor="t" bIns="45700" lIns="91425" rIns="91425" tIns="45700">
            <a:noAutofit/>
          </a:bodyPr>
          <a:lstStyle/>
          <a:p>
            <a:pPr indent="0" lvl="0" marL="0" marR="0" rtl="0" algn="r">
              <a:lnSpc>
                <a:spcPct val="80000"/>
              </a:lnSpc>
              <a:spcBef>
                <a:spcPts val="0"/>
              </a:spcBef>
              <a:spcAft>
                <a:spcPts val="0"/>
              </a:spcAft>
              <a:buClr>
                <a:schemeClr val="dk1"/>
              </a:buClr>
              <a:buSzPct val="25000"/>
              <a:buFont typeface="Arial"/>
              <a:buNone/>
            </a:pPr>
            <a:r>
              <a:rPr b="0" i="0" lang="en" sz="1679" u="none" cap="none" strike="noStrike">
                <a:solidFill>
                  <a:schemeClr val="dk1"/>
                </a:solidFill>
                <a:latin typeface="Calibri"/>
                <a:ea typeface="Calibri"/>
                <a:cs typeface="Calibri"/>
                <a:sym typeface="Calibri"/>
              </a:rPr>
              <a:t>Adrià Ciurana</a:t>
            </a:r>
          </a:p>
          <a:p>
            <a:pPr indent="0" lvl="0" marL="0" marR="0" rtl="0" algn="r">
              <a:lnSpc>
                <a:spcPct val="80000"/>
              </a:lnSpc>
              <a:spcBef>
                <a:spcPts val="112"/>
              </a:spcBef>
              <a:spcAft>
                <a:spcPts val="0"/>
              </a:spcAft>
              <a:buClr>
                <a:srgbClr val="888888"/>
              </a:buClr>
              <a:buSzPct val="25000"/>
              <a:buFont typeface="Arial"/>
              <a:buNone/>
            </a:pPr>
            <a:r>
              <a:t/>
            </a:r>
            <a:endParaRPr b="0" i="0" sz="560" u="none" cap="none" strike="noStrike">
              <a:solidFill>
                <a:schemeClr val="dk1"/>
              </a:solidFill>
              <a:latin typeface="Calibri"/>
              <a:ea typeface="Calibri"/>
              <a:cs typeface="Calibri"/>
              <a:sym typeface="Calibri"/>
            </a:endParaRPr>
          </a:p>
          <a:p>
            <a:pPr indent="0" lvl="0" marL="0" marR="0" rtl="0" algn="r">
              <a:lnSpc>
                <a:spcPct val="80000"/>
              </a:lnSpc>
              <a:spcBef>
                <a:spcPts val="336"/>
              </a:spcBef>
              <a:spcAft>
                <a:spcPts val="0"/>
              </a:spcAft>
              <a:buClr>
                <a:schemeClr val="dk1"/>
              </a:buClr>
              <a:buSzPct val="25000"/>
              <a:buFont typeface="Arial"/>
              <a:buNone/>
            </a:pPr>
            <a:r>
              <a:rPr b="0" i="0" lang="en" sz="1679" u="none" cap="none" strike="noStrike">
                <a:solidFill>
                  <a:schemeClr val="dk1"/>
                </a:solidFill>
                <a:latin typeface="Calibri"/>
                <a:ea typeface="Calibri"/>
                <a:cs typeface="Calibri"/>
                <a:sym typeface="Calibri"/>
              </a:rPr>
              <a:t>Guim Perarnau</a:t>
            </a:r>
          </a:p>
          <a:p>
            <a:pPr indent="0" lvl="0" marL="0" marR="0" rtl="0" algn="r">
              <a:lnSpc>
                <a:spcPct val="80000"/>
              </a:lnSpc>
              <a:spcBef>
                <a:spcPts val="98"/>
              </a:spcBef>
              <a:spcAft>
                <a:spcPts val="0"/>
              </a:spcAft>
              <a:buClr>
                <a:srgbClr val="888888"/>
              </a:buClr>
              <a:buSzPct val="25000"/>
              <a:buFont typeface="Arial"/>
              <a:buNone/>
            </a:pPr>
            <a:r>
              <a:t/>
            </a:r>
            <a:endParaRPr b="0" i="0" sz="490" u="none" cap="none" strike="noStrike">
              <a:solidFill>
                <a:schemeClr val="dk1"/>
              </a:solidFill>
              <a:latin typeface="Calibri"/>
              <a:ea typeface="Calibri"/>
              <a:cs typeface="Calibri"/>
              <a:sym typeface="Calibri"/>
            </a:endParaRPr>
          </a:p>
          <a:p>
            <a:pPr indent="0" lvl="0" marL="0" marR="0" rtl="0" algn="r">
              <a:lnSpc>
                <a:spcPct val="80000"/>
              </a:lnSpc>
              <a:spcBef>
                <a:spcPts val="336"/>
              </a:spcBef>
              <a:buClr>
                <a:schemeClr val="dk1"/>
              </a:buClr>
              <a:buSzPct val="25000"/>
              <a:buFont typeface="Arial"/>
              <a:buNone/>
            </a:pPr>
            <a:r>
              <a:rPr b="0" i="0" lang="en" sz="1679" u="none" cap="none" strike="noStrike">
                <a:solidFill>
                  <a:schemeClr val="dk1"/>
                </a:solidFill>
                <a:latin typeface="Calibri"/>
                <a:ea typeface="Calibri"/>
                <a:cs typeface="Calibri"/>
                <a:sym typeface="Calibri"/>
              </a:rPr>
              <a:t>Pau Riba</a:t>
            </a:r>
          </a:p>
        </p:txBody>
      </p:sp>
      <p:pic>
        <p:nvPicPr>
          <p:cNvPr id="136" name="Shape 136"/>
          <p:cNvPicPr preferRelativeResize="0"/>
          <p:nvPr/>
        </p:nvPicPr>
        <p:blipFill rotWithShape="1">
          <a:blip r:embed="rId3">
            <a:alphaModFix amt="80000"/>
          </a:blip>
          <a:srcRect b="0" l="0" r="0" t="0"/>
          <a:stretch/>
        </p:blipFill>
        <p:spPr>
          <a:xfrm>
            <a:off x="0" y="-8581"/>
            <a:ext cx="9144000" cy="1885499"/>
          </a:xfrm>
          <a:prstGeom prst="rect">
            <a:avLst/>
          </a:prstGeom>
          <a:noFill/>
          <a:ln>
            <a:noFill/>
          </a:ln>
        </p:spPr>
      </p:pic>
      <p:sp>
        <p:nvSpPr>
          <p:cNvPr id="137" name="Shape 137"/>
          <p:cNvSpPr txBox="1"/>
          <p:nvPr/>
        </p:nvSpPr>
        <p:spPr>
          <a:xfrm>
            <a:off x="431320" y="2854538"/>
            <a:ext cx="8130600" cy="480599"/>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660066"/>
              </a:buClr>
              <a:buSzPct val="25000"/>
              <a:buFont typeface="Times New Roman"/>
              <a:buNone/>
            </a:pPr>
            <a:r>
              <a:rPr b="1" i="0" lang="en" sz="2200" u="none" cap="none" strike="noStrike">
                <a:solidFill>
                  <a:srgbClr val="660066"/>
                </a:solidFill>
                <a:latin typeface="Cambria"/>
                <a:ea typeface="Cambria"/>
                <a:cs typeface="Cambria"/>
                <a:sym typeface="Cambria"/>
              </a:rPr>
              <a:t>Block </a:t>
            </a:r>
            <a:r>
              <a:rPr b="1" lang="en" sz="2200">
                <a:solidFill>
                  <a:srgbClr val="660066"/>
                </a:solidFill>
                <a:latin typeface="Cambria"/>
                <a:ea typeface="Cambria"/>
                <a:cs typeface="Cambria"/>
                <a:sym typeface="Cambria"/>
              </a:rPr>
              <a:t>3</a:t>
            </a:r>
            <a:r>
              <a:rPr b="0" i="0" lang="en" sz="2200" u="none" cap="none" strike="noStrike">
                <a:solidFill>
                  <a:srgbClr val="660066"/>
                </a:solidFill>
                <a:latin typeface="Cambria"/>
                <a:ea typeface="Cambria"/>
                <a:cs typeface="Cambria"/>
                <a:sym typeface="Cambria"/>
              </a:rPr>
              <a:t>. </a:t>
            </a:r>
            <a:r>
              <a:rPr lang="en" sz="2200">
                <a:solidFill>
                  <a:srgbClr val="660066"/>
                </a:solidFill>
                <a:latin typeface="Cambria"/>
                <a:ea typeface="Cambria"/>
                <a:cs typeface="Cambria"/>
                <a:sym typeface="Cambria"/>
              </a:rPr>
              <a:t>Foreground estimation.</a:t>
            </a:r>
          </a:p>
          <a:p>
            <a:pPr indent="0" lvl="0" marL="0" marR="0" rtl="0" algn="l">
              <a:lnSpc>
                <a:spcPct val="100000"/>
              </a:lnSpc>
              <a:spcBef>
                <a:spcPts val="0"/>
              </a:spcBef>
              <a:buClr>
                <a:schemeClr val="dk2"/>
              </a:buClr>
              <a:buFont typeface="Times New Roman"/>
              <a:buNone/>
            </a:pPr>
            <a:r>
              <a:t/>
            </a:r>
            <a:endParaRPr b="0" i="0" sz="2200" u="none" cap="none" strike="noStrike">
              <a:solidFill>
                <a:srgbClr val="660066"/>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nvSpPr>
        <p:spPr>
          <a:xfrm>
            <a:off x="4613175" y="1002150"/>
            <a:ext cx="3766199" cy="3349200"/>
          </a:xfrm>
          <a:prstGeom prst="rect">
            <a:avLst/>
          </a:prstGeom>
          <a:noFill/>
          <a:ln>
            <a:noFill/>
          </a:ln>
        </p:spPr>
        <p:txBody>
          <a:bodyPr anchorCtr="0" anchor="t" bIns="91425" lIns="91425" rIns="91425" tIns="91425">
            <a:noAutofit/>
          </a:bodyPr>
          <a:lstStyle/>
          <a:p>
            <a:pPr lvl="0" rtl="0" algn="just">
              <a:spcBef>
                <a:spcPts val="0"/>
              </a:spcBef>
              <a:buNone/>
            </a:pPr>
            <a:r>
              <a:rPr lang="en">
                <a:latin typeface="Cambria"/>
                <a:ea typeface="Cambria"/>
                <a:cs typeface="Cambria"/>
                <a:sym typeface="Cambria"/>
              </a:rPr>
              <a:t>This approach was reported as the best option using the lab color space:</a:t>
            </a: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p:txBody>
      </p:sp>
      <p:pic>
        <p:nvPicPr>
          <p:cNvPr id="143" name="Shape 143"/>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144" name="Shape 144"/>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Remarks</a:t>
            </a:r>
          </a:p>
        </p:txBody>
      </p:sp>
      <p:sp>
        <p:nvSpPr>
          <p:cNvPr id="145" name="Shape 145"/>
          <p:cNvSpPr txBox="1"/>
          <p:nvPr/>
        </p:nvSpPr>
        <p:spPr>
          <a:xfrm>
            <a:off x="525825" y="1002150"/>
            <a:ext cx="3766199" cy="3349200"/>
          </a:xfrm>
          <a:prstGeom prst="rect">
            <a:avLst/>
          </a:prstGeom>
          <a:noFill/>
          <a:ln>
            <a:noFill/>
          </a:ln>
        </p:spPr>
        <p:txBody>
          <a:bodyPr anchorCtr="0" anchor="t" bIns="91425" lIns="91425" rIns="91425" tIns="91425">
            <a:noAutofit/>
          </a:bodyPr>
          <a:lstStyle/>
          <a:p>
            <a:pPr lvl="0" rtl="0" algn="just">
              <a:spcBef>
                <a:spcPts val="0"/>
              </a:spcBef>
              <a:buNone/>
            </a:pPr>
            <a:r>
              <a:rPr lang="en">
                <a:latin typeface="Cambria"/>
                <a:ea typeface="Cambria"/>
                <a:cs typeface="Cambria"/>
                <a:sym typeface="Cambria"/>
              </a:rPr>
              <a:t>The baseline for this block is the one obtained with the recursive gaussian modeling reported last week. The obtained results in terms of F1-score were used to fix the parameter </a:t>
            </a:r>
            <a:r>
              <a:rPr lang="en">
                <a:solidFill>
                  <a:schemeClr val="dk1"/>
                </a:solidFill>
                <a:latin typeface="Cambria"/>
                <a:ea typeface="Cambria"/>
                <a:cs typeface="Cambria"/>
                <a:sym typeface="Cambria"/>
              </a:rPr>
              <a:t>⍴</a:t>
            </a:r>
            <a:r>
              <a:rPr lang="en">
                <a:latin typeface="Cambria"/>
                <a:ea typeface="Cambria"/>
                <a:cs typeface="Cambria"/>
                <a:sym typeface="Cambria"/>
              </a:rPr>
              <a:t>:</a:t>
            </a: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p:txBody>
      </p:sp>
      <p:pic>
        <p:nvPicPr>
          <p:cNvPr id="146" name="Shape 146"/>
          <p:cNvPicPr preferRelativeResize="0"/>
          <p:nvPr/>
        </p:nvPicPr>
        <p:blipFill>
          <a:blip r:embed="rId4">
            <a:alphaModFix/>
          </a:blip>
          <a:stretch>
            <a:fillRect/>
          </a:stretch>
        </p:blipFill>
        <p:spPr>
          <a:xfrm>
            <a:off x="2822024" y="3062750"/>
            <a:ext cx="2151749" cy="1613775"/>
          </a:xfrm>
          <a:prstGeom prst="rect">
            <a:avLst/>
          </a:prstGeom>
          <a:noFill/>
          <a:ln>
            <a:noFill/>
          </a:ln>
        </p:spPr>
      </p:pic>
      <p:graphicFrame>
        <p:nvGraphicFramePr>
          <p:cNvPr id="147" name="Shape 147"/>
          <p:cNvGraphicFramePr/>
          <p:nvPr/>
        </p:nvGraphicFramePr>
        <p:xfrm>
          <a:off x="144237" y="2025350"/>
          <a:ext cx="3000000" cy="3000000"/>
        </p:xfrm>
        <a:graphic>
          <a:graphicData uri="http://schemas.openxmlformats.org/drawingml/2006/table">
            <a:tbl>
              <a:tblPr>
                <a:noFill/>
                <a:tableStyleId>{FEE08EC5-F155-44D2-AB9F-90D32963A465}</a:tableStyleId>
              </a:tblPr>
              <a:tblGrid>
                <a:gridCol w="678550"/>
                <a:gridCol w="678550"/>
                <a:gridCol w="678550"/>
                <a:gridCol w="715325"/>
              </a:tblGrid>
              <a:tr h="205150">
                <a:tc>
                  <a:txBody>
                    <a:bodyPr>
                      <a:noAutofit/>
                    </a:bodyPr>
                    <a:lstStyle/>
                    <a:p>
                      <a:pPr lvl="0" rtl="0" algn="ctr">
                        <a:spcBef>
                          <a:spcPts val="0"/>
                        </a:spcBef>
                        <a:buNone/>
                      </a:pPr>
                      <a:r>
                        <a:rPr b="1" lang="en" sz="800"/>
                        <a:t>Sequence</a:t>
                      </a:r>
                    </a:p>
                  </a:txBody>
                  <a:tcPr marT="91425" marB="91425" marR="91425" marL="91425">
                    <a:lnR cap="flat" cmpd="sng" w="19050">
                      <a:solidFill>
                        <a:srgbClr val="000000"/>
                      </a:solidFill>
                      <a:prstDash val="solid"/>
                      <a:round/>
                      <a:headEnd len="med" w="med" type="none"/>
                      <a:tailEnd len="med" w="med" type="none"/>
                    </a:lnR>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b="1" lang="en" sz="800"/>
                        <a:t>Alpha (</a:t>
                      </a:r>
                      <a:r>
                        <a:rPr b="1" lang="en" sz="800">
                          <a:solidFill>
                            <a:srgbClr val="000000"/>
                          </a:solidFill>
                          <a:latin typeface="Cambria"/>
                          <a:ea typeface="Cambria"/>
                          <a:cs typeface="Cambria"/>
                          <a:sym typeface="Cambria"/>
                        </a:rPr>
                        <a:t>ɑ</a:t>
                      </a:r>
                      <a:r>
                        <a:rPr b="1" lang="en" sz="800"/>
                        <a:t>)</a:t>
                      </a:r>
                    </a:p>
                  </a:txBody>
                  <a:tcPr marT="91425" marB="91425" marR="91425" marL="91425">
                    <a:lnL cap="flat" cmpd="sng" w="19050">
                      <a:solidFill>
                        <a:srgbClr val="000000"/>
                      </a:solidFill>
                      <a:prstDash val="solid"/>
                      <a:round/>
                      <a:headEnd len="med" w="med" type="none"/>
                      <a:tailEnd len="med" w="med" type="none"/>
                    </a:lnL>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b="1" lang="en" sz="800"/>
                        <a:t>Rho (</a:t>
                      </a:r>
                      <a:r>
                        <a:rPr b="1" lang="en" sz="800">
                          <a:solidFill>
                            <a:srgbClr val="000000"/>
                          </a:solidFill>
                          <a:latin typeface="Cambria"/>
                          <a:ea typeface="Cambria"/>
                          <a:cs typeface="Cambria"/>
                          <a:sym typeface="Cambria"/>
                        </a:rPr>
                        <a:t>⍴</a:t>
                      </a:r>
                      <a:r>
                        <a:rPr b="1" lang="en" sz="800"/>
                        <a:t>)</a:t>
                      </a:r>
                    </a:p>
                  </a:txBody>
                  <a:tcPr marT="91425" marB="91425" marR="91425" marL="91425">
                    <a:lnB cap="flat" cmpd="sng" w="19050">
                      <a:solidFill>
                        <a:srgbClr val="000000"/>
                      </a:solidFill>
                      <a:prstDash val="solid"/>
                      <a:round/>
                      <a:headEnd len="med" w="med" type="none"/>
                      <a:tailEnd len="med" w="med" type="none"/>
                    </a:lnB>
                  </a:tcPr>
                </a:tc>
                <a:tc>
                  <a:txBody>
                    <a:bodyPr>
                      <a:noAutofit/>
                    </a:bodyPr>
                    <a:lstStyle/>
                    <a:p>
                      <a:pPr lvl="0" rtl="0" algn="ctr">
                        <a:spcBef>
                          <a:spcPts val="0"/>
                        </a:spcBef>
                        <a:buNone/>
                      </a:pPr>
                      <a:r>
                        <a:rPr b="1" lang="en" sz="800"/>
                        <a:t>F1-Score</a:t>
                      </a:r>
                    </a:p>
                  </a:txBody>
                  <a:tcPr marT="91425" marB="91425" marR="91425" marL="91425">
                    <a:lnB cap="flat" cmpd="sng" w="19050">
                      <a:solidFill>
                        <a:srgbClr val="000000"/>
                      </a:solidFill>
                      <a:prstDash val="solid"/>
                      <a:round/>
                      <a:headEnd len="med" w="med" type="none"/>
                      <a:tailEnd len="med" w="med" type="none"/>
                    </a:lnB>
                  </a:tcPr>
                </a:tc>
              </a:tr>
              <a:tr h="205150">
                <a:tc>
                  <a:txBody>
                    <a:bodyPr>
                      <a:noAutofit/>
                    </a:bodyPr>
                    <a:lstStyle/>
                    <a:p>
                      <a:pPr lvl="0" rtl="0" algn="ctr">
                        <a:spcBef>
                          <a:spcPts val="0"/>
                        </a:spcBef>
                        <a:buNone/>
                      </a:pPr>
                      <a:r>
                        <a:rPr b="1" lang="en" sz="800"/>
                        <a:t>Highway</a:t>
                      </a:r>
                    </a:p>
                  </a:txBody>
                  <a:tcPr marT="91425" marB="91425" marR="91425" marL="91425">
                    <a:lnR cap="flat" cmpd="sng" w="19050">
                      <a:solidFill>
                        <a:srgbClr val="000000"/>
                      </a:solidFill>
                      <a:prstDash val="solid"/>
                      <a:round/>
                      <a:headEnd len="med" w="med" type="none"/>
                      <a:tailEnd len="med" w="med" type="none"/>
                    </a:lnR>
                    <a:lnT cap="flat" cmpd="sng" w="19050">
                      <a:solidFill>
                        <a:srgbClr val="000000"/>
                      </a:solidFill>
                      <a:prstDash val="solid"/>
                      <a:round/>
                      <a:headEnd len="med" w="med" type="none"/>
                      <a:tailEnd len="med" w="med" type="none"/>
                    </a:lnT>
                  </a:tcPr>
                </a:tc>
                <a:tc>
                  <a:txBody>
                    <a:bodyPr>
                      <a:noAutofit/>
                    </a:bodyPr>
                    <a:lstStyle/>
                    <a:p>
                      <a:pPr lvl="0" rtl="0" algn="ctr">
                        <a:spcBef>
                          <a:spcPts val="0"/>
                        </a:spcBef>
                        <a:buNone/>
                      </a:pPr>
                      <a:r>
                        <a:rPr lang="en" sz="800"/>
                        <a:t>3</a:t>
                      </a:r>
                    </a:p>
                  </a:txBody>
                  <a:tcPr marT="91425" marB="91425" marR="91425" marL="91425">
                    <a:lnL cap="flat" cmpd="sng" w="19050">
                      <a:solidFill>
                        <a:srgbClr val="000000"/>
                      </a:solidFill>
                      <a:prstDash val="solid"/>
                      <a:round/>
                      <a:headEnd len="med" w="med" type="none"/>
                      <a:tailEnd len="med" w="med" type="none"/>
                    </a:lnL>
                    <a:lnT cap="flat" cmpd="sng" w="19050">
                      <a:solidFill>
                        <a:srgbClr val="000000"/>
                      </a:solidFill>
                      <a:prstDash val="solid"/>
                      <a:round/>
                      <a:headEnd len="med" w="med" type="none"/>
                      <a:tailEnd len="med" w="med" type="none"/>
                    </a:lnT>
                  </a:tcPr>
                </a:tc>
                <a:tc>
                  <a:txBody>
                    <a:bodyPr>
                      <a:noAutofit/>
                    </a:bodyPr>
                    <a:lstStyle/>
                    <a:p>
                      <a:pPr lvl="0" rtl="0" algn="ctr">
                        <a:spcBef>
                          <a:spcPts val="0"/>
                        </a:spcBef>
                        <a:buNone/>
                      </a:pPr>
                      <a:r>
                        <a:rPr lang="en" sz="800"/>
                        <a:t>0.2</a:t>
                      </a:r>
                    </a:p>
                  </a:txBody>
                  <a:tcPr marT="91425" marB="91425" marR="91425" marL="91425">
                    <a:lnT cap="flat" cmpd="sng" w="19050">
                      <a:solidFill>
                        <a:srgbClr val="000000"/>
                      </a:solidFill>
                      <a:prstDash val="solid"/>
                      <a:round/>
                      <a:headEnd len="med" w="med" type="none"/>
                      <a:tailEnd len="med" w="med" type="none"/>
                    </a:lnT>
                  </a:tcPr>
                </a:tc>
                <a:tc>
                  <a:txBody>
                    <a:bodyPr>
                      <a:noAutofit/>
                    </a:bodyPr>
                    <a:lstStyle/>
                    <a:p>
                      <a:pPr lvl="0" rtl="0" algn="ctr">
                        <a:spcBef>
                          <a:spcPts val="0"/>
                        </a:spcBef>
                        <a:buNone/>
                      </a:pPr>
                      <a:r>
                        <a:rPr lang="en" sz="800"/>
                        <a:t>0.7284</a:t>
                      </a:r>
                    </a:p>
                  </a:txBody>
                  <a:tcPr marT="91425" marB="91425" marR="91425" marL="91425">
                    <a:lnT cap="flat" cmpd="sng" w="19050">
                      <a:solidFill>
                        <a:srgbClr val="000000"/>
                      </a:solidFill>
                      <a:prstDash val="solid"/>
                      <a:round/>
                      <a:headEnd len="med" w="med" type="none"/>
                      <a:tailEnd len="med" w="med" type="none"/>
                    </a:lnT>
                  </a:tcPr>
                </a:tc>
              </a:tr>
              <a:tr h="205150">
                <a:tc>
                  <a:txBody>
                    <a:bodyPr>
                      <a:noAutofit/>
                    </a:bodyPr>
                    <a:lstStyle/>
                    <a:p>
                      <a:pPr lvl="0" rtl="0" algn="ctr">
                        <a:spcBef>
                          <a:spcPts val="0"/>
                        </a:spcBef>
                        <a:buNone/>
                      </a:pPr>
                      <a:r>
                        <a:rPr b="1" lang="en" sz="800"/>
                        <a:t>Fall</a:t>
                      </a:r>
                    </a:p>
                  </a:txBody>
                  <a:tcPr marT="91425" marB="91425" marR="91425" marL="91425">
                    <a:lnR cap="flat" cmpd="sng" w="19050">
                      <a:solidFill>
                        <a:srgbClr val="000000"/>
                      </a:solidFill>
                      <a:prstDash val="solid"/>
                      <a:round/>
                      <a:headEnd len="med" w="med" type="none"/>
                      <a:tailEnd len="med" w="med" type="none"/>
                    </a:lnR>
                  </a:tcPr>
                </a:tc>
                <a:tc>
                  <a:txBody>
                    <a:bodyPr>
                      <a:noAutofit/>
                    </a:bodyPr>
                    <a:lstStyle/>
                    <a:p>
                      <a:pPr lvl="0" rtl="0" algn="ctr">
                        <a:spcBef>
                          <a:spcPts val="0"/>
                        </a:spcBef>
                        <a:buNone/>
                      </a:pPr>
                      <a:r>
                        <a:rPr lang="en" sz="800"/>
                        <a:t>3</a:t>
                      </a:r>
                    </a:p>
                  </a:txBody>
                  <a:tcPr marT="91425" marB="91425" marR="91425" marL="91425">
                    <a:lnL cap="flat" cmpd="sng" w="19050">
                      <a:solidFill>
                        <a:srgbClr val="000000"/>
                      </a:solidFill>
                      <a:prstDash val="solid"/>
                      <a:round/>
                      <a:headEnd len="med" w="med" type="none"/>
                      <a:tailEnd len="med" w="med" type="none"/>
                    </a:lnL>
                  </a:tcPr>
                </a:tc>
                <a:tc>
                  <a:txBody>
                    <a:bodyPr>
                      <a:noAutofit/>
                    </a:bodyPr>
                    <a:lstStyle/>
                    <a:p>
                      <a:pPr lvl="0" rtl="0" algn="ctr">
                        <a:spcBef>
                          <a:spcPts val="0"/>
                        </a:spcBef>
                        <a:buNone/>
                      </a:pPr>
                      <a:r>
                        <a:rPr lang="en" sz="800"/>
                        <a:t>0.1</a:t>
                      </a:r>
                    </a:p>
                  </a:txBody>
                  <a:tcPr marT="91425" marB="91425" marR="91425" marL="91425"/>
                </a:tc>
                <a:tc>
                  <a:txBody>
                    <a:bodyPr>
                      <a:noAutofit/>
                    </a:bodyPr>
                    <a:lstStyle/>
                    <a:p>
                      <a:pPr lvl="0" rtl="0" algn="ctr">
                        <a:spcBef>
                          <a:spcPts val="0"/>
                        </a:spcBef>
                        <a:buNone/>
                      </a:pPr>
                      <a:r>
                        <a:rPr lang="en" sz="800"/>
                        <a:t>0.7038</a:t>
                      </a:r>
                    </a:p>
                  </a:txBody>
                  <a:tcPr marT="91425" marB="91425" marR="91425" marL="91425"/>
                </a:tc>
              </a:tr>
              <a:tr h="205150">
                <a:tc>
                  <a:txBody>
                    <a:bodyPr>
                      <a:noAutofit/>
                    </a:bodyPr>
                    <a:lstStyle/>
                    <a:p>
                      <a:pPr lvl="0" rtl="0" algn="ctr">
                        <a:spcBef>
                          <a:spcPts val="0"/>
                        </a:spcBef>
                        <a:buNone/>
                      </a:pPr>
                      <a:r>
                        <a:rPr b="1" lang="en" sz="800"/>
                        <a:t>Traffic</a:t>
                      </a:r>
                    </a:p>
                  </a:txBody>
                  <a:tcPr marT="91425" marB="91425" marR="91425" marL="91425">
                    <a:lnR cap="flat" cmpd="sng" w="19050">
                      <a:solidFill>
                        <a:srgbClr val="000000"/>
                      </a:solidFill>
                      <a:prstDash val="solid"/>
                      <a:round/>
                      <a:headEnd len="med" w="med" type="none"/>
                      <a:tailEnd len="med" w="med" type="none"/>
                    </a:lnR>
                  </a:tcPr>
                </a:tc>
                <a:tc>
                  <a:txBody>
                    <a:bodyPr>
                      <a:noAutofit/>
                    </a:bodyPr>
                    <a:lstStyle/>
                    <a:p>
                      <a:pPr lvl="0" rtl="0" algn="ctr">
                        <a:spcBef>
                          <a:spcPts val="0"/>
                        </a:spcBef>
                        <a:buNone/>
                      </a:pPr>
                      <a:r>
                        <a:rPr lang="en" sz="800"/>
                        <a:t>4</a:t>
                      </a:r>
                    </a:p>
                  </a:txBody>
                  <a:tcPr marT="91425" marB="91425" marR="91425" marL="91425">
                    <a:lnL cap="flat" cmpd="sng" w="19050">
                      <a:solidFill>
                        <a:srgbClr val="000000"/>
                      </a:solidFill>
                      <a:prstDash val="solid"/>
                      <a:round/>
                      <a:headEnd len="med" w="med" type="none"/>
                      <a:tailEnd len="med" w="med" type="none"/>
                    </a:lnL>
                  </a:tcPr>
                </a:tc>
                <a:tc>
                  <a:txBody>
                    <a:bodyPr>
                      <a:noAutofit/>
                    </a:bodyPr>
                    <a:lstStyle/>
                    <a:p>
                      <a:pPr lvl="0" rtl="0" algn="ctr">
                        <a:spcBef>
                          <a:spcPts val="0"/>
                        </a:spcBef>
                        <a:buNone/>
                      </a:pPr>
                      <a:r>
                        <a:rPr lang="en" sz="800"/>
                        <a:t>0.2</a:t>
                      </a:r>
                    </a:p>
                  </a:txBody>
                  <a:tcPr marT="91425" marB="91425" marR="91425" marL="91425"/>
                </a:tc>
                <a:tc>
                  <a:txBody>
                    <a:bodyPr>
                      <a:noAutofit/>
                    </a:bodyPr>
                    <a:lstStyle/>
                    <a:p>
                      <a:pPr lvl="0" rtl="0" algn="ctr">
                        <a:spcBef>
                          <a:spcPts val="0"/>
                        </a:spcBef>
                        <a:buNone/>
                      </a:pPr>
                      <a:r>
                        <a:rPr lang="en" sz="800"/>
                        <a:t>0.6796</a:t>
                      </a:r>
                    </a:p>
                  </a:txBody>
                  <a:tcPr marT="91425" marB="91425" marR="91425" marL="91425"/>
                </a:tc>
              </a:tr>
            </a:tbl>
          </a:graphicData>
        </a:graphic>
      </p:graphicFrame>
      <p:sp>
        <p:nvSpPr>
          <p:cNvPr id="148" name="Shape 148"/>
          <p:cNvSpPr/>
          <p:nvPr/>
        </p:nvSpPr>
        <p:spPr>
          <a:xfrm>
            <a:off x="3628825" y="3344800"/>
            <a:ext cx="345599" cy="3731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9" name="Shape 149"/>
          <p:cNvCxnSpPr>
            <a:endCxn id="148" idx="1"/>
          </p:cNvCxnSpPr>
          <p:nvPr/>
        </p:nvCxnSpPr>
        <p:spPr>
          <a:xfrm>
            <a:off x="2781236" y="2870553"/>
            <a:ext cx="898199" cy="528900"/>
          </a:xfrm>
          <a:prstGeom prst="straightConnector1">
            <a:avLst/>
          </a:prstGeom>
          <a:noFill/>
          <a:ln cap="flat" cmpd="sng" w="28575">
            <a:solidFill>
              <a:srgbClr val="FF0000"/>
            </a:solidFill>
            <a:prstDash val="solid"/>
            <a:round/>
            <a:headEnd len="lg" w="lg" type="none"/>
            <a:tailEnd len="lg" w="lg" type="triangle"/>
          </a:ln>
        </p:spPr>
      </p:cxnSp>
      <p:pic>
        <p:nvPicPr>
          <p:cNvPr id="150" name="Shape 150"/>
          <p:cNvPicPr preferRelativeResize="0"/>
          <p:nvPr/>
        </p:nvPicPr>
        <p:blipFill>
          <a:blip r:embed="rId5">
            <a:alphaModFix/>
          </a:blip>
          <a:stretch>
            <a:fillRect/>
          </a:stretch>
        </p:blipFill>
        <p:spPr>
          <a:xfrm>
            <a:off x="5239395" y="1892375"/>
            <a:ext cx="3139974" cy="235499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pic>
        <p:nvPicPr>
          <p:cNvPr id="261" name="Shape 261"/>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62" name="Shape 262"/>
          <p:cNvSpPr txBox="1"/>
          <p:nvPr/>
        </p:nvSpPr>
        <p:spPr>
          <a:xfrm>
            <a:off x="438314"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5: </a:t>
            </a:r>
            <a:r>
              <a:rPr b="1" lang="en" sz="2800">
                <a:solidFill>
                  <a:srgbClr val="3A4042"/>
                </a:solidFill>
                <a:latin typeface="Cambria"/>
                <a:ea typeface="Cambria"/>
                <a:cs typeface="Cambria"/>
                <a:sym typeface="Cambria"/>
              </a:rPr>
              <a:t>Shadow removal</a:t>
            </a:r>
          </a:p>
        </p:txBody>
      </p:sp>
      <p:graphicFrame>
        <p:nvGraphicFramePr>
          <p:cNvPr id="263" name="Shape 263"/>
          <p:cNvGraphicFramePr/>
          <p:nvPr/>
        </p:nvGraphicFramePr>
        <p:xfrm>
          <a:off x="260487" y="3126650"/>
          <a:ext cx="3000000" cy="3000000"/>
        </p:xfrm>
        <a:graphic>
          <a:graphicData uri="http://schemas.openxmlformats.org/drawingml/2006/table">
            <a:tbl>
              <a:tblPr>
                <a:noFill/>
                <a:tableStyleId>{FEE08EC5-F155-44D2-AB9F-90D32963A465}</a:tableStyleId>
              </a:tblPr>
              <a:tblGrid>
                <a:gridCol w="914325"/>
                <a:gridCol w="1417450"/>
                <a:gridCol w="1470825"/>
                <a:gridCol w="1470825"/>
              </a:tblGrid>
              <a:tr h="337250">
                <a:tc>
                  <a:txBody>
                    <a:bodyPr>
                      <a:noAutofit/>
                    </a:bodyPr>
                    <a:lstStyle/>
                    <a:p>
                      <a:pPr lvl="0" rtl="0" algn="ctr">
                        <a:spcBef>
                          <a:spcPts val="0"/>
                        </a:spcBef>
                        <a:buNone/>
                      </a:pPr>
                      <a:r>
                        <a:rPr b="1" lang="en" sz="1000">
                          <a:latin typeface="Cambria"/>
                          <a:ea typeface="Cambria"/>
                          <a:cs typeface="Cambria"/>
                          <a:sym typeface="Cambria"/>
                        </a:rPr>
                        <a:t>AUC</a:t>
                      </a:r>
                    </a:p>
                  </a:txBody>
                  <a:tcPr marT="91425" marB="91425" marR="91425" marL="91425"/>
                </a:tc>
                <a:tc>
                  <a:txBody>
                    <a:bodyPr>
                      <a:noAutofit/>
                    </a:bodyPr>
                    <a:lstStyle/>
                    <a:p>
                      <a:pPr lvl="0" rtl="0" algn="ctr">
                        <a:spcBef>
                          <a:spcPts val="0"/>
                        </a:spcBef>
                        <a:buNone/>
                      </a:pPr>
                      <a:r>
                        <a:rPr b="1" lang="en" sz="1000">
                          <a:latin typeface="Cambria"/>
                          <a:ea typeface="Cambria"/>
                          <a:cs typeface="Cambria"/>
                          <a:sym typeface="Cambria"/>
                        </a:rPr>
                        <a:t>Without morphology</a:t>
                      </a:r>
                    </a:p>
                  </a:txBody>
                  <a:tcPr marT="91425" marB="91425" marR="91425" marL="91425"/>
                </a:tc>
                <a:tc>
                  <a:txBody>
                    <a:bodyPr>
                      <a:noAutofit/>
                    </a:bodyPr>
                    <a:lstStyle/>
                    <a:p>
                      <a:pPr lvl="0" rtl="0" algn="ctr">
                        <a:spcBef>
                          <a:spcPts val="0"/>
                        </a:spcBef>
                        <a:buNone/>
                      </a:pPr>
                      <a:r>
                        <a:rPr b="1" lang="en" sz="1000">
                          <a:solidFill>
                            <a:schemeClr val="dk1"/>
                          </a:solidFill>
                          <a:latin typeface="Cambria"/>
                          <a:ea typeface="Cambria"/>
                          <a:cs typeface="Cambria"/>
                          <a:sym typeface="Cambria"/>
                        </a:rPr>
                        <a:t>Before morphology*</a:t>
                      </a:r>
                    </a:p>
                  </a:txBody>
                  <a:tcPr marT="91425" marB="91425" marR="91425" marL="91425"/>
                </a:tc>
                <a:tc>
                  <a:txBody>
                    <a:bodyPr>
                      <a:noAutofit/>
                    </a:bodyPr>
                    <a:lstStyle/>
                    <a:p>
                      <a:pPr lvl="0" rtl="0" algn="ctr">
                        <a:spcBef>
                          <a:spcPts val="0"/>
                        </a:spcBef>
                        <a:buNone/>
                      </a:pPr>
                      <a:r>
                        <a:rPr b="1" lang="en" sz="1000">
                          <a:latin typeface="Cambria"/>
                          <a:ea typeface="Cambria"/>
                          <a:cs typeface="Cambria"/>
                          <a:sym typeface="Cambria"/>
                        </a:rPr>
                        <a:t>After morphology*</a:t>
                      </a:r>
                    </a:p>
                  </a:txBody>
                  <a:tcPr marT="91425" marB="91425" marR="91425" marL="91425"/>
                </a:tc>
              </a:tr>
              <a:tr h="293325">
                <a:tc>
                  <a:txBody>
                    <a:bodyPr>
                      <a:noAutofit/>
                    </a:bodyPr>
                    <a:lstStyle/>
                    <a:p>
                      <a:pPr lvl="0" rtl="0" algn="ctr">
                        <a:spcBef>
                          <a:spcPts val="0"/>
                        </a:spcBef>
                        <a:buNone/>
                      </a:pPr>
                      <a:r>
                        <a:rPr b="1" lang="en" sz="1000">
                          <a:latin typeface="Cambria"/>
                          <a:ea typeface="Cambria"/>
                          <a:cs typeface="Cambria"/>
                          <a:sym typeface="Cambria"/>
                        </a:rPr>
                        <a:t>Highway</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0.6735 (-0.0804)</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0.8070 (+0.0531)</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0.7972 (+0.0433)</a:t>
                      </a:r>
                    </a:p>
                  </a:txBody>
                  <a:tcPr marT="91425" marB="91425" marR="91425" marL="91425" anchor="ctr"/>
                </a:tc>
              </a:tr>
              <a:tr h="293325">
                <a:tc>
                  <a:txBody>
                    <a:bodyPr>
                      <a:noAutofit/>
                    </a:bodyPr>
                    <a:lstStyle/>
                    <a:p>
                      <a:pPr lvl="0" rtl="0" algn="ctr">
                        <a:spcBef>
                          <a:spcPts val="0"/>
                        </a:spcBef>
                        <a:buNone/>
                      </a:pPr>
                      <a:r>
                        <a:rPr b="1" lang="en" sz="1000">
                          <a:latin typeface="Cambria"/>
                          <a:ea typeface="Cambria"/>
                          <a:cs typeface="Cambria"/>
                          <a:sym typeface="Cambria"/>
                        </a:rPr>
                        <a:t>Fall</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0.7564 (-0.0391)</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0.9520 (+0.1566)</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0.9230 (+0.1276)</a:t>
                      </a:r>
                    </a:p>
                  </a:txBody>
                  <a:tcPr marT="91425" marB="91425" marR="91425" marL="91425" anchor="ctr"/>
                </a:tc>
              </a:tr>
              <a:tr h="293325">
                <a:tc>
                  <a:txBody>
                    <a:bodyPr>
                      <a:noAutofit/>
                    </a:bodyPr>
                    <a:lstStyle/>
                    <a:p>
                      <a:pPr lvl="0" rtl="0" algn="ctr">
                        <a:spcBef>
                          <a:spcPts val="0"/>
                        </a:spcBef>
                        <a:buNone/>
                      </a:pPr>
                      <a:r>
                        <a:rPr b="1" lang="en" sz="1000">
                          <a:latin typeface="Cambria"/>
                          <a:ea typeface="Cambria"/>
                          <a:cs typeface="Cambria"/>
                          <a:sym typeface="Cambria"/>
                        </a:rPr>
                        <a:t>Traffic</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0.7001 (-0.0080)</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0.7948 (+0.0868)</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0.7879 (+0.0798)</a:t>
                      </a:r>
                    </a:p>
                  </a:txBody>
                  <a:tcPr marT="91425" marB="91425" marR="91425" marL="91425" anchor="ctr"/>
                </a:tc>
              </a:tr>
              <a:tr h="293325">
                <a:tc>
                  <a:txBody>
                    <a:bodyPr>
                      <a:noAutofit/>
                    </a:bodyPr>
                    <a:lstStyle/>
                    <a:p>
                      <a:pPr lvl="0" rtl="0" algn="ctr">
                        <a:spcBef>
                          <a:spcPts val="0"/>
                        </a:spcBef>
                        <a:buNone/>
                      </a:pPr>
                      <a:r>
                        <a:rPr b="1" lang="en" sz="1000">
                          <a:latin typeface="Cambria"/>
                          <a:ea typeface="Cambria"/>
                          <a:cs typeface="Cambria"/>
                          <a:sym typeface="Cambria"/>
                        </a:rPr>
                        <a:t>Average</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0.7100 (-0.0425)</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0.8512 (+0.0988)</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0.8360 (+0.0836)</a:t>
                      </a:r>
                    </a:p>
                  </a:txBody>
                  <a:tcPr marT="91425" marB="91425" marR="91425" marL="91425" anchor="ctr"/>
                </a:tc>
              </a:tr>
            </a:tbl>
          </a:graphicData>
        </a:graphic>
      </p:graphicFrame>
      <p:grpSp>
        <p:nvGrpSpPr>
          <p:cNvPr id="264" name="Shape 264"/>
          <p:cNvGrpSpPr/>
          <p:nvPr/>
        </p:nvGrpSpPr>
        <p:grpSpPr>
          <a:xfrm>
            <a:off x="206051" y="964157"/>
            <a:ext cx="8365403" cy="2048470"/>
            <a:chOff x="126409" y="839225"/>
            <a:chExt cx="8743105" cy="2325957"/>
          </a:xfrm>
        </p:grpSpPr>
        <p:pic>
          <p:nvPicPr>
            <p:cNvPr id="265" name="Shape 265"/>
            <p:cNvPicPr preferRelativeResize="0"/>
            <p:nvPr/>
          </p:nvPicPr>
          <p:blipFill>
            <a:blip r:embed="rId4">
              <a:alphaModFix/>
            </a:blip>
            <a:stretch>
              <a:fillRect/>
            </a:stretch>
          </p:blipFill>
          <p:spPr>
            <a:xfrm>
              <a:off x="2975450" y="839225"/>
              <a:ext cx="2904474" cy="2325874"/>
            </a:xfrm>
            <a:prstGeom prst="rect">
              <a:avLst/>
            </a:prstGeom>
            <a:noFill/>
            <a:ln>
              <a:noFill/>
            </a:ln>
          </p:spPr>
        </p:pic>
        <p:pic>
          <p:nvPicPr>
            <p:cNvPr id="266" name="Shape 266"/>
            <p:cNvPicPr preferRelativeResize="0"/>
            <p:nvPr/>
          </p:nvPicPr>
          <p:blipFill>
            <a:blip r:embed="rId5">
              <a:alphaModFix/>
            </a:blip>
            <a:stretch>
              <a:fillRect/>
            </a:stretch>
          </p:blipFill>
          <p:spPr>
            <a:xfrm>
              <a:off x="126409" y="839225"/>
              <a:ext cx="2904474" cy="2325932"/>
            </a:xfrm>
            <a:prstGeom prst="rect">
              <a:avLst/>
            </a:prstGeom>
            <a:noFill/>
            <a:ln>
              <a:noFill/>
            </a:ln>
          </p:spPr>
        </p:pic>
        <p:pic>
          <p:nvPicPr>
            <p:cNvPr id="267" name="Shape 267"/>
            <p:cNvPicPr preferRelativeResize="0"/>
            <p:nvPr/>
          </p:nvPicPr>
          <p:blipFill>
            <a:blip r:embed="rId6">
              <a:alphaModFix/>
            </a:blip>
            <a:stretch>
              <a:fillRect/>
            </a:stretch>
          </p:blipFill>
          <p:spPr>
            <a:xfrm>
              <a:off x="5965040" y="839225"/>
              <a:ext cx="2904474" cy="2325957"/>
            </a:xfrm>
            <a:prstGeom prst="rect">
              <a:avLst/>
            </a:prstGeom>
            <a:noFill/>
            <a:ln>
              <a:noFill/>
            </a:ln>
          </p:spPr>
        </p:pic>
      </p:grpSp>
      <p:sp>
        <p:nvSpPr>
          <p:cNvPr id="268" name="Shape 268"/>
          <p:cNvSpPr txBox="1"/>
          <p:nvPr/>
        </p:nvSpPr>
        <p:spPr>
          <a:xfrm>
            <a:off x="154425" y="616825"/>
            <a:ext cx="2876400" cy="272400"/>
          </a:xfrm>
          <a:prstGeom prst="rect">
            <a:avLst/>
          </a:prstGeom>
          <a:noFill/>
          <a:ln>
            <a:noFill/>
          </a:ln>
        </p:spPr>
        <p:txBody>
          <a:bodyPr anchorCtr="0" anchor="t" bIns="91425" lIns="91425" rIns="91425" tIns="91425">
            <a:noAutofit/>
          </a:bodyPr>
          <a:lstStyle/>
          <a:p>
            <a:pPr lvl="0" rtl="0">
              <a:spcBef>
                <a:spcPts val="0"/>
              </a:spcBef>
              <a:buNone/>
            </a:pPr>
            <a:r>
              <a:rPr lang="en">
                <a:latin typeface="Cambria"/>
                <a:ea typeface="Cambria"/>
                <a:cs typeface="Cambria"/>
                <a:sym typeface="Cambria"/>
              </a:rPr>
              <a:t>Before morphology* results:</a:t>
            </a:r>
          </a:p>
        </p:txBody>
      </p:sp>
      <p:sp>
        <p:nvSpPr>
          <p:cNvPr id="269" name="Shape 269"/>
          <p:cNvSpPr txBox="1"/>
          <p:nvPr/>
        </p:nvSpPr>
        <p:spPr>
          <a:xfrm>
            <a:off x="5969425" y="3126650"/>
            <a:ext cx="2602199" cy="1613999"/>
          </a:xfrm>
          <a:prstGeom prst="rect">
            <a:avLst/>
          </a:prstGeom>
          <a:noFill/>
          <a:ln>
            <a:noFill/>
          </a:ln>
        </p:spPr>
        <p:txBody>
          <a:bodyPr anchorCtr="0" anchor="t" bIns="91425" lIns="91425" rIns="91425" tIns="91425">
            <a:noAutofit/>
          </a:bodyPr>
          <a:lstStyle/>
          <a:p>
            <a:pPr lvl="0" algn="just">
              <a:spcBef>
                <a:spcPts val="0"/>
              </a:spcBef>
              <a:buNone/>
            </a:pPr>
            <a:r>
              <a:rPr lang="en" sz="1200"/>
              <a:t>*</a:t>
            </a:r>
            <a:r>
              <a:rPr lang="en" sz="1200">
                <a:latin typeface="Cambria"/>
                <a:ea typeface="Cambria"/>
                <a:cs typeface="Cambria"/>
                <a:sym typeface="Cambria"/>
              </a:rPr>
              <a:t>Shadow removal can be applied after or before morphology is done. This little detail has an impact on the AUC. Shadow removal is not perfect and can alter the efficiency of morphological filters, so it is better to remove shadows before morphology.</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pic>
        <p:nvPicPr>
          <p:cNvPr id="274" name="Shape 274"/>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75" name="Shape 275"/>
          <p:cNvSpPr txBox="1"/>
          <p:nvPr/>
        </p:nvSpPr>
        <p:spPr>
          <a:xfrm>
            <a:off x="438314"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5: </a:t>
            </a:r>
            <a:r>
              <a:rPr b="1" lang="en" sz="2800">
                <a:solidFill>
                  <a:srgbClr val="3A4042"/>
                </a:solidFill>
                <a:latin typeface="Cambria"/>
                <a:ea typeface="Cambria"/>
                <a:cs typeface="Cambria"/>
                <a:sym typeface="Cambria"/>
              </a:rPr>
              <a:t>Shadow removal</a:t>
            </a:r>
          </a:p>
        </p:txBody>
      </p:sp>
      <p:pic>
        <p:nvPicPr>
          <p:cNvPr id="276" name="Shape 276"/>
          <p:cNvPicPr preferRelativeResize="0"/>
          <p:nvPr/>
        </p:nvPicPr>
        <p:blipFill>
          <a:blip r:embed="rId4">
            <a:alphaModFix/>
          </a:blip>
          <a:stretch>
            <a:fillRect/>
          </a:stretch>
        </p:blipFill>
        <p:spPr>
          <a:xfrm>
            <a:off x="2775625" y="1082402"/>
            <a:ext cx="1818825" cy="1375496"/>
          </a:xfrm>
          <a:prstGeom prst="rect">
            <a:avLst/>
          </a:prstGeom>
          <a:noFill/>
          <a:ln>
            <a:noFill/>
          </a:ln>
        </p:spPr>
      </p:pic>
      <p:pic>
        <p:nvPicPr>
          <p:cNvPr id="277" name="Shape 277"/>
          <p:cNvPicPr preferRelativeResize="0"/>
          <p:nvPr/>
        </p:nvPicPr>
        <p:blipFill>
          <a:blip r:embed="rId5">
            <a:alphaModFix/>
          </a:blip>
          <a:stretch>
            <a:fillRect/>
          </a:stretch>
        </p:blipFill>
        <p:spPr>
          <a:xfrm>
            <a:off x="4792887" y="1100850"/>
            <a:ext cx="1818824" cy="1359874"/>
          </a:xfrm>
          <a:prstGeom prst="rect">
            <a:avLst/>
          </a:prstGeom>
          <a:noFill/>
          <a:ln>
            <a:noFill/>
          </a:ln>
        </p:spPr>
      </p:pic>
      <p:sp>
        <p:nvSpPr>
          <p:cNvPr id="278" name="Shape 278"/>
          <p:cNvSpPr txBox="1"/>
          <p:nvPr/>
        </p:nvSpPr>
        <p:spPr>
          <a:xfrm>
            <a:off x="2822475" y="2537462"/>
            <a:ext cx="1818899" cy="396600"/>
          </a:xfrm>
          <a:prstGeom prst="rect">
            <a:avLst/>
          </a:prstGeom>
          <a:noFill/>
          <a:ln>
            <a:noFill/>
          </a:ln>
        </p:spPr>
        <p:txBody>
          <a:bodyPr anchorCtr="0" anchor="t" bIns="91425" lIns="91425" rIns="91425" tIns="91425">
            <a:noAutofit/>
          </a:bodyPr>
          <a:lstStyle/>
          <a:p>
            <a:pPr lvl="0" algn="ctr">
              <a:spcBef>
                <a:spcPts val="0"/>
              </a:spcBef>
              <a:buNone/>
            </a:pPr>
            <a:r>
              <a:rPr lang="en" sz="1100">
                <a:latin typeface="Cambria"/>
                <a:ea typeface="Cambria"/>
                <a:cs typeface="Cambria"/>
                <a:sym typeface="Cambria"/>
              </a:rPr>
              <a:t>No </a:t>
            </a:r>
            <a:r>
              <a:rPr lang="en" sz="1100">
                <a:latin typeface="Cambria"/>
                <a:ea typeface="Cambria"/>
                <a:cs typeface="Cambria"/>
                <a:sym typeface="Cambria"/>
              </a:rPr>
              <a:t>shadow removal (only morpho.)</a:t>
            </a:r>
          </a:p>
        </p:txBody>
      </p:sp>
      <p:sp>
        <p:nvSpPr>
          <p:cNvPr id="279" name="Shape 279"/>
          <p:cNvSpPr txBox="1"/>
          <p:nvPr/>
        </p:nvSpPr>
        <p:spPr>
          <a:xfrm>
            <a:off x="4908350" y="2504150"/>
            <a:ext cx="1763699" cy="396600"/>
          </a:xfrm>
          <a:prstGeom prst="rect">
            <a:avLst/>
          </a:prstGeom>
          <a:noFill/>
          <a:ln>
            <a:noFill/>
          </a:ln>
        </p:spPr>
        <p:txBody>
          <a:bodyPr anchorCtr="0" anchor="t" bIns="91425" lIns="91425" rIns="91425" tIns="91425">
            <a:noAutofit/>
          </a:bodyPr>
          <a:lstStyle/>
          <a:p>
            <a:pPr lvl="0" rtl="0" algn="ctr">
              <a:spcBef>
                <a:spcPts val="0"/>
              </a:spcBef>
              <a:buNone/>
            </a:pPr>
            <a:r>
              <a:rPr lang="en" sz="1100">
                <a:latin typeface="Cambria"/>
                <a:ea typeface="Cambria"/>
                <a:cs typeface="Cambria"/>
                <a:sym typeface="Cambria"/>
              </a:rPr>
              <a:t>Shadow removal (before morpho.)</a:t>
            </a:r>
          </a:p>
        </p:txBody>
      </p:sp>
      <p:sp>
        <p:nvSpPr>
          <p:cNvPr id="280" name="Shape 280"/>
          <p:cNvSpPr txBox="1"/>
          <p:nvPr/>
        </p:nvSpPr>
        <p:spPr>
          <a:xfrm>
            <a:off x="685325" y="606225"/>
            <a:ext cx="5079599" cy="396600"/>
          </a:xfrm>
          <a:prstGeom prst="rect">
            <a:avLst/>
          </a:prstGeom>
          <a:noFill/>
          <a:ln>
            <a:noFill/>
          </a:ln>
        </p:spPr>
        <p:txBody>
          <a:bodyPr anchorCtr="0" anchor="ctr" bIns="91425" lIns="91425" rIns="91425" tIns="91425">
            <a:noAutofit/>
          </a:bodyPr>
          <a:lstStyle/>
          <a:p>
            <a:pPr lvl="0" rtl="0" algn="ctr">
              <a:spcBef>
                <a:spcPts val="0"/>
              </a:spcBef>
              <a:buNone/>
            </a:pPr>
            <a:r>
              <a:rPr i="1" lang="en">
                <a:solidFill>
                  <a:schemeClr val="dk1"/>
                </a:solidFill>
                <a:latin typeface="Cambria"/>
                <a:ea typeface="Cambria"/>
                <a:cs typeface="Cambria"/>
                <a:sym typeface="Cambria"/>
              </a:rPr>
              <a:t>highway/001200.png</a:t>
            </a:r>
          </a:p>
        </p:txBody>
      </p:sp>
      <p:sp>
        <p:nvSpPr>
          <p:cNvPr id="281" name="Shape 281"/>
          <p:cNvSpPr txBox="1"/>
          <p:nvPr/>
        </p:nvSpPr>
        <p:spPr>
          <a:xfrm>
            <a:off x="6810150" y="2544425"/>
            <a:ext cx="1992900" cy="396600"/>
          </a:xfrm>
          <a:prstGeom prst="rect">
            <a:avLst/>
          </a:prstGeom>
          <a:noFill/>
          <a:ln>
            <a:noFill/>
          </a:ln>
        </p:spPr>
        <p:txBody>
          <a:bodyPr anchorCtr="0" anchor="t" bIns="91425" lIns="91425" rIns="91425" tIns="91425">
            <a:noAutofit/>
          </a:bodyPr>
          <a:lstStyle/>
          <a:p>
            <a:pPr lvl="0" rtl="0" algn="ctr">
              <a:spcBef>
                <a:spcPts val="0"/>
              </a:spcBef>
              <a:buNone/>
            </a:pPr>
            <a:r>
              <a:rPr lang="en" sz="1100">
                <a:latin typeface="Cambria"/>
                <a:ea typeface="Cambria"/>
                <a:cs typeface="Cambria"/>
                <a:sym typeface="Cambria"/>
              </a:rPr>
              <a:t>Shadow removal (after morpho.)</a:t>
            </a:r>
          </a:p>
        </p:txBody>
      </p:sp>
      <p:sp>
        <p:nvSpPr>
          <p:cNvPr id="282" name="Shape 282"/>
          <p:cNvSpPr txBox="1"/>
          <p:nvPr/>
        </p:nvSpPr>
        <p:spPr>
          <a:xfrm>
            <a:off x="682975" y="3126650"/>
            <a:ext cx="7888800" cy="1613999"/>
          </a:xfrm>
          <a:prstGeom prst="rect">
            <a:avLst/>
          </a:prstGeom>
          <a:noFill/>
          <a:ln>
            <a:noFill/>
          </a:ln>
        </p:spPr>
        <p:txBody>
          <a:bodyPr anchorCtr="0" anchor="t" bIns="91425" lIns="91425" rIns="91425" tIns="91425">
            <a:noAutofit/>
          </a:bodyPr>
          <a:lstStyle/>
          <a:p>
            <a:pPr lvl="0" rtl="0" algn="just">
              <a:spcBef>
                <a:spcPts val="0"/>
              </a:spcBef>
              <a:buNone/>
            </a:pPr>
            <a:r>
              <a:rPr lang="en" sz="1200">
                <a:latin typeface="Cambria"/>
                <a:ea typeface="Cambria"/>
                <a:cs typeface="Cambria"/>
                <a:sym typeface="Cambria"/>
              </a:rPr>
              <a:t>Comparing the average AUC with the Task 4 results we get to the conclusion that shadow removal is not the best tool to apply in the analyzed sequences.</a:t>
            </a:r>
          </a:p>
          <a:p>
            <a:pPr lvl="0" rtl="0" algn="just">
              <a:spcBef>
                <a:spcPts val="0"/>
              </a:spcBef>
              <a:buNone/>
            </a:pPr>
            <a:r>
              <a:rPr lang="en" sz="1200">
                <a:latin typeface="Cambria"/>
                <a:ea typeface="Cambria"/>
                <a:cs typeface="Cambria"/>
                <a:sym typeface="Cambria"/>
              </a:rPr>
              <a:t>The only improvement appears in </a:t>
            </a:r>
            <a:r>
              <a:rPr i="1" lang="en" sz="1200">
                <a:latin typeface="Cambria"/>
                <a:ea typeface="Cambria"/>
                <a:cs typeface="Cambria"/>
                <a:sym typeface="Cambria"/>
              </a:rPr>
              <a:t>Traffic</a:t>
            </a:r>
            <a:r>
              <a:rPr lang="en" sz="1200">
                <a:latin typeface="Cambria"/>
                <a:ea typeface="Cambria"/>
                <a:cs typeface="Cambria"/>
                <a:sym typeface="Cambria"/>
              </a:rPr>
              <a:t> sequence. There, we are able to detect shadows in blobs that have been misclassified, managing to remove FPs. The parameters have been set to the ones reported as best results by the paper:</a:t>
            </a:r>
            <a:r>
              <a:rPr lang="en" sz="1100">
                <a:solidFill>
                  <a:schemeClr val="dk1"/>
                </a:solidFill>
                <a:latin typeface="Cambria"/>
                <a:ea typeface="Cambria"/>
                <a:cs typeface="Cambria"/>
                <a:sym typeface="Cambria"/>
              </a:rPr>
              <a:t>	</a:t>
            </a:r>
            <a:r>
              <a:rPr lang="en" sz="1100">
                <a:solidFill>
                  <a:schemeClr val="dk1"/>
                </a:solidFill>
              </a:rPr>
              <a:t>		</a:t>
            </a:r>
          </a:p>
          <a:p>
            <a:pPr indent="-228600" lvl="0" marL="457200" rtl="0">
              <a:lnSpc>
                <a:spcPct val="115000"/>
              </a:lnSpc>
              <a:spcBef>
                <a:spcPts val="0"/>
              </a:spcBef>
              <a:buClr>
                <a:schemeClr val="dk1"/>
              </a:buClr>
              <a:buSzPct val="110000"/>
              <a:buNone/>
            </a:pPr>
            <a:r>
              <a:rPr lang="en" sz="1000">
                <a:solidFill>
                  <a:schemeClr val="dk1"/>
                </a:solidFill>
              </a:rPr>
              <a:t>Cucchiara, Rita, et al. "Improving shadow suppression in moving object detection with HSV color information." </a:t>
            </a:r>
            <a:r>
              <a:rPr i="1" lang="en" sz="1000">
                <a:solidFill>
                  <a:schemeClr val="dk1"/>
                </a:solidFill>
              </a:rPr>
              <a:t>Intelligent Transportation Systems, 2001. Proceedings. 2001 IEEE</a:t>
            </a:r>
            <a:r>
              <a:rPr lang="en" sz="1000">
                <a:solidFill>
                  <a:schemeClr val="dk1"/>
                </a:solidFill>
              </a:rPr>
              <a:t>. IEEE, 2001.</a:t>
            </a:r>
          </a:p>
          <a:p>
            <a:pPr lvl="0" rtl="0" algn="just">
              <a:spcBef>
                <a:spcPts val="0"/>
              </a:spcBef>
              <a:buNone/>
            </a:pPr>
            <a:r>
              <a:rPr lang="en" sz="1200">
                <a:latin typeface="Cambria"/>
                <a:ea typeface="Cambria"/>
                <a:cs typeface="Cambria"/>
                <a:sym typeface="Cambria"/>
              </a:rPr>
              <a:t>We have not obtained a good improvement by parameter-tuning them.</a:t>
            </a:r>
          </a:p>
        </p:txBody>
      </p:sp>
      <p:pic>
        <p:nvPicPr>
          <p:cNvPr id="283" name="Shape 283"/>
          <p:cNvPicPr preferRelativeResize="0"/>
          <p:nvPr/>
        </p:nvPicPr>
        <p:blipFill rotWithShape="1">
          <a:blip r:embed="rId6">
            <a:alphaModFix/>
          </a:blip>
          <a:srcRect b="15813" l="14943" r="15747" t="7310"/>
          <a:stretch/>
        </p:blipFill>
        <p:spPr>
          <a:xfrm>
            <a:off x="6810150" y="1104387"/>
            <a:ext cx="1863675" cy="1393074"/>
          </a:xfrm>
          <a:prstGeom prst="rect">
            <a:avLst/>
          </a:prstGeom>
          <a:noFill/>
          <a:ln>
            <a:noFill/>
          </a:ln>
        </p:spPr>
      </p:pic>
      <p:pic>
        <p:nvPicPr>
          <p:cNvPr id="284" name="Shape 284"/>
          <p:cNvPicPr preferRelativeResize="0"/>
          <p:nvPr/>
        </p:nvPicPr>
        <p:blipFill>
          <a:blip r:embed="rId7">
            <a:alphaModFix/>
          </a:blip>
          <a:stretch>
            <a:fillRect/>
          </a:stretch>
        </p:blipFill>
        <p:spPr>
          <a:xfrm>
            <a:off x="729375" y="1085729"/>
            <a:ext cx="1818899" cy="1370195"/>
          </a:xfrm>
          <a:prstGeom prst="rect">
            <a:avLst/>
          </a:prstGeom>
          <a:noFill/>
          <a:ln>
            <a:noFill/>
          </a:ln>
        </p:spPr>
      </p:pic>
      <p:sp>
        <p:nvSpPr>
          <p:cNvPr id="285" name="Shape 285"/>
          <p:cNvSpPr txBox="1"/>
          <p:nvPr/>
        </p:nvSpPr>
        <p:spPr>
          <a:xfrm>
            <a:off x="570750" y="2460725"/>
            <a:ext cx="2075399" cy="637799"/>
          </a:xfrm>
          <a:prstGeom prst="rect">
            <a:avLst/>
          </a:prstGeom>
          <a:noFill/>
          <a:ln>
            <a:noFill/>
          </a:ln>
        </p:spPr>
        <p:txBody>
          <a:bodyPr anchorCtr="0" anchor="t" bIns="91425" lIns="91425" rIns="91425" tIns="91425">
            <a:noAutofit/>
          </a:bodyPr>
          <a:lstStyle/>
          <a:p>
            <a:pPr lvl="0" rtl="0" algn="ctr">
              <a:spcBef>
                <a:spcPts val="0"/>
              </a:spcBef>
              <a:buNone/>
            </a:pPr>
            <a:r>
              <a:rPr lang="en" sz="1100">
                <a:latin typeface="Cambria"/>
                <a:ea typeface="Cambria"/>
                <a:cs typeface="Cambria"/>
                <a:sym typeface="Cambria"/>
              </a:rPr>
              <a:t>Ground truth (white=foreground, blue=unknown, red=shadow)</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pic>
        <p:nvPicPr>
          <p:cNvPr id="290" name="Shape 290"/>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91" name="Shape 291"/>
          <p:cNvSpPr txBox="1"/>
          <p:nvPr/>
        </p:nvSpPr>
        <p:spPr>
          <a:xfrm>
            <a:off x="451302" y="536150"/>
            <a:ext cx="8556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600">
                <a:solidFill>
                  <a:srgbClr val="3A4042"/>
                </a:solidFill>
                <a:latin typeface="Cambria"/>
                <a:ea typeface="Cambria"/>
                <a:cs typeface="Cambria"/>
                <a:sym typeface="Cambria"/>
              </a:rPr>
              <a:t>Task 6</a:t>
            </a:r>
            <a:r>
              <a:rPr b="1" lang="en" sz="2400">
                <a:solidFill>
                  <a:srgbClr val="3A4042"/>
                </a:solidFill>
                <a:latin typeface="Cambria"/>
                <a:ea typeface="Cambria"/>
                <a:cs typeface="Cambria"/>
                <a:sym typeface="Cambria"/>
              </a:rPr>
              <a:t>: </a:t>
            </a:r>
            <a:r>
              <a:rPr b="1" lang="en" sz="2600">
                <a:solidFill>
                  <a:srgbClr val="3A4042"/>
                </a:solidFill>
                <a:latin typeface="Cambria"/>
                <a:ea typeface="Cambria"/>
                <a:cs typeface="Cambria"/>
                <a:sym typeface="Cambria"/>
              </a:rPr>
              <a:t>Improved Evaluation of Foreground Maps</a:t>
            </a:r>
          </a:p>
        </p:txBody>
      </p:sp>
      <p:sp>
        <p:nvSpPr>
          <p:cNvPr id="292" name="Shape 292"/>
          <p:cNvSpPr txBox="1"/>
          <p:nvPr/>
        </p:nvSpPr>
        <p:spPr>
          <a:xfrm>
            <a:off x="569800" y="849750"/>
            <a:ext cx="7900799" cy="3349200"/>
          </a:xfrm>
          <a:prstGeom prst="rect">
            <a:avLst/>
          </a:prstGeom>
          <a:noFill/>
          <a:ln>
            <a:noFill/>
          </a:ln>
        </p:spPr>
        <p:txBody>
          <a:bodyPr anchorCtr="0" anchor="t" bIns="91425" lIns="91425" rIns="91425" tIns="91425">
            <a:noAutofit/>
          </a:bodyPr>
          <a:lstStyle/>
          <a:p>
            <a:pPr lvl="0" rtl="0" algn="just">
              <a:spcBef>
                <a:spcPts val="0"/>
              </a:spcBef>
              <a:buNone/>
            </a:pPr>
            <a:r>
              <a:rPr lang="en">
                <a:latin typeface="Cambria"/>
                <a:ea typeface="Cambria"/>
                <a:cs typeface="Cambria"/>
                <a:sym typeface="Cambria"/>
              </a:rPr>
              <a:t>F1-score is a well known measure to evaluate foreground maps. However, this metric cannot distinguish which is the best between foreground maps that for a human it is very easy. Here we can see two synthetic images. Clearly, the segmentation of image 1 is better than image 2 and this is what the </a:t>
            </a:r>
            <a:r>
              <a:rPr lang="en">
                <a:solidFill>
                  <a:schemeClr val="dk1"/>
                </a:solidFill>
                <a:latin typeface="Cambria"/>
                <a:ea typeface="Cambria"/>
                <a:cs typeface="Cambria"/>
                <a:sym typeface="Cambria"/>
              </a:rPr>
              <a:t>F</a:t>
            </a:r>
            <a:r>
              <a:rPr baseline="-25000" lang="en">
                <a:solidFill>
                  <a:schemeClr val="dk1"/>
                </a:solidFill>
                <a:latin typeface="Cambria"/>
                <a:ea typeface="Cambria"/>
                <a:cs typeface="Cambria"/>
                <a:sym typeface="Cambria"/>
              </a:rPr>
              <a:t>1</a:t>
            </a:r>
            <a:r>
              <a:rPr baseline="30000" lang="en">
                <a:solidFill>
                  <a:schemeClr val="dk1"/>
                </a:solidFill>
                <a:latin typeface="Cambria"/>
                <a:ea typeface="Cambria"/>
                <a:cs typeface="Cambria"/>
                <a:sym typeface="Cambria"/>
              </a:rPr>
              <a:t>w</a:t>
            </a:r>
            <a:r>
              <a:rPr lang="en">
                <a:solidFill>
                  <a:schemeClr val="dk1"/>
                </a:solidFill>
                <a:latin typeface="Cambria"/>
                <a:ea typeface="Cambria"/>
                <a:cs typeface="Cambria"/>
                <a:sym typeface="Cambria"/>
              </a:rPr>
              <a:t>-measure tells us taking into account the </a:t>
            </a:r>
            <a:r>
              <a:rPr b="1" lang="en">
                <a:solidFill>
                  <a:schemeClr val="dk1"/>
                </a:solidFill>
                <a:latin typeface="Cambria"/>
                <a:ea typeface="Cambria"/>
                <a:cs typeface="Cambria"/>
                <a:sym typeface="Cambria"/>
              </a:rPr>
              <a:t>geometric information.</a:t>
            </a:r>
          </a:p>
        </p:txBody>
      </p:sp>
      <p:pic>
        <p:nvPicPr>
          <p:cNvPr id="293" name="Shape 293"/>
          <p:cNvPicPr preferRelativeResize="0"/>
          <p:nvPr/>
        </p:nvPicPr>
        <p:blipFill>
          <a:blip r:embed="rId4">
            <a:alphaModFix/>
          </a:blip>
          <a:stretch>
            <a:fillRect/>
          </a:stretch>
        </p:blipFill>
        <p:spPr>
          <a:xfrm>
            <a:off x="3513150" y="2309475"/>
            <a:ext cx="2014100" cy="2014100"/>
          </a:xfrm>
          <a:prstGeom prst="rect">
            <a:avLst/>
          </a:prstGeom>
          <a:noFill/>
          <a:ln>
            <a:noFill/>
          </a:ln>
        </p:spPr>
      </p:pic>
      <p:pic>
        <p:nvPicPr>
          <p:cNvPr id="294" name="Shape 294"/>
          <p:cNvPicPr preferRelativeResize="0"/>
          <p:nvPr/>
        </p:nvPicPr>
        <p:blipFill>
          <a:blip r:embed="rId5">
            <a:alphaModFix/>
          </a:blip>
          <a:stretch>
            <a:fillRect/>
          </a:stretch>
        </p:blipFill>
        <p:spPr>
          <a:xfrm>
            <a:off x="569550" y="2309475"/>
            <a:ext cx="2014100" cy="2014100"/>
          </a:xfrm>
          <a:prstGeom prst="rect">
            <a:avLst/>
          </a:prstGeom>
          <a:noFill/>
          <a:ln>
            <a:noFill/>
          </a:ln>
        </p:spPr>
      </p:pic>
      <p:sp>
        <p:nvSpPr>
          <p:cNvPr id="295" name="Shape 295"/>
          <p:cNvSpPr txBox="1"/>
          <p:nvPr/>
        </p:nvSpPr>
        <p:spPr>
          <a:xfrm>
            <a:off x="451300" y="19643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Ground truth</a:t>
            </a:r>
          </a:p>
        </p:txBody>
      </p:sp>
      <p:sp>
        <p:nvSpPr>
          <p:cNvPr id="296" name="Shape 296"/>
          <p:cNvSpPr txBox="1"/>
          <p:nvPr/>
        </p:nvSpPr>
        <p:spPr>
          <a:xfrm>
            <a:off x="3394900" y="19643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Prediction 1</a:t>
            </a:r>
          </a:p>
        </p:txBody>
      </p:sp>
      <p:pic>
        <p:nvPicPr>
          <p:cNvPr id="297" name="Shape 297"/>
          <p:cNvPicPr preferRelativeResize="0"/>
          <p:nvPr/>
        </p:nvPicPr>
        <p:blipFill>
          <a:blip r:embed="rId6">
            <a:alphaModFix/>
          </a:blip>
          <a:stretch>
            <a:fillRect/>
          </a:stretch>
        </p:blipFill>
        <p:spPr>
          <a:xfrm>
            <a:off x="6261900" y="2309475"/>
            <a:ext cx="2014100" cy="2014100"/>
          </a:xfrm>
          <a:prstGeom prst="rect">
            <a:avLst/>
          </a:prstGeom>
          <a:noFill/>
          <a:ln>
            <a:noFill/>
          </a:ln>
        </p:spPr>
      </p:pic>
      <p:sp>
        <p:nvSpPr>
          <p:cNvPr id="298" name="Shape 298"/>
          <p:cNvSpPr txBox="1"/>
          <p:nvPr/>
        </p:nvSpPr>
        <p:spPr>
          <a:xfrm>
            <a:off x="6154175" y="19643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Prediction 2</a:t>
            </a:r>
          </a:p>
        </p:txBody>
      </p:sp>
      <p:sp>
        <p:nvSpPr>
          <p:cNvPr id="299" name="Shape 299"/>
          <p:cNvSpPr txBox="1"/>
          <p:nvPr/>
        </p:nvSpPr>
        <p:spPr>
          <a:xfrm>
            <a:off x="3451750" y="42438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dk1"/>
                </a:solidFill>
                <a:latin typeface="Cambria"/>
                <a:ea typeface="Cambria"/>
                <a:cs typeface="Cambria"/>
                <a:sym typeface="Cambria"/>
              </a:rPr>
              <a:t>F1-measure = 0.4881</a:t>
            </a:r>
          </a:p>
          <a:p>
            <a:pPr lvl="0" rtl="0" algn="ctr">
              <a:spcBef>
                <a:spcPts val="0"/>
              </a:spcBef>
              <a:buNone/>
            </a:pPr>
            <a:r>
              <a:rPr lang="en">
                <a:solidFill>
                  <a:schemeClr val="dk1"/>
                </a:solidFill>
                <a:latin typeface="Cambria"/>
                <a:ea typeface="Cambria"/>
                <a:cs typeface="Cambria"/>
                <a:sym typeface="Cambria"/>
              </a:rPr>
              <a:t>F</a:t>
            </a:r>
            <a:r>
              <a:rPr baseline="-25000" lang="en">
                <a:solidFill>
                  <a:schemeClr val="dk1"/>
                </a:solidFill>
                <a:latin typeface="Cambria"/>
                <a:ea typeface="Cambria"/>
                <a:cs typeface="Cambria"/>
                <a:sym typeface="Cambria"/>
              </a:rPr>
              <a:t>1</a:t>
            </a:r>
            <a:r>
              <a:rPr baseline="30000" lang="en">
                <a:solidFill>
                  <a:schemeClr val="dk1"/>
                </a:solidFill>
                <a:latin typeface="Cambria"/>
                <a:ea typeface="Cambria"/>
                <a:cs typeface="Cambria"/>
                <a:sym typeface="Cambria"/>
              </a:rPr>
              <a:t>w</a:t>
            </a:r>
            <a:r>
              <a:rPr lang="en">
                <a:latin typeface="Cambria"/>
                <a:ea typeface="Cambria"/>
                <a:cs typeface="Cambria"/>
                <a:sym typeface="Cambria"/>
              </a:rPr>
              <a:t>-</a:t>
            </a:r>
            <a:r>
              <a:rPr lang="en">
                <a:solidFill>
                  <a:schemeClr val="dk1"/>
                </a:solidFill>
                <a:latin typeface="Cambria"/>
                <a:ea typeface="Cambria"/>
                <a:cs typeface="Cambria"/>
                <a:sym typeface="Cambria"/>
              </a:rPr>
              <a:t>measure</a:t>
            </a:r>
            <a:r>
              <a:rPr lang="en">
                <a:latin typeface="Cambria"/>
                <a:ea typeface="Cambria"/>
                <a:cs typeface="Cambria"/>
                <a:sym typeface="Cambria"/>
              </a:rPr>
              <a:t> = 0.4232</a:t>
            </a:r>
          </a:p>
        </p:txBody>
      </p:sp>
      <p:sp>
        <p:nvSpPr>
          <p:cNvPr id="300" name="Shape 300"/>
          <p:cNvSpPr txBox="1"/>
          <p:nvPr/>
        </p:nvSpPr>
        <p:spPr>
          <a:xfrm>
            <a:off x="6154175" y="42473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dk1"/>
                </a:solidFill>
                <a:latin typeface="Cambria"/>
                <a:ea typeface="Cambria"/>
                <a:cs typeface="Cambria"/>
                <a:sym typeface="Cambria"/>
              </a:rPr>
              <a:t>F1-measure = 0.4881</a:t>
            </a:r>
          </a:p>
          <a:p>
            <a:pPr lvl="0" rtl="0" algn="ctr">
              <a:spcBef>
                <a:spcPts val="0"/>
              </a:spcBef>
              <a:buNone/>
            </a:pPr>
            <a:r>
              <a:rPr lang="en">
                <a:solidFill>
                  <a:schemeClr val="dk1"/>
                </a:solidFill>
                <a:latin typeface="Cambria"/>
                <a:ea typeface="Cambria"/>
                <a:cs typeface="Cambria"/>
                <a:sym typeface="Cambria"/>
              </a:rPr>
              <a:t>F</a:t>
            </a:r>
            <a:r>
              <a:rPr baseline="-25000" lang="en">
                <a:solidFill>
                  <a:schemeClr val="dk1"/>
                </a:solidFill>
                <a:latin typeface="Cambria"/>
                <a:ea typeface="Cambria"/>
                <a:cs typeface="Cambria"/>
                <a:sym typeface="Cambria"/>
              </a:rPr>
              <a:t>1</a:t>
            </a:r>
            <a:r>
              <a:rPr baseline="30000" lang="en">
                <a:solidFill>
                  <a:schemeClr val="dk1"/>
                </a:solidFill>
                <a:latin typeface="Cambria"/>
                <a:ea typeface="Cambria"/>
                <a:cs typeface="Cambria"/>
                <a:sym typeface="Cambria"/>
              </a:rPr>
              <a:t>w</a:t>
            </a:r>
            <a:r>
              <a:rPr lang="en">
                <a:latin typeface="Cambria"/>
                <a:ea typeface="Cambria"/>
                <a:cs typeface="Cambria"/>
                <a:sym typeface="Cambria"/>
              </a:rPr>
              <a:t>-</a:t>
            </a:r>
            <a:r>
              <a:rPr lang="en">
                <a:solidFill>
                  <a:schemeClr val="dk1"/>
                </a:solidFill>
                <a:latin typeface="Cambria"/>
                <a:ea typeface="Cambria"/>
                <a:cs typeface="Cambria"/>
                <a:sym typeface="Cambria"/>
              </a:rPr>
              <a:t>measure</a:t>
            </a:r>
            <a:r>
              <a:rPr lang="en">
                <a:latin typeface="Cambria"/>
                <a:ea typeface="Cambria"/>
                <a:cs typeface="Cambria"/>
                <a:sym typeface="Cambria"/>
              </a:rPr>
              <a:t>= 0.3994</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pic>
        <p:nvPicPr>
          <p:cNvPr id="305" name="Shape 305"/>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306" name="Shape 306"/>
          <p:cNvSpPr txBox="1"/>
          <p:nvPr/>
        </p:nvSpPr>
        <p:spPr>
          <a:xfrm>
            <a:off x="451302" y="536150"/>
            <a:ext cx="8556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3600">
                <a:solidFill>
                  <a:srgbClr val="3A4042"/>
                </a:solidFill>
                <a:latin typeface="Cambria"/>
                <a:ea typeface="Cambria"/>
                <a:cs typeface="Cambria"/>
                <a:sym typeface="Cambria"/>
              </a:rPr>
              <a:t>Task 6</a:t>
            </a:r>
            <a:r>
              <a:rPr b="1" lang="en" sz="2400">
                <a:solidFill>
                  <a:srgbClr val="3A4042"/>
                </a:solidFill>
                <a:latin typeface="Cambria"/>
                <a:ea typeface="Cambria"/>
                <a:cs typeface="Cambria"/>
                <a:sym typeface="Cambria"/>
              </a:rPr>
              <a:t>: </a:t>
            </a:r>
            <a:r>
              <a:rPr b="1" lang="en" sz="2600">
                <a:solidFill>
                  <a:srgbClr val="3A4042"/>
                </a:solidFill>
                <a:latin typeface="Cambria"/>
                <a:ea typeface="Cambria"/>
                <a:cs typeface="Cambria"/>
                <a:sym typeface="Cambria"/>
              </a:rPr>
              <a:t>Improved Evaluation of Foreground Maps</a:t>
            </a:r>
          </a:p>
        </p:txBody>
      </p:sp>
      <p:sp>
        <p:nvSpPr>
          <p:cNvPr id="307" name="Shape 307"/>
          <p:cNvSpPr txBox="1"/>
          <p:nvPr/>
        </p:nvSpPr>
        <p:spPr>
          <a:xfrm>
            <a:off x="569800" y="849750"/>
            <a:ext cx="7900799" cy="1198199"/>
          </a:xfrm>
          <a:prstGeom prst="rect">
            <a:avLst/>
          </a:prstGeom>
          <a:noFill/>
          <a:ln>
            <a:noFill/>
          </a:ln>
        </p:spPr>
        <p:txBody>
          <a:bodyPr anchorCtr="0" anchor="t" bIns="91425" lIns="91425" rIns="91425" tIns="91425">
            <a:noAutofit/>
          </a:bodyPr>
          <a:lstStyle/>
          <a:p>
            <a:pPr lvl="0" rtl="0" algn="just">
              <a:spcBef>
                <a:spcPts val="0"/>
              </a:spcBef>
              <a:buNone/>
            </a:pPr>
            <a:r>
              <a:rPr lang="en">
                <a:latin typeface="Cambria"/>
                <a:ea typeface="Cambria"/>
                <a:cs typeface="Cambria"/>
                <a:sym typeface="Cambria"/>
              </a:rPr>
              <a:t>Similarly to previous examples, the F1-measure gives a different rank of values than the weighted F1-measure. </a:t>
            </a:r>
            <a:r>
              <a:rPr lang="en">
                <a:solidFill>
                  <a:schemeClr val="dk1"/>
                </a:solidFill>
                <a:latin typeface="Cambria"/>
                <a:ea typeface="Cambria"/>
                <a:cs typeface="Cambria"/>
                <a:sym typeface="Cambria"/>
              </a:rPr>
              <a:t>F</a:t>
            </a:r>
            <a:r>
              <a:rPr baseline="-25000" lang="en">
                <a:solidFill>
                  <a:schemeClr val="dk1"/>
                </a:solidFill>
                <a:latin typeface="Cambria"/>
                <a:ea typeface="Cambria"/>
                <a:cs typeface="Cambria"/>
                <a:sym typeface="Cambria"/>
              </a:rPr>
              <a:t>1</a:t>
            </a:r>
            <a:r>
              <a:rPr baseline="30000" lang="en">
                <a:solidFill>
                  <a:schemeClr val="dk1"/>
                </a:solidFill>
                <a:latin typeface="Cambria"/>
                <a:ea typeface="Cambria"/>
                <a:cs typeface="Cambria"/>
                <a:sym typeface="Cambria"/>
              </a:rPr>
              <a:t>w</a:t>
            </a:r>
            <a:r>
              <a:rPr lang="en">
                <a:solidFill>
                  <a:schemeClr val="dk1"/>
                </a:solidFill>
                <a:latin typeface="Cambria"/>
                <a:ea typeface="Cambria"/>
                <a:cs typeface="Cambria"/>
                <a:sym typeface="Cambria"/>
              </a:rPr>
              <a:t>-measure gives priority to the masks that are closer to the ground-truth. </a:t>
            </a:r>
          </a:p>
          <a:p>
            <a:pPr lvl="0" rtl="0" algn="just">
              <a:spcBef>
                <a:spcPts val="0"/>
              </a:spcBef>
              <a:buNone/>
            </a:pPr>
            <a:r>
              <a:rPr lang="en">
                <a:solidFill>
                  <a:schemeClr val="dk1"/>
                </a:solidFill>
                <a:latin typeface="Cambria"/>
                <a:ea typeface="Cambria"/>
                <a:cs typeface="Cambria"/>
                <a:sym typeface="Cambria"/>
              </a:rPr>
              <a:t>Note how the F1-measure is reduced from image 1 to image 2 and F</a:t>
            </a:r>
            <a:r>
              <a:rPr baseline="-25000" lang="en">
                <a:solidFill>
                  <a:schemeClr val="dk1"/>
                </a:solidFill>
                <a:latin typeface="Cambria"/>
                <a:ea typeface="Cambria"/>
                <a:cs typeface="Cambria"/>
                <a:sym typeface="Cambria"/>
              </a:rPr>
              <a:t>1</a:t>
            </a:r>
            <a:r>
              <a:rPr baseline="30000" lang="en">
                <a:solidFill>
                  <a:schemeClr val="dk1"/>
                </a:solidFill>
                <a:latin typeface="Cambria"/>
                <a:ea typeface="Cambria"/>
                <a:cs typeface="Cambria"/>
                <a:sym typeface="Cambria"/>
              </a:rPr>
              <a:t>w </a:t>
            </a:r>
            <a:r>
              <a:rPr lang="en">
                <a:solidFill>
                  <a:schemeClr val="dk1"/>
                </a:solidFill>
                <a:latin typeface="Cambria"/>
                <a:ea typeface="Cambria"/>
                <a:cs typeface="Cambria"/>
                <a:sym typeface="Cambria"/>
              </a:rPr>
              <a:t>has increased. Visually, humans prefer the mask provided by Image 2 because it has more foreground pixels close to the object we want to detect. This is in fact what F</a:t>
            </a:r>
            <a:r>
              <a:rPr baseline="-25000" lang="en">
                <a:solidFill>
                  <a:schemeClr val="dk1"/>
                </a:solidFill>
                <a:latin typeface="Cambria"/>
                <a:ea typeface="Cambria"/>
                <a:cs typeface="Cambria"/>
                <a:sym typeface="Cambria"/>
              </a:rPr>
              <a:t>1</a:t>
            </a:r>
            <a:r>
              <a:rPr baseline="30000" lang="en">
                <a:solidFill>
                  <a:schemeClr val="dk1"/>
                </a:solidFill>
                <a:latin typeface="Cambria"/>
                <a:ea typeface="Cambria"/>
                <a:cs typeface="Cambria"/>
                <a:sym typeface="Cambria"/>
              </a:rPr>
              <a:t>w</a:t>
            </a:r>
            <a:r>
              <a:rPr lang="en">
                <a:solidFill>
                  <a:schemeClr val="dk1"/>
                </a:solidFill>
                <a:latin typeface="Cambria"/>
                <a:ea typeface="Cambria"/>
                <a:cs typeface="Cambria"/>
                <a:sym typeface="Cambria"/>
              </a:rPr>
              <a:t> does, and so it matches our perception.</a:t>
            </a:r>
          </a:p>
        </p:txBody>
      </p:sp>
      <p:sp>
        <p:nvSpPr>
          <p:cNvPr id="308" name="Shape 308"/>
          <p:cNvSpPr txBox="1"/>
          <p:nvPr/>
        </p:nvSpPr>
        <p:spPr>
          <a:xfrm>
            <a:off x="451300" y="19643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Ground truth</a:t>
            </a:r>
          </a:p>
        </p:txBody>
      </p:sp>
      <p:sp>
        <p:nvSpPr>
          <p:cNvPr id="309" name="Shape 309"/>
          <p:cNvSpPr txBox="1"/>
          <p:nvPr/>
        </p:nvSpPr>
        <p:spPr>
          <a:xfrm>
            <a:off x="3394900" y="19643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Image 1</a:t>
            </a:r>
          </a:p>
        </p:txBody>
      </p:sp>
      <p:sp>
        <p:nvSpPr>
          <p:cNvPr id="310" name="Shape 310"/>
          <p:cNvSpPr txBox="1"/>
          <p:nvPr/>
        </p:nvSpPr>
        <p:spPr>
          <a:xfrm>
            <a:off x="6154175" y="19643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Image 2</a:t>
            </a:r>
          </a:p>
        </p:txBody>
      </p:sp>
      <p:sp>
        <p:nvSpPr>
          <p:cNvPr id="311" name="Shape 311"/>
          <p:cNvSpPr txBox="1"/>
          <p:nvPr/>
        </p:nvSpPr>
        <p:spPr>
          <a:xfrm>
            <a:off x="3451750" y="41676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FF0000"/>
                </a:solidFill>
                <a:latin typeface="Cambria"/>
                <a:ea typeface="Cambria"/>
                <a:cs typeface="Cambria"/>
                <a:sym typeface="Cambria"/>
              </a:rPr>
              <a:t>F1-measure = 0.5585</a:t>
            </a:r>
          </a:p>
          <a:p>
            <a:pPr lvl="0" rtl="0" algn="ctr">
              <a:spcBef>
                <a:spcPts val="0"/>
              </a:spcBef>
              <a:buNone/>
            </a:pPr>
            <a:r>
              <a:rPr lang="en">
                <a:solidFill>
                  <a:schemeClr val="dk1"/>
                </a:solidFill>
                <a:latin typeface="Cambria"/>
                <a:ea typeface="Cambria"/>
                <a:cs typeface="Cambria"/>
                <a:sym typeface="Cambria"/>
              </a:rPr>
              <a:t>F</a:t>
            </a:r>
            <a:r>
              <a:rPr baseline="-25000" lang="en">
                <a:solidFill>
                  <a:schemeClr val="dk1"/>
                </a:solidFill>
                <a:latin typeface="Cambria"/>
                <a:ea typeface="Cambria"/>
                <a:cs typeface="Cambria"/>
                <a:sym typeface="Cambria"/>
              </a:rPr>
              <a:t>1</a:t>
            </a:r>
            <a:r>
              <a:rPr baseline="30000" lang="en">
                <a:solidFill>
                  <a:schemeClr val="dk1"/>
                </a:solidFill>
                <a:latin typeface="Cambria"/>
                <a:ea typeface="Cambria"/>
                <a:cs typeface="Cambria"/>
                <a:sym typeface="Cambria"/>
              </a:rPr>
              <a:t>w</a:t>
            </a:r>
            <a:r>
              <a:rPr lang="en">
                <a:latin typeface="Cambria"/>
                <a:ea typeface="Cambria"/>
                <a:cs typeface="Cambria"/>
                <a:sym typeface="Cambria"/>
              </a:rPr>
              <a:t>-</a:t>
            </a:r>
            <a:r>
              <a:rPr lang="en">
                <a:solidFill>
                  <a:schemeClr val="dk1"/>
                </a:solidFill>
                <a:latin typeface="Cambria"/>
                <a:ea typeface="Cambria"/>
                <a:cs typeface="Cambria"/>
                <a:sym typeface="Cambria"/>
              </a:rPr>
              <a:t>measure</a:t>
            </a:r>
            <a:r>
              <a:rPr lang="en">
                <a:latin typeface="Cambria"/>
                <a:ea typeface="Cambria"/>
                <a:cs typeface="Cambria"/>
                <a:sym typeface="Cambria"/>
              </a:rPr>
              <a:t> = 0.7644</a:t>
            </a:r>
          </a:p>
        </p:txBody>
      </p:sp>
      <p:sp>
        <p:nvSpPr>
          <p:cNvPr id="312" name="Shape 312"/>
          <p:cNvSpPr txBox="1"/>
          <p:nvPr/>
        </p:nvSpPr>
        <p:spPr>
          <a:xfrm>
            <a:off x="6154175" y="41711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dk1"/>
                </a:solidFill>
                <a:latin typeface="Cambria"/>
                <a:ea typeface="Cambria"/>
                <a:cs typeface="Cambria"/>
                <a:sym typeface="Cambria"/>
              </a:rPr>
              <a:t>F1-measure = 0.5469</a:t>
            </a:r>
          </a:p>
          <a:p>
            <a:pPr lvl="0" rtl="0" algn="ctr">
              <a:spcBef>
                <a:spcPts val="0"/>
              </a:spcBef>
              <a:buNone/>
            </a:pPr>
            <a:r>
              <a:rPr lang="en">
                <a:solidFill>
                  <a:srgbClr val="40DF37"/>
                </a:solidFill>
                <a:latin typeface="Cambria"/>
                <a:ea typeface="Cambria"/>
                <a:cs typeface="Cambria"/>
                <a:sym typeface="Cambria"/>
              </a:rPr>
              <a:t>F</a:t>
            </a:r>
            <a:r>
              <a:rPr baseline="-25000" lang="en">
                <a:solidFill>
                  <a:srgbClr val="40DF37"/>
                </a:solidFill>
                <a:latin typeface="Cambria"/>
                <a:ea typeface="Cambria"/>
                <a:cs typeface="Cambria"/>
                <a:sym typeface="Cambria"/>
              </a:rPr>
              <a:t>1</a:t>
            </a:r>
            <a:r>
              <a:rPr baseline="30000" lang="en">
                <a:solidFill>
                  <a:srgbClr val="40DF37"/>
                </a:solidFill>
                <a:latin typeface="Cambria"/>
                <a:ea typeface="Cambria"/>
                <a:cs typeface="Cambria"/>
                <a:sym typeface="Cambria"/>
              </a:rPr>
              <a:t>w</a:t>
            </a:r>
            <a:r>
              <a:rPr lang="en">
                <a:solidFill>
                  <a:srgbClr val="40DF37"/>
                </a:solidFill>
                <a:latin typeface="Cambria"/>
                <a:ea typeface="Cambria"/>
                <a:cs typeface="Cambria"/>
                <a:sym typeface="Cambria"/>
              </a:rPr>
              <a:t>-measure = 0.7788</a:t>
            </a:r>
          </a:p>
        </p:txBody>
      </p:sp>
      <p:pic>
        <p:nvPicPr>
          <p:cNvPr id="313" name="Shape 313"/>
          <p:cNvPicPr preferRelativeResize="0"/>
          <p:nvPr/>
        </p:nvPicPr>
        <p:blipFill>
          <a:blip r:embed="rId4">
            <a:alphaModFix/>
          </a:blip>
          <a:stretch>
            <a:fillRect/>
          </a:stretch>
        </p:blipFill>
        <p:spPr>
          <a:xfrm>
            <a:off x="280825" y="2315825"/>
            <a:ext cx="2664149" cy="1776099"/>
          </a:xfrm>
          <a:prstGeom prst="rect">
            <a:avLst/>
          </a:prstGeom>
          <a:noFill/>
          <a:ln>
            <a:noFill/>
          </a:ln>
        </p:spPr>
      </p:pic>
      <p:pic>
        <p:nvPicPr>
          <p:cNvPr id="314" name="Shape 314"/>
          <p:cNvPicPr preferRelativeResize="0"/>
          <p:nvPr/>
        </p:nvPicPr>
        <p:blipFill>
          <a:blip r:embed="rId5">
            <a:alphaModFix/>
          </a:blip>
          <a:stretch>
            <a:fillRect/>
          </a:stretch>
        </p:blipFill>
        <p:spPr>
          <a:xfrm>
            <a:off x="3126525" y="2315825"/>
            <a:ext cx="2773499" cy="1848999"/>
          </a:xfrm>
          <a:prstGeom prst="rect">
            <a:avLst/>
          </a:prstGeom>
          <a:noFill/>
          <a:ln>
            <a:noFill/>
          </a:ln>
        </p:spPr>
      </p:pic>
      <p:pic>
        <p:nvPicPr>
          <p:cNvPr id="315" name="Shape 315"/>
          <p:cNvPicPr preferRelativeResize="0"/>
          <p:nvPr/>
        </p:nvPicPr>
        <p:blipFill>
          <a:blip r:embed="rId6">
            <a:alphaModFix/>
          </a:blip>
          <a:stretch>
            <a:fillRect/>
          </a:stretch>
        </p:blipFill>
        <p:spPr>
          <a:xfrm>
            <a:off x="6081575" y="2317562"/>
            <a:ext cx="2773524" cy="1849024"/>
          </a:xfrm>
          <a:prstGeom prst="rect">
            <a:avLst/>
          </a:prstGeom>
          <a:noFill/>
          <a:ln>
            <a:noFill/>
          </a:ln>
        </p:spPr>
      </p:pic>
      <p:sp>
        <p:nvSpPr>
          <p:cNvPr id="316" name="Shape 316"/>
          <p:cNvSpPr txBox="1"/>
          <p:nvPr/>
        </p:nvSpPr>
        <p:spPr>
          <a:xfrm>
            <a:off x="5748825" y="4091925"/>
            <a:ext cx="650400" cy="198899"/>
          </a:xfrm>
          <a:prstGeom prst="rect">
            <a:avLst/>
          </a:prstGeom>
          <a:noFill/>
          <a:ln>
            <a:noFill/>
          </a:ln>
        </p:spPr>
        <p:txBody>
          <a:bodyPr anchorCtr="0" anchor="t" bIns="91425" lIns="91425" rIns="91425" tIns="91425">
            <a:noAutofit/>
          </a:bodyPr>
          <a:lstStyle/>
          <a:p>
            <a:pPr lvl="0" rtl="0">
              <a:spcBef>
                <a:spcPts val="0"/>
              </a:spcBef>
              <a:buNone/>
            </a:pPr>
            <a:r>
              <a:rPr lang="en" sz="2400"/>
              <a:t>&gt;</a:t>
            </a:r>
          </a:p>
          <a:p>
            <a:pPr lvl="0">
              <a:spcBef>
                <a:spcPts val="0"/>
              </a:spcBef>
              <a:buNone/>
            </a:pPr>
            <a:r>
              <a:t/>
            </a:r>
            <a:endParaRPr sz="2400"/>
          </a:p>
        </p:txBody>
      </p:sp>
      <p:sp>
        <p:nvSpPr>
          <p:cNvPr id="317" name="Shape 317"/>
          <p:cNvSpPr txBox="1"/>
          <p:nvPr/>
        </p:nvSpPr>
        <p:spPr>
          <a:xfrm>
            <a:off x="5748825" y="4327350"/>
            <a:ext cx="576000" cy="198899"/>
          </a:xfrm>
          <a:prstGeom prst="rect">
            <a:avLst/>
          </a:prstGeom>
          <a:noFill/>
          <a:ln>
            <a:noFill/>
          </a:ln>
        </p:spPr>
        <p:txBody>
          <a:bodyPr anchorCtr="0" anchor="t" bIns="91425" lIns="91425" rIns="91425" tIns="91425">
            <a:noAutofit/>
          </a:bodyPr>
          <a:lstStyle/>
          <a:p>
            <a:pPr lvl="0" rtl="0">
              <a:spcBef>
                <a:spcPts val="0"/>
              </a:spcBef>
              <a:buNone/>
            </a:pPr>
            <a:r>
              <a:rPr lang="en" sz="2400"/>
              <a:t>&lt;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pic>
        <p:nvPicPr>
          <p:cNvPr id="322" name="Shape 322"/>
          <p:cNvPicPr preferRelativeResize="0"/>
          <p:nvPr/>
        </p:nvPicPr>
        <p:blipFill rotWithShape="1">
          <a:blip r:embed="rId3">
            <a:alphaModFix amt="80000"/>
          </a:blip>
          <a:srcRect b="0" l="0" r="0" t="0"/>
          <a:stretch/>
        </p:blipFill>
        <p:spPr>
          <a:xfrm>
            <a:off x="0" y="-8581"/>
            <a:ext cx="9144000" cy="188549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pic>
        <p:nvPicPr>
          <p:cNvPr id="155" name="Shape 155"/>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156" name="Shape 156"/>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Remarks</a:t>
            </a:r>
          </a:p>
        </p:txBody>
      </p:sp>
      <p:sp>
        <p:nvSpPr>
          <p:cNvPr id="157" name="Shape 157"/>
          <p:cNvSpPr txBox="1"/>
          <p:nvPr/>
        </p:nvSpPr>
        <p:spPr>
          <a:xfrm>
            <a:off x="525825" y="697350"/>
            <a:ext cx="7944899" cy="354599"/>
          </a:xfrm>
          <a:prstGeom prst="rect">
            <a:avLst/>
          </a:prstGeom>
          <a:noFill/>
          <a:ln>
            <a:noFill/>
          </a:ln>
        </p:spPr>
        <p:txBody>
          <a:bodyPr anchorCtr="0" anchor="t" bIns="91425" lIns="91425" rIns="91425" tIns="91425">
            <a:noAutofit/>
          </a:bodyPr>
          <a:lstStyle/>
          <a:p>
            <a:pPr lvl="0" rtl="0" algn="just">
              <a:spcBef>
                <a:spcPts val="0"/>
              </a:spcBef>
              <a:buNone/>
            </a:pPr>
            <a:r>
              <a:rPr lang="en">
                <a:latin typeface="Cambria"/>
                <a:ea typeface="Cambria"/>
                <a:cs typeface="Cambria"/>
                <a:sym typeface="Cambria"/>
              </a:rPr>
              <a:t>There are two ways to solve this problem and get the best parameters:</a:t>
            </a: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a:latin typeface="Cambria"/>
              <a:ea typeface="Cambria"/>
              <a:cs typeface="Cambria"/>
              <a:sym typeface="Cambria"/>
            </a:endParaRPr>
          </a:p>
        </p:txBody>
      </p:sp>
      <p:grpSp>
        <p:nvGrpSpPr>
          <p:cNvPr id="158" name="Shape 158"/>
          <p:cNvGrpSpPr/>
          <p:nvPr/>
        </p:nvGrpSpPr>
        <p:grpSpPr>
          <a:xfrm>
            <a:off x="662225" y="1065300"/>
            <a:ext cx="3633299" cy="3231300"/>
            <a:chOff x="662225" y="1217700"/>
            <a:chExt cx="3633299" cy="3231300"/>
          </a:xfrm>
        </p:grpSpPr>
        <p:sp>
          <p:nvSpPr>
            <p:cNvPr id="159" name="Shape 159"/>
            <p:cNvSpPr txBox="1"/>
            <p:nvPr/>
          </p:nvSpPr>
          <p:spPr>
            <a:xfrm>
              <a:off x="662225" y="1217700"/>
              <a:ext cx="3633299" cy="3231300"/>
            </a:xfrm>
            <a:prstGeom prst="rect">
              <a:avLst/>
            </a:prstGeom>
            <a:noFill/>
            <a:ln cap="flat" cmpd="sng" w="76200">
              <a:solidFill>
                <a:srgbClr val="FF0000"/>
              </a:solidFill>
              <a:prstDash val="solid"/>
              <a:round/>
              <a:headEnd len="med" w="med" type="none"/>
              <a:tailEnd len="med" w="med" type="none"/>
            </a:ln>
          </p:spPr>
          <p:txBody>
            <a:bodyPr anchorCtr="0" anchor="t" bIns="91425" lIns="91425" rIns="91425" tIns="91425">
              <a:noAutofit/>
            </a:bodyPr>
            <a:lstStyle/>
            <a:p>
              <a:pPr lvl="0" rtl="0" algn="just">
                <a:spcBef>
                  <a:spcPts val="0"/>
                </a:spcBef>
                <a:buNone/>
              </a:pPr>
              <a:r>
                <a:rPr b="1" lang="en">
                  <a:latin typeface="Cambria"/>
                  <a:ea typeface="Cambria"/>
                  <a:cs typeface="Cambria"/>
                  <a:sym typeface="Cambria"/>
                </a:rPr>
                <a:t>Solution A</a:t>
              </a:r>
              <a:r>
                <a:rPr lang="en">
                  <a:latin typeface="Cambria"/>
                  <a:ea typeface="Cambria"/>
                  <a:cs typeface="Cambria"/>
                  <a:sym typeface="Cambria"/>
                </a:rPr>
                <a:t>:</a:t>
              </a:r>
            </a:p>
            <a:p>
              <a:pPr lvl="0" rtl="0" algn="just">
                <a:spcBef>
                  <a:spcPts val="0"/>
                </a:spcBef>
                <a:buNone/>
              </a:pPr>
              <a:r>
                <a:t/>
              </a:r>
              <a:endParaRPr>
                <a:latin typeface="Cambria"/>
                <a:ea typeface="Cambria"/>
                <a:cs typeface="Cambria"/>
                <a:sym typeface="Cambria"/>
              </a:endParaRPr>
            </a:p>
            <a:p>
              <a:pPr indent="-228600" lvl="0" marL="457200" rtl="0" algn="just">
                <a:spcBef>
                  <a:spcPts val="0"/>
                </a:spcBef>
                <a:buFont typeface="Cambria"/>
                <a:buAutoNum type="arabicPeriod"/>
              </a:pPr>
              <a:r>
                <a:rPr lang="en">
                  <a:latin typeface="Cambria"/>
                  <a:ea typeface="Cambria"/>
                  <a:cs typeface="Cambria"/>
                  <a:sym typeface="Cambria"/>
                </a:rPr>
                <a:t>Apply “Recursive Gaussian Model” to generate all the masks.</a:t>
              </a:r>
            </a:p>
            <a:p>
              <a:pPr indent="-228600" lvl="0" marL="457200" rtl="0" algn="just">
                <a:spcBef>
                  <a:spcPts val="0"/>
                </a:spcBef>
                <a:buFont typeface="Cambria"/>
                <a:buAutoNum type="arabicPeriod"/>
              </a:pPr>
              <a:r>
                <a:rPr lang="en">
                  <a:latin typeface="Cambria"/>
                  <a:ea typeface="Cambria"/>
                  <a:cs typeface="Cambria"/>
                  <a:sym typeface="Cambria"/>
                </a:rPr>
                <a:t>Apply morphology into those masks.	</a:t>
              </a:r>
            </a:p>
            <a:p>
              <a:pPr lvl="0" rtl="0" algn="just">
                <a:spcBef>
                  <a:spcPts val="0"/>
                </a:spcBef>
                <a:buNone/>
              </a:pPr>
              <a:r>
                <a:t/>
              </a:r>
              <a:endParaRPr>
                <a:latin typeface="Cambria"/>
                <a:ea typeface="Cambria"/>
                <a:cs typeface="Cambria"/>
                <a:sym typeface="Cambria"/>
              </a:endParaRPr>
            </a:p>
          </p:txBody>
        </p:sp>
        <p:sp>
          <p:nvSpPr>
            <p:cNvPr id="160" name="Shape 160"/>
            <p:cNvSpPr txBox="1"/>
            <p:nvPr/>
          </p:nvSpPr>
          <p:spPr>
            <a:xfrm>
              <a:off x="726775" y="2584350"/>
              <a:ext cx="344099" cy="272100"/>
            </a:xfrm>
            <a:prstGeom prst="rect">
              <a:avLst/>
            </a:prstGeom>
            <a:noFill/>
            <a:ln>
              <a:noFill/>
            </a:ln>
          </p:spPr>
          <p:txBody>
            <a:bodyPr anchorCtr="0" anchor="ctr" bIns="91425" lIns="91425" rIns="91425" tIns="91425">
              <a:noAutofit/>
            </a:bodyPr>
            <a:lstStyle/>
            <a:p>
              <a:pPr lvl="0" rtl="0" algn="just">
                <a:spcBef>
                  <a:spcPts val="0"/>
                </a:spcBef>
                <a:buNone/>
              </a:pPr>
              <a:r>
                <a:rPr lang="en">
                  <a:solidFill>
                    <a:srgbClr val="40DF37"/>
                  </a:solidFill>
                  <a:latin typeface="Cambria"/>
                  <a:ea typeface="Cambria"/>
                  <a:cs typeface="Cambria"/>
                  <a:sym typeface="Cambria"/>
                </a:rPr>
                <a:t>✔</a:t>
              </a:r>
            </a:p>
          </p:txBody>
        </p:sp>
        <p:sp>
          <p:nvSpPr>
            <p:cNvPr id="161" name="Shape 161"/>
            <p:cNvSpPr txBox="1"/>
            <p:nvPr/>
          </p:nvSpPr>
          <p:spPr>
            <a:xfrm>
              <a:off x="1070875" y="2548550"/>
              <a:ext cx="2727600" cy="643499"/>
            </a:xfrm>
            <a:prstGeom prst="rect">
              <a:avLst/>
            </a:prstGeom>
            <a:noFill/>
            <a:ln>
              <a:noFill/>
            </a:ln>
          </p:spPr>
          <p:txBody>
            <a:bodyPr anchorCtr="0" anchor="ctr" bIns="91425" lIns="91425" rIns="91425" tIns="91425">
              <a:noAutofit/>
            </a:bodyPr>
            <a:lstStyle/>
            <a:p>
              <a:pPr lvl="0" rtl="0" algn="just">
                <a:spcBef>
                  <a:spcPts val="0"/>
                </a:spcBef>
                <a:buNone/>
              </a:pPr>
              <a:r>
                <a:rPr lang="en" sz="1200">
                  <a:solidFill>
                    <a:schemeClr val="dk1"/>
                  </a:solidFill>
                  <a:latin typeface="Cambria"/>
                  <a:ea typeface="Cambria"/>
                  <a:cs typeface="Cambria"/>
                  <a:sym typeface="Cambria"/>
                </a:rPr>
                <a:t>Much faster to test, once you just have to calculate the “Recursive Gaussian Model”.</a:t>
              </a:r>
            </a:p>
          </p:txBody>
        </p:sp>
        <p:sp>
          <p:nvSpPr>
            <p:cNvPr id="162" name="Shape 162"/>
            <p:cNvSpPr txBox="1"/>
            <p:nvPr/>
          </p:nvSpPr>
          <p:spPr>
            <a:xfrm>
              <a:off x="726775" y="3200700"/>
              <a:ext cx="255899" cy="235500"/>
            </a:xfrm>
            <a:prstGeom prst="rect">
              <a:avLst/>
            </a:prstGeom>
            <a:noFill/>
            <a:ln>
              <a:noFill/>
            </a:ln>
          </p:spPr>
          <p:txBody>
            <a:bodyPr anchorCtr="0" anchor="ctr" bIns="91425" lIns="91425" rIns="91425" tIns="91425">
              <a:noAutofit/>
            </a:bodyPr>
            <a:lstStyle/>
            <a:p>
              <a:pPr lvl="0" rtl="0" algn="just">
                <a:spcBef>
                  <a:spcPts val="0"/>
                </a:spcBef>
                <a:buNone/>
              </a:pPr>
              <a:r>
                <a:rPr lang="en">
                  <a:solidFill>
                    <a:srgbClr val="FF0000"/>
                  </a:solidFill>
                  <a:latin typeface="Cambria"/>
                  <a:ea typeface="Cambria"/>
                  <a:cs typeface="Cambria"/>
                  <a:sym typeface="Cambria"/>
                </a:rPr>
                <a:t>✖</a:t>
              </a:r>
            </a:p>
          </p:txBody>
        </p:sp>
        <p:sp>
          <p:nvSpPr>
            <p:cNvPr id="163" name="Shape 163"/>
            <p:cNvSpPr txBox="1"/>
            <p:nvPr/>
          </p:nvSpPr>
          <p:spPr>
            <a:xfrm>
              <a:off x="1070875" y="3192050"/>
              <a:ext cx="2774699" cy="643499"/>
            </a:xfrm>
            <a:prstGeom prst="rect">
              <a:avLst/>
            </a:prstGeom>
            <a:noFill/>
            <a:ln>
              <a:noFill/>
            </a:ln>
          </p:spPr>
          <p:txBody>
            <a:bodyPr anchorCtr="0" anchor="ctr" bIns="91425" lIns="91425" rIns="91425" tIns="91425">
              <a:noAutofit/>
            </a:bodyPr>
            <a:lstStyle/>
            <a:p>
              <a:pPr lvl="0" rtl="0" algn="just">
                <a:spcBef>
                  <a:spcPts val="0"/>
                </a:spcBef>
                <a:buNone/>
              </a:pPr>
              <a:r>
                <a:rPr lang="en" sz="1200">
                  <a:solidFill>
                    <a:schemeClr val="dk1"/>
                  </a:solidFill>
                  <a:latin typeface="Cambria"/>
                  <a:ea typeface="Cambria"/>
                  <a:cs typeface="Cambria"/>
                  <a:sym typeface="Cambria"/>
                </a:rPr>
                <a:t>The morphology does not adapt the “Recursive Gaussian Model” parameters (not update certain 𝛍 and 𝝈).</a:t>
              </a:r>
            </a:p>
          </p:txBody>
        </p:sp>
      </p:grpSp>
      <p:grpSp>
        <p:nvGrpSpPr>
          <p:cNvPr id="164" name="Shape 164"/>
          <p:cNvGrpSpPr/>
          <p:nvPr/>
        </p:nvGrpSpPr>
        <p:grpSpPr>
          <a:xfrm>
            <a:off x="4837425" y="1067975"/>
            <a:ext cx="3633299" cy="3231300"/>
            <a:chOff x="4837425" y="1220375"/>
            <a:chExt cx="3633299" cy="3231300"/>
          </a:xfrm>
        </p:grpSpPr>
        <p:sp>
          <p:nvSpPr>
            <p:cNvPr id="165" name="Shape 165"/>
            <p:cNvSpPr txBox="1"/>
            <p:nvPr/>
          </p:nvSpPr>
          <p:spPr>
            <a:xfrm>
              <a:off x="4837425" y="1220375"/>
              <a:ext cx="3633299" cy="3231300"/>
            </a:xfrm>
            <a:prstGeom prst="rect">
              <a:avLst/>
            </a:prstGeom>
            <a:noFill/>
            <a:ln cap="flat" cmpd="sng" w="76200">
              <a:solidFill>
                <a:srgbClr val="40DF37"/>
              </a:solidFill>
              <a:prstDash val="solid"/>
              <a:round/>
              <a:headEnd len="med" w="med" type="none"/>
              <a:tailEnd len="med" w="med" type="none"/>
            </a:ln>
          </p:spPr>
          <p:txBody>
            <a:bodyPr anchorCtr="0" anchor="t" bIns="91425" lIns="91425" rIns="91425" tIns="91425">
              <a:noAutofit/>
            </a:bodyPr>
            <a:lstStyle/>
            <a:p>
              <a:pPr lvl="0" rtl="0" algn="just">
                <a:spcBef>
                  <a:spcPts val="0"/>
                </a:spcBef>
                <a:buNone/>
              </a:pPr>
              <a:r>
                <a:rPr b="1" lang="en">
                  <a:latin typeface="Cambria"/>
                  <a:ea typeface="Cambria"/>
                  <a:cs typeface="Cambria"/>
                  <a:sym typeface="Cambria"/>
                </a:rPr>
                <a:t>Solution B</a:t>
              </a:r>
              <a:r>
                <a:rPr lang="en">
                  <a:latin typeface="Cambria"/>
                  <a:ea typeface="Cambria"/>
                  <a:cs typeface="Cambria"/>
                  <a:sym typeface="Cambria"/>
                </a:rPr>
                <a:t>:</a:t>
              </a:r>
            </a:p>
            <a:p>
              <a:pPr lvl="0" rtl="0" algn="just">
                <a:spcBef>
                  <a:spcPts val="0"/>
                </a:spcBef>
                <a:buNone/>
              </a:pPr>
              <a:r>
                <a:t/>
              </a:r>
              <a:endParaRPr>
                <a:latin typeface="Cambria"/>
                <a:ea typeface="Cambria"/>
                <a:cs typeface="Cambria"/>
                <a:sym typeface="Cambria"/>
              </a:endParaRPr>
            </a:p>
            <a:p>
              <a:pPr indent="-228600" lvl="0" marL="457200" rtl="0" algn="just">
                <a:spcBef>
                  <a:spcPts val="0"/>
                </a:spcBef>
                <a:buFont typeface="Cambria"/>
                <a:buAutoNum type="arabicPeriod"/>
              </a:pPr>
              <a:r>
                <a:rPr lang="en">
                  <a:latin typeface="Cambria"/>
                  <a:ea typeface="Cambria"/>
                  <a:cs typeface="Cambria"/>
                  <a:sym typeface="Cambria"/>
                </a:rPr>
                <a:t>Apply each iteration of </a:t>
              </a:r>
              <a:r>
                <a:rPr lang="en">
                  <a:solidFill>
                    <a:schemeClr val="dk1"/>
                  </a:solidFill>
                  <a:latin typeface="Cambria"/>
                  <a:ea typeface="Cambria"/>
                  <a:cs typeface="Cambria"/>
                  <a:sym typeface="Cambria"/>
                </a:rPr>
                <a:t>“Recursive Gaussian Model”</a:t>
              </a:r>
              <a:r>
                <a:rPr lang="en">
                  <a:latin typeface="Cambria"/>
                  <a:ea typeface="Cambria"/>
                  <a:cs typeface="Cambria"/>
                  <a:sym typeface="Cambria"/>
                </a:rPr>
                <a:t> to generate all the masks. For each frame:</a:t>
              </a:r>
            </a:p>
            <a:p>
              <a:pPr indent="-228600" lvl="1" marL="914400" rtl="0" algn="just">
                <a:spcBef>
                  <a:spcPts val="0"/>
                </a:spcBef>
                <a:buFont typeface="Cambria"/>
                <a:buAutoNum type="alphaLcPeriod"/>
              </a:pPr>
              <a:r>
                <a:rPr lang="en" sz="1200">
                  <a:latin typeface="Cambria"/>
                  <a:ea typeface="Cambria"/>
                  <a:cs typeface="Cambria"/>
                  <a:sym typeface="Cambria"/>
                </a:rPr>
                <a:t>Apply morphology into this mask.</a:t>
              </a:r>
            </a:p>
            <a:p>
              <a:pPr indent="-228600" lvl="1" marL="914400" rtl="0" algn="just">
                <a:spcBef>
                  <a:spcPts val="0"/>
                </a:spcBef>
                <a:buFont typeface="Cambria"/>
                <a:buAutoNum type="alphaLcPeriod"/>
              </a:pPr>
              <a:r>
                <a:rPr lang="en" sz="1200">
                  <a:latin typeface="Cambria"/>
                  <a:ea typeface="Cambria"/>
                  <a:cs typeface="Cambria"/>
                  <a:sym typeface="Cambria"/>
                </a:rPr>
                <a:t>Update </a:t>
              </a:r>
              <a:r>
                <a:rPr lang="en" sz="1200">
                  <a:solidFill>
                    <a:schemeClr val="dk1"/>
                  </a:solidFill>
                  <a:latin typeface="Cambria"/>
                  <a:ea typeface="Cambria"/>
                  <a:cs typeface="Cambria"/>
                  <a:sym typeface="Cambria"/>
                </a:rPr>
                <a:t>𝛍 and 𝝈 using the morphology mask and/or shadow removal.</a:t>
              </a:r>
              <a:r>
                <a:rPr lang="en" sz="1200">
                  <a:latin typeface="Cambria"/>
                  <a:ea typeface="Cambria"/>
                  <a:cs typeface="Cambria"/>
                  <a:sym typeface="Cambria"/>
                </a:rPr>
                <a:t> </a:t>
              </a:r>
              <a:r>
                <a:rPr lang="en">
                  <a:latin typeface="Cambria"/>
                  <a:ea typeface="Cambria"/>
                  <a:cs typeface="Cambria"/>
                  <a:sym typeface="Cambria"/>
                </a:rPr>
                <a:t>	</a:t>
              </a:r>
            </a:p>
          </p:txBody>
        </p:sp>
        <p:grpSp>
          <p:nvGrpSpPr>
            <p:cNvPr id="166" name="Shape 166"/>
            <p:cNvGrpSpPr/>
            <p:nvPr/>
          </p:nvGrpSpPr>
          <p:grpSpPr>
            <a:xfrm>
              <a:off x="4901975" y="2964225"/>
              <a:ext cx="3290400" cy="1362424"/>
              <a:chOff x="4901975" y="2888025"/>
              <a:chExt cx="3290400" cy="1362424"/>
            </a:xfrm>
          </p:grpSpPr>
          <p:sp>
            <p:nvSpPr>
              <p:cNvPr id="167" name="Shape 167"/>
              <p:cNvSpPr txBox="1"/>
              <p:nvPr/>
            </p:nvSpPr>
            <p:spPr>
              <a:xfrm>
                <a:off x="4901975" y="3008425"/>
                <a:ext cx="344099" cy="272100"/>
              </a:xfrm>
              <a:prstGeom prst="rect">
                <a:avLst/>
              </a:prstGeom>
              <a:noFill/>
              <a:ln>
                <a:noFill/>
              </a:ln>
            </p:spPr>
            <p:txBody>
              <a:bodyPr anchorCtr="0" anchor="ctr" bIns="91425" lIns="91425" rIns="91425" tIns="91425">
                <a:noAutofit/>
              </a:bodyPr>
              <a:lstStyle/>
              <a:p>
                <a:pPr lvl="0" rtl="0" algn="just">
                  <a:spcBef>
                    <a:spcPts val="0"/>
                  </a:spcBef>
                  <a:buNone/>
                </a:pPr>
                <a:r>
                  <a:rPr lang="en">
                    <a:solidFill>
                      <a:srgbClr val="40DF37"/>
                    </a:solidFill>
                    <a:latin typeface="Cambria"/>
                    <a:ea typeface="Cambria"/>
                    <a:cs typeface="Cambria"/>
                    <a:sym typeface="Cambria"/>
                  </a:rPr>
                  <a:t>✔</a:t>
                </a:r>
              </a:p>
            </p:txBody>
          </p:sp>
          <p:sp>
            <p:nvSpPr>
              <p:cNvPr id="168" name="Shape 168"/>
              <p:cNvSpPr txBox="1"/>
              <p:nvPr/>
            </p:nvSpPr>
            <p:spPr>
              <a:xfrm>
                <a:off x="5246075" y="2888025"/>
                <a:ext cx="2946300" cy="643499"/>
              </a:xfrm>
              <a:prstGeom prst="rect">
                <a:avLst/>
              </a:prstGeom>
              <a:noFill/>
              <a:ln>
                <a:noFill/>
              </a:ln>
            </p:spPr>
            <p:txBody>
              <a:bodyPr anchorCtr="0" anchor="ctr" bIns="91425" lIns="91425" rIns="91425" tIns="91425">
                <a:noAutofit/>
              </a:bodyPr>
              <a:lstStyle/>
              <a:p>
                <a:pPr lvl="0" rtl="0" algn="just">
                  <a:spcBef>
                    <a:spcPts val="0"/>
                  </a:spcBef>
                  <a:buNone/>
                </a:pPr>
                <a:r>
                  <a:rPr lang="en" sz="1200">
                    <a:solidFill>
                      <a:schemeClr val="dk1"/>
                    </a:solidFill>
                    <a:latin typeface="Cambria"/>
                    <a:ea typeface="Cambria"/>
                    <a:cs typeface="Cambria"/>
                    <a:sym typeface="Cambria"/>
                  </a:rPr>
                  <a:t>The morphology improves the “Recursive Gaussian Model” (update 𝛍 and 𝝈).</a:t>
                </a:r>
              </a:p>
            </p:txBody>
          </p:sp>
          <p:sp>
            <p:nvSpPr>
              <p:cNvPr id="169" name="Shape 169"/>
              <p:cNvSpPr txBox="1"/>
              <p:nvPr/>
            </p:nvSpPr>
            <p:spPr>
              <a:xfrm>
                <a:off x="4901975" y="3531525"/>
                <a:ext cx="255899" cy="235500"/>
              </a:xfrm>
              <a:prstGeom prst="rect">
                <a:avLst/>
              </a:prstGeom>
              <a:noFill/>
              <a:ln>
                <a:noFill/>
              </a:ln>
            </p:spPr>
            <p:txBody>
              <a:bodyPr anchorCtr="0" anchor="ctr" bIns="91425" lIns="91425" rIns="91425" tIns="91425">
                <a:noAutofit/>
              </a:bodyPr>
              <a:lstStyle/>
              <a:p>
                <a:pPr lvl="0" rtl="0" algn="just">
                  <a:spcBef>
                    <a:spcPts val="0"/>
                  </a:spcBef>
                  <a:buNone/>
                </a:pPr>
                <a:r>
                  <a:rPr lang="en">
                    <a:solidFill>
                      <a:srgbClr val="FF0000"/>
                    </a:solidFill>
                    <a:latin typeface="Cambria"/>
                    <a:ea typeface="Cambria"/>
                    <a:cs typeface="Cambria"/>
                    <a:sym typeface="Cambria"/>
                  </a:rPr>
                  <a:t>✖</a:t>
                </a:r>
              </a:p>
            </p:txBody>
          </p:sp>
          <p:sp>
            <p:nvSpPr>
              <p:cNvPr id="170" name="Shape 170"/>
              <p:cNvSpPr txBox="1"/>
              <p:nvPr/>
            </p:nvSpPr>
            <p:spPr>
              <a:xfrm>
                <a:off x="5246075" y="3606950"/>
                <a:ext cx="2727600" cy="643499"/>
              </a:xfrm>
              <a:prstGeom prst="rect">
                <a:avLst/>
              </a:prstGeom>
              <a:noFill/>
              <a:ln>
                <a:noFill/>
              </a:ln>
            </p:spPr>
            <p:txBody>
              <a:bodyPr anchorCtr="0" anchor="ctr" bIns="91425" lIns="91425" rIns="91425" tIns="91425">
                <a:noAutofit/>
              </a:bodyPr>
              <a:lstStyle/>
              <a:p>
                <a:pPr lvl="0" rtl="0" algn="just">
                  <a:spcBef>
                    <a:spcPts val="0"/>
                  </a:spcBef>
                  <a:buNone/>
                </a:pPr>
                <a:r>
                  <a:rPr lang="en" sz="1200">
                    <a:solidFill>
                      <a:schemeClr val="dk1"/>
                    </a:solidFill>
                    <a:latin typeface="Cambria"/>
                    <a:ea typeface="Cambria"/>
                    <a:cs typeface="Cambria"/>
                    <a:sym typeface="Cambria"/>
                  </a:rPr>
                  <a:t>Much slower to test, must be calculated each time the model because the morphology is inside the “Gaussian Adaptive model”.</a:t>
                </a:r>
              </a:p>
            </p:txBody>
          </p:sp>
        </p:grpSp>
      </p:grpSp>
      <p:sp>
        <p:nvSpPr>
          <p:cNvPr id="171" name="Shape 171"/>
          <p:cNvSpPr txBox="1"/>
          <p:nvPr/>
        </p:nvSpPr>
        <p:spPr>
          <a:xfrm>
            <a:off x="594075" y="4327087"/>
            <a:ext cx="7808399" cy="450000"/>
          </a:xfrm>
          <a:prstGeom prst="rect">
            <a:avLst/>
          </a:prstGeom>
          <a:noFill/>
          <a:ln>
            <a:noFill/>
          </a:ln>
        </p:spPr>
        <p:txBody>
          <a:bodyPr anchorCtr="0" anchor="ctr" bIns="91425" lIns="91425" rIns="91425" tIns="91425">
            <a:noAutofit/>
          </a:bodyPr>
          <a:lstStyle/>
          <a:p>
            <a:pPr lvl="0" rtl="0" algn="just">
              <a:spcBef>
                <a:spcPts val="0"/>
              </a:spcBef>
              <a:buNone/>
            </a:pPr>
            <a:r>
              <a:rPr lang="en" sz="1800" u="sng">
                <a:solidFill>
                  <a:schemeClr val="dk1"/>
                </a:solidFill>
                <a:latin typeface="Cambria"/>
                <a:ea typeface="Cambria"/>
                <a:cs typeface="Cambria"/>
                <a:sym typeface="Cambria"/>
              </a:rPr>
              <a:t>We have considered that the best solution is B.</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pic>
        <p:nvPicPr>
          <p:cNvPr id="176" name="Shape 176"/>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177" name="Shape 177"/>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1: </a:t>
            </a:r>
            <a:r>
              <a:rPr b="1" lang="en" sz="2800">
                <a:solidFill>
                  <a:srgbClr val="3A4042"/>
                </a:solidFill>
                <a:latin typeface="Cambria"/>
                <a:ea typeface="Cambria"/>
                <a:cs typeface="Cambria"/>
                <a:sym typeface="Cambria"/>
              </a:rPr>
              <a:t>Hole fillings</a:t>
            </a:r>
          </a:p>
        </p:txBody>
      </p:sp>
      <p:graphicFrame>
        <p:nvGraphicFramePr>
          <p:cNvPr id="178" name="Shape 178"/>
          <p:cNvGraphicFramePr/>
          <p:nvPr/>
        </p:nvGraphicFramePr>
        <p:xfrm>
          <a:off x="1966650" y="3058575"/>
          <a:ext cx="3000000" cy="3000000"/>
        </p:xfrm>
        <a:graphic>
          <a:graphicData uri="http://schemas.openxmlformats.org/drawingml/2006/table">
            <a:tbl>
              <a:tblPr>
                <a:noFill/>
                <a:tableStyleId>{FEE08EC5-F155-44D2-AB9F-90D32963A465}</a:tableStyleId>
              </a:tblPr>
              <a:tblGrid>
                <a:gridCol w="1721150"/>
                <a:gridCol w="1721150"/>
                <a:gridCol w="1721150"/>
              </a:tblGrid>
              <a:tr h="280125">
                <a:tc>
                  <a:txBody>
                    <a:bodyPr>
                      <a:noAutofit/>
                    </a:bodyPr>
                    <a:lstStyle/>
                    <a:p>
                      <a:pPr lvl="0" algn="ctr">
                        <a:spcBef>
                          <a:spcPts val="0"/>
                        </a:spcBef>
                        <a:buNone/>
                      </a:pPr>
                      <a:r>
                        <a:t/>
                      </a:r>
                      <a:endParaRPr sz="1000">
                        <a:latin typeface="Cambria"/>
                        <a:ea typeface="Cambria"/>
                        <a:cs typeface="Cambria"/>
                        <a:sym typeface="Cambria"/>
                      </a:endParaRPr>
                    </a:p>
                  </a:txBody>
                  <a:tcPr marT="91425" marB="91425" marR="91425" marL="91425"/>
                </a:tc>
                <a:tc>
                  <a:txBody>
                    <a:bodyPr>
                      <a:noAutofit/>
                    </a:bodyPr>
                    <a:lstStyle/>
                    <a:p>
                      <a:pPr lvl="0" algn="ctr">
                        <a:spcBef>
                          <a:spcPts val="0"/>
                        </a:spcBef>
                        <a:buNone/>
                      </a:pPr>
                      <a:r>
                        <a:rPr b="1" lang="en" sz="1000">
                          <a:latin typeface="Cambria"/>
                          <a:ea typeface="Cambria"/>
                          <a:cs typeface="Cambria"/>
                          <a:sym typeface="Cambria"/>
                        </a:rPr>
                        <a:t>4-Connectivity </a:t>
                      </a:r>
                      <a:r>
                        <a:rPr lang="en" sz="1000">
                          <a:latin typeface="Cambria"/>
                          <a:ea typeface="Cambria"/>
                          <a:cs typeface="Cambria"/>
                          <a:sym typeface="Cambria"/>
                        </a:rPr>
                        <a:t>(AUC)</a:t>
                      </a:r>
                    </a:p>
                  </a:txBody>
                  <a:tcPr marT="91425" marB="91425" marR="91425" marL="91425"/>
                </a:tc>
                <a:tc>
                  <a:txBody>
                    <a:bodyPr>
                      <a:noAutofit/>
                    </a:bodyPr>
                    <a:lstStyle/>
                    <a:p>
                      <a:pPr lvl="0" algn="ctr">
                        <a:spcBef>
                          <a:spcPts val="0"/>
                        </a:spcBef>
                        <a:buNone/>
                      </a:pPr>
                      <a:r>
                        <a:rPr b="1" lang="en" sz="1000">
                          <a:latin typeface="Cambria"/>
                          <a:ea typeface="Cambria"/>
                          <a:cs typeface="Cambria"/>
                          <a:sym typeface="Cambria"/>
                        </a:rPr>
                        <a:t>8-Connectivity </a:t>
                      </a:r>
                      <a:r>
                        <a:rPr lang="en" sz="1000">
                          <a:solidFill>
                            <a:schemeClr val="dk1"/>
                          </a:solidFill>
                          <a:latin typeface="Cambria"/>
                          <a:ea typeface="Cambria"/>
                          <a:cs typeface="Cambria"/>
                          <a:sym typeface="Cambria"/>
                        </a:rPr>
                        <a:t>(AUC)</a:t>
                      </a:r>
                    </a:p>
                  </a:txBody>
                  <a:tcPr marT="91425" marB="91425" marR="91425" marL="91425"/>
                </a:tc>
              </a:tr>
              <a:tr h="280125">
                <a:tc>
                  <a:txBody>
                    <a:bodyPr>
                      <a:noAutofit/>
                    </a:bodyPr>
                    <a:lstStyle/>
                    <a:p>
                      <a:pPr lvl="0" algn="ctr">
                        <a:spcBef>
                          <a:spcPts val="0"/>
                        </a:spcBef>
                        <a:buNone/>
                      </a:pPr>
                      <a:r>
                        <a:rPr b="1" lang="en" sz="1000">
                          <a:latin typeface="Cambria"/>
                          <a:ea typeface="Cambria"/>
                          <a:cs typeface="Cambria"/>
                          <a:sym typeface="Cambria"/>
                        </a:rPr>
                        <a:t>Highway</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0.7791 (+0.0252)</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0.7730 (+0.0191)</a:t>
                      </a:r>
                    </a:p>
                  </a:txBody>
                  <a:tcPr marT="91425" marB="91425" marR="91425" marL="91425" anchor="ctr"/>
                </a:tc>
              </a:tr>
              <a:tr h="280125">
                <a:tc>
                  <a:txBody>
                    <a:bodyPr>
                      <a:noAutofit/>
                    </a:bodyPr>
                    <a:lstStyle/>
                    <a:p>
                      <a:pPr lvl="0" algn="ctr">
                        <a:spcBef>
                          <a:spcPts val="0"/>
                        </a:spcBef>
                        <a:buNone/>
                      </a:pPr>
                      <a:r>
                        <a:rPr b="1" lang="en" sz="1000">
                          <a:latin typeface="Cambria"/>
                          <a:ea typeface="Cambria"/>
                          <a:cs typeface="Cambria"/>
                          <a:sym typeface="Cambria"/>
                        </a:rPr>
                        <a:t>Fall</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0.8446 (+0.0492)</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0.8392 (+0.0438)</a:t>
                      </a:r>
                    </a:p>
                  </a:txBody>
                  <a:tcPr marT="91425" marB="91425" marR="91425" marL="91425" anchor="ctr"/>
                </a:tc>
              </a:tr>
              <a:tr h="280125">
                <a:tc>
                  <a:txBody>
                    <a:bodyPr>
                      <a:noAutofit/>
                    </a:bodyPr>
                    <a:lstStyle/>
                    <a:p>
                      <a:pPr lvl="0" algn="ctr">
                        <a:spcBef>
                          <a:spcPts val="0"/>
                        </a:spcBef>
                        <a:buNone/>
                      </a:pPr>
                      <a:r>
                        <a:rPr b="1" lang="en" sz="1000">
                          <a:latin typeface="Cambria"/>
                          <a:ea typeface="Cambria"/>
                          <a:cs typeface="Cambria"/>
                          <a:sym typeface="Cambria"/>
                        </a:rPr>
                        <a:t>Traffic</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0.7125 (+0.0044)</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0.7122 (+0.0041)</a:t>
                      </a:r>
                    </a:p>
                  </a:txBody>
                  <a:tcPr marT="91425" marB="91425" marR="91425" marL="91425" anchor="ctr"/>
                </a:tc>
              </a:tr>
              <a:tr h="280125">
                <a:tc>
                  <a:txBody>
                    <a:bodyPr>
                      <a:noAutofit/>
                    </a:bodyPr>
                    <a:lstStyle/>
                    <a:p>
                      <a:pPr lvl="0" algn="ctr">
                        <a:spcBef>
                          <a:spcPts val="0"/>
                        </a:spcBef>
                        <a:buNone/>
                      </a:pPr>
                      <a:r>
                        <a:rPr b="1" lang="en" sz="1000">
                          <a:latin typeface="Cambria"/>
                          <a:ea typeface="Cambria"/>
                          <a:cs typeface="Cambria"/>
                          <a:sym typeface="Cambria"/>
                        </a:rPr>
                        <a:t>Average</a:t>
                      </a:r>
                    </a:p>
                  </a:txBody>
                  <a:tcPr marT="91425" marB="91425" marR="91425" marL="91425"/>
                </a:tc>
                <a:tc>
                  <a:txBody>
                    <a:bodyPr>
                      <a:noAutofit/>
                    </a:bodyPr>
                    <a:lstStyle/>
                    <a:p>
                      <a:pPr lvl="0" algn="ctr">
                        <a:spcBef>
                          <a:spcPts val="0"/>
                        </a:spcBef>
                        <a:buNone/>
                      </a:pPr>
                      <a:r>
                        <a:rPr lang="en" sz="1000">
                          <a:latin typeface="Cambria"/>
                          <a:ea typeface="Cambria"/>
                          <a:cs typeface="Cambria"/>
                          <a:sym typeface="Cambria"/>
                        </a:rPr>
                        <a:t>0.7787</a:t>
                      </a:r>
                      <a:r>
                        <a:rPr lang="en" sz="1000">
                          <a:latin typeface="Cambria"/>
                          <a:ea typeface="Cambria"/>
                          <a:cs typeface="Cambria"/>
                          <a:sym typeface="Cambria"/>
                        </a:rPr>
                        <a:t> (+0.0263)</a:t>
                      </a:r>
                    </a:p>
                  </a:txBody>
                  <a:tcPr marT="91425" marB="91425" marR="91425" marL="91425" anchor="ctr"/>
                </a:tc>
                <a:tc>
                  <a:txBody>
                    <a:bodyPr>
                      <a:noAutofit/>
                    </a:bodyPr>
                    <a:lstStyle/>
                    <a:p>
                      <a:pPr lvl="0" algn="ctr">
                        <a:spcBef>
                          <a:spcPts val="0"/>
                        </a:spcBef>
                        <a:buNone/>
                      </a:pPr>
                      <a:r>
                        <a:rPr lang="en" sz="1000">
                          <a:latin typeface="Cambria"/>
                          <a:ea typeface="Cambria"/>
                          <a:cs typeface="Cambria"/>
                          <a:sym typeface="Cambria"/>
                        </a:rPr>
                        <a:t>0.7748</a:t>
                      </a:r>
                      <a:r>
                        <a:rPr lang="en" sz="1000">
                          <a:latin typeface="Cambria"/>
                          <a:ea typeface="Cambria"/>
                          <a:cs typeface="Cambria"/>
                          <a:sym typeface="Cambria"/>
                        </a:rPr>
                        <a:t> (+0.0166)</a:t>
                      </a:r>
                    </a:p>
                  </a:txBody>
                  <a:tcPr marT="91425" marB="91425" marR="91425" marL="91425" anchor="ctr"/>
                </a:tc>
              </a:tr>
            </a:tbl>
          </a:graphicData>
        </a:graphic>
      </p:graphicFrame>
      <p:pic>
        <p:nvPicPr>
          <p:cNvPr id="179" name="Shape 179"/>
          <p:cNvPicPr preferRelativeResize="0"/>
          <p:nvPr/>
        </p:nvPicPr>
        <p:blipFill>
          <a:blip r:embed="rId4">
            <a:alphaModFix/>
          </a:blip>
          <a:stretch>
            <a:fillRect/>
          </a:stretch>
        </p:blipFill>
        <p:spPr>
          <a:xfrm>
            <a:off x="6129800" y="850973"/>
            <a:ext cx="2591100" cy="2069401"/>
          </a:xfrm>
          <a:prstGeom prst="rect">
            <a:avLst/>
          </a:prstGeom>
          <a:noFill/>
          <a:ln>
            <a:noFill/>
          </a:ln>
        </p:spPr>
      </p:pic>
      <p:pic>
        <p:nvPicPr>
          <p:cNvPr id="180" name="Shape 180"/>
          <p:cNvPicPr preferRelativeResize="0"/>
          <p:nvPr/>
        </p:nvPicPr>
        <p:blipFill>
          <a:blip r:embed="rId5">
            <a:alphaModFix/>
          </a:blip>
          <a:stretch>
            <a:fillRect/>
          </a:stretch>
        </p:blipFill>
        <p:spPr>
          <a:xfrm>
            <a:off x="3251487" y="789100"/>
            <a:ext cx="2641025" cy="2114974"/>
          </a:xfrm>
          <a:prstGeom prst="rect">
            <a:avLst/>
          </a:prstGeom>
          <a:noFill/>
          <a:ln>
            <a:noFill/>
          </a:ln>
        </p:spPr>
      </p:pic>
      <p:pic>
        <p:nvPicPr>
          <p:cNvPr id="181" name="Shape 181"/>
          <p:cNvPicPr preferRelativeResize="0"/>
          <p:nvPr/>
        </p:nvPicPr>
        <p:blipFill>
          <a:blip r:embed="rId6">
            <a:alphaModFix/>
          </a:blip>
          <a:stretch>
            <a:fillRect/>
          </a:stretch>
        </p:blipFill>
        <p:spPr>
          <a:xfrm>
            <a:off x="371525" y="829085"/>
            <a:ext cx="2591099" cy="207498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pic>
        <p:nvPicPr>
          <p:cNvPr id="186" name="Shape 186"/>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187" name="Shape 187"/>
          <p:cNvSpPr txBox="1"/>
          <p:nvPr/>
        </p:nvSpPr>
        <p:spPr>
          <a:xfrm>
            <a:off x="457789" y="5426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1: </a:t>
            </a:r>
            <a:r>
              <a:rPr b="1" lang="en" sz="2800">
                <a:solidFill>
                  <a:srgbClr val="3A4042"/>
                </a:solidFill>
                <a:latin typeface="Cambria"/>
                <a:ea typeface="Cambria"/>
                <a:cs typeface="Cambria"/>
                <a:sym typeface="Cambria"/>
              </a:rPr>
              <a:t>Hole fillings</a:t>
            </a:r>
          </a:p>
        </p:txBody>
      </p:sp>
      <p:pic>
        <p:nvPicPr>
          <p:cNvPr id="188" name="Shape 188"/>
          <p:cNvPicPr preferRelativeResize="0"/>
          <p:nvPr/>
        </p:nvPicPr>
        <p:blipFill>
          <a:blip r:embed="rId4">
            <a:alphaModFix/>
          </a:blip>
          <a:stretch>
            <a:fillRect/>
          </a:stretch>
        </p:blipFill>
        <p:spPr>
          <a:xfrm>
            <a:off x="400325" y="1595525"/>
            <a:ext cx="2280949" cy="1520625"/>
          </a:xfrm>
          <a:prstGeom prst="rect">
            <a:avLst/>
          </a:prstGeom>
          <a:noFill/>
          <a:ln>
            <a:noFill/>
          </a:ln>
        </p:spPr>
      </p:pic>
      <p:pic>
        <p:nvPicPr>
          <p:cNvPr id="189" name="Shape 189"/>
          <p:cNvPicPr preferRelativeResize="0"/>
          <p:nvPr/>
        </p:nvPicPr>
        <p:blipFill>
          <a:blip r:embed="rId5">
            <a:alphaModFix/>
          </a:blip>
          <a:stretch>
            <a:fillRect/>
          </a:stretch>
        </p:blipFill>
        <p:spPr>
          <a:xfrm>
            <a:off x="2797525" y="1595525"/>
            <a:ext cx="2280949" cy="1520625"/>
          </a:xfrm>
          <a:prstGeom prst="rect">
            <a:avLst/>
          </a:prstGeom>
          <a:noFill/>
          <a:ln>
            <a:noFill/>
          </a:ln>
        </p:spPr>
      </p:pic>
      <p:sp>
        <p:nvSpPr>
          <p:cNvPr id="190" name="Shape 190"/>
          <p:cNvSpPr txBox="1"/>
          <p:nvPr/>
        </p:nvSpPr>
        <p:spPr>
          <a:xfrm>
            <a:off x="402300" y="1264800"/>
            <a:ext cx="2250599" cy="272400"/>
          </a:xfrm>
          <a:prstGeom prst="rect">
            <a:avLst/>
          </a:prstGeom>
          <a:noFill/>
          <a:ln>
            <a:noFill/>
          </a:ln>
        </p:spPr>
        <p:txBody>
          <a:bodyPr anchorCtr="0" anchor="t" bIns="91425" lIns="91425" rIns="91425" tIns="91425">
            <a:noAutofit/>
          </a:bodyPr>
          <a:lstStyle/>
          <a:p>
            <a:pPr lvl="0" algn="ctr">
              <a:spcBef>
                <a:spcPts val="0"/>
              </a:spcBef>
              <a:buNone/>
            </a:pPr>
            <a:r>
              <a:rPr lang="en">
                <a:latin typeface="Cambria"/>
                <a:ea typeface="Cambria"/>
                <a:cs typeface="Cambria"/>
                <a:sym typeface="Cambria"/>
              </a:rPr>
              <a:t>Without hole fill </a:t>
            </a:r>
          </a:p>
        </p:txBody>
      </p:sp>
      <p:sp>
        <p:nvSpPr>
          <p:cNvPr id="191" name="Shape 191"/>
          <p:cNvSpPr txBox="1"/>
          <p:nvPr/>
        </p:nvSpPr>
        <p:spPr>
          <a:xfrm>
            <a:off x="2797525" y="12939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With hole fill</a:t>
            </a:r>
          </a:p>
        </p:txBody>
      </p:sp>
      <p:sp>
        <p:nvSpPr>
          <p:cNvPr id="192" name="Shape 192"/>
          <p:cNvSpPr txBox="1"/>
          <p:nvPr/>
        </p:nvSpPr>
        <p:spPr>
          <a:xfrm>
            <a:off x="402150" y="3557600"/>
            <a:ext cx="4646099" cy="1203300"/>
          </a:xfrm>
          <a:prstGeom prst="rect">
            <a:avLst/>
          </a:prstGeom>
          <a:noFill/>
          <a:ln>
            <a:noFill/>
          </a:ln>
        </p:spPr>
        <p:txBody>
          <a:bodyPr anchorCtr="0" anchor="t" bIns="91425" lIns="91425" rIns="91425" tIns="91425">
            <a:noAutofit/>
          </a:bodyPr>
          <a:lstStyle/>
          <a:p>
            <a:pPr lvl="0" rtl="0" algn="just">
              <a:spcBef>
                <a:spcPts val="0"/>
              </a:spcBef>
              <a:buNone/>
            </a:pPr>
            <a:r>
              <a:rPr i="1" lang="en">
                <a:latin typeface="Cambria"/>
                <a:ea typeface="Cambria"/>
                <a:cs typeface="Cambria"/>
                <a:sym typeface="Cambria"/>
              </a:rPr>
              <a:t>Fall </a:t>
            </a:r>
            <a:r>
              <a:rPr lang="en">
                <a:latin typeface="Cambria"/>
                <a:ea typeface="Cambria"/>
                <a:cs typeface="Cambria"/>
                <a:sym typeface="Cambria"/>
              </a:rPr>
              <a:t>sequence is the most benefited from applying hole fill because it has lots of “noisy blobs” with holes that now are correctly filled and labeled as foreground.</a:t>
            </a:r>
          </a:p>
        </p:txBody>
      </p:sp>
      <p:sp>
        <p:nvSpPr>
          <p:cNvPr id="193" name="Shape 193"/>
          <p:cNvSpPr/>
          <p:nvPr/>
        </p:nvSpPr>
        <p:spPr>
          <a:xfrm>
            <a:off x="457800" y="2497150"/>
            <a:ext cx="817199" cy="5838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Cambria"/>
              <a:ea typeface="Cambria"/>
              <a:cs typeface="Cambria"/>
              <a:sym typeface="Cambria"/>
            </a:endParaRPr>
          </a:p>
        </p:txBody>
      </p:sp>
      <p:sp>
        <p:nvSpPr>
          <p:cNvPr id="194" name="Shape 194"/>
          <p:cNvSpPr/>
          <p:nvPr/>
        </p:nvSpPr>
        <p:spPr>
          <a:xfrm>
            <a:off x="2768125" y="2532350"/>
            <a:ext cx="817199" cy="5838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Cambria"/>
              <a:ea typeface="Cambria"/>
              <a:cs typeface="Cambria"/>
              <a:sym typeface="Cambria"/>
            </a:endParaRPr>
          </a:p>
        </p:txBody>
      </p:sp>
      <p:cxnSp>
        <p:nvCxnSpPr>
          <p:cNvPr id="195" name="Shape 195"/>
          <p:cNvCxnSpPr>
            <a:stCxn id="193" idx="4"/>
          </p:cNvCxnSpPr>
          <p:nvPr/>
        </p:nvCxnSpPr>
        <p:spPr>
          <a:xfrm>
            <a:off x="866399" y="3080950"/>
            <a:ext cx="87000" cy="453900"/>
          </a:xfrm>
          <a:prstGeom prst="straightConnector1">
            <a:avLst/>
          </a:prstGeom>
          <a:noFill/>
          <a:ln cap="flat" cmpd="sng" w="9525">
            <a:solidFill>
              <a:srgbClr val="FF0000"/>
            </a:solidFill>
            <a:prstDash val="solid"/>
            <a:round/>
            <a:headEnd len="lg" w="lg" type="none"/>
            <a:tailEnd len="lg" w="lg" type="triangle"/>
          </a:ln>
        </p:spPr>
      </p:cxnSp>
      <p:cxnSp>
        <p:nvCxnSpPr>
          <p:cNvPr id="196" name="Shape 196"/>
          <p:cNvCxnSpPr>
            <a:endCxn id="192" idx="0"/>
          </p:cNvCxnSpPr>
          <p:nvPr/>
        </p:nvCxnSpPr>
        <p:spPr>
          <a:xfrm flipH="1">
            <a:off x="2725199" y="3041899"/>
            <a:ext cx="212400" cy="515700"/>
          </a:xfrm>
          <a:prstGeom prst="straightConnector1">
            <a:avLst/>
          </a:prstGeom>
          <a:noFill/>
          <a:ln cap="flat" cmpd="sng" w="9525">
            <a:solidFill>
              <a:srgbClr val="FF0000"/>
            </a:solidFill>
            <a:prstDash val="solid"/>
            <a:round/>
            <a:headEnd len="lg" w="lg" type="none"/>
            <a:tailEnd len="lg" w="lg" type="triangle"/>
          </a:ln>
        </p:spPr>
      </p:cxnSp>
      <p:sp>
        <p:nvSpPr>
          <p:cNvPr id="197" name="Shape 197"/>
          <p:cNvSpPr txBox="1"/>
          <p:nvPr/>
        </p:nvSpPr>
        <p:spPr>
          <a:xfrm>
            <a:off x="1640975" y="908044"/>
            <a:ext cx="2250599" cy="548999"/>
          </a:xfrm>
          <a:prstGeom prst="rect">
            <a:avLst/>
          </a:prstGeom>
          <a:noFill/>
          <a:ln>
            <a:noFill/>
          </a:ln>
        </p:spPr>
        <p:txBody>
          <a:bodyPr anchorCtr="0" anchor="ctr" bIns="91425" lIns="91425" rIns="91425" tIns="91425">
            <a:noAutofit/>
          </a:bodyPr>
          <a:lstStyle/>
          <a:p>
            <a:pPr lvl="0" rtl="0" algn="ctr">
              <a:spcBef>
                <a:spcPts val="0"/>
              </a:spcBef>
              <a:buNone/>
            </a:pPr>
            <a:r>
              <a:rPr i="1" lang="en">
                <a:solidFill>
                  <a:schemeClr val="dk1"/>
                </a:solidFill>
                <a:latin typeface="Cambria"/>
                <a:ea typeface="Cambria"/>
                <a:cs typeface="Cambria"/>
                <a:sym typeface="Cambria"/>
              </a:rPr>
              <a:t>fall/001519.png</a:t>
            </a:r>
          </a:p>
        </p:txBody>
      </p:sp>
      <p:pic>
        <p:nvPicPr>
          <p:cNvPr id="198" name="Shape 198"/>
          <p:cNvPicPr preferRelativeResize="0"/>
          <p:nvPr/>
        </p:nvPicPr>
        <p:blipFill>
          <a:blip r:embed="rId6">
            <a:alphaModFix/>
          </a:blip>
          <a:stretch>
            <a:fillRect/>
          </a:stretch>
        </p:blipFill>
        <p:spPr>
          <a:xfrm>
            <a:off x="5279146" y="867775"/>
            <a:ext cx="3511699" cy="28122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pic>
        <p:nvPicPr>
          <p:cNvPr id="203" name="Shape 203"/>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04" name="Shape 204"/>
          <p:cNvSpPr txBox="1"/>
          <p:nvPr/>
        </p:nvSpPr>
        <p:spPr>
          <a:xfrm>
            <a:off x="451289" y="555610"/>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2: </a:t>
            </a:r>
            <a:r>
              <a:rPr b="1" lang="en" sz="2800">
                <a:solidFill>
                  <a:srgbClr val="3A4042"/>
                </a:solidFill>
                <a:latin typeface="Cambria"/>
                <a:ea typeface="Cambria"/>
                <a:cs typeface="Cambria"/>
                <a:sym typeface="Cambria"/>
              </a:rPr>
              <a:t>Area filtering</a:t>
            </a:r>
          </a:p>
        </p:txBody>
      </p:sp>
      <p:sp>
        <p:nvSpPr>
          <p:cNvPr id="205" name="Shape 205"/>
          <p:cNvSpPr txBox="1"/>
          <p:nvPr/>
        </p:nvSpPr>
        <p:spPr>
          <a:xfrm>
            <a:off x="4650525" y="1002150"/>
            <a:ext cx="3820199" cy="3349200"/>
          </a:xfrm>
          <a:prstGeom prst="rect">
            <a:avLst/>
          </a:prstGeom>
          <a:noFill/>
          <a:ln>
            <a:noFill/>
          </a:ln>
        </p:spPr>
        <p:txBody>
          <a:bodyPr anchorCtr="0" anchor="t" bIns="91425" lIns="91425" rIns="91425" tIns="91425">
            <a:noAutofit/>
          </a:bodyPr>
          <a:lstStyle/>
          <a:p>
            <a:pPr lvl="0" rtl="0" algn="just">
              <a:spcBef>
                <a:spcPts val="0"/>
              </a:spcBef>
              <a:buNone/>
            </a:pPr>
            <a:r>
              <a:rPr lang="en">
                <a:latin typeface="Cambria"/>
                <a:ea typeface="Cambria"/>
                <a:cs typeface="Cambria"/>
                <a:sym typeface="Cambria"/>
              </a:rPr>
              <a:t>In order to get the best number of pixels </a:t>
            </a:r>
            <a:r>
              <a:rPr i="1" lang="en">
                <a:latin typeface="Cambria"/>
                <a:ea typeface="Cambria"/>
                <a:cs typeface="Cambria"/>
                <a:sym typeface="Cambria"/>
              </a:rPr>
              <a:t>p</a:t>
            </a:r>
            <a:r>
              <a:rPr lang="en">
                <a:latin typeface="Cambria"/>
                <a:ea typeface="Cambria"/>
                <a:cs typeface="Cambria"/>
                <a:sym typeface="Cambria"/>
              </a:rPr>
              <a:t> for the area filtering, we have chosen </a:t>
            </a:r>
            <a:r>
              <a:rPr i="1" lang="en">
                <a:latin typeface="Cambria"/>
                <a:ea typeface="Cambria"/>
                <a:cs typeface="Cambria"/>
                <a:sym typeface="Cambria"/>
              </a:rPr>
              <a:t>p </a:t>
            </a:r>
            <a:r>
              <a:rPr lang="en">
                <a:latin typeface="Cambria"/>
                <a:ea typeface="Cambria"/>
                <a:cs typeface="Cambria"/>
                <a:sym typeface="Cambria"/>
              </a:rPr>
              <a:t>such that maximizes the mean AUC of the three sequences, which is </a:t>
            </a:r>
            <a:r>
              <a:rPr i="1" lang="en">
                <a:latin typeface="Cambria"/>
                <a:ea typeface="Cambria"/>
                <a:cs typeface="Cambria"/>
                <a:sym typeface="Cambria"/>
              </a:rPr>
              <a:t>p = 300</a:t>
            </a:r>
            <a:r>
              <a:rPr lang="en">
                <a:latin typeface="Cambria"/>
                <a:ea typeface="Cambria"/>
                <a:cs typeface="Cambria"/>
                <a:sym typeface="Cambria"/>
              </a:rPr>
              <a:t>.</a:t>
            </a:r>
          </a:p>
          <a:p>
            <a:pPr lvl="0" rtl="0" algn="just">
              <a:spcBef>
                <a:spcPts val="0"/>
              </a:spcBef>
              <a:buNone/>
            </a:pPr>
            <a:r>
              <a:t/>
            </a:r>
            <a:endParaRPr>
              <a:latin typeface="Cambria"/>
              <a:ea typeface="Cambria"/>
              <a:cs typeface="Cambria"/>
              <a:sym typeface="Cambria"/>
            </a:endParaRPr>
          </a:p>
          <a:p>
            <a:pPr lvl="0" algn="just">
              <a:spcBef>
                <a:spcPts val="0"/>
              </a:spcBef>
              <a:buNone/>
            </a:pPr>
            <a:r>
              <a:rPr lang="en">
                <a:latin typeface="Cambria"/>
                <a:ea typeface="Cambria"/>
                <a:cs typeface="Cambria"/>
                <a:sym typeface="Cambria"/>
              </a:rPr>
              <a:t>The behaviour observed in this plot, indicates that both </a:t>
            </a:r>
            <a:r>
              <a:rPr i="1" lang="en">
                <a:latin typeface="Cambria"/>
                <a:ea typeface="Cambria"/>
                <a:cs typeface="Cambria"/>
                <a:sym typeface="Cambria"/>
              </a:rPr>
              <a:t>fall</a:t>
            </a:r>
            <a:r>
              <a:rPr lang="en">
                <a:latin typeface="Cambria"/>
                <a:ea typeface="Cambria"/>
                <a:cs typeface="Cambria"/>
                <a:sym typeface="Cambria"/>
              </a:rPr>
              <a:t> and </a:t>
            </a:r>
            <a:r>
              <a:rPr i="1" lang="en">
                <a:latin typeface="Cambria"/>
                <a:ea typeface="Cambria"/>
                <a:cs typeface="Cambria"/>
                <a:sym typeface="Cambria"/>
              </a:rPr>
              <a:t>traffic</a:t>
            </a:r>
            <a:r>
              <a:rPr lang="en">
                <a:latin typeface="Cambria"/>
                <a:ea typeface="Cambria"/>
                <a:cs typeface="Cambria"/>
                <a:sym typeface="Cambria"/>
              </a:rPr>
              <a:t> contain big objects (more than 400px) that are part of the background. On the other hand, the </a:t>
            </a:r>
            <a:r>
              <a:rPr i="1" lang="en">
                <a:latin typeface="Cambria"/>
                <a:ea typeface="Cambria"/>
                <a:cs typeface="Cambria"/>
                <a:sym typeface="Cambria"/>
              </a:rPr>
              <a:t>highway</a:t>
            </a:r>
            <a:r>
              <a:rPr lang="en">
                <a:latin typeface="Cambria"/>
                <a:ea typeface="Cambria"/>
                <a:cs typeface="Cambria"/>
                <a:sym typeface="Cambria"/>
              </a:rPr>
              <a:t> sequence contain small objects and applying a threshold of 150px will delete parts of the mask that are foreground and the AUC will decrease rapidly.</a:t>
            </a:r>
          </a:p>
        </p:txBody>
      </p:sp>
      <p:pic>
        <p:nvPicPr>
          <p:cNvPr id="206" name="Shape 206"/>
          <p:cNvPicPr preferRelativeResize="0"/>
          <p:nvPr/>
        </p:nvPicPr>
        <p:blipFill>
          <a:blip r:embed="rId4">
            <a:alphaModFix/>
          </a:blip>
          <a:stretch>
            <a:fillRect/>
          </a:stretch>
        </p:blipFill>
        <p:spPr>
          <a:xfrm>
            <a:off x="573024" y="1077350"/>
            <a:ext cx="4025078" cy="3273999"/>
          </a:xfrm>
          <a:prstGeom prst="rect">
            <a:avLst/>
          </a:prstGeom>
          <a:noFill/>
          <a:ln>
            <a:noFill/>
          </a:ln>
        </p:spPr>
      </p:pic>
      <p:cxnSp>
        <p:nvCxnSpPr>
          <p:cNvPr id="207" name="Shape 207"/>
          <p:cNvCxnSpPr/>
          <p:nvPr/>
        </p:nvCxnSpPr>
        <p:spPr>
          <a:xfrm flipH="1">
            <a:off x="2049699" y="3684125"/>
            <a:ext cx="337200" cy="279000"/>
          </a:xfrm>
          <a:prstGeom prst="straightConnector1">
            <a:avLst/>
          </a:prstGeom>
          <a:noFill/>
          <a:ln cap="flat" cmpd="sng" w="9525">
            <a:solidFill>
              <a:schemeClr val="dk2"/>
            </a:solidFill>
            <a:prstDash val="solid"/>
            <a:round/>
            <a:headEnd len="lg" w="lg" type="none"/>
            <a:tailEnd len="lg" w="lg" type="triangle"/>
          </a:ln>
        </p:spPr>
      </p:cxnSp>
      <p:sp>
        <p:nvSpPr>
          <p:cNvPr id="208" name="Shape 208"/>
          <p:cNvSpPr txBox="1"/>
          <p:nvPr/>
        </p:nvSpPr>
        <p:spPr>
          <a:xfrm>
            <a:off x="2451750" y="3476575"/>
            <a:ext cx="1640999" cy="330899"/>
          </a:xfrm>
          <a:prstGeom prst="rect">
            <a:avLst/>
          </a:prstGeom>
          <a:noFill/>
          <a:ln>
            <a:noFill/>
          </a:ln>
        </p:spPr>
        <p:txBody>
          <a:bodyPr anchorCtr="0" anchor="t" bIns="91425" lIns="91425" rIns="91425" tIns="91425">
            <a:noAutofit/>
          </a:bodyPr>
          <a:lstStyle/>
          <a:p>
            <a:pPr lvl="0">
              <a:spcBef>
                <a:spcPts val="0"/>
              </a:spcBef>
              <a:buNone/>
            </a:pPr>
            <a:r>
              <a:rPr lang="en" sz="1200">
                <a:latin typeface="Cambria"/>
                <a:ea typeface="Cambria"/>
                <a:cs typeface="Cambria"/>
                <a:sym typeface="Cambria"/>
              </a:rPr>
              <a:t>Optimum #pixels: 300</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pic>
        <p:nvPicPr>
          <p:cNvPr id="213" name="Shape 213"/>
          <p:cNvPicPr preferRelativeResize="0"/>
          <p:nvPr/>
        </p:nvPicPr>
        <p:blipFill>
          <a:blip r:embed="rId3">
            <a:alphaModFix/>
          </a:blip>
          <a:stretch>
            <a:fillRect/>
          </a:stretch>
        </p:blipFill>
        <p:spPr>
          <a:xfrm>
            <a:off x="2983675" y="1595535"/>
            <a:ext cx="2280949" cy="1520602"/>
          </a:xfrm>
          <a:prstGeom prst="rect">
            <a:avLst/>
          </a:prstGeom>
          <a:noFill/>
          <a:ln>
            <a:noFill/>
          </a:ln>
        </p:spPr>
      </p:pic>
      <p:pic>
        <p:nvPicPr>
          <p:cNvPr id="214" name="Shape 214"/>
          <p:cNvPicPr preferRelativeResize="0"/>
          <p:nvPr/>
        </p:nvPicPr>
        <p:blipFill rotWithShape="1">
          <a:blip r:embed="rId4">
            <a:alphaModFix amt="88000"/>
          </a:blip>
          <a:srcRect b="0" l="0" r="0" t="0"/>
          <a:stretch/>
        </p:blipFill>
        <p:spPr>
          <a:xfrm>
            <a:off x="865269" y="4804901"/>
            <a:ext cx="4714799" cy="198899"/>
          </a:xfrm>
          <a:prstGeom prst="rect">
            <a:avLst/>
          </a:prstGeom>
          <a:noFill/>
          <a:ln>
            <a:noFill/>
          </a:ln>
        </p:spPr>
      </p:pic>
      <p:sp>
        <p:nvSpPr>
          <p:cNvPr id="215" name="Shape 215"/>
          <p:cNvSpPr txBox="1"/>
          <p:nvPr/>
        </p:nvSpPr>
        <p:spPr>
          <a:xfrm>
            <a:off x="451289" y="555610"/>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2: </a:t>
            </a:r>
            <a:r>
              <a:rPr b="1" lang="en" sz="2800">
                <a:solidFill>
                  <a:srgbClr val="3A4042"/>
                </a:solidFill>
                <a:latin typeface="Cambria"/>
                <a:ea typeface="Cambria"/>
                <a:cs typeface="Cambria"/>
                <a:sym typeface="Cambria"/>
              </a:rPr>
              <a:t>Area filtering</a:t>
            </a:r>
          </a:p>
        </p:txBody>
      </p:sp>
      <p:sp>
        <p:nvSpPr>
          <p:cNvPr id="216" name="Shape 216"/>
          <p:cNvSpPr txBox="1"/>
          <p:nvPr/>
        </p:nvSpPr>
        <p:spPr>
          <a:xfrm>
            <a:off x="402300" y="1264800"/>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Task 1 output</a:t>
            </a:r>
          </a:p>
        </p:txBody>
      </p:sp>
      <p:sp>
        <p:nvSpPr>
          <p:cNvPr id="217" name="Shape 217"/>
          <p:cNvSpPr txBox="1"/>
          <p:nvPr/>
        </p:nvSpPr>
        <p:spPr>
          <a:xfrm>
            <a:off x="2797525" y="1293975"/>
            <a:ext cx="2250599" cy="272400"/>
          </a:xfrm>
          <a:prstGeom prst="rect">
            <a:avLst/>
          </a:prstGeom>
          <a:noFill/>
          <a:ln>
            <a:noFill/>
          </a:ln>
        </p:spPr>
        <p:txBody>
          <a:bodyPr anchorCtr="0" anchor="t" bIns="91425" lIns="91425" rIns="91425" tIns="91425">
            <a:noAutofit/>
          </a:bodyPr>
          <a:lstStyle/>
          <a:p>
            <a:pPr lvl="0" rtl="0" algn="ctr">
              <a:spcBef>
                <a:spcPts val="0"/>
              </a:spcBef>
              <a:buNone/>
            </a:pPr>
            <a:r>
              <a:rPr lang="en">
                <a:latin typeface="Cambria"/>
                <a:ea typeface="Cambria"/>
                <a:cs typeface="Cambria"/>
                <a:sym typeface="Cambria"/>
              </a:rPr>
              <a:t>With area filtering</a:t>
            </a:r>
          </a:p>
        </p:txBody>
      </p:sp>
      <p:sp>
        <p:nvSpPr>
          <p:cNvPr id="218" name="Shape 218"/>
          <p:cNvSpPr txBox="1"/>
          <p:nvPr/>
        </p:nvSpPr>
        <p:spPr>
          <a:xfrm>
            <a:off x="1640975" y="908044"/>
            <a:ext cx="2250599" cy="548999"/>
          </a:xfrm>
          <a:prstGeom prst="rect">
            <a:avLst/>
          </a:prstGeom>
          <a:noFill/>
          <a:ln>
            <a:noFill/>
          </a:ln>
        </p:spPr>
        <p:txBody>
          <a:bodyPr anchorCtr="0" anchor="ctr" bIns="91425" lIns="91425" rIns="91425" tIns="91425">
            <a:noAutofit/>
          </a:bodyPr>
          <a:lstStyle/>
          <a:p>
            <a:pPr lvl="0" rtl="0" algn="ctr">
              <a:spcBef>
                <a:spcPts val="0"/>
              </a:spcBef>
              <a:buNone/>
            </a:pPr>
            <a:r>
              <a:rPr i="1" lang="en">
                <a:solidFill>
                  <a:schemeClr val="dk1"/>
                </a:solidFill>
                <a:latin typeface="Cambria"/>
                <a:ea typeface="Cambria"/>
                <a:cs typeface="Cambria"/>
                <a:sym typeface="Cambria"/>
              </a:rPr>
              <a:t>fall/001519.png</a:t>
            </a:r>
          </a:p>
        </p:txBody>
      </p:sp>
      <p:pic>
        <p:nvPicPr>
          <p:cNvPr id="219" name="Shape 219"/>
          <p:cNvPicPr preferRelativeResize="0"/>
          <p:nvPr/>
        </p:nvPicPr>
        <p:blipFill>
          <a:blip r:embed="rId5">
            <a:alphaModFix/>
          </a:blip>
          <a:stretch>
            <a:fillRect/>
          </a:stretch>
        </p:blipFill>
        <p:spPr>
          <a:xfrm>
            <a:off x="435325" y="1595525"/>
            <a:ext cx="2280949" cy="1520625"/>
          </a:xfrm>
          <a:prstGeom prst="rect">
            <a:avLst/>
          </a:prstGeom>
          <a:noFill/>
          <a:ln>
            <a:noFill/>
          </a:ln>
        </p:spPr>
      </p:pic>
      <p:sp>
        <p:nvSpPr>
          <p:cNvPr id="220" name="Shape 220"/>
          <p:cNvSpPr/>
          <p:nvPr/>
        </p:nvSpPr>
        <p:spPr>
          <a:xfrm>
            <a:off x="778350" y="1595525"/>
            <a:ext cx="1731900" cy="771899"/>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Cambria"/>
              <a:ea typeface="Cambria"/>
              <a:cs typeface="Cambria"/>
              <a:sym typeface="Cambria"/>
            </a:endParaRPr>
          </a:p>
        </p:txBody>
      </p:sp>
      <p:sp>
        <p:nvSpPr>
          <p:cNvPr id="221" name="Shape 221"/>
          <p:cNvSpPr/>
          <p:nvPr/>
        </p:nvSpPr>
        <p:spPr>
          <a:xfrm>
            <a:off x="3372775" y="1624075"/>
            <a:ext cx="1517400" cy="618600"/>
          </a:xfrm>
          <a:prstGeom prst="ellipse">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latin typeface="Cambria"/>
              <a:ea typeface="Cambria"/>
              <a:cs typeface="Cambria"/>
              <a:sym typeface="Cambria"/>
            </a:endParaRPr>
          </a:p>
        </p:txBody>
      </p:sp>
      <p:cxnSp>
        <p:nvCxnSpPr>
          <p:cNvPr id="222" name="Shape 222"/>
          <p:cNvCxnSpPr>
            <a:stCxn id="220" idx="4"/>
          </p:cNvCxnSpPr>
          <p:nvPr/>
        </p:nvCxnSpPr>
        <p:spPr>
          <a:xfrm flipH="1">
            <a:off x="1273500" y="2367424"/>
            <a:ext cx="370800" cy="1158600"/>
          </a:xfrm>
          <a:prstGeom prst="straightConnector1">
            <a:avLst/>
          </a:prstGeom>
          <a:noFill/>
          <a:ln cap="flat" cmpd="sng" w="9525">
            <a:solidFill>
              <a:srgbClr val="FF0000"/>
            </a:solidFill>
            <a:prstDash val="solid"/>
            <a:round/>
            <a:headEnd len="lg" w="lg" type="none"/>
            <a:tailEnd len="lg" w="lg" type="triangle"/>
          </a:ln>
        </p:spPr>
      </p:cxnSp>
      <p:cxnSp>
        <p:nvCxnSpPr>
          <p:cNvPr id="223" name="Shape 223"/>
          <p:cNvCxnSpPr>
            <a:stCxn id="221" idx="4"/>
          </p:cNvCxnSpPr>
          <p:nvPr/>
        </p:nvCxnSpPr>
        <p:spPr>
          <a:xfrm flipH="1">
            <a:off x="2983675" y="2242675"/>
            <a:ext cx="1147800" cy="1233900"/>
          </a:xfrm>
          <a:prstGeom prst="straightConnector1">
            <a:avLst/>
          </a:prstGeom>
          <a:noFill/>
          <a:ln cap="flat" cmpd="sng" w="9525">
            <a:solidFill>
              <a:srgbClr val="FF0000"/>
            </a:solidFill>
            <a:prstDash val="solid"/>
            <a:round/>
            <a:headEnd len="lg" w="lg" type="none"/>
            <a:tailEnd len="lg" w="lg" type="triangle"/>
          </a:ln>
        </p:spPr>
      </p:cxnSp>
      <p:sp>
        <p:nvSpPr>
          <p:cNvPr id="224" name="Shape 224"/>
          <p:cNvSpPr txBox="1"/>
          <p:nvPr/>
        </p:nvSpPr>
        <p:spPr>
          <a:xfrm>
            <a:off x="402150" y="3557600"/>
            <a:ext cx="4646099" cy="1203300"/>
          </a:xfrm>
          <a:prstGeom prst="rect">
            <a:avLst/>
          </a:prstGeom>
          <a:noFill/>
          <a:ln>
            <a:noFill/>
          </a:ln>
        </p:spPr>
        <p:txBody>
          <a:bodyPr anchorCtr="0" anchor="t" bIns="91425" lIns="91425" rIns="91425" tIns="91425">
            <a:noAutofit/>
          </a:bodyPr>
          <a:lstStyle/>
          <a:p>
            <a:pPr lvl="0" rtl="0" algn="just">
              <a:spcBef>
                <a:spcPts val="0"/>
              </a:spcBef>
              <a:buNone/>
            </a:pPr>
            <a:r>
              <a:rPr i="1" lang="en">
                <a:latin typeface="Cambria"/>
                <a:ea typeface="Cambria"/>
                <a:cs typeface="Cambria"/>
                <a:sym typeface="Cambria"/>
              </a:rPr>
              <a:t>Fall </a:t>
            </a:r>
            <a:r>
              <a:rPr lang="en">
                <a:latin typeface="Cambria"/>
                <a:ea typeface="Cambria"/>
                <a:cs typeface="Cambria"/>
                <a:sym typeface="Cambria"/>
              </a:rPr>
              <a:t>sequence is the most benefited from applying area filtering because of the noise produced by moving tree leaves in the background. Hence, filtering these small blobs improves the foreground segmentation.</a:t>
            </a:r>
          </a:p>
        </p:txBody>
      </p:sp>
      <p:pic>
        <p:nvPicPr>
          <p:cNvPr id="225" name="Shape 225"/>
          <p:cNvPicPr preferRelativeResize="0"/>
          <p:nvPr/>
        </p:nvPicPr>
        <p:blipFill>
          <a:blip r:embed="rId6">
            <a:alphaModFix/>
          </a:blip>
          <a:stretch>
            <a:fillRect/>
          </a:stretch>
        </p:blipFill>
        <p:spPr>
          <a:xfrm>
            <a:off x="5394325" y="1115625"/>
            <a:ext cx="3554349" cy="26657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pic>
        <p:nvPicPr>
          <p:cNvPr id="230" name="Shape 230"/>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31" name="Shape 231"/>
          <p:cNvSpPr txBox="1"/>
          <p:nvPr/>
        </p:nvSpPr>
        <p:spPr>
          <a:xfrm>
            <a:off x="438339" y="549135"/>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3: </a:t>
            </a:r>
            <a:r>
              <a:rPr b="1" lang="en" sz="2800">
                <a:solidFill>
                  <a:srgbClr val="3A4042"/>
                </a:solidFill>
                <a:latin typeface="Cambria"/>
                <a:ea typeface="Cambria"/>
                <a:cs typeface="Cambria"/>
                <a:sym typeface="Cambria"/>
              </a:rPr>
              <a:t>PR and AUC</a:t>
            </a:r>
          </a:p>
        </p:txBody>
      </p:sp>
      <p:pic>
        <p:nvPicPr>
          <p:cNvPr id="232" name="Shape 232"/>
          <p:cNvPicPr preferRelativeResize="0"/>
          <p:nvPr/>
        </p:nvPicPr>
        <p:blipFill>
          <a:blip r:embed="rId4">
            <a:alphaModFix/>
          </a:blip>
          <a:stretch>
            <a:fillRect/>
          </a:stretch>
        </p:blipFill>
        <p:spPr>
          <a:xfrm>
            <a:off x="438350" y="728899"/>
            <a:ext cx="2515578" cy="2014500"/>
          </a:xfrm>
          <a:prstGeom prst="rect">
            <a:avLst/>
          </a:prstGeom>
          <a:noFill/>
          <a:ln>
            <a:noFill/>
          </a:ln>
        </p:spPr>
      </p:pic>
      <p:pic>
        <p:nvPicPr>
          <p:cNvPr id="233" name="Shape 233"/>
          <p:cNvPicPr preferRelativeResize="0"/>
          <p:nvPr/>
        </p:nvPicPr>
        <p:blipFill>
          <a:blip r:embed="rId5">
            <a:alphaModFix/>
          </a:blip>
          <a:stretch>
            <a:fillRect/>
          </a:stretch>
        </p:blipFill>
        <p:spPr>
          <a:xfrm>
            <a:off x="6112900" y="753099"/>
            <a:ext cx="2455125" cy="1966100"/>
          </a:xfrm>
          <a:prstGeom prst="rect">
            <a:avLst/>
          </a:prstGeom>
          <a:noFill/>
          <a:ln>
            <a:noFill/>
          </a:ln>
        </p:spPr>
      </p:pic>
      <p:graphicFrame>
        <p:nvGraphicFramePr>
          <p:cNvPr id="234" name="Shape 234"/>
          <p:cNvGraphicFramePr/>
          <p:nvPr/>
        </p:nvGraphicFramePr>
        <p:xfrm>
          <a:off x="568450" y="2899725"/>
          <a:ext cx="3000000" cy="3000000"/>
        </p:xfrm>
        <a:graphic>
          <a:graphicData uri="http://schemas.openxmlformats.org/drawingml/2006/table">
            <a:tbl>
              <a:tblPr>
                <a:noFill/>
                <a:tableStyleId>{FEE08EC5-F155-44D2-AB9F-90D32963A465}</a:tableStyleId>
              </a:tblPr>
              <a:tblGrid>
                <a:gridCol w="1769225"/>
                <a:gridCol w="2057675"/>
              </a:tblGrid>
              <a:tr h="280125">
                <a:tc>
                  <a:txBody>
                    <a:bodyPr>
                      <a:noAutofit/>
                    </a:bodyPr>
                    <a:lstStyle/>
                    <a:p>
                      <a:pPr lvl="0" rtl="0" algn="ctr">
                        <a:spcBef>
                          <a:spcPts val="0"/>
                        </a:spcBef>
                        <a:buNone/>
                      </a:pPr>
                      <a:r>
                        <a:t/>
                      </a:r>
                      <a:endParaRPr sz="1000">
                        <a:latin typeface="Cambria"/>
                        <a:ea typeface="Cambria"/>
                        <a:cs typeface="Cambria"/>
                        <a:sym typeface="Cambria"/>
                      </a:endParaRP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Best Setting</a:t>
                      </a:r>
                      <a:r>
                        <a:rPr b="1" lang="en" sz="1000">
                          <a:latin typeface="Cambria"/>
                          <a:ea typeface="Cambria"/>
                          <a:cs typeface="Cambria"/>
                          <a:sym typeface="Cambria"/>
                        </a:rPr>
                        <a:t>: Task1+Task2 </a:t>
                      </a:r>
                      <a:r>
                        <a:rPr lang="en" sz="1000">
                          <a:solidFill>
                            <a:schemeClr val="dk1"/>
                          </a:solidFill>
                          <a:latin typeface="Cambria"/>
                          <a:ea typeface="Cambria"/>
                          <a:cs typeface="Cambria"/>
                          <a:sym typeface="Cambria"/>
                        </a:rPr>
                        <a:t>(AUC)</a:t>
                      </a:r>
                    </a:p>
                  </a:txBody>
                  <a:tcPr marT="91425" marB="91425" marR="91425" marL="91425"/>
                </a:tc>
              </a:tr>
              <a:tr h="280125">
                <a:tc>
                  <a:txBody>
                    <a:bodyPr>
                      <a:noAutofit/>
                    </a:bodyPr>
                    <a:lstStyle/>
                    <a:p>
                      <a:pPr lvl="0" rtl="0" algn="ctr">
                        <a:spcBef>
                          <a:spcPts val="0"/>
                        </a:spcBef>
                        <a:buNone/>
                      </a:pPr>
                      <a:r>
                        <a:rPr b="1" lang="en" sz="1000">
                          <a:latin typeface="Cambria"/>
                          <a:ea typeface="Cambria"/>
                          <a:cs typeface="Cambria"/>
                          <a:sym typeface="Cambria"/>
                        </a:rPr>
                        <a:t>Highway</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0.8368 (+0.0829)</a:t>
                      </a:r>
                    </a:p>
                  </a:txBody>
                  <a:tcPr marT="91425" marB="91425" marR="91425" marL="91425" anchor="ctr"/>
                </a:tc>
              </a:tr>
              <a:tr h="280125">
                <a:tc>
                  <a:txBody>
                    <a:bodyPr>
                      <a:noAutofit/>
                    </a:bodyPr>
                    <a:lstStyle/>
                    <a:p>
                      <a:pPr lvl="0" rtl="0" algn="ctr">
                        <a:spcBef>
                          <a:spcPts val="0"/>
                        </a:spcBef>
                        <a:buNone/>
                      </a:pPr>
                      <a:r>
                        <a:rPr b="1" lang="en" sz="1000">
                          <a:latin typeface="Cambria"/>
                          <a:ea typeface="Cambria"/>
                          <a:cs typeface="Cambria"/>
                          <a:sym typeface="Cambria"/>
                        </a:rPr>
                        <a:t>Fall</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0.9455 (+0.1501)</a:t>
                      </a:r>
                    </a:p>
                  </a:txBody>
                  <a:tcPr marT="91425" marB="91425" marR="91425" marL="91425" anchor="ctr"/>
                </a:tc>
              </a:tr>
              <a:tr h="280125">
                <a:tc>
                  <a:txBody>
                    <a:bodyPr>
                      <a:noAutofit/>
                    </a:bodyPr>
                    <a:lstStyle/>
                    <a:p>
                      <a:pPr lvl="0" rtl="0" algn="ctr">
                        <a:spcBef>
                          <a:spcPts val="0"/>
                        </a:spcBef>
                        <a:buNone/>
                      </a:pPr>
                      <a:r>
                        <a:rPr b="1" lang="en" sz="1000">
                          <a:latin typeface="Cambria"/>
                          <a:ea typeface="Cambria"/>
                          <a:cs typeface="Cambria"/>
                          <a:sym typeface="Cambria"/>
                        </a:rPr>
                        <a:t>Traffic</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0.7788 (+0.0707)</a:t>
                      </a:r>
                    </a:p>
                  </a:txBody>
                  <a:tcPr marT="91425" marB="91425" marR="91425" marL="91425" anchor="ctr"/>
                </a:tc>
              </a:tr>
              <a:tr h="280125">
                <a:tc>
                  <a:txBody>
                    <a:bodyPr>
                      <a:noAutofit/>
                    </a:bodyPr>
                    <a:lstStyle/>
                    <a:p>
                      <a:pPr lvl="0" rtl="0" algn="ctr">
                        <a:spcBef>
                          <a:spcPts val="0"/>
                        </a:spcBef>
                        <a:buNone/>
                      </a:pPr>
                      <a:r>
                        <a:rPr b="1" lang="en" sz="1000">
                          <a:latin typeface="Cambria"/>
                          <a:ea typeface="Cambria"/>
                          <a:cs typeface="Cambria"/>
                          <a:sym typeface="Cambria"/>
                        </a:rPr>
                        <a:t>Average</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0.8537 (+0.1012)</a:t>
                      </a:r>
                    </a:p>
                  </a:txBody>
                  <a:tcPr marT="91425" marB="91425" marR="91425" marL="91425" anchor="ctr"/>
                </a:tc>
              </a:tr>
            </a:tbl>
          </a:graphicData>
        </a:graphic>
      </p:graphicFrame>
      <p:pic>
        <p:nvPicPr>
          <p:cNvPr id="235" name="Shape 235"/>
          <p:cNvPicPr preferRelativeResize="0"/>
          <p:nvPr/>
        </p:nvPicPr>
        <p:blipFill>
          <a:blip r:embed="rId6">
            <a:alphaModFix/>
          </a:blip>
          <a:stretch>
            <a:fillRect/>
          </a:stretch>
        </p:blipFill>
        <p:spPr>
          <a:xfrm>
            <a:off x="3412075" y="753091"/>
            <a:ext cx="2455125" cy="1966109"/>
          </a:xfrm>
          <a:prstGeom prst="rect">
            <a:avLst/>
          </a:prstGeom>
          <a:noFill/>
          <a:ln>
            <a:noFill/>
          </a:ln>
        </p:spPr>
      </p:pic>
      <p:sp>
        <p:nvSpPr>
          <p:cNvPr id="236" name="Shape 236"/>
          <p:cNvSpPr txBox="1"/>
          <p:nvPr/>
        </p:nvSpPr>
        <p:spPr>
          <a:xfrm>
            <a:off x="4643675" y="2899800"/>
            <a:ext cx="3820199" cy="1843800"/>
          </a:xfrm>
          <a:prstGeom prst="rect">
            <a:avLst/>
          </a:prstGeom>
          <a:noFill/>
          <a:ln>
            <a:noFill/>
          </a:ln>
        </p:spPr>
        <p:txBody>
          <a:bodyPr anchorCtr="0" anchor="t" bIns="91425" lIns="91425" rIns="91425" tIns="91425">
            <a:noAutofit/>
          </a:bodyPr>
          <a:lstStyle/>
          <a:p>
            <a:pPr lvl="0" rtl="0" algn="just">
              <a:spcBef>
                <a:spcPts val="0"/>
              </a:spcBef>
              <a:buNone/>
            </a:pPr>
            <a:r>
              <a:rPr lang="en">
                <a:latin typeface="Cambria"/>
                <a:ea typeface="Cambria"/>
                <a:cs typeface="Cambria"/>
                <a:sym typeface="Cambria"/>
              </a:rPr>
              <a:t>Tuning the parameters from Task1 and Task2 and setting the parameter to:</a:t>
            </a:r>
          </a:p>
          <a:p>
            <a:pPr indent="-228600" lvl="0" marL="457200" rtl="0" algn="just">
              <a:spcBef>
                <a:spcPts val="0"/>
              </a:spcBef>
              <a:buFont typeface="Cambria"/>
              <a:buChar char="●"/>
            </a:pPr>
            <a:r>
              <a:rPr b="1" lang="en">
                <a:latin typeface="Cambria"/>
                <a:ea typeface="Cambria"/>
                <a:cs typeface="Cambria"/>
                <a:sym typeface="Cambria"/>
              </a:rPr>
              <a:t>Hole filling</a:t>
            </a:r>
            <a:r>
              <a:rPr lang="en">
                <a:latin typeface="Cambria"/>
                <a:ea typeface="Cambria"/>
                <a:cs typeface="Cambria"/>
                <a:sym typeface="Cambria"/>
              </a:rPr>
              <a:t>: 4 Connectivity</a:t>
            </a:r>
          </a:p>
          <a:p>
            <a:pPr indent="-228600" lvl="0" marL="457200" rtl="0" algn="just">
              <a:spcBef>
                <a:spcPts val="0"/>
              </a:spcBef>
              <a:buFont typeface="Cambria"/>
              <a:buChar char="●"/>
            </a:pPr>
            <a:r>
              <a:rPr b="1" lang="en">
                <a:latin typeface="Cambria"/>
                <a:ea typeface="Cambria"/>
                <a:cs typeface="Cambria"/>
                <a:sym typeface="Cambria"/>
              </a:rPr>
              <a:t>Area filtering</a:t>
            </a:r>
            <a:r>
              <a:rPr lang="en">
                <a:latin typeface="Cambria"/>
                <a:ea typeface="Cambria"/>
                <a:cs typeface="Cambria"/>
                <a:sym typeface="Cambria"/>
              </a:rPr>
              <a:t>: 300 px</a:t>
            </a:r>
          </a:p>
          <a:p>
            <a:pPr lvl="0" rtl="0" algn="just">
              <a:spcBef>
                <a:spcPts val="0"/>
              </a:spcBef>
              <a:buNone/>
            </a:pPr>
            <a:r>
              <a:t/>
            </a:r>
            <a:endParaRPr>
              <a:latin typeface="Cambria"/>
              <a:ea typeface="Cambria"/>
              <a:cs typeface="Cambria"/>
              <a:sym typeface="Cambria"/>
            </a:endParaRPr>
          </a:p>
          <a:p>
            <a:pPr lvl="0" rtl="0" algn="just">
              <a:spcBef>
                <a:spcPts val="0"/>
              </a:spcBef>
              <a:buNone/>
            </a:pPr>
            <a:r>
              <a:rPr lang="en">
                <a:latin typeface="Cambria"/>
                <a:ea typeface="Cambria"/>
                <a:cs typeface="Cambria"/>
                <a:sym typeface="Cambria"/>
              </a:rPr>
              <a:t>Our model improves by a </a:t>
            </a:r>
            <a:r>
              <a:rPr b="1" lang="en">
                <a:latin typeface="Cambria"/>
                <a:ea typeface="Cambria"/>
                <a:cs typeface="Cambria"/>
                <a:sym typeface="Cambria"/>
              </a:rPr>
              <a:t>10.12</a:t>
            </a:r>
            <a:r>
              <a:rPr lang="en">
                <a:latin typeface="Cambria"/>
                <a:ea typeface="Cambria"/>
                <a:cs typeface="Cambria"/>
                <a:sym typeface="Cambria"/>
              </a:rPr>
              <a:t>% in terms of AUC compared with the baseline of the last block.</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pic>
        <p:nvPicPr>
          <p:cNvPr id="241" name="Shape 241"/>
          <p:cNvPicPr preferRelativeResize="0"/>
          <p:nvPr/>
        </p:nvPicPr>
        <p:blipFill rotWithShape="1">
          <a:blip r:embed="rId3">
            <a:alphaModFix amt="88000"/>
          </a:blip>
          <a:srcRect b="0" l="0" r="0" t="0"/>
          <a:stretch/>
        </p:blipFill>
        <p:spPr>
          <a:xfrm>
            <a:off x="865269" y="4804901"/>
            <a:ext cx="4714799" cy="198899"/>
          </a:xfrm>
          <a:prstGeom prst="rect">
            <a:avLst/>
          </a:prstGeom>
          <a:noFill/>
          <a:ln>
            <a:noFill/>
          </a:ln>
        </p:spPr>
      </p:pic>
      <p:sp>
        <p:nvSpPr>
          <p:cNvPr id="242" name="Shape 242"/>
          <p:cNvSpPr txBox="1"/>
          <p:nvPr/>
        </p:nvSpPr>
        <p:spPr>
          <a:xfrm>
            <a:off x="444814" y="536160"/>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4: </a:t>
            </a:r>
            <a:r>
              <a:rPr b="1" lang="en" sz="2800">
                <a:solidFill>
                  <a:srgbClr val="3A4042"/>
                </a:solidFill>
                <a:latin typeface="Cambria"/>
                <a:ea typeface="Cambria"/>
                <a:cs typeface="Cambria"/>
                <a:sym typeface="Cambria"/>
              </a:rPr>
              <a:t>Other solutions</a:t>
            </a:r>
          </a:p>
        </p:txBody>
      </p:sp>
      <p:sp>
        <p:nvSpPr>
          <p:cNvPr id="243" name="Shape 243"/>
          <p:cNvSpPr txBox="1"/>
          <p:nvPr/>
        </p:nvSpPr>
        <p:spPr>
          <a:xfrm>
            <a:off x="444825" y="799875"/>
            <a:ext cx="7630499" cy="2134499"/>
          </a:xfrm>
          <a:prstGeom prst="rect">
            <a:avLst/>
          </a:prstGeom>
          <a:noFill/>
          <a:ln>
            <a:noFill/>
          </a:ln>
        </p:spPr>
        <p:txBody>
          <a:bodyPr anchorCtr="0" anchor="t" bIns="91425" lIns="91425" rIns="91425" tIns="91425">
            <a:noAutofit/>
          </a:bodyPr>
          <a:lstStyle/>
          <a:p>
            <a:pPr lvl="0" rtl="0" algn="just">
              <a:spcBef>
                <a:spcPts val="0"/>
              </a:spcBef>
              <a:buNone/>
            </a:pPr>
            <a:r>
              <a:rPr lang="en">
                <a:latin typeface="Cambria"/>
                <a:ea typeface="Cambria"/>
                <a:cs typeface="Cambria"/>
                <a:sym typeface="Cambria"/>
              </a:rPr>
              <a:t>The proposed pipeline for this task is:</a:t>
            </a:r>
          </a:p>
          <a:p>
            <a:pPr indent="-228600" lvl="0" marL="457200" rtl="0" algn="just">
              <a:spcBef>
                <a:spcPts val="0"/>
              </a:spcBef>
              <a:buFont typeface="Cambria"/>
              <a:buAutoNum type="arabicPeriod"/>
            </a:pPr>
            <a:r>
              <a:rPr i="1" lang="en">
                <a:latin typeface="Cambria"/>
                <a:ea typeface="Cambria"/>
                <a:cs typeface="Cambria"/>
                <a:sym typeface="Cambria"/>
              </a:rPr>
              <a:t>Area filtering</a:t>
            </a:r>
            <a:r>
              <a:rPr lang="en">
                <a:latin typeface="Cambria"/>
                <a:ea typeface="Cambria"/>
                <a:cs typeface="Cambria"/>
                <a:sym typeface="Cambria"/>
              </a:rPr>
              <a:t>: Remove noise and avoid next stages to make it bigger → remove FPs</a:t>
            </a:r>
          </a:p>
          <a:p>
            <a:pPr indent="-228600" lvl="0" marL="457200" rtl="0" algn="just">
              <a:spcBef>
                <a:spcPts val="0"/>
              </a:spcBef>
              <a:buFont typeface="Cambria"/>
              <a:buAutoNum type="arabicPeriod"/>
            </a:pPr>
            <a:r>
              <a:rPr i="1" lang="en">
                <a:latin typeface="Cambria"/>
                <a:ea typeface="Cambria"/>
                <a:cs typeface="Cambria"/>
                <a:sym typeface="Cambria"/>
              </a:rPr>
              <a:t>Closing</a:t>
            </a:r>
            <a:r>
              <a:rPr lang="en">
                <a:latin typeface="Cambria"/>
                <a:ea typeface="Cambria"/>
                <a:cs typeface="Cambria"/>
                <a:sym typeface="Cambria"/>
              </a:rPr>
              <a:t>: Join blobs that are close → remove FNs</a:t>
            </a:r>
          </a:p>
          <a:p>
            <a:pPr indent="-228600" lvl="0" marL="457200" rtl="0" algn="just">
              <a:spcBef>
                <a:spcPts val="0"/>
              </a:spcBef>
              <a:buFont typeface="Cambria"/>
              <a:buAutoNum type="arabicPeriod"/>
            </a:pPr>
            <a:r>
              <a:rPr i="1" lang="en">
                <a:latin typeface="Cambria"/>
                <a:ea typeface="Cambria"/>
                <a:cs typeface="Cambria"/>
                <a:sym typeface="Cambria"/>
              </a:rPr>
              <a:t>Hole filling</a:t>
            </a:r>
            <a:r>
              <a:rPr lang="en">
                <a:latin typeface="Cambria"/>
                <a:ea typeface="Cambria"/>
                <a:cs typeface="Cambria"/>
                <a:sym typeface="Cambria"/>
              </a:rPr>
              <a:t>: Fill the holes of the foreground. The previous closing will help to close some parts. → remove FN</a:t>
            </a:r>
          </a:p>
          <a:p>
            <a:pPr lvl="0" rtl="0" algn="just">
              <a:spcBef>
                <a:spcPts val="0"/>
              </a:spcBef>
              <a:buNone/>
            </a:pPr>
            <a:r>
              <a:t/>
            </a:r>
            <a:endParaRPr>
              <a:latin typeface="Cambria"/>
              <a:ea typeface="Cambria"/>
              <a:cs typeface="Cambria"/>
              <a:sym typeface="Cambria"/>
            </a:endParaRPr>
          </a:p>
          <a:p>
            <a:pPr lvl="0" rtl="0" algn="just">
              <a:spcBef>
                <a:spcPts val="0"/>
              </a:spcBef>
              <a:buNone/>
            </a:pPr>
            <a:r>
              <a:rPr lang="en">
                <a:latin typeface="Cambria"/>
                <a:ea typeface="Cambria"/>
                <a:cs typeface="Cambria"/>
                <a:sym typeface="Cambria"/>
              </a:rPr>
              <a:t>All parameters except for ɑ and the closing structure element size have been fixed. Best mean value for AUC (all sequences) is 0.8585 using size of 3 pixels for the closing.</a:t>
            </a:r>
          </a:p>
        </p:txBody>
      </p:sp>
      <p:pic>
        <p:nvPicPr>
          <p:cNvPr id="244" name="Shape 244"/>
          <p:cNvPicPr preferRelativeResize="0"/>
          <p:nvPr/>
        </p:nvPicPr>
        <p:blipFill>
          <a:blip r:embed="rId4">
            <a:alphaModFix/>
          </a:blip>
          <a:stretch>
            <a:fillRect/>
          </a:stretch>
        </p:blipFill>
        <p:spPr>
          <a:xfrm>
            <a:off x="379700" y="2620025"/>
            <a:ext cx="2732324" cy="2182195"/>
          </a:xfrm>
          <a:prstGeom prst="rect">
            <a:avLst/>
          </a:prstGeom>
          <a:noFill/>
          <a:ln>
            <a:noFill/>
          </a:ln>
        </p:spPr>
      </p:pic>
      <p:pic>
        <p:nvPicPr>
          <p:cNvPr id="245" name="Shape 245"/>
          <p:cNvPicPr preferRelativeResize="0"/>
          <p:nvPr/>
        </p:nvPicPr>
        <p:blipFill>
          <a:blip r:embed="rId5">
            <a:alphaModFix/>
          </a:blip>
          <a:stretch>
            <a:fillRect/>
          </a:stretch>
        </p:blipFill>
        <p:spPr>
          <a:xfrm>
            <a:off x="6075100" y="2620025"/>
            <a:ext cx="2732324" cy="2182147"/>
          </a:xfrm>
          <a:prstGeom prst="rect">
            <a:avLst/>
          </a:prstGeom>
          <a:noFill/>
          <a:ln>
            <a:noFill/>
          </a:ln>
        </p:spPr>
      </p:pic>
      <p:pic>
        <p:nvPicPr>
          <p:cNvPr id="246" name="Shape 246"/>
          <p:cNvPicPr preferRelativeResize="0"/>
          <p:nvPr/>
        </p:nvPicPr>
        <p:blipFill>
          <a:blip r:embed="rId6">
            <a:alphaModFix/>
          </a:blip>
          <a:stretch>
            <a:fillRect/>
          </a:stretch>
        </p:blipFill>
        <p:spPr>
          <a:xfrm>
            <a:off x="3112025" y="2617050"/>
            <a:ext cx="2724895" cy="21821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pic>
        <p:nvPicPr>
          <p:cNvPr id="251" name="Shape 251"/>
          <p:cNvPicPr preferRelativeResize="0"/>
          <p:nvPr/>
        </p:nvPicPr>
        <p:blipFill>
          <a:blip r:embed="rId3">
            <a:alphaModFix/>
          </a:blip>
          <a:stretch>
            <a:fillRect/>
          </a:stretch>
        </p:blipFill>
        <p:spPr>
          <a:xfrm>
            <a:off x="5106250" y="1491862"/>
            <a:ext cx="4007849" cy="3005874"/>
          </a:xfrm>
          <a:prstGeom prst="rect">
            <a:avLst/>
          </a:prstGeom>
          <a:noFill/>
          <a:ln>
            <a:noFill/>
          </a:ln>
        </p:spPr>
      </p:pic>
      <p:pic>
        <p:nvPicPr>
          <p:cNvPr id="252" name="Shape 252"/>
          <p:cNvPicPr preferRelativeResize="0"/>
          <p:nvPr/>
        </p:nvPicPr>
        <p:blipFill rotWithShape="1">
          <a:blip r:embed="rId4">
            <a:alphaModFix amt="88000"/>
          </a:blip>
          <a:srcRect b="0" l="0" r="0" t="0"/>
          <a:stretch/>
        </p:blipFill>
        <p:spPr>
          <a:xfrm>
            <a:off x="865269" y="4804901"/>
            <a:ext cx="4714799" cy="198899"/>
          </a:xfrm>
          <a:prstGeom prst="rect">
            <a:avLst/>
          </a:prstGeom>
          <a:noFill/>
          <a:ln>
            <a:noFill/>
          </a:ln>
        </p:spPr>
      </p:pic>
      <p:sp>
        <p:nvSpPr>
          <p:cNvPr id="253" name="Shape 253"/>
          <p:cNvSpPr txBox="1"/>
          <p:nvPr/>
        </p:nvSpPr>
        <p:spPr>
          <a:xfrm>
            <a:off x="444814" y="536160"/>
            <a:ext cx="7053299" cy="514799"/>
          </a:xfrm>
          <a:prstGeom prst="rect">
            <a:avLst/>
          </a:prstGeom>
          <a:noFill/>
          <a:ln>
            <a:noFill/>
          </a:ln>
        </p:spPr>
        <p:txBody>
          <a:bodyPr anchorCtr="0" anchor="b" bIns="45700" lIns="91425" rIns="91425" tIns="45700">
            <a:noAutofit/>
          </a:bodyPr>
          <a:lstStyle/>
          <a:p>
            <a:pPr indent="0" lvl="0" marL="0" marR="0" rtl="0" algn="l">
              <a:lnSpc>
                <a:spcPct val="145000"/>
              </a:lnSpc>
              <a:spcBef>
                <a:spcPts val="0"/>
              </a:spcBef>
              <a:buClr>
                <a:srgbClr val="3A4042"/>
              </a:buClr>
              <a:buSzPct val="25000"/>
              <a:buFont typeface="Times New Roman"/>
              <a:buNone/>
            </a:pPr>
            <a:r>
              <a:rPr b="1" lang="en" sz="4000">
                <a:solidFill>
                  <a:srgbClr val="3A4042"/>
                </a:solidFill>
                <a:latin typeface="Cambria"/>
                <a:ea typeface="Cambria"/>
                <a:cs typeface="Cambria"/>
                <a:sym typeface="Cambria"/>
              </a:rPr>
              <a:t>Task 4: </a:t>
            </a:r>
            <a:r>
              <a:rPr b="1" lang="en" sz="2800">
                <a:solidFill>
                  <a:srgbClr val="3A4042"/>
                </a:solidFill>
                <a:latin typeface="Cambria"/>
                <a:ea typeface="Cambria"/>
                <a:cs typeface="Cambria"/>
                <a:sym typeface="Cambria"/>
              </a:rPr>
              <a:t>Other solutions</a:t>
            </a:r>
          </a:p>
        </p:txBody>
      </p:sp>
      <p:graphicFrame>
        <p:nvGraphicFramePr>
          <p:cNvPr id="254" name="Shape 254"/>
          <p:cNvGraphicFramePr/>
          <p:nvPr/>
        </p:nvGraphicFramePr>
        <p:xfrm>
          <a:off x="391725" y="2668850"/>
          <a:ext cx="3000000" cy="3000000"/>
        </p:xfrm>
        <a:graphic>
          <a:graphicData uri="http://schemas.openxmlformats.org/drawingml/2006/table">
            <a:tbl>
              <a:tblPr>
                <a:noFill/>
                <a:tableStyleId>{FEE08EC5-F155-44D2-AB9F-90D32963A465}</a:tableStyleId>
              </a:tblPr>
              <a:tblGrid>
                <a:gridCol w="1191975"/>
                <a:gridCol w="1191975"/>
                <a:gridCol w="1191975"/>
                <a:gridCol w="1191975"/>
              </a:tblGrid>
              <a:tr h="280125">
                <a:tc>
                  <a:txBody>
                    <a:bodyPr>
                      <a:noAutofit/>
                    </a:bodyPr>
                    <a:lstStyle/>
                    <a:p>
                      <a:pPr lvl="0" rtl="0" algn="ctr">
                        <a:spcBef>
                          <a:spcPts val="0"/>
                        </a:spcBef>
                        <a:buNone/>
                      </a:pPr>
                      <a:r>
                        <a:t/>
                      </a:r>
                      <a:endParaRPr sz="1000">
                        <a:latin typeface="Cambria"/>
                        <a:ea typeface="Cambria"/>
                        <a:cs typeface="Cambria"/>
                        <a:sym typeface="Cambria"/>
                      </a:endParaRPr>
                    </a:p>
                  </a:txBody>
                  <a:tcPr marT="91425" marB="91425" marR="91425" marL="91425"/>
                </a:tc>
                <a:tc>
                  <a:txBody>
                    <a:bodyPr>
                      <a:noAutofit/>
                    </a:bodyPr>
                    <a:lstStyle/>
                    <a:p>
                      <a:pPr lvl="0" rtl="0" algn="ctr">
                        <a:spcBef>
                          <a:spcPts val="0"/>
                        </a:spcBef>
                        <a:buNone/>
                      </a:pPr>
                      <a:r>
                        <a:rPr b="1" lang="en" sz="1000">
                          <a:latin typeface="Cambria"/>
                          <a:ea typeface="Cambria"/>
                          <a:cs typeface="Cambria"/>
                          <a:sym typeface="Cambria"/>
                        </a:rPr>
                        <a:t>Task 1 </a:t>
                      </a:r>
                      <a:r>
                        <a:rPr lang="en" sz="1000">
                          <a:latin typeface="Cambria"/>
                          <a:ea typeface="Cambria"/>
                          <a:cs typeface="Cambria"/>
                          <a:sym typeface="Cambria"/>
                        </a:rPr>
                        <a:t>(AUC)</a:t>
                      </a:r>
                    </a:p>
                  </a:txBody>
                  <a:tcPr marT="91425" marB="91425" marR="91425" marL="91425"/>
                </a:tc>
                <a:tc>
                  <a:txBody>
                    <a:bodyPr>
                      <a:noAutofit/>
                    </a:bodyPr>
                    <a:lstStyle/>
                    <a:p>
                      <a:pPr lvl="0" rtl="0" algn="ctr">
                        <a:spcBef>
                          <a:spcPts val="0"/>
                        </a:spcBef>
                        <a:buNone/>
                      </a:pPr>
                      <a:r>
                        <a:rPr b="1" lang="en" sz="1000">
                          <a:latin typeface="Cambria"/>
                          <a:ea typeface="Cambria"/>
                          <a:cs typeface="Cambria"/>
                          <a:sym typeface="Cambria"/>
                        </a:rPr>
                        <a:t>Task 2 </a:t>
                      </a:r>
                      <a:r>
                        <a:rPr lang="en" sz="1000">
                          <a:solidFill>
                            <a:schemeClr val="dk1"/>
                          </a:solidFill>
                          <a:latin typeface="Cambria"/>
                          <a:ea typeface="Cambria"/>
                          <a:cs typeface="Cambria"/>
                          <a:sym typeface="Cambria"/>
                        </a:rPr>
                        <a:t>(AUC)</a:t>
                      </a:r>
                    </a:p>
                  </a:txBody>
                  <a:tcPr marT="91425" marB="91425" marR="91425" marL="91425"/>
                </a:tc>
                <a:tc>
                  <a:txBody>
                    <a:bodyPr>
                      <a:noAutofit/>
                    </a:bodyPr>
                    <a:lstStyle/>
                    <a:p>
                      <a:pPr lvl="0" rtl="0" algn="ctr">
                        <a:spcBef>
                          <a:spcPts val="0"/>
                        </a:spcBef>
                        <a:buNone/>
                      </a:pPr>
                      <a:r>
                        <a:rPr b="1" lang="en" sz="1000">
                          <a:latin typeface="Cambria"/>
                          <a:ea typeface="Cambria"/>
                          <a:cs typeface="Cambria"/>
                          <a:sym typeface="Cambria"/>
                        </a:rPr>
                        <a:t>Task 4 </a:t>
                      </a:r>
                      <a:r>
                        <a:rPr lang="en" sz="1000">
                          <a:solidFill>
                            <a:schemeClr val="dk1"/>
                          </a:solidFill>
                          <a:latin typeface="Cambria"/>
                          <a:ea typeface="Cambria"/>
                          <a:cs typeface="Cambria"/>
                          <a:sym typeface="Cambria"/>
                        </a:rPr>
                        <a:t>(AUC)</a:t>
                      </a:r>
                    </a:p>
                  </a:txBody>
                  <a:tcPr marT="91425" marB="91425" marR="91425" marL="91425"/>
                </a:tc>
              </a:tr>
              <a:tr h="280125">
                <a:tc>
                  <a:txBody>
                    <a:bodyPr>
                      <a:noAutofit/>
                    </a:bodyPr>
                    <a:lstStyle/>
                    <a:p>
                      <a:pPr lvl="0" rtl="0" algn="ctr">
                        <a:spcBef>
                          <a:spcPts val="0"/>
                        </a:spcBef>
                        <a:buNone/>
                      </a:pPr>
                      <a:r>
                        <a:rPr b="1" lang="en" sz="1000">
                          <a:latin typeface="Cambria"/>
                          <a:ea typeface="Cambria"/>
                          <a:cs typeface="Cambria"/>
                          <a:sym typeface="Cambria"/>
                        </a:rPr>
                        <a:t>Highway</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0.7747 (+0.0208)</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0.8368 (+0.0829)</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0.8423 (+0.0884)</a:t>
                      </a:r>
                    </a:p>
                  </a:txBody>
                  <a:tcPr marT="91425" marB="91425" marR="91425" marL="91425" anchor="ctr"/>
                </a:tc>
              </a:tr>
              <a:tr h="280125">
                <a:tc>
                  <a:txBody>
                    <a:bodyPr>
                      <a:noAutofit/>
                    </a:bodyPr>
                    <a:lstStyle/>
                    <a:p>
                      <a:pPr lvl="0" rtl="0" algn="ctr">
                        <a:spcBef>
                          <a:spcPts val="0"/>
                        </a:spcBef>
                        <a:buNone/>
                      </a:pPr>
                      <a:r>
                        <a:rPr b="1" lang="en" sz="1000">
                          <a:latin typeface="Cambria"/>
                          <a:ea typeface="Cambria"/>
                          <a:cs typeface="Cambria"/>
                          <a:sym typeface="Cambria"/>
                        </a:rPr>
                        <a:t>Fall</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0.8397 (+0.0443)</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0.9455 (+0.1501)</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0.9526 (+0.1572)</a:t>
                      </a:r>
                    </a:p>
                  </a:txBody>
                  <a:tcPr marT="91425" marB="91425" marR="91425" marL="91425" anchor="ctr"/>
                </a:tc>
              </a:tr>
              <a:tr h="280125">
                <a:tc>
                  <a:txBody>
                    <a:bodyPr>
                      <a:noAutofit/>
                    </a:bodyPr>
                    <a:lstStyle/>
                    <a:p>
                      <a:pPr lvl="0" rtl="0" algn="ctr">
                        <a:spcBef>
                          <a:spcPts val="0"/>
                        </a:spcBef>
                        <a:buNone/>
                      </a:pPr>
                      <a:r>
                        <a:rPr b="1" lang="en" sz="1000">
                          <a:latin typeface="Cambria"/>
                          <a:ea typeface="Cambria"/>
                          <a:cs typeface="Cambria"/>
                          <a:sym typeface="Cambria"/>
                        </a:rPr>
                        <a:t>Traffic</a:t>
                      </a:r>
                    </a:p>
                  </a:txBody>
                  <a:tcPr marT="91425" marB="91425" marR="91425" marL="91425"/>
                </a:tc>
                <a:tc>
                  <a:txBody>
                    <a:bodyPr>
                      <a:noAutofit/>
                    </a:bodyPr>
                    <a:lstStyle/>
                    <a:p>
                      <a:pPr lvl="0" rtl="0" algn="ctr">
                        <a:spcBef>
                          <a:spcPts val="0"/>
                        </a:spcBef>
                        <a:buNone/>
                      </a:pPr>
                      <a:r>
                        <a:rPr lang="en" sz="1000">
                          <a:latin typeface="Cambria"/>
                          <a:ea typeface="Cambria"/>
                          <a:cs typeface="Cambria"/>
                          <a:sym typeface="Cambria"/>
                        </a:rPr>
                        <a:t>0.7122 (+0.0041)</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0.7788 (+0.0707)</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0.7807 (+0.0726)</a:t>
                      </a:r>
                    </a:p>
                  </a:txBody>
                  <a:tcPr marT="91425" marB="91425" marR="91425" marL="91425" anchor="ctr"/>
                </a:tc>
              </a:tr>
              <a:tr h="280125">
                <a:tc>
                  <a:txBody>
                    <a:bodyPr>
                      <a:noAutofit/>
                    </a:bodyPr>
                    <a:lstStyle/>
                    <a:p>
                      <a:pPr lvl="0" rtl="0" algn="ctr">
                        <a:spcBef>
                          <a:spcPts val="0"/>
                        </a:spcBef>
                        <a:buNone/>
                      </a:pPr>
                      <a:r>
                        <a:rPr b="1" lang="en" sz="1000">
                          <a:latin typeface="Cambria"/>
                          <a:ea typeface="Cambria"/>
                          <a:cs typeface="Cambria"/>
                          <a:sym typeface="Cambria"/>
                        </a:rPr>
                        <a:t>Average</a:t>
                      </a:r>
                    </a:p>
                  </a:txBody>
                  <a:tcPr marT="91425" marB="91425" marR="91425" marL="91425"/>
                </a:tc>
                <a:tc>
                  <a:txBody>
                    <a:bodyPr>
                      <a:noAutofit/>
                    </a:bodyPr>
                    <a:lstStyle/>
                    <a:p>
                      <a:pPr lvl="0" rtl="0" algn="ctr">
                        <a:spcBef>
                          <a:spcPts val="0"/>
                        </a:spcBef>
                        <a:buClr>
                          <a:schemeClr val="dk1"/>
                        </a:buClr>
                        <a:buSzPct val="110000"/>
                        <a:buFont typeface="Arial"/>
                        <a:buNone/>
                      </a:pPr>
                      <a:r>
                        <a:rPr lang="en" sz="1000">
                          <a:solidFill>
                            <a:schemeClr val="dk1"/>
                          </a:solidFill>
                          <a:latin typeface="Cambria"/>
                          <a:ea typeface="Cambria"/>
                          <a:cs typeface="Cambria"/>
                          <a:sym typeface="Cambria"/>
                        </a:rPr>
                        <a:t>0.7755 (+0.0230)</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0.8537 (+0.1012)</a:t>
                      </a:r>
                    </a:p>
                  </a:txBody>
                  <a:tcPr marT="91425" marB="91425" marR="91425" marL="91425" anchor="ctr"/>
                </a:tc>
                <a:tc>
                  <a:txBody>
                    <a:bodyPr>
                      <a:noAutofit/>
                    </a:bodyPr>
                    <a:lstStyle/>
                    <a:p>
                      <a:pPr lvl="0" rtl="0" algn="ctr">
                        <a:spcBef>
                          <a:spcPts val="0"/>
                        </a:spcBef>
                        <a:buNone/>
                      </a:pPr>
                      <a:r>
                        <a:rPr lang="en" sz="1000">
                          <a:latin typeface="Cambria"/>
                          <a:ea typeface="Cambria"/>
                          <a:cs typeface="Cambria"/>
                          <a:sym typeface="Cambria"/>
                        </a:rPr>
                        <a:t>0.8585 (+0.1061)</a:t>
                      </a:r>
                    </a:p>
                  </a:txBody>
                  <a:tcPr marT="91425" marB="91425" marR="91425" marL="91425" anchor="ctr"/>
                </a:tc>
              </a:tr>
            </a:tbl>
          </a:graphicData>
        </a:graphic>
      </p:graphicFrame>
      <p:sp>
        <p:nvSpPr>
          <p:cNvPr id="255" name="Shape 255"/>
          <p:cNvSpPr txBox="1"/>
          <p:nvPr/>
        </p:nvSpPr>
        <p:spPr>
          <a:xfrm>
            <a:off x="444825" y="776850"/>
            <a:ext cx="4714799" cy="1432200"/>
          </a:xfrm>
          <a:prstGeom prst="rect">
            <a:avLst/>
          </a:prstGeom>
          <a:solidFill>
            <a:srgbClr val="FFD966"/>
          </a:solidFill>
          <a:ln cap="flat" cmpd="sng" w="9525">
            <a:solidFill>
              <a:srgbClr val="A61C00"/>
            </a:solidFill>
            <a:prstDash val="solid"/>
            <a:round/>
            <a:headEnd len="med" w="med" type="none"/>
            <a:tailEnd len="med" w="med" type="none"/>
          </a:ln>
        </p:spPr>
        <p:txBody>
          <a:bodyPr anchorCtr="0" anchor="t" bIns="91425" lIns="91425" rIns="91425" tIns="91425">
            <a:noAutofit/>
          </a:bodyPr>
          <a:lstStyle/>
          <a:p>
            <a:pPr lvl="0" rtl="0" algn="just">
              <a:spcBef>
                <a:spcPts val="0"/>
              </a:spcBef>
              <a:buNone/>
            </a:pPr>
            <a:r>
              <a:rPr lang="en" sz="1600">
                <a:latin typeface="Cambria"/>
                <a:ea typeface="Cambria"/>
                <a:cs typeface="Cambria"/>
                <a:sym typeface="Cambria"/>
              </a:rPr>
              <a:t>It is important to do the </a:t>
            </a:r>
            <a:r>
              <a:rPr i="1" lang="en" sz="1600">
                <a:latin typeface="Cambria"/>
                <a:ea typeface="Cambria"/>
                <a:cs typeface="Cambria"/>
                <a:sym typeface="Cambria"/>
              </a:rPr>
              <a:t>closing</a:t>
            </a:r>
            <a:r>
              <a:rPr lang="en" sz="1600">
                <a:latin typeface="Cambria"/>
                <a:ea typeface="Cambria"/>
                <a:cs typeface="Cambria"/>
                <a:sym typeface="Cambria"/>
              </a:rPr>
              <a:t> </a:t>
            </a:r>
            <a:r>
              <a:rPr lang="en" sz="1600" u="sng">
                <a:latin typeface="Cambria"/>
                <a:ea typeface="Cambria"/>
                <a:cs typeface="Cambria"/>
                <a:sym typeface="Cambria"/>
              </a:rPr>
              <a:t>after</a:t>
            </a:r>
            <a:r>
              <a:rPr lang="en" sz="1600">
                <a:latin typeface="Cambria"/>
                <a:ea typeface="Cambria"/>
                <a:cs typeface="Cambria"/>
                <a:sym typeface="Cambria"/>
              </a:rPr>
              <a:t> the </a:t>
            </a:r>
            <a:r>
              <a:rPr i="1" lang="en" sz="1600">
                <a:latin typeface="Cambria"/>
                <a:ea typeface="Cambria"/>
                <a:cs typeface="Cambria"/>
                <a:sym typeface="Cambria"/>
              </a:rPr>
              <a:t>area filtering</a:t>
            </a:r>
            <a:r>
              <a:rPr lang="en" sz="1600">
                <a:latin typeface="Cambria"/>
                <a:ea typeface="Cambria"/>
                <a:cs typeface="Cambria"/>
                <a:sym typeface="Cambria"/>
              </a:rPr>
              <a:t>. Otherwise, noisy FPs (tree leaves, for ex.) could be joined together, which could have a negative impact on the performance of our segmentation.</a:t>
            </a:r>
          </a:p>
          <a:p>
            <a:pPr lvl="0" rtl="0" algn="just">
              <a:spcBef>
                <a:spcPts val="0"/>
              </a:spcBef>
              <a:buNone/>
            </a:pPr>
            <a:r>
              <a:t/>
            </a:r>
            <a:endParaRPr>
              <a:latin typeface="Cambria"/>
              <a:ea typeface="Cambria"/>
              <a:cs typeface="Cambria"/>
              <a:sym typeface="Cambria"/>
            </a:endParaRPr>
          </a:p>
          <a:p>
            <a:pPr lvl="0" rtl="0" algn="just">
              <a:spcBef>
                <a:spcPts val="0"/>
              </a:spcBef>
              <a:buNone/>
            </a:pPr>
            <a:r>
              <a:t/>
            </a:r>
            <a:endParaRPr i="1">
              <a:latin typeface="Cambria"/>
              <a:ea typeface="Cambria"/>
              <a:cs typeface="Cambria"/>
              <a:sym typeface="Cambria"/>
            </a:endParaRPr>
          </a:p>
        </p:txBody>
      </p:sp>
      <p:pic>
        <p:nvPicPr>
          <p:cNvPr id="256" name="Shape 256"/>
          <p:cNvPicPr preferRelativeResize="0"/>
          <p:nvPr/>
        </p:nvPicPr>
        <p:blipFill>
          <a:blip r:embed="rId5">
            <a:alphaModFix/>
          </a:blip>
          <a:stretch>
            <a:fillRect/>
          </a:stretch>
        </p:blipFill>
        <p:spPr>
          <a:xfrm>
            <a:off x="4515350" y="1753750"/>
            <a:ext cx="871325" cy="871325"/>
          </a:xfrm>
          <a:prstGeom prst="rect">
            <a:avLst/>
          </a:prstGeom>
          <a:noFill/>
          <a:ln>
            <a:noFill/>
          </a:ln>
        </p:spPr>
      </p:pic>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jecutivo">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