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Questria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83C31DA-C497-4C97-BE37-122CB8110659}">
  <a:tblStyle styleId="{183C31DA-C497-4C97-BE37-122CB8110659}"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Questrial-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notesMaster" Target="notesMasters/notesMaster.xml"/><Relationship Id="rId18" Type="http://schemas.openxmlformats.org/officeDocument/2006/relationships/slide" Target="slides/slide11.xml"/><Relationship Id="rId7" Type="http://schemas.openxmlformats.org/officeDocument/2006/relationships/slide" Target="slides/slide.xml"/><Relationship Id="rId8" Type="http://schemas.openxmlformats.org/officeDocument/2006/relationships/slide" Target="slides/slide1.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2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2" name="Shape 13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4" name="Shape 23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4" name="Shape 24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5" name="Shape 25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7" name="Shape 14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lgn="l">
              <a:spcBef>
                <a:spcPts val="0"/>
              </a:spcBef>
              <a:buNone/>
            </a:pPr>
            <a:r>
              <a:rPr b="1" lang="en">
                <a:solidFill>
                  <a:schemeClr val="dk1"/>
                </a:solidFill>
              </a:rPr>
              <a:t>000045_10 </a:t>
            </a:r>
            <a:r>
              <a:rPr i="1" lang="en">
                <a:solidFill>
                  <a:schemeClr val="dk1"/>
                </a:solidFill>
              </a:rPr>
              <a:t>Block matching (backward)</a:t>
            </a:r>
            <a:r>
              <a:rPr i="1" lang="en"/>
              <a:t> </a:t>
            </a:r>
            <a:r>
              <a:rPr lang="en"/>
              <a:t>14.781 83.175</a:t>
            </a:r>
          </a:p>
          <a:p>
            <a:pPr lvl="0" rtl="0" algn="l">
              <a:spcBef>
                <a:spcPts val="0"/>
              </a:spcBef>
              <a:buNone/>
            </a:pPr>
            <a:r>
              <a:rPr b="1" lang="en">
                <a:solidFill>
                  <a:schemeClr val="dk1"/>
                </a:solidFill>
              </a:rPr>
              <a:t>000157_10 </a:t>
            </a:r>
            <a:r>
              <a:rPr i="1" lang="en">
                <a:solidFill>
                  <a:schemeClr val="dk1"/>
                </a:solidFill>
              </a:rPr>
              <a:t>Block matching (backward)</a:t>
            </a:r>
            <a:r>
              <a:rPr i="1" lang="en"/>
              <a:t> </a:t>
            </a:r>
            <a:r>
              <a:rPr lang="en"/>
              <a:t>4.134 50.263</a:t>
            </a:r>
          </a:p>
          <a:p>
            <a:pPr lvl="0" rtl="0" algn="l">
              <a:spcBef>
                <a:spcPts val="0"/>
              </a:spcBef>
              <a:buNone/>
            </a:pPr>
            <a:r>
              <a:rPr b="1" lang="en">
                <a:solidFill>
                  <a:schemeClr val="dk1"/>
                </a:solidFill>
              </a:rPr>
              <a:t>Average </a:t>
            </a:r>
            <a:r>
              <a:rPr i="1" lang="en">
                <a:solidFill>
                  <a:schemeClr val="dk1"/>
                </a:solidFill>
              </a:rPr>
              <a:t>Block matching (backward)</a:t>
            </a:r>
            <a:r>
              <a:rPr i="1" lang="en"/>
              <a:t> </a:t>
            </a:r>
            <a:r>
              <a:rPr lang="en"/>
              <a:t>9.457 66.719</a:t>
            </a:r>
          </a:p>
          <a:p>
            <a:pPr lvl="0" rtl="0" algn="l">
              <a:spcBef>
                <a:spcPts val="0"/>
              </a:spcBef>
              <a:buNone/>
            </a:pPr>
            <a:r>
              <a:t/>
            </a:r>
            <a:endParaRPr/>
          </a:p>
          <a:p>
            <a:pPr lvl="0" rtl="0">
              <a:spcBef>
                <a:spcPts val="0"/>
              </a:spcBef>
              <a:buNone/>
            </a:pPr>
            <a:r>
              <a:t/>
            </a:r>
            <a:endParaRPr/>
          </a:p>
        </p:txBody>
      </p:sp>
      <p:sp>
        <p:nvSpPr>
          <p:cNvPr id="156" name="Shape 15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6" name="Shape 16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6" name="Shape 17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0" name="Shape 19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1" name="Shape 20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5" name="Shape 21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4" name="Shape 22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58" name="Shape 58"/>
        <p:cNvGrpSpPr/>
        <p:nvPr/>
      </p:nvGrpSpPr>
      <p:grpSpPr>
        <a:xfrm>
          <a:off x="0" y="0"/>
          <a:ext cx="0" cy="0"/>
          <a:chOff x="0" y="0"/>
          <a:chExt cx="0" cy="0"/>
        </a:xfrm>
      </p:grpSpPr>
      <p:sp>
        <p:nvSpPr>
          <p:cNvPr id="59" name="Shape 59"/>
          <p:cNvSpPr txBox="1"/>
          <p:nvPr>
            <p:ph type="ctrTitle"/>
          </p:nvPr>
        </p:nvSpPr>
        <p:spPr>
          <a:xfrm>
            <a:off x="685800" y="457200"/>
            <a:ext cx="7772400" cy="32003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80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subTitle"/>
          </p:nvPr>
        </p:nvSpPr>
        <p:spPr>
          <a:xfrm>
            <a:off x="1371600" y="3714750"/>
            <a:ext cx="6400799" cy="914400"/>
          </a:xfrm>
          <a:prstGeom prst="rect">
            <a:avLst/>
          </a:prstGeom>
          <a:noFill/>
          <a:ln>
            <a:noFill/>
          </a:ln>
        </p:spPr>
        <p:txBody>
          <a:bodyPr anchorCtr="0" anchor="t" bIns="91425" lIns="91425" rIns="91425" tIns="91425"/>
          <a:lstStyle>
            <a:lvl1pPr indent="0" lvl="0" marL="0" marR="0" rtl="0" algn="ctr">
              <a:spcBef>
                <a:spcPts val="480"/>
              </a:spcBef>
              <a:buClr>
                <a:srgbClr val="888888"/>
              </a:buClr>
              <a:buFont typeface="Arial"/>
              <a:buNone/>
              <a:defRPr b="0" i="0" sz="2400" u="none" cap="none" strike="noStrike">
                <a:solidFill>
                  <a:srgbClr val="888888"/>
                </a:solidFill>
                <a:latin typeface="Questrial"/>
                <a:ea typeface="Questrial"/>
                <a:cs typeface="Questrial"/>
                <a:sym typeface="Questrial"/>
              </a:defRPr>
            </a:lvl1pPr>
            <a:lvl2pPr indent="0" lvl="1" marL="4572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4pPr>
            <a:lvl5pPr indent="0" lvl="4" marL="18288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5pPr>
            <a:lvl6pPr indent="0" lvl="5" marL="22860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6pPr>
            <a:lvl7pPr indent="0" lvl="6" marL="27432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7pPr>
            <a:lvl8pPr indent="0" lvl="7" marL="32004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8pPr>
            <a:lvl9pPr indent="0" lvl="8" marL="36576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9pPr>
          </a:lstStyle>
          <a:p/>
        </p:txBody>
      </p:sp>
      <p:sp>
        <p:nvSpPr>
          <p:cNvPr id="61" name="Shape 6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2" name="Shape 62"/>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
        <p:nvSpPr>
          <p:cNvPr id="63" name="Shape 63"/>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64" name="Shape 64"/>
        <p:cNvGrpSpPr/>
        <p:nvPr/>
      </p:nvGrpSpPr>
      <p:grpSpPr>
        <a:xfrm>
          <a:off x="0" y="0"/>
          <a:ext cx="0" cy="0"/>
          <a:chOff x="0" y="0"/>
          <a:chExt cx="0" cy="0"/>
        </a:xfrm>
      </p:grpSpPr>
      <p:sp>
        <p:nvSpPr>
          <p:cNvPr id="65" name="Shape 65"/>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67" name="Shape 6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 name="Shape 6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70" name="Shape 70"/>
        <p:cNvGrpSpPr/>
        <p:nvPr/>
      </p:nvGrpSpPr>
      <p:grpSpPr>
        <a:xfrm>
          <a:off x="0" y="0"/>
          <a:ext cx="0" cy="0"/>
          <a:chOff x="0" y="0"/>
          <a:chExt cx="0" cy="0"/>
        </a:xfrm>
      </p:grpSpPr>
      <p:sp>
        <p:nvSpPr>
          <p:cNvPr id="71" name="Shape 71"/>
          <p:cNvSpPr txBox="1"/>
          <p:nvPr>
            <p:ph type="title"/>
          </p:nvPr>
        </p:nvSpPr>
        <p:spPr>
          <a:xfrm>
            <a:off x="722312" y="1028700"/>
            <a:ext cx="7772400" cy="18788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4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 type="body"/>
          </p:nvPr>
        </p:nvSpPr>
        <p:spPr>
          <a:xfrm>
            <a:off x="722312" y="3051572"/>
            <a:ext cx="7772400" cy="848999"/>
          </a:xfrm>
          <a:prstGeom prst="rect">
            <a:avLst/>
          </a:prstGeom>
          <a:noFill/>
          <a:ln>
            <a:noFill/>
          </a:ln>
        </p:spPr>
        <p:txBody>
          <a:bodyPr anchorCtr="0" anchor="t" bIns="91425" lIns="91425" rIns="91425" tIns="91425"/>
          <a:lstStyle>
            <a:lvl1pPr indent="0" lvl="0" marL="0" marR="0" rtl="0" algn="ctr">
              <a:spcBef>
                <a:spcPts val="400"/>
              </a:spcBef>
              <a:buClr>
                <a:srgbClr val="888888"/>
              </a:buClr>
              <a:buFont typeface="Arial"/>
              <a:buNone/>
              <a:defRPr b="0" i="0" sz="2000" u="none" cap="none" strike="noStrike">
                <a:solidFill>
                  <a:srgbClr val="888888"/>
                </a:solidFill>
                <a:latin typeface="Questrial"/>
                <a:ea typeface="Questrial"/>
                <a:cs typeface="Questrial"/>
                <a:sym typeface="Questrial"/>
              </a:defRPr>
            </a:lvl1pPr>
            <a:lvl2pPr indent="0" lvl="1" marL="457200" marR="0" rtl="0" algn="l">
              <a:spcBef>
                <a:spcPts val="360"/>
              </a:spcBef>
              <a:buClr>
                <a:srgbClr val="888888"/>
              </a:buClr>
              <a:buFont typeface="Courier New"/>
              <a:buNone/>
              <a:defRPr b="0" i="0" sz="1800" u="none" cap="none" strike="noStrike">
                <a:solidFill>
                  <a:srgbClr val="888888"/>
                </a:solidFill>
                <a:latin typeface="Questrial"/>
                <a:ea typeface="Questrial"/>
                <a:cs typeface="Questrial"/>
                <a:sym typeface="Questrial"/>
              </a:defRPr>
            </a:lvl2pPr>
            <a:lvl3pPr indent="0" lvl="2" marL="914400" marR="0" rtl="0" algn="l">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4pPr>
            <a:lvl5pPr indent="0" lvl="4" marL="18288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5pPr>
            <a:lvl6pPr indent="0" lvl="5" marL="22860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6pPr>
            <a:lvl7pPr indent="0" lvl="6" marL="27432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7pPr>
            <a:lvl8pPr indent="0" lvl="7" marL="32004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8pPr>
            <a:lvl9pPr indent="0" lvl="8" marL="36576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9pPr>
          </a:lstStyle>
          <a:p/>
        </p:txBody>
      </p:sp>
      <p:sp>
        <p:nvSpPr>
          <p:cNvPr id="73" name="Shape 73"/>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5" name="Shape 75"/>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76" name="Shape 76"/>
          <p:cNvSpPr/>
          <p:nvPr/>
        </p:nvSpPr>
        <p:spPr>
          <a:xfrm>
            <a:off x="4495800"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77" name="Shape 77"/>
          <p:cNvSpPr/>
          <p:nvPr/>
        </p:nvSpPr>
        <p:spPr>
          <a:xfrm>
            <a:off x="4695825"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78" name="Shape 78"/>
          <p:cNvSpPr/>
          <p:nvPr/>
        </p:nvSpPr>
        <p:spPr>
          <a:xfrm>
            <a:off x="4296728"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79" name="Shape 79"/>
        <p:cNvGrpSpPr/>
        <p:nvPr/>
      </p:nvGrpSpPr>
      <p:grpSpPr>
        <a:xfrm>
          <a:off x="0" y="0"/>
          <a:ext cx="0" cy="0"/>
          <a:chOff x="0" y="0"/>
          <a:chExt cx="0" cy="0"/>
        </a:xfrm>
      </p:grpSpPr>
      <p:sp>
        <p:nvSpPr>
          <p:cNvPr id="80" name="Shape 80"/>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a:off x="4648200" y="1200150"/>
            <a:ext cx="4038599"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82" name="Shape 82"/>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4" name="Shape 84"/>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85" name="Shape 85"/>
          <p:cNvSpPr txBox="1"/>
          <p:nvPr>
            <p:ph idx="2" type="body"/>
          </p:nvPr>
        </p:nvSpPr>
        <p:spPr>
          <a:xfrm>
            <a:off x="365760" y="1200150"/>
            <a:ext cx="4041600" cy="33948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86" name="Shape 86"/>
        <p:cNvGrpSpPr/>
        <p:nvPr/>
      </p:nvGrpSpPr>
      <p:grpSpPr>
        <a:xfrm>
          <a:off x="0" y="0"/>
          <a:ext cx="0" cy="0"/>
          <a:chOff x="0" y="0"/>
          <a:chExt cx="0" cy="0"/>
        </a:xfrm>
      </p:grpSpPr>
      <p:sp>
        <p:nvSpPr>
          <p:cNvPr id="87" name="Shape 87"/>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 type="body"/>
          </p:nvPr>
        </p:nvSpPr>
        <p:spPr>
          <a:xfrm>
            <a:off x="457200" y="1200150"/>
            <a:ext cx="4040099" cy="457200"/>
          </a:xfrm>
          <a:prstGeom prst="rect">
            <a:avLst/>
          </a:prstGeom>
          <a:noFill/>
          <a:ln>
            <a:noFill/>
          </a:ln>
        </p:spPr>
        <p:txBody>
          <a:bodyPr anchorCtr="0" anchor="b" bIns="91425" lIns="91425" rIns="91425" tIns="91425"/>
          <a:lstStyle>
            <a:lvl1pPr indent="0" lvl="0" marL="0" marR="0" rtl="0" algn="ctr">
              <a:spcBef>
                <a:spcPts val="480"/>
              </a:spcBef>
              <a:buClr>
                <a:srgbClr val="7F7F7F"/>
              </a:buClr>
              <a:buFont typeface="Arial"/>
              <a:buNone/>
              <a:defRPr b="0" i="0" sz="2400" u="none" cap="none" strike="noStrike">
                <a:solidFill>
                  <a:srgbClr val="7F7F7F"/>
                </a:solidFill>
                <a:latin typeface="Questrial"/>
                <a:ea typeface="Questrial"/>
                <a:cs typeface="Questrial"/>
                <a:sym typeface="Questrial"/>
              </a:defRPr>
            </a:lvl1pPr>
            <a:lvl2pPr indent="0" lvl="1" marL="457200" marR="0" rtl="0" algn="l">
              <a:spcBef>
                <a:spcPts val="400"/>
              </a:spcBef>
              <a:buClr>
                <a:srgbClr val="7F7F7F"/>
              </a:buClr>
              <a:buFont typeface="Courier New"/>
              <a:buNone/>
              <a:defRPr b="1" i="0" sz="2000" u="none" cap="none" strike="noStrike">
                <a:solidFill>
                  <a:srgbClr val="7F7F7F"/>
                </a:solidFill>
                <a:latin typeface="Questrial"/>
                <a:ea typeface="Questrial"/>
                <a:cs typeface="Questrial"/>
                <a:sym typeface="Questrial"/>
              </a:defRPr>
            </a:lvl2pPr>
            <a:lvl3pPr indent="0" lvl="2" marL="914400" marR="0" rtl="0" algn="l">
              <a:spcBef>
                <a:spcPts val="360"/>
              </a:spcBef>
              <a:buClr>
                <a:srgbClr val="7F7F7F"/>
              </a:buClr>
              <a:buFont typeface="Arial"/>
              <a:buNone/>
              <a:defRPr b="1" i="0" sz="1800" u="none" cap="none" strike="noStrike">
                <a:solidFill>
                  <a:srgbClr val="7F7F7F"/>
                </a:solidFill>
                <a:latin typeface="Questrial"/>
                <a:ea typeface="Questrial"/>
                <a:cs typeface="Questrial"/>
                <a:sym typeface="Questrial"/>
              </a:defRPr>
            </a:lvl3pPr>
            <a:lvl4pPr indent="0" lvl="3" marL="13716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4pPr>
            <a:lvl5pPr indent="0" lvl="4" marL="18288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5pPr>
            <a:lvl6pPr indent="0" lvl="5" marL="22860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6pPr>
            <a:lvl7pPr indent="0" lvl="6" marL="27432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7pPr>
            <a:lvl8pPr indent="0" lvl="7" marL="32004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8pPr>
            <a:lvl9pPr indent="0" lvl="8" marL="36576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9pPr>
          </a:lstStyle>
          <a:p/>
        </p:txBody>
      </p:sp>
      <p:sp>
        <p:nvSpPr>
          <p:cNvPr id="89" name="Shape 89"/>
          <p:cNvSpPr txBox="1"/>
          <p:nvPr>
            <p:ph idx="2" type="body"/>
          </p:nvPr>
        </p:nvSpPr>
        <p:spPr>
          <a:xfrm>
            <a:off x="4648200" y="1200150"/>
            <a:ext cx="4041900" cy="457200"/>
          </a:xfrm>
          <a:prstGeom prst="rect">
            <a:avLst/>
          </a:prstGeom>
          <a:noFill/>
          <a:ln>
            <a:noFill/>
          </a:ln>
        </p:spPr>
        <p:txBody>
          <a:bodyPr anchorCtr="0" anchor="b" bIns="91425" lIns="91425" rIns="91425" tIns="91425"/>
          <a:lstStyle>
            <a:lvl1pPr indent="0" lvl="0" marL="0" marR="0" rtl="0" algn="ctr">
              <a:spcBef>
                <a:spcPts val="480"/>
              </a:spcBef>
              <a:buClr>
                <a:srgbClr val="7F7F7F"/>
              </a:buClr>
              <a:buFont typeface="Arial"/>
              <a:buNone/>
              <a:defRPr b="0" i="0" sz="2400" u="none" cap="none" strike="noStrike">
                <a:solidFill>
                  <a:srgbClr val="7F7F7F"/>
                </a:solidFill>
                <a:latin typeface="Questrial"/>
                <a:ea typeface="Questrial"/>
                <a:cs typeface="Questrial"/>
                <a:sym typeface="Questrial"/>
              </a:defRPr>
            </a:lvl1pPr>
            <a:lvl2pPr indent="0" lvl="1" marL="457200" marR="0" rtl="0" algn="l">
              <a:spcBef>
                <a:spcPts val="400"/>
              </a:spcBef>
              <a:buClr>
                <a:srgbClr val="7F7F7F"/>
              </a:buClr>
              <a:buFont typeface="Courier New"/>
              <a:buNone/>
              <a:defRPr b="1" i="0" sz="2000" u="none" cap="none" strike="noStrike">
                <a:solidFill>
                  <a:srgbClr val="7F7F7F"/>
                </a:solidFill>
                <a:latin typeface="Questrial"/>
                <a:ea typeface="Questrial"/>
                <a:cs typeface="Questrial"/>
                <a:sym typeface="Questrial"/>
              </a:defRPr>
            </a:lvl2pPr>
            <a:lvl3pPr indent="0" lvl="2" marL="914400" marR="0" rtl="0" algn="l">
              <a:spcBef>
                <a:spcPts val="360"/>
              </a:spcBef>
              <a:buClr>
                <a:srgbClr val="7F7F7F"/>
              </a:buClr>
              <a:buFont typeface="Arial"/>
              <a:buNone/>
              <a:defRPr b="1" i="0" sz="1800" u="none" cap="none" strike="noStrike">
                <a:solidFill>
                  <a:srgbClr val="7F7F7F"/>
                </a:solidFill>
                <a:latin typeface="Questrial"/>
                <a:ea typeface="Questrial"/>
                <a:cs typeface="Questrial"/>
                <a:sym typeface="Questrial"/>
              </a:defRPr>
            </a:lvl3pPr>
            <a:lvl4pPr indent="0" lvl="3" marL="13716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4pPr>
            <a:lvl5pPr indent="0" lvl="4" marL="18288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5pPr>
            <a:lvl6pPr indent="0" lvl="5" marL="22860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6pPr>
            <a:lvl7pPr indent="0" lvl="6" marL="27432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7pPr>
            <a:lvl8pPr indent="0" lvl="7" marL="32004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8pPr>
            <a:lvl9pPr indent="0" lvl="8" marL="36576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9pPr>
          </a:lstStyle>
          <a:p/>
        </p:txBody>
      </p:sp>
      <p:sp>
        <p:nvSpPr>
          <p:cNvPr id="90" name="Shape 90"/>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 name="Shape 91"/>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 name="Shape 92"/>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93" name="Shape 93"/>
          <p:cNvSpPr txBox="1"/>
          <p:nvPr>
            <p:ph idx="3" type="body"/>
          </p:nvPr>
        </p:nvSpPr>
        <p:spPr>
          <a:xfrm>
            <a:off x="457200" y="1659635"/>
            <a:ext cx="4041600" cy="29351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94" name="Shape 94"/>
          <p:cNvSpPr txBox="1"/>
          <p:nvPr>
            <p:ph idx="4" type="body"/>
          </p:nvPr>
        </p:nvSpPr>
        <p:spPr>
          <a:xfrm>
            <a:off x="4672583" y="1659635"/>
            <a:ext cx="4041600" cy="29348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95" name="Shape 95"/>
        <p:cNvGrpSpPr/>
        <p:nvPr/>
      </p:nvGrpSpPr>
      <p:grpSpPr>
        <a:xfrm>
          <a:off x="0" y="0"/>
          <a:ext cx="0" cy="0"/>
          <a:chOff x="0" y="0"/>
          <a:chExt cx="0" cy="0"/>
        </a:xfrm>
      </p:grpSpPr>
      <p:sp>
        <p:nvSpPr>
          <p:cNvPr id="96" name="Shape 96"/>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 name="Shape 9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 name="Shape 9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100" name="Shape 100"/>
        <p:cNvGrpSpPr/>
        <p:nvPr/>
      </p:nvGrpSpPr>
      <p:grpSpPr>
        <a:xfrm>
          <a:off x="0" y="0"/>
          <a:ext cx="0" cy="0"/>
          <a:chOff x="0" y="0"/>
          <a:chExt cx="0" cy="0"/>
        </a:xfrm>
      </p:grpSpPr>
      <p:sp>
        <p:nvSpPr>
          <p:cNvPr id="101" name="Shape 10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2" name="Shape 102"/>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 name="Shape 103"/>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104" name="Shape 104"/>
        <p:cNvGrpSpPr/>
        <p:nvPr/>
      </p:nvGrpSpPr>
      <p:grpSpPr>
        <a:xfrm>
          <a:off x="0" y="0"/>
          <a:ext cx="0" cy="0"/>
          <a:chOff x="0" y="0"/>
          <a:chExt cx="0" cy="0"/>
        </a:xfrm>
      </p:grpSpPr>
      <p:sp>
        <p:nvSpPr>
          <p:cNvPr id="105" name="Shape 105"/>
          <p:cNvSpPr txBox="1"/>
          <p:nvPr>
            <p:ph type="title"/>
          </p:nvPr>
        </p:nvSpPr>
        <p:spPr>
          <a:xfrm>
            <a:off x="5907087" y="200025"/>
            <a:ext cx="3008399" cy="15716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2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6" name="Shape 106"/>
          <p:cNvSpPr txBox="1"/>
          <p:nvPr>
            <p:ph idx="1" type="body"/>
          </p:nvPr>
        </p:nvSpPr>
        <p:spPr>
          <a:xfrm>
            <a:off x="719137" y="204787"/>
            <a:ext cx="4995900" cy="4389899"/>
          </a:xfrm>
          <a:prstGeom prst="rect">
            <a:avLst/>
          </a:prstGeom>
          <a:noFill/>
          <a:ln>
            <a:noFill/>
          </a:ln>
        </p:spPr>
        <p:txBody>
          <a:bodyPr anchorCtr="0" anchor="t" bIns="91425" lIns="91425" rIns="91425" tIns="91425"/>
          <a:lstStyle>
            <a:lvl1pPr indent="-139700" lvl="0" marL="342900" marR="0" rtl="0" algn="l">
              <a:spcBef>
                <a:spcPts val="640"/>
              </a:spcBef>
              <a:buClr>
                <a:srgbClr val="7F7F7F"/>
              </a:buClr>
              <a:buSzPct val="100000"/>
              <a:buFont typeface="Arial"/>
              <a:buChar char="•"/>
              <a:defRPr b="0" i="0" sz="3200" u="none" cap="none" strike="noStrike">
                <a:solidFill>
                  <a:srgbClr val="7F7F7F"/>
                </a:solidFill>
                <a:latin typeface="Questrial"/>
                <a:ea typeface="Questrial"/>
                <a:cs typeface="Questrial"/>
                <a:sym typeface="Questrial"/>
              </a:defRPr>
            </a:lvl1pPr>
            <a:lvl2pPr indent="-107950" lvl="1" marL="742950" marR="0" rtl="0" algn="l">
              <a:spcBef>
                <a:spcPts val="560"/>
              </a:spcBef>
              <a:buClr>
                <a:srgbClr val="7F7F7F"/>
              </a:buClr>
              <a:buSzPct val="100000"/>
              <a:buFont typeface="Courier New"/>
              <a:buChar char="o"/>
              <a:defRPr b="0" i="0" sz="2800" u="none" cap="none" strike="noStrike">
                <a:solidFill>
                  <a:srgbClr val="7F7F7F"/>
                </a:solidFill>
                <a:latin typeface="Questrial"/>
                <a:ea typeface="Questrial"/>
                <a:cs typeface="Questrial"/>
                <a:sym typeface="Questrial"/>
              </a:defRPr>
            </a:lvl2pPr>
            <a:lvl3pPr indent="-76200" lvl="2" marL="11430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3pPr>
            <a:lvl4pPr indent="-101600" lvl="3" marL="16002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4pPr>
            <a:lvl5pPr indent="-101600" lvl="4" marL="20574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5pPr>
            <a:lvl6pPr indent="-101600" lvl="5" marL="25146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6pPr>
            <a:lvl7pPr indent="-101600" lvl="6" marL="29718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7pPr>
            <a:lvl8pPr indent="-101600" lvl="7" marL="34290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8pPr>
            <a:lvl9pPr indent="-101600" lvl="8" marL="38862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9pPr>
          </a:lstStyle>
          <a:p/>
        </p:txBody>
      </p:sp>
      <p:sp>
        <p:nvSpPr>
          <p:cNvPr id="107" name="Shape 107"/>
          <p:cNvSpPr txBox="1"/>
          <p:nvPr>
            <p:ph idx="2" type="body"/>
          </p:nvPr>
        </p:nvSpPr>
        <p:spPr>
          <a:xfrm>
            <a:off x="5907087" y="1828800"/>
            <a:ext cx="3008399" cy="2765699"/>
          </a:xfrm>
          <a:prstGeom prst="rect">
            <a:avLst/>
          </a:prstGeom>
          <a:noFill/>
          <a:ln>
            <a:noFill/>
          </a:ln>
        </p:spPr>
        <p:txBody>
          <a:bodyPr anchorCtr="0" anchor="t" bIns="91425" lIns="91425" rIns="91425" tIns="91425"/>
          <a:lstStyle>
            <a:lvl1pPr indent="0" lvl="0" marL="0" marR="0" rtl="0" algn="ctr">
              <a:lnSpc>
                <a:spcPct val="125000"/>
              </a:lnSpc>
              <a:spcBef>
                <a:spcPts val="320"/>
              </a:spcBef>
              <a:buClr>
                <a:srgbClr val="7F7F7F"/>
              </a:buClr>
              <a:buFont typeface="Arial"/>
              <a:buNone/>
              <a:defRPr b="0" i="0" sz="1600" u="none" cap="none" strike="noStrike">
                <a:solidFill>
                  <a:srgbClr val="7F7F7F"/>
                </a:solidFill>
                <a:latin typeface="Questrial"/>
                <a:ea typeface="Questrial"/>
                <a:cs typeface="Questrial"/>
                <a:sym typeface="Questrial"/>
              </a:defRPr>
            </a:lvl1pPr>
            <a:lvl2pPr indent="0" lvl="1" marL="457200" marR="0" rtl="0" algn="l">
              <a:spcBef>
                <a:spcPts val="240"/>
              </a:spcBef>
              <a:buClr>
                <a:srgbClr val="7F7F7F"/>
              </a:buClr>
              <a:buFont typeface="Courier New"/>
              <a:buNone/>
              <a:defRPr b="0" i="0" sz="1200" u="none" cap="none" strike="noStrike">
                <a:solidFill>
                  <a:srgbClr val="7F7F7F"/>
                </a:solidFill>
                <a:latin typeface="Questrial"/>
                <a:ea typeface="Questrial"/>
                <a:cs typeface="Questrial"/>
                <a:sym typeface="Questrial"/>
              </a:defRPr>
            </a:lvl2pPr>
            <a:lvl3pPr indent="0" lvl="2" marL="914400" marR="0" rtl="0" algn="l">
              <a:spcBef>
                <a:spcPts val="200"/>
              </a:spcBef>
              <a:buClr>
                <a:srgbClr val="7F7F7F"/>
              </a:buClr>
              <a:buFont typeface="Arial"/>
              <a:buNone/>
              <a:defRPr b="0" i="0" sz="1000" u="none" cap="none" strike="noStrike">
                <a:solidFill>
                  <a:srgbClr val="7F7F7F"/>
                </a:solidFill>
                <a:latin typeface="Questrial"/>
                <a:ea typeface="Questrial"/>
                <a:cs typeface="Questrial"/>
                <a:sym typeface="Questrial"/>
              </a:defRPr>
            </a:lvl3pPr>
            <a:lvl4pPr indent="0" lvl="3" marL="13716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4pPr>
            <a:lvl5pPr indent="0" lvl="4" marL="18288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5pPr>
            <a:lvl6pPr indent="0" lvl="5" marL="22860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6pPr>
            <a:lvl7pPr indent="0" lvl="6" marL="27432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7pPr>
            <a:lvl8pPr indent="0" lvl="7" marL="32004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8pPr>
            <a:lvl9pPr indent="0" lvl="8" marL="36576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9pPr>
          </a:lstStyle>
          <a:p/>
        </p:txBody>
      </p:sp>
      <p:sp>
        <p:nvSpPr>
          <p:cNvPr id="108" name="Shape 108"/>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9" name="Shape 109"/>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0" name="Shape 110"/>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111" name="Shape 111"/>
        <p:cNvGrpSpPr/>
        <p:nvPr/>
      </p:nvGrpSpPr>
      <p:grpSpPr>
        <a:xfrm>
          <a:off x="0" y="0"/>
          <a:ext cx="0" cy="0"/>
          <a:chOff x="0" y="0"/>
          <a:chExt cx="0" cy="0"/>
        </a:xfrm>
      </p:grpSpPr>
      <p:sp>
        <p:nvSpPr>
          <p:cNvPr id="112" name="Shape 112"/>
          <p:cNvSpPr txBox="1"/>
          <p:nvPr>
            <p:ph type="title"/>
          </p:nvPr>
        </p:nvSpPr>
        <p:spPr>
          <a:xfrm>
            <a:off x="1679575" y="171450"/>
            <a:ext cx="5711700" cy="671400"/>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2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3" name="Shape 113"/>
          <p:cNvSpPr/>
          <p:nvPr>
            <p:ph idx="2" type="pic"/>
          </p:nvPr>
        </p:nvSpPr>
        <p:spPr>
          <a:xfrm>
            <a:off x="1508125" y="857250"/>
            <a:ext cx="6054599" cy="3405900"/>
          </a:xfrm>
          <a:prstGeom prst="rect">
            <a:avLst/>
          </a:prstGeom>
          <a:noFill/>
          <a:ln cap="flat" cmpd="sng" w="76200">
            <a:solidFill>
              <a:schemeClr val="lt1"/>
            </a:solidFill>
            <a:prstDash val="solid"/>
            <a:round/>
            <a:headEnd len="med" w="med" type="none"/>
            <a:tailEnd len="med" w="med" type="none"/>
          </a:ln>
        </p:spPr>
        <p:txBody>
          <a:bodyPr anchorCtr="0" anchor="t" bIns="91425" lIns="91425" rIns="91425" tIns="91425"/>
          <a:lstStyle>
            <a:lvl1pPr indent="0" lvl="0" marL="0" marR="0" rtl="0" algn="ctr">
              <a:spcBef>
                <a:spcPts val="0"/>
              </a:spcBef>
              <a:buClr>
                <a:srgbClr val="595959"/>
              </a:buClr>
              <a:buFont typeface="Questrial"/>
              <a:buNone/>
              <a:defRPr sz="3200">
                <a:solidFill>
                  <a:srgbClr val="595959"/>
                </a:solidFill>
                <a:latin typeface="Questrial"/>
                <a:ea typeface="Questrial"/>
                <a:cs typeface="Questrial"/>
                <a:sym typeface="Questrial"/>
              </a:defRPr>
            </a:lvl1pPr>
            <a:lvl2pPr indent="0" lvl="1" marL="457200" marR="0" rtl="0" algn="l">
              <a:spcBef>
                <a:spcPts val="0"/>
              </a:spcBef>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14" name="Shape 114"/>
          <p:cNvSpPr txBox="1"/>
          <p:nvPr>
            <p:ph idx="1" type="body"/>
          </p:nvPr>
        </p:nvSpPr>
        <p:spPr>
          <a:xfrm>
            <a:off x="1679575" y="4357687"/>
            <a:ext cx="5711700" cy="399900"/>
          </a:xfrm>
          <a:prstGeom prst="rect">
            <a:avLst/>
          </a:prstGeom>
          <a:noFill/>
          <a:ln>
            <a:noFill/>
          </a:ln>
        </p:spPr>
        <p:txBody>
          <a:bodyPr anchorCtr="0" anchor="t" bIns="91425" lIns="91425" rIns="91425" tIns="91425"/>
          <a:lstStyle>
            <a:lvl1pPr indent="0" lvl="0" marL="0" marR="0" rtl="0" algn="ctr">
              <a:spcBef>
                <a:spcPts val="320"/>
              </a:spcBef>
              <a:buClr>
                <a:srgbClr val="7F7F7F"/>
              </a:buClr>
              <a:buFont typeface="Arial"/>
              <a:buNone/>
              <a:defRPr b="0" i="0" sz="1600" u="none" cap="none" strike="noStrike">
                <a:solidFill>
                  <a:srgbClr val="7F7F7F"/>
                </a:solidFill>
                <a:latin typeface="Questrial"/>
                <a:ea typeface="Questrial"/>
                <a:cs typeface="Questrial"/>
                <a:sym typeface="Questrial"/>
              </a:defRPr>
            </a:lvl1pPr>
            <a:lvl2pPr indent="0" lvl="1" marL="457200" marR="0" rtl="0" algn="l">
              <a:spcBef>
                <a:spcPts val="240"/>
              </a:spcBef>
              <a:buClr>
                <a:srgbClr val="7F7F7F"/>
              </a:buClr>
              <a:buFont typeface="Courier New"/>
              <a:buNone/>
              <a:defRPr b="0" i="0" sz="1200" u="none" cap="none" strike="noStrike">
                <a:solidFill>
                  <a:srgbClr val="7F7F7F"/>
                </a:solidFill>
                <a:latin typeface="Questrial"/>
                <a:ea typeface="Questrial"/>
                <a:cs typeface="Questrial"/>
                <a:sym typeface="Questrial"/>
              </a:defRPr>
            </a:lvl2pPr>
            <a:lvl3pPr indent="0" lvl="2" marL="914400" marR="0" rtl="0" algn="l">
              <a:spcBef>
                <a:spcPts val="200"/>
              </a:spcBef>
              <a:buClr>
                <a:srgbClr val="7F7F7F"/>
              </a:buClr>
              <a:buFont typeface="Arial"/>
              <a:buNone/>
              <a:defRPr b="0" i="0" sz="1000" u="none" cap="none" strike="noStrike">
                <a:solidFill>
                  <a:srgbClr val="7F7F7F"/>
                </a:solidFill>
                <a:latin typeface="Questrial"/>
                <a:ea typeface="Questrial"/>
                <a:cs typeface="Questrial"/>
                <a:sym typeface="Questrial"/>
              </a:defRPr>
            </a:lvl3pPr>
            <a:lvl4pPr indent="0" lvl="3" marL="13716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4pPr>
            <a:lvl5pPr indent="0" lvl="4" marL="18288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5pPr>
            <a:lvl6pPr indent="0" lvl="5" marL="22860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6pPr>
            <a:lvl7pPr indent="0" lvl="6" marL="27432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7pPr>
            <a:lvl8pPr indent="0" lvl="7" marL="32004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8pPr>
            <a:lvl9pPr indent="0" lvl="8" marL="36576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9pPr>
          </a:lstStyle>
          <a:p/>
        </p:txBody>
      </p:sp>
      <p:sp>
        <p:nvSpPr>
          <p:cNvPr id="115" name="Shape 115"/>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6" name="Shape 116"/>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7" name="Shape 117"/>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118" name="Shape 118"/>
        <p:cNvGrpSpPr/>
        <p:nvPr/>
      </p:nvGrpSpPr>
      <p:grpSpPr>
        <a:xfrm>
          <a:off x="0" y="0"/>
          <a:ext cx="0" cy="0"/>
          <a:chOff x="0" y="0"/>
          <a:chExt cx="0" cy="0"/>
        </a:xfrm>
      </p:grpSpPr>
      <p:sp>
        <p:nvSpPr>
          <p:cNvPr id="119" name="Shape 119"/>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0" name="Shape 120"/>
          <p:cNvSpPr txBox="1"/>
          <p:nvPr>
            <p:ph idx="1" type="body"/>
          </p:nvPr>
        </p:nvSpPr>
        <p:spPr>
          <a:xfrm rot="5400000">
            <a:off x="2874749" y="-1217400"/>
            <a:ext cx="3394500" cy="82296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121" name="Shape 12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2" name="Shape 122"/>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3" name="Shape 123"/>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124" name="Shape 124"/>
        <p:cNvGrpSpPr/>
        <p:nvPr/>
      </p:nvGrpSpPr>
      <p:grpSpPr>
        <a:xfrm>
          <a:off x="0" y="0"/>
          <a:ext cx="0" cy="0"/>
          <a:chOff x="0" y="0"/>
          <a:chExt cx="0" cy="0"/>
        </a:xfrm>
      </p:grpSpPr>
      <p:sp>
        <p:nvSpPr>
          <p:cNvPr id="125" name="Shape 125"/>
          <p:cNvSpPr txBox="1"/>
          <p:nvPr>
            <p:ph type="title"/>
          </p:nvPr>
        </p:nvSpPr>
        <p:spPr>
          <a:xfrm rot="5400000">
            <a:off x="5463749" y="1371628"/>
            <a:ext cx="4388700" cy="20574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6" name="Shape 126"/>
          <p:cNvSpPr txBox="1"/>
          <p:nvPr>
            <p:ph idx="1" type="body"/>
          </p:nvPr>
        </p:nvSpPr>
        <p:spPr>
          <a:xfrm rot="5400000">
            <a:off x="1272750" y="-609571"/>
            <a:ext cx="4388700" cy="60197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127" name="Shape 12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8" name="Shape 12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9" name="Shape 12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4"/>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53" name="Shape 53"/>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 name="Shape 54"/>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
        <p:nvSpPr>
          <p:cNvPr id="56" name="Shape 56"/>
          <p:cNvSpPr/>
          <p:nvPr/>
        </p:nvSpPr>
        <p:spPr>
          <a:xfrm>
            <a:off x="8457760" y="4874537"/>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7" name="Shape 57"/>
          <p:cNvSpPr/>
          <p:nvPr/>
        </p:nvSpPr>
        <p:spPr>
          <a:xfrm>
            <a:off x="569118" y="4874537"/>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xml"/><Relationship Id="rId3" Type="http://schemas.openxmlformats.org/officeDocument/2006/relationships/image" Target="../media/image01.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hyperlink" Target="http://es.mathworks.com/help/vision/ref/vision.blockmatcher-class.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0.png"/><Relationship Id="rId4" Type="http://schemas.openxmlformats.org/officeDocument/2006/relationships/image" Target="../media/image12.png"/><Relationship Id="rId5" Type="http://schemas.openxmlformats.org/officeDocument/2006/relationships/hyperlink" Target="http://es.mathworks.com/help/vision/examples/video-stabilization-using-point-feature-matching.html?searchHighlight=video%20stabilization " TargetMode="External"/><Relationship Id="rId6" Type="http://schemas.openxmlformats.org/officeDocument/2006/relationships/hyperlink" Target="http://youtube.com/v/sukMkpWuQ8w" TargetMode="External"/><Relationship Id="rId7" Type="http://schemas.openxmlformats.org/officeDocument/2006/relationships/image" Target="../media/image0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0.png"/><Relationship Id="rId4" Type="http://schemas.openxmlformats.org/officeDocument/2006/relationships/hyperlink" Target="http://youtube.com/v/s7z_Y-7l_G0" TargetMode="External"/><Relationship Id="rId5"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16.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14.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hyperlink" Target="http://youtube.com/v/-nCe4E9HtdE" TargetMode="External"/><Relationship Id="rId5" Type="http://schemas.openxmlformats.org/officeDocument/2006/relationships/image" Target="../media/image03.jpg"/><Relationship Id="rId6" Type="http://schemas.openxmlformats.org/officeDocument/2006/relationships/hyperlink" Target="http://youtube.com/v/omRKlQOKslw" TargetMode="External"/><Relationship Id="rId7" Type="http://schemas.openxmlformats.org/officeDocument/2006/relationships/image" Target="../media/image0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hyperlink" Target="https://docs.google.com/presentation/d/1wEbHLOg5tyroRxrgS4LyDSKd72dZ_bFRzg-PQ_iF7K4/edit?usp=sharing" TargetMode="External"/><Relationship Id="rId5" Type="http://schemas.openxmlformats.org/officeDocument/2006/relationships/image" Target="../media/image10.png"/><Relationship Id="rId6"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hyperlink" Target="http://cs.brown.edu/~black/code.html" TargetMode="External"/><Relationship Id="rId5" Type="http://schemas.openxmlformats.org/officeDocument/2006/relationships/hyperlink" Target="http://es.mathworks.com/help/vision/ref/opticalflowhs-class.html " TargetMode="External"/><Relationship Id="rId6" Type="http://schemas.openxmlformats.org/officeDocument/2006/relationships/hyperlink" Target="http://vision.middlebury.edu/flow/ev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0.png"/><Relationship Id="rId4" Type="http://schemas.openxmlformats.org/officeDocument/2006/relationships/hyperlink" Target="http://es.mathworks.com/help/vision/examples/video-stabilization.html?searchHighlight=video%20stabilization " TargetMode="External"/><Relationship Id="rId5" Type="http://schemas.openxmlformats.org/officeDocument/2006/relationships/image" Target="../media/image09.png"/><Relationship Id="rId6" Type="http://schemas.openxmlformats.org/officeDocument/2006/relationships/hyperlink" Target="http://youtube.com/v/8wre1-Aw_O8" TargetMode="External"/><Relationship Id="rId7" Type="http://schemas.openxmlformats.org/officeDocument/2006/relationships/image" Target="../media/image07.jp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ctrTitle"/>
          </p:nvPr>
        </p:nvSpPr>
        <p:spPr>
          <a:xfrm>
            <a:off x="431320" y="2145365"/>
            <a:ext cx="8618400" cy="480599"/>
          </a:xfrm>
          <a:prstGeom prst="rect">
            <a:avLst/>
          </a:prstGeom>
          <a:noFill/>
          <a:ln>
            <a:noFill/>
          </a:ln>
        </p:spPr>
        <p:txBody>
          <a:bodyPr anchorCtr="0" anchor="b" bIns="45700" lIns="91425" rIns="91425" tIns="45700">
            <a:noAutofit/>
          </a:bodyPr>
          <a:lstStyle/>
          <a:p>
            <a:pPr indent="0" lvl="0" marL="0" marR="0" rtl="0" algn="just">
              <a:lnSpc>
                <a:spcPct val="100000"/>
              </a:lnSpc>
              <a:spcBef>
                <a:spcPts val="0"/>
              </a:spcBef>
              <a:buClr>
                <a:srgbClr val="3A4042"/>
              </a:buClr>
              <a:buSzPct val="25000"/>
              <a:buFont typeface="Times New Roman"/>
              <a:buNone/>
            </a:pPr>
            <a:r>
              <a:rPr b="1" i="0" lang="en" sz="3800" u="none" cap="none" strike="noStrike">
                <a:solidFill>
                  <a:srgbClr val="3A4042"/>
                </a:solidFill>
                <a:latin typeface="Cambria"/>
                <a:ea typeface="Cambria"/>
                <a:cs typeface="Cambria"/>
                <a:sym typeface="Cambria"/>
              </a:rPr>
              <a:t>M4 - Video Analysis</a:t>
            </a:r>
          </a:p>
        </p:txBody>
      </p:sp>
      <p:sp>
        <p:nvSpPr>
          <p:cNvPr id="135" name="Shape 135"/>
          <p:cNvSpPr txBox="1"/>
          <p:nvPr>
            <p:ph idx="1" type="subTitle"/>
          </p:nvPr>
        </p:nvSpPr>
        <p:spPr>
          <a:xfrm>
            <a:off x="6864435" y="3801577"/>
            <a:ext cx="1697400" cy="1007700"/>
          </a:xfrm>
          <a:prstGeom prst="rect">
            <a:avLst/>
          </a:prstGeom>
          <a:noFill/>
          <a:ln>
            <a:noFill/>
          </a:ln>
        </p:spPr>
        <p:txBody>
          <a:bodyPr anchorCtr="0" anchor="t" bIns="45700" lIns="91425" rIns="91425" tIns="45700">
            <a:noAutofit/>
          </a:bodyPr>
          <a:lstStyle/>
          <a:p>
            <a:pPr indent="0" lvl="0" marL="0" marR="0" rtl="0" algn="r">
              <a:lnSpc>
                <a:spcPct val="80000"/>
              </a:lnSpc>
              <a:spcBef>
                <a:spcPts val="0"/>
              </a:spcBef>
              <a:spcAft>
                <a:spcPts val="0"/>
              </a:spcAft>
              <a:buClr>
                <a:schemeClr val="dk1"/>
              </a:buClr>
              <a:buSzPct val="25000"/>
              <a:buFont typeface="Arial"/>
              <a:buNone/>
            </a:pPr>
            <a:r>
              <a:rPr b="0" i="0" lang="en" sz="1679" u="none" cap="none" strike="noStrike">
                <a:solidFill>
                  <a:schemeClr val="dk1"/>
                </a:solidFill>
                <a:latin typeface="Calibri"/>
                <a:ea typeface="Calibri"/>
                <a:cs typeface="Calibri"/>
                <a:sym typeface="Calibri"/>
              </a:rPr>
              <a:t>Adrià Ciurana</a:t>
            </a:r>
          </a:p>
          <a:p>
            <a:pPr indent="0" lvl="0" marL="0" marR="0" rtl="0" algn="r">
              <a:lnSpc>
                <a:spcPct val="80000"/>
              </a:lnSpc>
              <a:spcBef>
                <a:spcPts val="112"/>
              </a:spcBef>
              <a:spcAft>
                <a:spcPts val="0"/>
              </a:spcAft>
              <a:buClr>
                <a:srgbClr val="888888"/>
              </a:buClr>
              <a:buSzPct val="25000"/>
              <a:buFont typeface="Arial"/>
              <a:buNone/>
            </a:pPr>
            <a:r>
              <a:t/>
            </a:r>
            <a:endParaRPr b="0" i="0" sz="560" u="none" cap="none" strike="noStrike">
              <a:solidFill>
                <a:schemeClr val="dk1"/>
              </a:solidFill>
              <a:latin typeface="Calibri"/>
              <a:ea typeface="Calibri"/>
              <a:cs typeface="Calibri"/>
              <a:sym typeface="Calibri"/>
            </a:endParaRPr>
          </a:p>
          <a:p>
            <a:pPr indent="0" lvl="0" marL="0" marR="0" rtl="0" algn="r">
              <a:lnSpc>
                <a:spcPct val="80000"/>
              </a:lnSpc>
              <a:spcBef>
                <a:spcPts val="336"/>
              </a:spcBef>
              <a:spcAft>
                <a:spcPts val="0"/>
              </a:spcAft>
              <a:buClr>
                <a:schemeClr val="dk1"/>
              </a:buClr>
              <a:buSzPct val="25000"/>
              <a:buFont typeface="Arial"/>
              <a:buNone/>
            </a:pPr>
            <a:r>
              <a:rPr b="0" i="0" lang="en" sz="1679" u="none" cap="none" strike="noStrike">
                <a:solidFill>
                  <a:schemeClr val="dk1"/>
                </a:solidFill>
                <a:latin typeface="Calibri"/>
                <a:ea typeface="Calibri"/>
                <a:cs typeface="Calibri"/>
                <a:sym typeface="Calibri"/>
              </a:rPr>
              <a:t>Guim Perarnau</a:t>
            </a:r>
          </a:p>
          <a:p>
            <a:pPr indent="0" lvl="0" marL="0" marR="0" rtl="0" algn="r">
              <a:lnSpc>
                <a:spcPct val="80000"/>
              </a:lnSpc>
              <a:spcBef>
                <a:spcPts val="98"/>
              </a:spcBef>
              <a:spcAft>
                <a:spcPts val="0"/>
              </a:spcAft>
              <a:buClr>
                <a:srgbClr val="888888"/>
              </a:buClr>
              <a:buSzPct val="25000"/>
              <a:buFont typeface="Arial"/>
              <a:buNone/>
            </a:pPr>
            <a:r>
              <a:t/>
            </a:r>
            <a:endParaRPr b="0" i="0" sz="490" u="none" cap="none" strike="noStrike">
              <a:solidFill>
                <a:schemeClr val="dk1"/>
              </a:solidFill>
              <a:latin typeface="Calibri"/>
              <a:ea typeface="Calibri"/>
              <a:cs typeface="Calibri"/>
              <a:sym typeface="Calibri"/>
            </a:endParaRPr>
          </a:p>
          <a:p>
            <a:pPr indent="0" lvl="0" marL="0" marR="0" rtl="0" algn="r">
              <a:lnSpc>
                <a:spcPct val="80000"/>
              </a:lnSpc>
              <a:spcBef>
                <a:spcPts val="336"/>
              </a:spcBef>
              <a:buClr>
                <a:schemeClr val="dk1"/>
              </a:buClr>
              <a:buSzPct val="25000"/>
              <a:buFont typeface="Arial"/>
              <a:buNone/>
            </a:pPr>
            <a:r>
              <a:rPr b="0" i="0" lang="en" sz="1679" u="none" cap="none" strike="noStrike">
                <a:solidFill>
                  <a:schemeClr val="dk1"/>
                </a:solidFill>
                <a:latin typeface="Calibri"/>
                <a:ea typeface="Calibri"/>
                <a:cs typeface="Calibri"/>
                <a:sym typeface="Calibri"/>
              </a:rPr>
              <a:t>Pau Riba</a:t>
            </a:r>
          </a:p>
        </p:txBody>
      </p:sp>
      <p:pic>
        <p:nvPicPr>
          <p:cNvPr id="136" name="Shape 136"/>
          <p:cNvPicPr preferRelativeResize="0"/>
          <p:nvPr/>
        </p:nvPicPr>
        <p:blipFill rotWithShape="1">
          <a:blip r:embed="rId3">
            <a:alphaModFix amt="80000"/>
          </a:blip>
          <a:srcRect b="0" l="0" r="0" t="0"/>
          <a:stretch/>
        </p:blipFill>
        <p:spPr>
          <a:xfrm>
            <a:off x="0" y="-8581"/>
            <a:ext cx="9144000" cy="1885499"/>
          </a:xfrm>
          <a:prstGeom prst="rect">
            <a:avLst/>
          </a:prstGeom>
          <a:noFill/>
          <a:ln>
            <a:noFill/>
          </a:ln>
        </p:spPr>
      </p:pic>
      <p:sp>
        <p:nvSpPr>
          <p:cNvPr id="137" name="Shape 137"/>
          <p:cNvSpPr txBox="1"/>
          <p:nvPr/>
        </p:nvSpPr>
        <p:spPr>
          <a:xfrm>
            <a:off x="431320" y="2854538"/>
            <a:ext cx="8130600" cy="480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660066"/>
              </a:buClr>
              <a:buSzPct val="25000"/>
              <a:buFont typeface="Times New Roman"/>
              <a:buNone/>
            </a:pPr>
            <a:r>
              <a:rPr b="1" i="0" lang="en" sz="2200" u="none" cap="none" strike="noStrike">
                <a:solidFill>
                  <a:srgbClr val="660066"/>
                </a:solidFill>
                <a:latin typeface="Cambria"/>
                <a:ea typeface="Cambria"/>
                <a:cs typeface="Cambria"/>
                <a:sym typeface="Cambria"/>
              </a:rPr>
              <a:t>Block</a:t>
            </a:r>
            <a:r>
              <a:rPr b="1" lang="en" sz="2200">
                <a:solidFill>
                  <a:srgbClr val="660066"/>
                </a:solidFill>
                <a:latin typeface="Cambria"/>
                <a:ea typeface="Cambria"/>
                <a:cs typeface="Cambria"/>
                <a:sym typeface="Cambria"/>
              </a:rPr>
              <a:t> 4</a:t>
            </a:r>
            <a:r>
              <a:rPr b="0" i="0" lang="en" sz="2200" u="none" cap="none" strike="noStrike">
                <a:solidFill>
                  <a:srgbClr val="660066"/>
                </a:solidFill>
                <a:latin typeface="Cambria"/>
                <a:ea typeface="Cambria"/>
                <a:cs typeface="Cambria"/>
                <a:sym typeface="Cambria"/>
              </a:rPr>
              <a:t>. </a:t>
            </a:r>
            <a:r>
              <a:rPr lang="en" sz="2200">
                <a:solidFill>
                  <a:srgbClr val="660066"/>
                </a:solidFill>
                <a:latin typeface="Cambria"/>
                <a:ea typeface="Cambria"/>
                <a:cs typeface="Cambria"/>
                <a:sym typeface="Cambria"/>
              </a:rPr>
              <a:t>Optical Flow. Video Stabilization</a:t>
            </a:r>
          </a:p>
          <a:p>
            <a:pPr indent="0" lvl="0" marL="0" marR="0" rtl="0" algn="l">
              <a:lnSpc>
                <a:spcPct val="100000"/>
              </a:lnSpc>
              <a:spcBef>
                <a:spcPts val="0"/>
              </a:spcBef>
              <a:buClr>
                <a:schemeClr val="dk2"/>
              </a:buClr>
              <a:buFont typeface="Times New Roman"/>
              <a:buNone/>
            </a:pPr>
            <a:r>
              <a:t/>
            </a:r>
            <a:endParaRPr b="0" i="0" sz="2200" u="none" cap="none" strike="noStrike">
              <a:solidFill>
                <a:srgbClr val="660066"/>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43" name="Shape 143"/>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1: </a:t>
            </a:r>
            <a:r>
              <a:rPr b="1" lang="en" sz="2800">
                <a:solidFill>
                  <a:srgbClr val="3A4042"/>
                </a:solidFill>
                <a:latin typeface="Cambria"/>
                <a:ea typeface="Cambria"/>
                <a:cs typeface="Cambria"/>
                <a:sym typeface="Cambria"/>
              </a:rPr>
              <a:t>Block Matching</a:t>
            </a:r>
          </a:p>
        </p:txBody>
      </p:sp>
      <p:sp>
        <p:nvSpPr>
          <p:cNvPr id="144" name="Shape 144"/>
          <p:cNvSpPr txBox="1"/>
          <p:nvPr/>
        </p:nvSpPr>
        <p:spPr>
          <a:xfrm>
            <a:off x="525825" y="1002150"/>
            <a:ext cx="7949699" cy="3349200"/>
          </a:xfrm>
          <a:prstGeom prst="rect">
            <a:avLst/>
          </a:prstGeom>
          <a:noFill/>
          <a:ln>
            <a:noFill/>
          </a:ln>
        </p:spPr>
        <p:txBody>
          <a:bodyPr anchorCtr="0" anchor="t" bIns="91425" lIns="91425" rIns="91425" tIns="91425">
            <a:noAutofit/>
          </a:bodyPr>
          <a:lstStyle/>
          <a:p>
            <a:pPr lvl="0" rtl="0" algn="just">
              <a:spcBef>
                <a:spcPts val="0"/>
              </a:spcBef>
              <a:buNone/>
            </a:pPr>
            <a:r>
              <a:rPr lang="en" sz="1800">
                <a:latin typeface="Cambria"/>
                <a:ea typeface="Cambria"/>
                <a:cs typeface="Cambria"/>
                <a:sym typeface="Cambria"/>
              </a:rPr>
              <a:t>Implementation choices:</a:t>
            </a:r>
          </a:p>
          <a:p>
            <a:pPr lvl="0" rtl="0" algn="just">
              <a:spcBef>
                <a:spcPts val="0"/>
              </a:spcBef>
              <a:buNone/>
            </a:pPr>
            <a:r>
              <a:t/>
            </a:r>
            <a:endParaRPr sz="1800">
              <a:latin typeface="Cambria"/>
              <a:ea typeface="Cambria"/>
              <a:cs typeface="Cambria"/>
              <a:sym typeface="Cambria"/>
            </a:endParaRPr>
          </a:p>
          <a:p>
            <a:pPr indent="-342900" lvl="0" marL="457200" rtl="0" algn="just">
              <a:spcBef>
                <a:spcPts val="0"/>
              </a:spcBef>
              <a:buSzPct val="100000"/>
              <a:buFont typeface="Cambria"/>
              <a:buChar char="●"/>
            </a:pPr>
            <a:r>
              <a:rPr lang="en" sz="1800">
                <a:latin typeface="Cambria"/>
                <a:ea typeface="Cambria"/>
                <a:cs typeface="Cambria"/>
                <a:sym typeface="Cambria"/>
              </a:rPr>
              <a:t>Compensation:</a:t>
            </a:r>
            <a:r>
              <a:rPr b="1" lang="en" sz="1800">
                <a:latin typeface="Cambria"/>
                <a:ea typeface="Cambria"/>
                <a:cs typeface="Cambria"/>
                <a:sym typeface="Cambria"/>
              </a:rPr>
              <a:t> Forward</a:t>
            </a:r>
          </a:p>
          <a:p>
            <a:pPr lvl="0" rtl="0" algn="just">
              <a:spcBef>
                <a:spcPts val="0"/>
              </a:spcBef>
              <a:buNone/>
            </a:pPr>
            <a:r>
              <a:t/>
            </a:r>
            <a:endParaRPr b="1" sz="1800">
              <a:latin typeface="Cambria"/>
              <a:ea typeface="Cambria"/>
              <a:cs typeface="Cambria"/>
              <a:sym typeface="Cambria"/>
            </a:endParaRPr>
          </a:p>
          <a:p>
            <a:pPr indent="-342900" lvl="0" marL="457200" rtl="0" algn="just">
              <a:spcBef>
                <a:spcPts val="0"/>
              </a:spcBef>
              <a:buSzPct val="100000"/>
              <a:buFont typeface="Cambria"/>
              <a:buChar char="●"/>
            </a:pPr>
            <a:r>
              <a:rPr lang="en" sz="1800">
                <a:latin typeface="Cambria"/>
                <a:ea typeface="Cambria"/>
                <a:cs typeface="Cambria"/>
                <a:sym typeface="Cambria"/>
              </a:rPr>
              <a:t>Area of search: </a:t>
            </a:r>
            <a:r>
              <a:rPr b="1" lang="en" sz="1800">
                <a:latin typeface="Cambria"/>
                <a:ea typeface="Cambria"/>
                <a:cs typeface="Cambria"/>
                <a:sym typeface="Cambria"/>
              </a:rPr>
              <a:t>16x16</a:t>
            </a:r>
            <a:r>
              <a:rPr lang="en" sz="1800">
                <a:latin typeface="Cambria"/>
                <a:ea typeface="Cambria"/>
                <a:cs typeface="Cambria"/>
                <a:sym typeface="Cambria"/>
              </a:rPr>
              <a:t> </a:t>
            </a:r>
            <a:r>
              <a:rPr b="1" lang="en" sz="1800">
                <a:latin typeface="Cambria"/>
                <a:ea typeface="Cambria"/>
                <a:cs typeface="Cambria"/>
                <a:sym typeface="Cambria"/>
              </a:rPr>
              <a:t>pixels</a:t>
            </a:r>
          </a:p>
          <a:p>
            <a:pPr lvl="0" rtl="0" algn="just">
              <a:spcBef>
                <a:spcPts val="0"/>
              </a:spcBef>
              <a:buNone/>
            </a:pPr>
            <a:r>
              <a:t/>
            </a:r>
            <a:endParaRPr b="1" sz="1800">
              <a:latin typeface="Cambria"/>
              <a:ea typeface="Cambria"/>
              <a:cs typeface="Cambria"/>
              <a:sym typeface="Cambria"/>
            </a:endParaRPr>
          </a:p>
          <a:p>
            <a:pPr indent="-342900" lvl="0" marL="457200" rtl="0" algn="just">
              <a:spcBef>
                <a:spcPts val="0"/>
              </a:spcBef>
              <a:buSzPct val="100000"/>
              <a:buFont typeface="Cambria"/>
              <a:buChar char="●"/>
            </a:pPr>
            <a:r>
              <a:rPr lang="en" sz="1800">
                <a:latin typeface="Cambria"/>
                <a:ea typeface="Cambria"/>
                <a:cs typeface="Cambria"/>
                <a:sym typeface="Cambria"/>
              </a:rPr>
              <a:t>Size of the blocks: </a:t>
            </a:r>
            <a:r>
              <a:rPr b="1" lang="en" sz="1800">
                <a:latin typeface="Cambria"/>
                <a:ea typeface="Cambria"/>
                <a:cs typeface="Cambria"/>
                <a:sym typeface="Cambria"/>
              </a:rPr>
              <a:t>48x48</a:t>
            </a:r>
            <a:r>
              <a:rPr lang="en" sz="1800">
                <a:latin typeface="Cambria"/>
                <a:ea typeface="Cambria"/>
                <a:cs typeface="Cambria"/>
                <a:sym typeface="Cambria"/>
              </a:rPr>
              <a:t> </a:t>
            </a:r>
            <a:r>
              <a:rPr b="1" lang="en" sz="1800">
                <a:latin typeface="Cambria"/>
                <a:ea typeface="Cambria"/>
                <a:cs typeface="Cambria"/>
                <a:sym typeface="Cambria"/>
              </a:rPr>
              <a:t>pixels</a:t>
            </a:r>
          </a:p>
          <a:p>
            <a:pPr lvl="0" rtl="0" algn="just">
              <a:spcBef>
                <a:spcPts val="0"/>
              </a:spcBef>
              <a:buNone/>
            </a:pPr>
            <a:r>
              <a:t/>
            </a:r>
            <a:endParaRPr b="1" sz="1800">
              <a:latin typeface="Cambria"/>
              <a:ea typeface="Cambria"/>
              <a:cs typeface="Cambria"/>
              <a:sym typeface="Cambria"/>
            </a:endParaRPr>
          </a:p>
          <a:p>
            <a:pPr indent="-342900" lvl="0" marL="457200" rtl="0">
              <a:spcBef>
                <a:spcPts val="0"/>
              </a:spcBef>
              <a:buSzPct val="100000"/>
              <a:buFont typeface="Cambria"/>
              <a:buChar char="●"/>
            </a:pPr>
            <a:r>
              <a:rPr lang="en" sz="1800">
                <a:latin typeface="Cambria"/>
                <a:ea typeface="Cambria"/>
                <a:cs typeface="Cambria"/>
                <a:sym typeface="Cambria"/>
              </a:rPr>
              <a:t>Very slow. For task 3, we have used a buit-in function (Matlab </a:t>
            </a:r>
            <a:r>
              <a:rPr lang="en" sz="1800" u="sng">
                <a:solidFill>
                  <a:schemeClr val="hlink"/>
                </a:solidFill>
                <a:latin typeface="Cambria"/>
                <a:ea typeface="Cambria"/>
                <a:cs typeface="Cambria"/>
                <a:sym typeface="Cambria"/>
                <a:hlinkClick r:id="rId4"/>
              </a:rPr>
              <a:t>BlockMatcher</a:t>
            </a:r>
            <a:r>
              <a:rPr lang="en" sz="1800">
                <a:latin typeface="Cambria"/>
                <a:ea typeface="Cambria"/>
                <a:cs typeface="Cambria"/>
                <a:sym typeface="Cambria"/>
              </a:rPr>
              <a:t>), which is much faster.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pic>
        <p:nvPicPr>
          <p:cNvPr id="236" name="Shape 236"/>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37" name="Shape 237"/>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5: </a:t>
            </a:r>
            <a:r>
              <a:rPr b="1" lang="en" sz="2800">
                <a:solidFill>
                  <a:srgbClr val="3A4042"/>
                </a:solidFill>
                <a:latin typeface="Cambria"/>
                <a:ea typeface="Cambria"/>
                <a:cs typeface="Cambria"/>
                <a:sym typeface="Cambria"/>
              </a:rPr>
              <a:t>Additional Stabilization</a:t>
            </a:r>
          </a:p>
        </p:txBody>
      </p:sp>
      <p:pic>
        <p:nvPicPr>
          <p:cNvPr id="238" name="Shape 238"/>
          <p:cNvPicPr preferRelativeResize="0"/>
          <p:nvPr/>
        </p:nvPicPr>
        <p:blipFill>
          <a:blip r:embed="rId4">
            <a:alphaModFix/>
          </a:blip>
          <a:stretch>
            <a:fillRect/>
          </a:stretch>
        </p:blipFill>
        <p:spPr>
          <a:xfrm>
            <a:off x="5701100" y="858550"/>
            <a:ext cx="2742424" cy="2196175"/>
          </a:xfrm>
          <a:prstGeom prst="rect">
            <a:avLst/>
          </a:prstGeom>
          <a:noFill/>
          <a:ln>
            <a:noFill/>
          </a:ln>
        </p:spPr>
      </p:pic>
      <p:sp>
        <p:nvSpPr>
          <p:cNvPr id="239" name="Shape 239"/>
          <p:cNvSpPr txBox="1"/>
          <p:nvPr/>
        </p:nvSpPr>
        <p:spPr>
          <a:xfrm>
            <a:off x="629975" y="756000"/>
            <a:ext cx="4619699" cy="3631500"/>
          </a:xfrm>
          <a:prstGeom prst="rect">
            <a:avLst/>
          </a:prstGeom>
          <a:noFill/>
          <a:ln>
            <a:noFill/>
          </a:ln>
        </p:spPr>
        <p:txBody>
          <a:bodyPr anchorCtr="0" anchor="t" bIns="91425" lIns="91425" rIns="91425" tIns="91425">
            <a:noAutofit/>
          </a:bodyPr>
          <a:lstStyle/>
          <a:p>
            <a:pPr lvl="0" rtl="0">
              <a:spcBef>
                <a:spcPts val="0"/>
              </a:spcBef>
              <a:buNone/>
            </a:pPr>
            <a:r>
              <a:rPr b="1" lang="en" u="sng">
                <a:latin typeface="Cambria"/>
                <a:ea typeface="Cambria"/>
                <a:cs typeface="Cambria"/>
                <a:sym typeface="Cambria"/>
              </a:rPr>
              <a:t>Stabilization based on features matching + </a:t>
            </a:r>
            <a:r>
              <a:rPr b="1" lang="en" u="sng">
                <a:solidFill>
                  <a:schemeClr val="dk1"/>
                </a:solidFill>
                <a:latin typeface="Cambria"/>
                <a:ea typeface="Cambria"/>
                <a:cs typeface="Cambria"/>
                <a:sym typeface="Cambria"/>
              </a:rPr>
              <a:t>M-estimator SAmple Consensus (MSAC) [4].</a:t>
            </a:r>
          </a:p>
          <a:p>
            <a:pPr indent="-228600" lvl="0" marL="457200" rtl="0">
              <a:spcBef>
                <a:spcPts val="0"/>
              </a:spcBef>
              <a:buClr>
                <a:schemeClr val="dk1"/>
              </a:buClr>
              <a:buFont typeface="Cambria"/>
              <a:buAutoNum type="arabicPeriod"/>
            </a:pPr>
            <a:r>
              <a:rPr lang="en">
                <a:solidFill>
                  <a:schemeClr val="dk1"/>
                </a:solidFill>
                <a:latin typeface="Cambria"/>
                <a:ea typeface="Cambria"/>
                <a:cs typeface="Cambria"/>
                <a:sym typeface="Cambria"/>
              </a:rPr>
              <a:t>Find feature points on both images (SURF detector used in our case).</a:t>
            </a:r>
          </a:p>
          <a:p>
            <a:pPr indent="-228600" lvl="0" marL="457200" rtl="0">
              <a:spcBef>
                <a:spcPts val="0"/>
              </a:spcBef>
              <a:buClr>
                <a:schemeClr val="dk1"/>
              </a:buClr>
              <a:buFont typeface="Cambria"/>
              <a:buAutoNum type="arabicPeriod"/>
            </a:pPr>
            <a:r>
              <a:rPr lang="en">
                <a:solidFill>
                  <a:schemeClr val="dk1"/>
                </a:solidFill>
                <a:latin typeface="Cambria"/>
                <a:ea typeface="Cambria"/>
                <a:cs typeface="Cambria"/>
                <a:sym typeface="Cambria"/>
              </a:rPr>
              <a:t>Pair key points.</a:t>
            </a:r>
          </a:p>
          <a:p>
            <a:pPr indent="-228600" lvl="0" marL="457200" rtl="0">
              <a:spcBef>
                <a:spcPts val="0"/>
              </a:spcBef>
              <a:buClr>
                <a:schemeClr val="dk1"/>
              </a:buClr>
              <a:buFont typeface="Cambria"/>
              <a:buAutoNum type="arabicPeriod"/>
            </a:pPr>
            <a:r>
              <a:rPr lang="en">
                <a:solidFill>
                  <a:schemeClr val="dk1"/>
                </a:solidFill>
                <a:latin typeface="Cambria"/>
                <a:ea typeface="Cambria"/>
                <a:cs typeface="Cambria"/>
                <a:sym typeface="Cambria"/>
              </a:rPr>
              <a:t>Use MSAC (RANSAC like algorithm) to eliminate outliers.</a:t>
            </a:r>
          </a:p>
          <a:p>
            <a:pPr indent="-228600" lvl="0" marL="457200" rtl="0">
              <a:spcBef>
                <a:spcPts val="0"/>
              </a:spcBef>
              <a:buClr>
                <a:schemeClr val="dk1"/>
              </a:buClr>
              <a:buFont typeface="Cambria"/>
              <a:buAutoNum type="arabicPeriod"/>
            </a:pPr>
            <a:r>
              <a:rPr lang="en">
                <a:solidFill>
                  <a:schemeClr val="dk1"/>
                </a:solidFill>
                <a:latin typeface="Cambria"/>
                <a:ea typeface="Cambria"/>
                <a:cs typeface="Cambria"/>
                <a:sym typeface="Cambria"/>
              </a:rPr>
              <a:t>Estimate transformation between images.</a:t>
            </a:r>
          </a:p>
          <a:p>
            <a:pPr lvl="0" rtl="0">
              <a:spcBef>
                <a:spcPts val="0"/>
              </a:spcBef>
              <a:buNone/>
            </a:pPr>
            <a:r>
              <a:t/>
            </a:r>
            <a:endParaRPr>
              <a:solidFill>
                <a:schemeClr val="dk1"/>
              </a:solidFill>
              <a:latin typeface="Cambria"/>
              <a:ea typeface="Cambria"/>
              <a:cs typeface="Cambria"/>
              <a:sym typeface="Cambria"/>
            </a:endParaRPr>
          </a:p>
          <a:p>
            <a:pPr lvl="0" rtl="0">
              <a:spcBef>
                <a:spcPts val="0"/>
              </a:spcBef>
              <a:buClr>
                <a:schemeClr val="dk1"/>
              </a:buClr>
              <a:buSzPct val="91666"/>
              <a:buFont typeface="Arial"/>
              <a:buNone/>
            </a:pPr>
            <a:r>
              <a:rPr lang="en" sz="1200">
                <a:solidFill>
                  <a:schemeClr val="dk1"/>
                </a:solidFill>
                <a:latin typeface="Cambria"/>
                <a:ea typeface="Cambria"/>
                <a:cs typeface="Cambria"/>
                <a:sym typeface="Cambria"/>
              </a:rPr>
              <a:t>Best F1-Score (no stabilization): 0.7984</a:t>
            </a:r>
          </a:p>
          <a:p>
            <a:pPr lvl="0" rtl="0">
              <a:spcBef>
                <a:spcPts val="0"/>
              </a:spcBef>
              <a:buClr>
                <a:schemeClr val="dk1"/>
              </a:buClr>
              <a:buSzPct val="91666"/>
              <a:buFont typeface="Arial"/>
              <a:buNone/>
            </a:pPr>
            <a:r>
              <a:rPr lang="en" sz="1200">
                <a:solidFill>
                  <a:schemeClr val="dk1"/>
                </a:solidFill>
                <a:latin typeface="Cambria"/>
                <a:ea typeface="Cambria"/>
                <a:cs typeface="Cambria"/>
                <a:sym typeface="Cambria"/>
              </a:rPr>
              <a:t>Best F1-Score (stabilization): 0.3223</a:t>
            </a:r>
          </a:p>
          <a:p>
            <a:pPr lvl="0" rtl="0" algn="just">
              <a:spcBef>
                <a:spcPts val="0"/>
              </a:spcBef>
              <a:buNone/>
            </a:pPr>
            <a:r>
              <a:t/>
            </a:r>
            <a:endParaRPr>
              <a:solidFill>
                <a:schemeClr val="dk1"/>
              </a:solidFill>
              <a:latin typeface="Cambria"/>
              <a:ea typeface="Cambria"/>
              <a:cs typeface="Cambria"/>
              <a:sym typeface="Cambria"/>
            </a:endParaRPr>
          </a:p>
          <a:p>
            <a:pPr lvl="0" rtl="0" algn="just">
              <a:spcBef>
                <a:spcPts val="0"/>
              </a:spcBef>
              <a:buNone/>
            </a:pPr>
            <a:r>
              <a:rPr lang="en">
                <a:solidFill>
                  <a:schemeClr val="dk1"/>
                </a:solidFill>
                <a:latin typeface="Cambria"/>
                <a:ea typeface="Cambria"/>
                <a:cs typeface="Cambria"/>
                <a:sym typeface="Cambria"/>
              </a:rPr>
              <a:t>The results are low because the feature points detected are the ones belonging to foreground (moving cars). That means that the motion estimation is incorrectly stabilizing the movement of the cars rather than the jittering of the camera, making the stabilization a complete failure.</a:t>
            </a:r>
          </a:p>
          <a:p>
            <a:pPr lvl="0">
              <a:spcBef>
                <a:spcPts val="0"/>
              </a:spcBef>
              <a:buNone/>
            </a:pPr>
            <a:r>
              <a:t/>
            </a:r>
            <a:endParaRPr>
              <a:latin typeface="Cambria"/>
              <a:ea typeface="Cambria"/>
              <a:cs typeface="Cambria"/>
              <a:sym typeface="Cambria"/>
            </a:endParaRPr>
          </a:p>
        </p:txBody>
      </p:sp>
      <p:sp>
        <p:nvSpPr>
          <p:cNvPr id="240" name="Shape 240"/>
          <p:cNvSpPr txBox="1"/>
          <p:nvPr/>
        </p:nvSpPr>
        <p:spPr>
          <a:xfrm>
            <a:off x="629975" y="4377875"/>
            <a:ext cx="5809200" cy="765599"/>
          </a:xfrm>
          <a:prstGeom prst="rect">
            <a:avLst/>
          </a:prstGeom>
          <a:noFill/>
          <a:ln>
            <a:noFill/>
          </a:ln>
        </p:spPr>
        <p:txBody>
          <a:bodyPr anchorCtr="0" anchor="t" bIns="91425" lIns="91425" rIns="91425" tIns="91425">
            <a:noAutofit/>
          </a:bodyPr>
          <a:lstStyle/>
          <a:p>
            <a:pPr lvl="0">
              <a:spcBef>
                <a:spcPts val="0"/>
              </a:spcBef>
              <a:buNone/>
            </a:pPr>
            <a:r>
              <a:rPr lang="en">
                <a:latin typeface="Cambria"/>
                <a:ea typeface="Cambria"/>
                <a:cs typeface="Cambria"/>
                <a:sym typeface="Cambria"/>
              </a:rPr>
              <a:t>[4] Code based on </a:t>
            </a:r>
            <a:r>
              <a:rPr lang="en" u="sng">
                <a:solidFill>
                  <a:schemeClr val="hlink"/>
                </a:solidFill>
                <a:latin typeface="Cambria"/>
                <a:ea typeface="Cambria"/>
                <a:cs typeface="Cambria"/>
                <a:sym typeface="Cambria"/>
                <a:hlinkClick r:id="rId5"/>
              </a:rPr>
              <a:t>this MATLAB example</a:t>
            </a:r>
            <a:r>
              <a:rPr lang="en">
                <a:latin typeface="Cambria"/>
                <a:ea typeface="Cambria"/>
                <a:cs typeface="Cambria"/>
                <a:sym typeface="Cambria"/>
              </a:rPr>
              <a:t>.</a:t>
            </a:r>
          </a:p>
        </p:txBody>
      </p:sp>
      <p:sp>
        <p:nvSpPr>
          <p:cNvPr id="241" name="Shape 241">
            <a:hlinkClick r:id="rId6"/>
          </p:cNvPr>
          <p:cNvSpPr/>
          <p:nvPr/>
        </p:nvSpPr>
        <p:spPr>
          <a:xfrm>
            <a:off x="5878262" y="3117950"/>
            <a:ext cx="2388099" cy="1791068"/>
          </a:xfrm>
          <a:prstGeom prst="rect">
            <a:avLst/>
          </a:prstGeom>
          <a:blipFill>
            <a:blip r:embed="rId7">
              <a:alphaModFix/>
            </a:blip>
            <a:stretch>
              <a:fillRect/>
            </a:stretch>
          </a:blipFill>
          <a:ln>
            <a:noFill/>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pic>
        <p:nvPicPr>
          <p:cNvPr id="246" name="Shape 246"/>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47" name="Shape 247"/>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6: </a:t>
            </a:r>
            <a:r>
              <a:rPr b="1" lang="en" sz="2800">
                <a:solidFill>
                  <a:srgbClr val="3A4042"/>
                </a:solidFill>
                <a:latin typeface="Cambria"/>
                <a:ea typeface="Cambria"/>
                <a:cs typeface="Cambria"/>
                <a:sym typeface="Cambria"/>
              </a:rPr>
              <a:t>Own Record</a:t>
            </a:r>
          </a:p>
        </p:txBody>
      </p:sp>
      <p:sp>
        <p:nvSpPr>
          <p:cNvPr id="248" name="Shape 248"/>
          <p:cNvSpPr txBox="1"/>
          <p:nvPr/>
        </p:nvSpPr>
        <p:spPr>
          <a:xfrm>
            <a:off x="560100" y="759975"/>
            <a:ext cx="8023799" cy="1565100"/>
          </a:xfrm>
          <a:prstGeom prst="rect">
            <a:avLst/>
          </a:prstGeom>
          <a:noFill/>
          <a:ln>
            <a:noFill/>
          </a:ln>
        </p:spPr>
        <p:txBody>
          <a:bodyPr anchorCtr="0" anchor="t" bIns="91425" lIns="91425" rIns="91425" tIns="91425">
            <a:noAutofit/>
          </a:bodyPr>
          <a:lstStyle/>
          <a:p>
            <a:pPr lvl="0" rtl="0">
              <a:spcBef>
                <a:spcPts val="0"/>
              </a:spcBef>
              <a:buNone/>
            </a:pPr>
            <a:r>
              <a:rPr lang="en" sz="1600">
                <a:latin typeface="Cambria"/>
                <a:ea typeface="Cambria"/>
                <a:cs typeface="Cambria"/>
                <a:sym typeface="Cambria"/>
              </a:rPr>
              <a:t>The proposed video is a very hard example to apply video stabilization. First of all, the camera has an extremely exaggerated jitter that can bring to errors of our technique. Moreover, the camera tries to follow a little the foreground person. Hence, it is not a perfect problem of a fixed camera with a jitter produced by the wind.</a:t>
            </a:r>
          </a:p>
        </p:txBody>
      </p:sp>
      <p:sp>
        <p:nvSpPr>
          <p:cNvPr id="249" name="Shape 249">
            <a:hlinkClick r:id="rId4"/>
          </p:cNvPr>
          <p:cNvSpPr/>
          <p:nvPr/>
        </p:nvSpPr>
        <p:spPr>
          <a:xfrm>
            <a:off x="637200" y="1964325"/>
            <a:ext cx="7574199" cy="2138650"/>
          </a:xfrm>
          <a:prstGeom prst="rect">
            <a:avLst/>
          </a:prstGeom>
          <a:blipFill>
            <a:blip r:embed="rId5">
              <a:alphaModFix/>
            </a:blip>
            <a:stretch>
              <a:fillRect/>
            </a:stretch>
          </a:blipFill>
          <a:ln>
            <a:noFill/>
          </a:ln>
        </p:spPr>
      </p:sp>
      <p:sp>
        <p:nvSpPr>
          <p:cNvPr id="250" name="Shape 250"/>
          <p:cNvSpPr txBox="1"/>
          <p:nvPr/>
        </p:nvSpPr>
        <p:spPr>
          <a:xfrm>
            <a:off x="666150" y="4102975"/>
            <a:ext cx="3783300" cy="339900"/>
          </a:xfrm>
          <a:prstGeom prst="rect">
            <a:avLst/>
          </a:prstGeom>
          <a:noFill/>
          <a:ln>
            <a:noFill/>
          </a:ln>
        </p:spPr>
        <p:txBody>
          <a:bodyPr anchorCtr="0" anchor="t" bIns="91425" lIns="91425" rIns="91425" tIns="91425">
            <a:noAutofit/>
          </a:bodyPr>
          <a:lstStyle/>
          <a:p>
            <a:pPr lvl="0" algn="ctr">
              <a:spcBef>
                <a:spcPts val="0"/>
              </a:spcBef>
              <a:buNone/>
            </a:pPr>
            <a:r>
              <a:rPr lang="en">
                <a:latin typeface="Cambria"/>
                <a:ea typeface="Cambria"/>
                <a:cs typeface="Cambria"/>
                <a:sym typeface="Cambria"/>
              </a:rPr>
              <a:t>Original video</a:t>
            </a:r>
          </a:p>
        </p:txBody>
      </p:sp>
      <p:sp>
        <p:nvSpPr>
          <p:cNvPr id="251" name="Shape 251"/>
          <p:cNvSpPr txBox="1"/>
          <p:nvPr/>
        </p:nvSpPr>
        <p:spPr>
          <a:xfrm>
            <a:off x="4449450" y="4102975"/>
            <a:ext cx="3783300" cy="3399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Stabilized video</a:t>
            </a:r>
          </a:p>
        </p:txBody>
      </p:sp>
      <p:sp>
        <p:nvSpPr>
          <p:cNvPr id="252" name="Shape 252"/>
          <p:cNvSpPr txBox="1"/>
          <p:nvPr/>
        </p:nvSpPr>
        <p:spPr>
          <a:xfrm>
            <a:off x="637200" y="4453950"/>
            <a:ext cx="7574099" cy="3399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Method for stabilization: MATLAB block matching (same used in Task 3)</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pic>
        <p:nvPicPr>
          <p:cNvPr id="257" name="Shape 257"/>
          <p:cNvPicPr preferRelativeResize="0"/>
          <p:nvPr/>
        </p:nvPicPr>
        <p:blipFill rotWithShape="1">
          <a:blip r:embed="rId3">
            <a:alphaModFix amt="80000"/>
          </a:blip>
          <a:srcRect b="0" l="0" r="0" t="0"/>
          <a:stretch/>
        </p:blipFill>
        <p:spPr>
          <a:xfrm>
            <a:off x="0" y="-8581"/>
            <a:ext cx="9144000" cy="18854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50" name="Shape 150"/>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1: </a:t>
            </a:r>
            <a:r>
              <a:rPr b="1" lang="en" sz="2800">
                <a:solidFill>
                  <a:srgbClr val="3A4042"/>
                </a:solidFill>
                <a:latin typeface="Cambria"/>
                <a:ea typeface="Cambria"/>
                <a:cs typeface="Cambria"/>
                <a:sym typeface="Cambria"/>
              </a:rPr>
              <a:t>Block Matching</a:t>
            </a:r>
          </a:p>
        </p:txBody>
      </p:sp>
      <p:sp>
        <p:nvSpPr>
          <p:cNvPr id="151" name="Shape 151"/>
          <p:cNvSpPr txBox="1"/>
          <p:nvPr/>
        </p:nvSpPr>
        <p:spPr>
          <a:xfrm>
            <a:off x="525825" y="1002150"/>
            <a:ext cx="7949699" cy="3349200"/>
          </a:xfrm>
          <a:prstGeom prst="rect">
            <a:avLst/>
          </a:prstGeom>
          <a:noFill/>
          <a:ln>
            <a:noFill/>
          </a:ln>
        </p:spPr>
        <p:txBody>
          <a:bodyPr anchorCtr="0" anchor="t" bIns="91425" lIns="91425" rIns="91425" tIns="91425">
            <a:noAutofit/>
          </a:bodyPr>
          <a:lstStyle/>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p:txBody>
      </p:sp>
      <p:pic>
        <p:nvPicPr>
          <p:cNvPr id="152" name="Shape 152"/>
          <p:cNvPicPr preferRelativeResize="0"/>
          <p:nvPr/>
        </p:nvPicPr>
        <p:blipFill rotWithShape="1">
          <a:blip r:embed="rId4">
            <a:alphaModFix/>
          </a:blip>
          <a:srcRect b="32549" l="8684" r="8684" t="20810"/>
          <a:stretch/>
        </p:blipFill>
        <p:spPr>
          <a:xfrm>
            <a:off x="1819575" y="1002150"/>
            <a:ext cx="5504851" cy="1682238"/>
          </a:xfrm>
          <a:prstGeom prst="rect">
            <a:avLst/>
          </a:prstGeom>
          <a:noFill/>
          <a:ln>
            <a:noFill/>
          </a:ln>
        </p:spPr>
      </p:pic>
      <p:pic>
        <p:nvPicPr>
          <p:cNvPr id="153" name="Shape 153"/>
          <p:cNvPicPr preferRelativeResize="0"/>
          <p:nvPr/>
        </p:nvPicPr>
        <p:blipFill rotWithShape="1">
          <a:blip r:embed="rId5">
            <a:alphaModFix/>
          </a:blip>
          <a:srcRect b="32791" l="8667" r="8701" t="21447"/>
          <a:stretch/>
        </p:blipFill>
        <p:spPr>
          <a:xfrm>
            <a:off x="1819562" y="2821050"/>
            <a:ext cx="5504851" cy="16505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59" name="Shape 159"/>
          <p:cNvSpPr txBox="1"/>
          <p:nvPr/>
        </p:nvSpPr>
        <p:spPr>
          <a:xfrm>
            <a:off x="457802" y="542625"/>
            <a:ext cx="8577600"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2: </a:t>
            </a:r>
            <a:r>
              <a:rPr b="1" lang="en" sz="2800">
                <a:solidFill>
                  <a:srgbClr val="3A4042"/>
                </a:solidFill>
                <a:latin typeface="Cambria"/>
                <a:ea typeface="Cambria"/>
                <a:cs typeface="Cambria"/>
                <a:sym typeface="Cambria"/>
              </a:rPr>
              <a:t>Comparison with Lucas-Kanade</a:t>
            </a:r>
          </a:p>
        </p:txBody>
      </p:sp>
      <p:graphicFrame>
        <p:nvGraphicFramePr>
          <p:cNvPr id="160" name="Shape 160"/>
          <p:cNvGraphicFramePr/>
          <p:nvPr/>
        </p:nvGraphicFramePr>
        <p:xfrm>
          <a:off x="525825" y="2898650"/>
          <a:ext cx="3000000" cy="3000000"/>
        </p:xfrm>
        <a:graphic>
          <a:graphicData uri="http://schemas.openxmlformats.org/drawingml/2006/table">
            <a:tbl>
              <a:tblPr>
                <a:noFill/>
                <a:tableStyleId>{183C31DA-C497-4C97-BE37-122CB8110659}</a:tableStyleId>
              </a:tblPr>
              <a:tblGrid>
                <a:gridCol w="1441575"/>
                <a:gridCol w="1277450"/>
                <a:gridCol w="999375"/>
              </a:tblGrid>
              <a:tr h="396200">
                <a:tc>
                  <a:txBody>
                    <a:bodyPr>
                      <a:noAutofit/>
                    </a:bodyPr>
                    <a:lstStyle/>
                    <a:p>
                      <a:pPr lvl="0" rtl="0" algn="ctr">
                        <a:spcBef>
                          <a:spcPts val="0"/>
                        </a:spcBef>
                        <a:buNone/>
                      </a:pPr>
                      <a:r>
                        <a:rPr b="1" lang="en"/>
                        <a:t>Average</a:t>
                      </a:r>
                    </a:p>
                  </a:txBody>
                  <a:tcPr marT="91425" marB="91425" marR="91425" marL="91425"/>
                </a:tc>
                <a:tc>
                  <a:txBody>
                    <a:bodyPr>
                      <a:noAutofit/>
                    </a:bodyPr>
                    <a:lstStyle/>
                    <a:p>
                      <a:pPr lvl="0" rtl="0" algn="ctr">
                        <a:spcBef>
                          <a:spcPts val="0"/>
                        </a:spcBef>
                        <a:buNone/>
                      </a:pPr>
                      <a:r>
                        <a:rPr i="1" lang="en"/>
                        <a:t>MMEN</a:t>
                      </a:r>
                    </a:p>
                  </a:txBody>
                  <a:tcPr marT="91425" marB="91425" marR="91425" marL="91425"/>
                </a:tc>
                <a:tc>
                  <a:txBody>
                    <a:bodyPr>
                      <a:noAutofit/>
                    </a:bodyPr>
                    <a:lstStyle/>
                    <a:p>
                      <a:pPr lvl="0" rtl="0" algn="ctr">
                        <a:spcBef>
                          <a:spcPts val="0"/>
                        </a:spcBef>
                        <a:buNone/>
                      </a:pPr>
                      <a:r>
                        <a:rPr i="1" lang="en"/>
                        <a:t>PEPN (%)</a:t>
                      </a:r>
                    </a:p>
                  </a:txBody>
                  <a:tcPr marT="91425" marB="91425" marR="91425" marL="91425"/>
                </a:tc>
              </a:tr>
              <a:tr h="396200">
                <a:tc>
                  <a:txBody>
                    <a:bodyPr>
                      <a:noAutofit/>
                    </a:bodyPr>
                    <a:lstStyle/>
                    <a:p>
                      <a:pPr lvl="0" rtl="0" algn="ctr">
                        <a:spcBef>
                          <a:spcPts val="0"/>
                        </a:spcBef>
                        <a:buNone/>
                      </a:pPr>
                      <a:r>
                        <a:rPr i="1" lang="en"/>
                        <a:t>Block matching</a:t>
                      </a:r>
                    </a:p>
                    <a:p>
                      <a:pPr lvl="0" rtl="0" algn="ctr">
                        <a:spcBef>
                          <a:spcPts val="0"/>
                        </a:spcBef>
                        <a:buNone/>
                      </a:pPr>
                      <a:r>
                        <a:rPr i="1" lang="en"/>
                        <a:t>(forward)</a:t>
                      </a:r>
                    </a:p>
                  </a:txBody>
                  <a:tcPr marT="91425" marB="91425" marR="91425" marL="91425"/>
                </a:tc>
                <a:tc>
                  <a:txBody>
                    <a:bodyPr>
                      <a:noAutofit/>
                    </a:bodyPr>
                    <a:lstStyle/>
                    <a:p>
                      <a:pPr lvl="0" rtl="0" algn="ctr">
                        <a:spcBef>
                          <a:spcPts val="0"/>
                        </a:spcBef>
                        <a:buNone/>
                      </a:pPr>
                      <a:r>
                        <a:rPr lang="en"/>
                        <a:t>9.723</a:t>
                      </a:r>
                    </a:p>
                  </a:txBody>
                  <a:tcPr marT="91425" marB="91425" marR="91425" marL="91425"/>
                </a:tc>
                <a:tc>
                  <a:txBody>
                    <a:bodyPr>
                      <a:noAutofit/>
                    </a:bodyPr>
                    <a:lstStyle/>
                    <a:p>
                      <a:pPr lvl="0" rtl="0" algn="ctr">
                        <a:spcBef>
                          <a:spcPts val="0"/>
                        </a:spcBef>
                        <a:buNone/>
                      </a:pPr>
                      <a:r>
                        <a:rPr lang="en"/>
                        <a:t>67.065</a:t>
                      </a:r>
                    </a:p>
                  </a:txBody>
                  <a:tcPr marT="91425" marB="91425" marR="91425" marL="91425"/>
                </a:tc>
              </a:tr>
              <a:tr h="381000">
                <a:tc>
                  <a:txBody>
                    <a:bodyPr>
                      <a:noAutofit/>
                    </a:bodyPr>
                    <a:lstStyle/>
                    <a:p>
                      <a:pPr lvl="0" rtl="0" algn="ctr">
                        <a:spcBef>
                          <a:spcPts val="0"/>
                        </a:spcBef>
                        <a:buNone/>
                      </a:pPr>
                      <a:r>
                        <a:rPr i="1" lang="en"/>
                        <a:t>Lucas-Kanade</a:t>
                      </a:r>
                    </a:p>
                  </a:txBody>
                  <a:tcPr marT="91425" marB="91425" marR="91425" marL="91425"/>
                </a:tc>
                <a:tc>
                  <a:txBody>
                    <a:bodyPr>
                      <a:noAutofit/>
                    </a:bodyPr>
                    <a:lstStyle/>
                    <a:p>
                      <a:pPr lvl="0" rtl="0" algn="ctr">
                        <a:spcBef>
                          <a:spcPts val="0"/>
                        </a:spcBef>
                        <a:buNone/>
                      </a:pPr>
                      <a:r>
                        <a:rPr lang="en"/>
                        <a:t>6.689</a:t>
                      </a:r>
                    </a:p>
                  </a:txBody>
                  <a:tcPr marT="91425" marB="91425" marR="91425" marL="91425"/>
                </a:tc>
                <a:tc>
                  <a:txBody>
                    <a:bodyPr>
                      <a:noAutofit/>
                    </a:bodyPr>
                    <a:lstStyle/>
                    <a:p>
                      <a:pPr lvl="0" rtl="0" algn="ctr">
                        <a:spcBef>
                          <a:spcPts val="0"/>
                        </a:spcBef>
                        <a:buNone/>
                      </a:pPr>
                      <a:r>
                        <a:rPr lang="en"/>
                        <a:t>56.304</a:t>
                      </a:r>
                    </a:p>
                  </a:txBody>
                  <a:tcPr marT="91425" marB="91425" marR="91425" marL="91425"/>
                </a:tc>
              </a:tr>
            </a:tbl>
          </a:graphicData>
        </a:graphic>
      </p:graphicFrame>
      <p:sp>
        <p:nvSpPr>
          <p:cNvPr id="161" name="Shape 161"/>
          <p:cNvSpPr txBox="1"/>
          <p:nvPr/>
        </p:nvSpPr>
        <p:spPr>
          <a:xfrm>
            <a:off x="525825" y="981400"/>
            <a:ext cx="8499300" cy="1658700"/>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Lucas-Kanade is already implemented in MATLAB.</a:t>
            </a:r>
          </a:p>
          <a:p>
            <a:pPr lvl="0" rtl="0" algn="just">
              <a:spcBef>
                <a:spcPts val="0"/>
              </a:spcBef>
              <a:buNone/>
            </a:pPr>
            <a:r>
              <a:t/>
            </a:r>
            <a:endParaRPr>
              <a:latin typeface="Cambria"/>
              <a:ea typeface="Cambria"/>
              <a:cs typeface="Cambria"/>
              <a:sym typeface="Cambria"/>
            </a:endParaRPr>
          </a:p>
          <a:p>
            <a:pPr lvl="0" rtl="0" algn="just">
              <a:spcBef>
                <a:spcPts val="0"/>
              </a:spcBef>
              <a:buNone/>
            </a:pPr>
            <a:r>
              <a:rPr lang="en">
                <a:latin typeface="Cambria"/>
                <a:ea typeface="Cambria"/>
                <a:cs typeface="Cambria"/>
                <a:sym typeface="Cambria"/>
              </a:rPr>
              <a:t>Evaluation in terms of:</a:t>
            </a:r>
          </a:p>
          <a:p>
            <a:pPr lvl="0" rtl="0" algn="just">
              <a:spcBef>
                <a:spcPts val="0"/>
              </a:spcBef>
              <a:buNone/>
            </a:pPr>
            <a:r>
              <a:t/>
            </a:r>
            <a:endParaRPr>
              <a:latin typeface="Cambria"/>
              <a:ea typeface="Cambria"/>
              <a:cs typeface="Cambria"/>
              <a:sym typeface="Cambria"/>
            </a:endParaRPr>
          </a:p>
          <a:p>
            <a:pPr indent="-228600" lvl="0" marL="457200" rtl="0" algn="l">
              <a:spcBef>
                <a:spcPts val="0"/>
              </a:spcBef>
              <a:buClr>
                <a:schemeClr val="dk1"/>
              </a:buClr>
              <a:buFont typeface="Cambria"/>
              <a:buChar char="●"/>
            </a:pPr>
            <a:r>
              <a:rPr lang="en">
                <a:solidFill>
                  <a:schemeClr val="dk1"/>
                </a:solidFill>
                <a:latin typeface="Cambria"/>
                <a:ea typeface="Cambria"/>
                <a:cs typeface="Cambria"/>
                <a:sym typeface="Cambria"/>
              </a:rPr>
              <a:t>Mean Magnitude Error (MMEN)</a:t>
            </a:r>
          </a:p>
          <a:p>
            <a:pPr indent="-228600" lvl="0" marL="457200" rtl="0" algn="l">
              <a:spcBef>
                <a:spcPts val="0"/>
              </a:spcBef>
              <a:buClr>
                <a:schemeClr val="dk1"/>
              </a:buClr>
              <a:buFont typeface="Cambria"/>
              <a:buChar char="●"/>
            </a:pPr>
            <a:r>
              <a:rPr lang="en">
                <a:solidFill>
                  <a:schemeClr val="dk1"/>
                </a:solidFill>
                <a:latin typeface="Cambria"/>
                <a:ea typeface="Cambria"/>
                <a:cs typeface="Cambria"/>
                <a:sym typeface="Cambria"/>
              </a:rPr>
              <a:t>Percentage of Erroneous Pixels (PEPN). </a:t>
            </a:r>
          </a:p>
          <a:p>
            <a:pPr indent="-228600" lvl="1" marL="914400" rtl="0" algn="l">
              <a:spcBef>
                <a:spcPts val="0"/>
              </a:spcBef>
              <a:buClr>
                <a:schemeClr val="dk1"/>
              </a:buClr>
              <a:buFont typeface="Cambria"/>
              <a:buChar char="○"/>
            </a:pPr>
            <a:r>
              <a:rPr lang="en">
                <a:solidFill>
                  <a:schemeClr val="dk1"/>
                </a:solidFill>
                <a:latin typeface="Cambria"/>
                <a:ea typeface="Cambria"/>
                <a:cs typeface="Cambria"/>
                <a:sym typeface="Cambria"/>
              </a:rPr>
              <a:t>Threshold 3.</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p:txBody>
      </p:sp>
      <p:graphicFrame>
        <p:nvGraphicFramePr>
          <p:cNvPr id="162" name="Shape 162"/>
          <p:cNvGraphicFramePr/>
          <p:nvPr/>
        </p:nvGraphicFramePr>
        <p:xfrm>
          <a:off x="4905137" y="1042384"/>
          <a:ext cx="3000000" cy="3000000"/>
        </p:xfrm>
        <a:graphic>
          <a:graphicData uri="http://schemas.openxmlformats.org/drawingml/2006/table">
            <a:tbl>
              <a:tblPr>
                <a:noFill/>
                <a:tableStyleId>{183C31DA-C497-4C97-BE37-122CB8110659}</a:tableStyleId>
              </a:tblPr>
              <a:tblGrid>
                <a:gridCol w="1449650"/>
                <a:gridCol w="1296475"/>
                <a:gridCol w="993100"/>
              </a:tblGrid>
              <a:tr h="394475">
                <a:tc>
                  <a:txBody>
                    <a:bodyPr>
                      <a:noAutofit/>
                    </a:bodyPr>
                    <a:lstStyle/>
                    <a:p>
                      <a:pPr lvl="0" rtl="0" algn="ctr">
                        <a:spcBef>
                          <a:spcPts val="0"/>
                        </a:spcBef>
                        <a:buNone/>
                      </a:pPr>
                      <a:r>
                        <a:rPr b="1" lang="en"/>
                        <a:t>000045_10</a:t>
                      </a:r>
                    </a:p>
                  </a:txBody>
                  <a:tcPr marT="91425" marB="91425" marR="91425" marL="91425"/>
                </a:tc>
                <a:tc>
                  <a:txBody>
                    <a:bodyPr>
                      <a:noAutofit/>
                    </a:bodyPr>
                    <a:lstStyle/>
                    <a:p>
                      <a:pPr lvl="0" rtl="0" algn="ctr">
                        <a:spcBef>
                          <a:spcPts val="0"/>
                        </a:spcBef>
                        <a:buNone/>
                      </a:pPr>
                      <a:r>
                        <a:rPr i="1" lang="en"/>
                        <a:t>MMEN</a:t>
                      </a:r>
                    </a:p>
                  </a:txBody>
                  <a:tcPr marT="91425" marB="91425" marR="91425" marL="91425"/>
                </a:tc>
                <a:tc>
                  <a:txBody>
                    <a:bodyPr>
                      <a:noAutofit/>
                    </a:bodyPr>
                    <a:lstStyle/>
                    <a:p>
                      <a:pPr lvl="0" rtl="0" algn="ctr">
                        <a:spcBef>
                          <a:spcPts val="0"/>
                        </a:spcBef>
                        <a:buNone/>
                      </a:pPr>
                      <a:r>
                        <a:rPr i="1" lang="en"/>
                        <a:t>PEPN (%)</a:t>
                      </a:r>
                    </a:p>
                  </a:txBody>
                  <a:tcPr marT="91425" marB="91425" marR="91425" marL="91425"/>
                </a:tc>
              </a:tr>
              <a:tr h="394475">
                <a:tc>
                  <a:txBody>
                    <a:bodyPr>
                      <a:noAutofit/>
                    </a:bodyPr>
                    <a:lstStyle/>
                    <a:p>
                      <a:pPr lvl="0" rtl="0" algn="ctr">
                        <a:spcBef>
                          <a:spcPts val="0"/>
                        </a:spcBef>
                        <a:buNone/>
                      </a:pPr>
                      <a:r>
                        <a:rPr i="1" lang="en"/>
                        <a:t>Block matching (forward)</a:t>
                      </a:r>
                    </a:p>
                  </a:txBody>
                  <a:tcPr marT="91425" marB="91425" marR="91425" marL="91425"/>
                </a:tc>
                <a:tc>
                  <a:txBody>
                    <a:bodyPr>
                      <a:noAutofit/>
                    </a:bodyPr>
                    <a:lstStyle/>
                    <a:p>
                      <a:pPr lvl="0" rtl="0" algn="ctr">
                        <a:spcBef>
                          <a:spcPts val="0"/>
                        </a:spcBef>
                        <a:buNone/>
                      </a:pPr>
                      <a:r>
                        <a:rPr lang="en"/>
                        <a:t>15.300</a:t>
                      </a:r>
                    </a:p>
                  </a:txBody>
                  <a:tcPr marT="91425" marB="91425" marR="91425" marL="91425"/>
                </a:tc>
                <a:tc>
                  <a:txBody>
                    <a:bodyPr>
                      <a:noAutofit/>
                    </a:bodyPr>
                    <a:lstStyle/>
                    <a:p>
                      <a:pPr lvl="0" rtl="0" algn="ctr">
                        <a:spcBef>
                          <a:spcPts val="0"/>
                        </a:spcBef>
                        <a:buNone/>
                      </a:pPr>
                      <a:r>
                        <a:rPr lang="en"/>
                        <a:t>84.091</a:t>
                      </a:r>
                    </a:p>
                  </a:txBody>
                  <a:tcPr marT="91425" marB="91425" marR="91425" marL="91425"/>
                </a:tc>
              </a:tr>
              <a:tr h="390675">
                <a:tc>
                  <a:txBody>
                    <a:bodyPr>
                      <a:noAutofit/>
                    </a:bodyPr>
                    <a:lstStyle/>
                    <a:p>
                      <a:pPr lvl="0" rtl="0" algn="ctr">
                        <a:spcBef>
                          <a:spcPts val="0"/>
                        </a:spcBef>
                        <a:buNone/>
                      </a:pPr>
                      <a:r>
                        <a:rPr i="1" lang="en"/>
                        <a:t>Lucas-Kanade</a:t>
                      </a:r>
                    </a:p>
                  </a:txBody>
                  <a:tcPr marT="91425" marB="91425" marR="91425" marL="91425"/>
                </a:tc>
                <a:tc>
                  <a:txBody>
                    <a:bodyPr>
                      <a:noAutofit/>
                    </a:bodyPr>
                    <a:lstStyle/>
                    <a:p>
                      <a:pPr lvl="0" rtl="0" algn="ctr">
                        <a:spcBef>
                          <a:spcPts val="0"/>
                        </a:spcBef>
                        <a:buNone/>
                      </a:pPr>
                      <a:r>
                        <a:rPr lang="en"/>
                        <a:t>10.627</a:t>
                      </a:r>
                    </a:p>
                  </a:txBody>
                  <a:tcPr marT="91425" marB="91425" marR="91425" marL="91425"/>
                </a:tc>
                <a:tc>
                  <a:txBody>
                    <a:bodyPr>
                      <a:noAutofit/>
                    </a:bodyPr>
                    <a:lstStyle/>
                    <a:p>
                      <a:pPr lvl="0" rtl="0" algn="ctr">
                        <a:spcBef>
                          <a:spcPts val="0"/>
                        </a:spcBef>
                        <a:buNone/>
                      </a:pPr>
                      <a:r>
                        <a:rPr lang="en"/>
                        <a:t>78.560</a:t>
                      </a:r>
                    </a:p>
                  </a:txBody>
                  <a:tcPr marT="91425" marB="91425" marR="91425" marL="91425"/>
                </a:tc>
              </a:tr>
            </a:tbl>
          </a:graphicData>
        </a:graphic>
      </p:graphicFrame>
      <p:graphicFrame>
        <p:nvGraphicFramePr>
          <p:cNvPr id="163" name="Shape 163"/>
          <p:cNvGraphicFramePr/>
          <p:nvPr/>
        </p:nvGraphicFramePr>
        <p:xfrm>
          <a:off x="4903325" y="2900550"/>
          <a:ext cx="3000000" cy="3000000"/>
        </p:xfrm>
        <a:graphic>
          <a:graphicData uri="http://schemas.openxmlformats.org/drawingml/2006/table">
            <a:tbl>
              <a:tblPr>
                <a:noFill/>
                <a:tableStyleId>{183C31DA-C497-4C97-BE37-122CB8110659}</a:tableStyleId>
              </a:tblPr>
              <a:tblGrid>
                <a:gridCol w="1441575"/>
                <a:gridCol w="1277425"/>
                <a:gridCol w="1023850"/>
              </a:tblGrid>
              <a:tr h="100000">
                <a:tc>
                  <a:txBody>
                    <a:bodyPr>
                      <a:noAutofit/>
                    </a:bodyPr>
                    <a:lstStyle/>
                    <a:p>
                      <a:pPr lvl="0" rtl="0" algn="ctr">
                        <a:spcBef>
                          <a:spcPts val="0"/>
                        </a:spcBef>
                        <a:buNone/>
                      </a:pPr>
                      <a:r>
                        <a:rPr b="1" lang="en"/>
                        <a:t>000157_10</a:t>
                      </a:r>
                    </a:p>
                  </a:txBody>
                  <a:tcPr marT="91425" marB="91425" marR="91425" marL="91425"/>
                </a:tc>
                <a:tc>
                  <a:txBody>
                    <a:bodyPr>
                      <a:noAutofit/>
                    </a:bodyPr>
                    <a:lstStyle/>
                    <a:p>
                      <a:pPr lvl="0" rtl="0" algn="ctr">
                        <a:spcBef>
                          <a:spcPts val="0"/>
                        </a:spcBef>
                        <a:buNone/>
                      </a:pPr>
                      <a:r>
                        <a:rPr i="1" lang="en"/>
                        <a:t>MMEN</a:t>
                      </a:r>
                    </a:p>
                  </a:txBody>
                  <a:tcPr marT="91425" marB="91425" marR="91425" marL="91425"/>
                </a:tc>
                <a:tc>
                  <a:txBody>
                    <a:bodyPr>
                      <a:noAutofit/>
                    </a:bodyPr>
                    <a:lstStyle/>
                    <a:p>
                      <a:pPr lvl="0" rtl="0" algn="ctr">
                        <a:spcBef>
                          <a:spcPts val="0"/>
                        </a:spcBef>
                        <a:buNone/>
                      </a:pPr>
                      <a:r>
                        <a:rPr i="1" lang="en"/>
                        <a:t>PEPN (%)</a:t>
                      </a:r>
                    </a:p>
                  </a:txBody>
                  <a:tcPr marT="91425" marB="91425" marR="91425" marL="91425"/>
                </a:tc>
              </a:tr>
              <a:tr h="396200">
                <a:tc>
                  <a:txBody>
                    <a:bodyPr>
                      <a:noAutofit/>
                    </a:bodyPr>
                    <a:lstStyle/>
                    <a:p>
                      <a:pPr lvl="0" rtl="0" algn="ctr">
                        <a:spcBef>
                          <a:spcPts val="0"/>
                        </a:spcBef>
                        <a:buNone/>
                      </a:pPr>
                      <a:r>
                        <a:rPr i="1" lang="en"/>
                        <a:t>Block matching</a:t>
                      </a:r>
                    </a:p>
                    <a:p>
                      <a:pPr lvl="0" rtl="0" algn="ctr">
                        <a:spcBef>
                          <a:spcPts val="0"/>
                        </a:spcBef>
                        <a:buNone/>
                      </a:pPr>
                      <a:r>
                        <a:rPr i="1" lang="en"/>
                        <a:t>(forward)</a:t>
                      </a:r>
                    </a:p>
                  </a:txBody>
                  <a:tcPr marT="91425" marB="91425" marR="91425" marL="91425"/>
                </a:tc>
                <a:tc>
                  <a:txBody>
                    <a:bodyPr>
                      <a:noAutofit/>
                    </a:bodyPr>
                    <a:lstStyle/>
                    <a:p>
                      <a:pPr lvl="0" rtl="0" algn="ctr">
                        <a:spcBef>
                          <a:spcPts val="0"/>
                        </a:spcBef>
                        <a:buNone/>
                      </a:pPr>
                      <a:r>
                        <a:rPr lang="en"/>
                        <a:t>4.145</a:t>
                      </a:r>
                    </a:p>
                  </a:txBody>
                  <a:tcPr marT="91425" marB="91425" marR="91425" marL="91425"/>
                </a:tc>
                <a:tc>
                  <a:txBody>
                    <a:bodyPr>
                      <a:noAutofit/>
                    </a:bodyPr>
                    <a:lstStyle/>
                    <a:p>
                      <a:pPr lvl="0" rtl="0" algn="ctr">
                        <a:spcBef>
                          <a:spcPts val="0"/>
                        </a:spcBef>
                        <a:buNone/>
                      </a:pPr>
                      <a:r>
                        <a:rPr lang="en"/>
                        <a:t>50.038</a:t>
                      </a:r>
                    </a:p>
                  </a:txBody>
                  <a:tcPr marT="91425" marB="91425" marR="91425" marL="91425"/>
                </a:tc>
              </a:tr>
              <a:tr h="381000">
                <a:tc>
                  <a:txBody>
                    <a:bodyPr>
                      <a:noAutofit/>
                    </a:bodyPr>
                    <a:lstStyle/>
                    <a:p>
                      <a:pPr lvl="0" rtl="0" algn="ctr">
                        <a:spcBef>
                          <a:spcPts val="0"/>
                        </a:spcBef>
                        <a:buNone/>
                      </a:pPr>
                      <a:r>
                        <a:rPr i="1" lang="en"/>
                        <a:t>Lucas-Kanade</a:t>
                      </a:r>
                    </a:p>
                  </a:txBody>
                  <a:tcPr marT="91425" marB="91425" marR="91425" marL="91425"/>
                </a:tc>
                <a:tc>
                  <a:txBody>
                    <a:bodyPr>
                      <a:noAutofit/>
                    </a:bodyPr>
                    <a:lstStyle/>
                    <a:p>
                      <a:pPr lvl="0" rtl="0" algn="ctr">
                        <a:spcBef>
                          <a:spcPts val="0"/>
                        </a:spcBef>
                        <a:buNone/>
                      </a:pPr>
                      <a:r>
                        <a:rPr lang="en"/>
                        <a:t>2.750</a:t>
                      </a:r>
                    </a:p>
                  </a:txBody>
                  <a:tcPr marT="91425" marB="91425" marR="91425" marL="91425"/>
                </a:tc>
                <a:tc>
                  <a:txBody>
                    <a:bodyPr>
                      <a:noAutofit/>
                    </a:bodyPr>
                    <a:lstStyle/>
                    <a:p>
                      <a:pPr lvl="0" rtl="0" algn="ctr">
                        <a:spcBef>
                          <a:spcPts val="0"/>
                        </a:spcBef>
                        <a:buNone/>
                      </a:pPr>
                      <a:r>
                        <a:rPr lang="en"/>
                        <a:t>34.048</a:t>
                      </a:r>
                    </a:p>
                  </a:txBody>
                  <a:tcPr marT="91425" marB="91425" marR="91425" marL="91425"/>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69" name="Shape 169"/>
          <p:cNvSpPr txBox="1"/>
          <p:nvPr/>
        </p:nvSpPr>
        <p:spPr>
          <a:xfrm>
            <a:off x="457802" y="542625"/>
            <a:ext cx="8577600"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2: </a:t>
            </a:r>
            <a:r>
              <a:rPr b="1" lang="en" sz="2800">
                <a:solidFill>
                  <a:srgbClr val="3A4042"/>
                </a:solidFill>
                <a:latin typeface="Cambria"/>
                <a:ea typeface="Cambria"/>
                <a:cs typeface="Cambria"/>
                <a:sym typeface="Cambria"/>
              </a:rPr>
              <a:t>Comparison with Lucas-Kanade</a:t>
            </a:r>
          </a:p>
        </p:txBody>
      </p:sp>
      <p:sp>
        <p:nvSpPr>
          <p:cNvPr id="170" name="Shape 170"/>
          <p:cNvSpPr txBox="1"/>
          <p:nvPr/>
        </p:nvSpPr>
        <p:spPr>
          <a:xfrm>
            <a:off x="525825" y="806225"/>
            <a:ext cx="2879400" cy="3928499"/>
          </a:xfrm>
          <a:prstGeom prst="rect">
            <a:avLst/>
          </a:prstGeom>
          <a:noFill/>
          <a:ln>
            <a:noFill/>
          </a:ln>
        </p:spPr>
        <p:txBody>
          <a:bodyPr anchorCtr="0" anchor="t" bIns="91425" lIns="91425" rIns="91425" tIns="91425">
            <a:noAutofit/>
          </a:bodyPr>
          <a:lstStyle/>
          <a:p>
            <a:pPr lvl="0" rtl="0" algn="just">
              <a:spcBef>
                <a:spcPts val="0"/>
              </a:spcBef>
              <a:buNone/>
            </a:pPr>
            <a:r>
              <a:rPr lang="en" sz="1600">
                <a:latin typeface="Cambria"/>
                <a:ea typeface="Cambria"/>
                <a:cs typeface="Cambria"/>
                <a:sym typeface="Cambria"/>
              </a:rPr>
              <a:t>Lucas-Kanade provides a more accurate result than Block Matching. Instead of dividing the image using blocks, L-K allows each pixel to have his own direction using the Taylor approximation.</a:t>
            </a:r>
          </a:p>
          <a:p>
            <a:pPr lvl="0" rtl="0">
              <a:spcBef>
                <a:spcPts val="0"/>
              </a:spcBef>
              <a:buNone/>
            </a:pPr>
            <a:r>
              <a:rPr lang="en" sz="1600">
                <a:latin typeface="Cambria"/>
                <a:ea typeface="Cambria"/>
                <a:cs typeface="Cambria"/>
                <a:sym typeface="Cambria"/>
              </a:rPr>
              <a:t>For the Block Matching algorithm, the block division is a very important step. There can happen that pixels that are moving in different directions fall in the same block. Hence, the estimated flow will not be correct.</a:t>
            </a:r>
          </a:p>
        </p:txBody>
      </p:sp>
      <p:pic>
        <p:nvPicPr>
          <p:cNvPr id="171" name="Shape 171"/>
          <p:cNvPicPr preferRelativeResize="0"/>
          <p:nvPr/>
        </p:nvPicPr>
        <p:blipFill rotWithShape="1">
          <a:blip r:embed="rId4">
            <a:alphaModFix/>
          </a:blip>
          <a:srcRect b="19523" l="8421" r="8694" t="7896"/>
          <a:stretch/>
        </p:blipFill>
        <p:spPr>
          <a:xfrm>
            <a:off x="3405221" y="1182412"/>
            <a:ext cx="5562906" cy="1682250"/>
          </a:xfrm>
          <a:prstGeom prst="rect">
            <a:avLst/>
          </a:prstGeom>
          <a:noFill/>
          <a:ln>
            <a:noFill/>
          </a:ln>
        </p:spPr>
      </p:pic>
      <p:pic>
        <p:nvPicPr>
          <p:cNvPr id="172" name="Shape 172"/>
          <p:cNvPicPr preferRelativeResize="0"/>
          <p:nvPr/>
        </p:nvPicPr>
        <p:blipFill rotWithShape="1">
          <a:blip r:embed="rId5">
            <a:alphaModFix/>
          </a:blip>
          <a:srcRect b="19432" l="8847" r="8698" t="7866"/>
          <a:stretch/>
        </p:blipFill>
        <p:spPr>
          <a:xfrm>
            <a:off x="3405225" y="2899162"/>
            <a:ext cx="5562900" cy="1690993"/>
          </a:xfrm>
          <a:prstGeom prst="rect">
            <a:avLst/>
          </a:prstGeom>
          <a:noFill/>
          <a:ln>
            <a:noFill/>
          </a:ln>
        </p:spPr>
      </p:pic>
      <p:sp>
        <p:nvSpPr>
          <p:cNvPr id="173" name="Shape 173"/>
          <p:cNvSpPr txBox="1"/>
          <p:nvPr/>
        </p:nvSpPr>
        <p:spPr>
          <a:xfrm>
            <a:off x="3437650" y="806225"/>
            <a:ext cx="5530500" cy="341699"/>
          </a:xfrm>
          <a:prstGeom prst="rect">
            <a:avLst/>
          </a:prstGeom>
          <a:noFill/>
          <a:ln>
            <a:noFill/>
          </a:ln>
        </p:spPr>
        <p:txBody>
          <a:bodyPr anchorCtr="0" anchor="t" bIns="91425" lIns="91425" rIns="91425" tIns="91425">
            <a:noAutofit/>
          </a:bodyPr>
          <a:lstStyle/>
          <a:p>
            <a:pPr lvl="0" algn="ctr">
              <a:spcBef>
                <a:spcPts val="0"/>
              </a:spcBef>
              <a:buNone/>
            </a:pPr>
            <a:r>
              <a:rPr lang="en">
                <a:latin typeface="Cambria"/>
                <a:ea typeface="Cambria"/>
                <a:cs typeface="Cambria"/>
                <a:sym typeface="Cambria"/>
              </a:rPr>
              <a:t>Examples of </a:t>
            </a:r>
            <a:r>
              <a:rPr lang="en">
                <a:latin typeface="Cambria"/>
                <a:ea typeface="Cambria"/>
                <a:cs typeface="Cambria"/>
                <a:sym typeface="Cambria"/>
              </a:rPr>
              <a:t>Lucas-Kanade optical flow</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79" name="Shape 179"/>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3: </a:t>
            </a:r>
            <a:r>
              <a:rPr b="1" lang="en" sz="2800">
                <a:solidFill>
                  <a:srgbClr val="3A4042"/>
                </a:solidFill>
                <a:latin typeface="Cambria"/>
                <a:ea typeface="Cambria"/>
                <a:cs typeface="Cambria"/>
                <a:sym typeface="Cambria"/>
              </a:rPr>
              <a:t>Stabilization</a:t>
            </a:r>
          </a:p>
        </p:txBody>
      </p:sp>
      <p:grpSp>
        <p:nvGrpSpPr>
          <p:cNvPr id="180" name="Shape 180"/>
          <p:cNvGrpSpPr/>
          <p:nvPr/>
        </p:nvGrpSpPr>
        <p:grpSpPr>
          <a:xfrm>
            <a:off x="6374062" y="3794325"/>
            <a:ext cx="2701275" cy="1349175"/>
            <a:chOff x="3266275" y="933425"/>
            <a:chExt cx="2701275" cy="1349175"/>
          </a:xfrm>
        </p:grpSpPr>
        <p:sp>
          <p:nvSpPr>
            <p:cNvPr id="181" name="Shape 181"/>
            <p:cNvSpPr txBox="1"/>
            <p:nvPr/>
          </p:nvSpPr>
          <p:spPr>
            <a:xfrm>
              <a:off x="3266275" y="933425"/>
              <a:ext cx="2446200" cy="871199"/>
            </a:xfrm>
            <a:prstGeom prst="rect">
              <a:avLst/>
            </a:prstGeom>
            <a:solidFill>
              <a:srgbClr val="FFD966"/>
            </a:solidFill>
            <a:ln cap="flat" cmpd="sng" w="9525">
              <a:solidFill>
                <a:srgbClr val="A61C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600">
                  <a:latin typeface="Cambria"/>
                  <a:ea typeface="Cambria"/>
                  <a:cs typeface="Cambria"/>
                  <a:sym typeface="Cambria"/>
                </a:rPr>
                <a:t>*Optical Flow estimated using </a:t>
              </a:r>
              <a:r>
                <a:rPr b="1" lang="en" sz="1600">
                  <a:latin typeface="Cambria"/>
                  <a:ea typeface="Cambria"/>
                  <a:cs typeface="Cambria"/>
                  <a:sym typeface="Cambria"/>
                </a:rPr>
                <a:t>Block Matcher </a:t>
              </a:r>
              <a:r>
                <a:rPr lang="en" sz="1600">
                  <a:latin typeface="Cambria"/>
                  <a:ea typeface="Cambria"/>
                  <a:cs typeface="Cambria"/>
                  <a:sym typeface="Cambria"/>
                </a:rPr>
                <a:t>provided by </a:t>
              </a:r>
              <a:r>
                <a:rPr b="1" lang="en" sz="1600">
                  <a:latin typeface="Cambria"/>
                  <a:ea typeface="Cambria"/>
                  <a:cs typeface="Cambria"/>
                  <a:sym typeface="Cambria"/>
                </a:rPr>
                <a:t>Matlab</a:t>
              </a:r>
              <a:r>
                <a:rPr lang="en" sz="1600">
                  <a:latin typeface="Cambria"/>
                  <a:ea typeface="Cambria"/>
                  <a:cs typeface="Cambria"/>
                  <a:sym typeface="Cambria"/>
                </a:rPr>
                <a:t>.</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i="1">
                <a:latin typeface="Cambria"/>
                <a:ea typeface="Cambria"/>
                <a:cs typeface="Cambria"/>
                <a:sym typeface="Cambria"/>
              </a:endParaRPr>
            </a:p>
          </p:txBody>
        </p:sp>
        <p:pic>
          <p:nvPicPr>
            <p:cNvPr id="182" name="Shape 182"/>
            <p:cNvPicPr preferRelativeResize="0"/>
            <p:nvPr/>
          </p:nvPicPr>
          <p:blipFill>
            <a:blip r:embed="rId4">
              <a:alphaModFix/>
            </a:blip>
            <a:stretch>
              <a:fillRect/>
            </a:stretch>
          </p:blipFill>
          <p:spPr>
            <a:xfrm>
              <a:off x="5096225" y="1411275"/>
              <a:ext cx="871325" cy="871325"/>
            </a:xfrm>
            <a:prstGeom prst="rect">
              <a:avLst/>
            </a:prstGeom>
            <a:noFill/>
            <a:ln>
              <a:noFill/>
            </a:ln>
          </p:spPr>
        </p:pic>
      </p:grpSp>
      <p:sp>
        <p:nvSpPr>
          <p:cNvPr id="183" name="Shape 183"/>
          <p:cNvSpPr txBox="1"/>
          <p:nvPr/>
        </p:nvSpPr>
        <p:spPr>
          <a:xfrm>
            <a:off x="525825" y="856875"/>
            <a:ext cx="5481300" cy="3911700"/>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We propose the following algorithm:</a:t>
            </a:r>
          </a:p>
          <a:p>
            <a:pPr indent="-228600" lvl="0" marL="457200" rtl="0" algn="just">
              <a:spcBef>
                <a:spcPts val="0"/>
              </a:spcBef>
              <a:buFont typeface="Cambria"/>
              <a:buAutoNum type="arabicPeriod"/>
            </a:pPr>
            <a:r>
              <a:rPr lang="en">
                <a:latin typeface="Cambria"/>
                <a:ea typeface="Cambria"/>
                <a:cs typeface="Cambria"/>
                <a:sym typeface="Cambria"/>
              </a:rPr>
              <a:t>Read the video sequence.</a:t>
            </a:r>
          </a:p>
          <a:p>
            <a:pPr indent="-228600" lvl="0" marL="457200" rtl="0" algn="just">
              <a:spcBef>
                <a:spcPts val="0"/>
              </a:spcBef>
              <a:buFont typeface="Cambria"/>
              <a:buAutoNum type="arabicPeriod"/>
            </a:pPr>
            <a:r>
              <a:rPr lang="en">
                <a:latin typeface="Cambria"/>
                <a:ea typeface="Cambria"/>
                <a:cs typeface="Cambria"/>
                <a:sym typeface="Cambria"/>
              </a:rPr>
              <a:t>Estimate the optical flow for the full video*.</a:t>
            </a:r>
          </a:p>
          <a:p>
            <a:pPr indent="-228600" lvl="0" marL="457200" rtl="0" algn="just">
              <a:spcBef>
                <a:spcPts val="0"/>
              </a:spcBef>
              <a:buFont typeface="Cambria"/>
              <a:buAutoNum type="arabicPeriod"/>
            </a:pPr>
            <a:r>
              <a:rPr lang="en">
                <a:latin typeface="Cambria"/>
                <a:ea typeface="Cambria"/>
                <a:cs typeface="Cambria"/>
                <a:sym typeface="Cambria"/>
              </a:rPr>
              <a:t>All frames of the sequence (except for the first) will be based on the first frame as reference. In other words, all frames will we mapped to the first one:</a:t>
            </a:r>
          </a:p>
          <a:p>
            <a:pPr indent="-228600" lvl="1" marL="914400" rtl="0" algn="just">
              <a:spcBef>
                <a:spcPts val="0"/>
              </a:spcBef>
              <a:buFont typeface="Cambria"/>
              <a:buAutoNum type="alphaLcPeriod"/>
            </a:pPr>
            <a:r>
              <a:rPr lang="en">
                <a:latin typeface="Cambria"/>
                <a:ea typeface="Cambria"/>
                <a:cs typeface="Cambria"/>
                <a:sym typeface="Cambria"/>
              </a:rPr>
              <a:t>Get the </a:t>
            </a:r>
            <a:r>
              <a:rPr b="1" lang="en">
                <a:latin typeface="Cambria"/>
                <a:ea typeface="Cambria"/>
                <a:cs typeface="Cambria"/>
                <a:sym typeface="Cambria"/>
              </a:rPr>
              <a:t>mode </a:t>
            </a:r>
            <a:r>
              <a:rPr lang="en">
                <a:latin typeface="Cambria"/>
                <a:ea typeface="Cambria"/>
                <a:cs typeface="Cambria"/>
                <a:sym typeface="Cambria"/>
              </a:rPr>
              <a:t>of vectors Vx and Vy (extracted from the optical flow)</a:t>
            </a:r>
          </a:p>
          <a:p>
            <a:pPr indent="-228600" lvl="1" marL="914400" rtl="0" algn="just">
              <a:spcBef>
                <a:spcPts val="0"/>
              </a:spcBef>
              <a:buFont typeface="Cambria"/>
              <a:buAutoNum type="alphaLcPeriod"/>
            </a:pPr>
            <a:r>
              <a:rPr lang="en">
                <a:latin typeface="Cambria"/>
                <a:ea typeface="Cambria"/>
                <a:cs typeface="Cambria"/>
                <a:sym typeface="Cambria"/>
              </a:rPr>
              <a:t>Apply the translation vector using a scale-rotate-translate matrix (tform MATLAB object):</a:t>
            </a:r>
          </a:p>
          <a:p>
            <a:pPr indent="0" lvl="0" marL="457200" rtl="0" algn="just">
              <a:spcBef>
                <a:spcPts val="0"/>
              </a:spcBef>
              <a:buNone/>
            </a:pPr>
            <a:r>
              <a:t/>
            </a:r>
            <a:endParaRPr>
              <a:latin typeface="Cambria"/>
              <a:ea typeface="Cambria"/>
              <a:cs typeface="Cambria"/>
              <a:sym typeface="Cambria"/>
            </a:endParaRPr>
          </a:p>
          <a:p>
            <a:pPr indent="0" lvl="0" marL="457200" rtl="0" algn="just">
              <a:spcBef>
                <a:spcPts val="0"/>
              </a:spcBef>
              <a:buNone/>
            </a:pPr>
            <a:r>
              <a:t/>
            </a:r>
            <a:endParaRPr>
              <a:latin typeface="Cambria"/>
              <a:ea typeface="Cambria"/>
              <a:cs typeface="Cambria"/>
              <a:sym typeface="Cambria"/>
            </a:endParaRPr>
          </a:p>
          <a:p>
            <a:pPr indent="0" lvl="0" marL="457200" rtl="0" algn="just">
              <a:spcBef>
                <a:spcPts val="0"/>
              </a:spcBef>
              <a:buNone/>
            </a:pPr>
            <a:r>
              <a:t/>
            </a:r>
            <a:endParaRPr>
              <a:latin typeface="Cambria"/>
              <a:ea typeface="Cambria"/>
              <a:cs typeface="Cambria"/>
              <a:sym typeface="Cambria"/>
            </a:endParaRPr>
          </a:p>
          <a:p>
            <a:pPr indent="0" lvl="0" marL="457200" rtl="0" algn="just">
              <a:spcBef>
                <a:spcPts val="0"/>
              </a:spcBef>
              <a:buNone/>
            </a:pPr>
            <a:r>
              <a:t/>
            </a:r>
            <a:endParaRPr>
              <a:latin typeface="Cambria"/>
              <a:ea typeface="Cambria"/>
              <a:cs typeface="Cambria"/>
              <a:sym typeface="Cambria"/>
            </a:endParaRPr>
          </a:p>
          <a:p>
            <a:pPr indent="-228600" lvl="1" marL="914400" rtl="0" algn="just">
              <a:spcBef>
                <a:spcPts val="0"/>
              </a:spcBef>
              <a:buFont typeface="Cambria"/>
              <a:buAutoNum type="alphaLcPeriod"/>
            </a:pPr>
            <a:r>
              <a:rPr lang="en">
                <a:latin typeface="Cambria"/>
                <a:ea typeface="Cambria"/>
                <a:cs typeface="Cambria"/>
                <a:sym typeface="Cambria"/>
              </a:rPr>
              <a:t>Complete the missing information with the previous frame.</a:t>
            </a:r>
          </a:p>
          <a:p>
            <a:pPr indent="-228600" lvl="1" marL="914400" rtl="0" algn="just">
              <a:spcBef>
                <a:spcPts val="0"/>
              </a:spcBef>
              <a:buFont typeface="Cambria"/>
              <a:buAutoNum type="alphaLcPeriod"/>
            </a:pPr>
            <a:r>
              <a:rPr lang="en">
                <a:latin typeface="Cambria"/>
                <a:ea typeface="Cambria"/>
                <a:cs typeface="Cambria"/>
                <a:sym typeface="Cambria"/>
              </a:rPr>
              <a:t>Apply the same transformation to the ground truth in order to correctly evaluate the segmentation</a:t>
            </a:r>
          </a:p>
        </p:txBody>
      </p:sp>
      <p:sp>
        <p:nvSpPr>
          <p:cNvPr id="184" name="Shape 184"/>
          <p:cNvSpPr txBox="1"/>
          <p:nvPr/>
        </p:nvSpPr>
        <p:spPr>
          <a:xfrm>
            <a:off x="6523550" y="954525"/>
            <a:ext cx="2446200" cy="2650799"/>
          </a:xfrm>
          <a:prstGeom prst="rect">
            <a:avLst/>
          </a:prstGeom>
          <a:solidFill>
            <a:srgbClr val="B6D7A8"/>
          </a:solidFill>
          <a:ln cap="flat" cmpd="sng" w="9525">
            <a:solidFill>
              <a:srgbClr val="00FF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600">
                <a:latin typeface="Cambria"/>
                <a:ea typeface="Cambria"/>
                <a:cs typeface="Cambria"/>
                <a:sym typeface="Cambria"/>
              </a:rPr>
              <a:t>We have made the assumption that most of the image is background where there is a foreground object that moves independently. Hence, we have applied a translation on the most common vector of our image.</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i="1">
              <a:latin typeface="Cambria"/>
              <a:ea typeface="Cambria"/>
              <a:cs typeface="Cambria"/>
              <a:sym typeface="Cambria"/>
            </a:endParaRPr>
          </a:p>
        </p:txBody>
      </p:sp>
      <p:cxnSp>
        <p:nvCxnSpPr>
          <p:cNvPr id="185" name="Shape 185"/>
          <p:cNvCxnSpPr/>
          <p:nvPr/>
        </p:nvCxnSpPr>
        <p:spPr>
          <a:xfrm>
            <a:off x="5954275" y="2529600"/>
            <a:ext cx="536700" cy="9899"/>
          </a:xfrm>
          <a:prstGeom prst="straightConnector1">
            <a:avLst/>
          </a:prstGeom>
          <a:noFill/>
          <a:ln cap="flat" cmpd="sng" w="38100">
            <a:solidFill>
              <a:srgbClr val="93C47D"/>
            </a:solidFill>
            <a:prstDash val="solid"/>
            <a:round/>
            <a:headEnd len="lg" w="lg" type="none"/>
            <a:tailEnd len="lg" w="lg" type="triangle"/>
          </a:ln>
        </p:spPr>
      </p:cxnSp>
      <p:pic>
        <p:nvPicPr>
          <p:cNvPr id="186" name="Shape 186"/>
          <p:cNvPicPr preferRelativeResize="0"/>
          <p:nvPr/>
        </p:nvPicPr>
        <p:blipFill>
          <a:blip r:embed="rId5">
            <a:alphaModFix/>
          </a:blip>
          <a:stretch>
            <a:fillRect/>
          </a:stretch>
        </p:blipFill>
        <p:spPr>
          <a:xfrm>
            <a:off x="2997325" y="3106337"/>
            <a:ext cx="1206349" cy="286250"/>
          </a:xfrm>
          <a:prstGeom prst="rect">
            <a:avLst/>
          </a:prstGeom>
          <a:noFill/>
          <a:ln>
            <a:noFill/>
          </a:ln>
        </p:spPr>
      </p:pic>
      <p:sp>
        <p:nvSpPr>
          <p:cNvPr id="187" name="Shape 187"/>
          <p:cNvSpPr txBox="1"/>
          <p:nvPr/>
        </p:nvSpPr>
        <p:spPr>
          <a:xfrm>
            <a:off x="1709950" y="3362300"/>
            <a:ext cx="4345800" cy="619799"/>
          </a:xfrm>
          <a:prstGeom prst="rect">
            <a:avLst/>
          </a:prstGeom>
          <a:noFill/>
          <a:ln>
            <a:noFill/>
          </a:ln>
        </p:spPr>
        <p:txBody>
          <a:bodyPr anchorCtr="0" anchor="t" bIns="91425" lIns="91425" rIns="91425" tIns="91425">
            <a:noAutofit/>
          </a:bodyPr>
          <a:lstStyle/>
          <a:p>
            <a:pPr indent="0" lvl="0" marL="0">
              <a:spcBef>
                <a:spcPts val="0"/>
              </a:spcBef>
              <a:buNone/>
            </a:pPr>
            <a:r>
              <a:rPr lang="en" sz="1200">
                <a:latin typeface="Cambria"/>
                <a:ea typeface="Cambria"/>
                <a:cs typeface="Cambria"/>
                <a:sym typeface="Cambria"/>
              </a:rPr>
              <a:t>where M</a:t>
            </a:r>
            <a:r>
              <a:rPr baseline="30000" lang="en" sz="1200">
                <a:latin typeface="Cambria"/>
                <a:ea typeface="Cambria"/>
                <a:cs typeface="Cambria"/>
                <a:sym typeface="Cambria"/>
              </a:rPr>
              <a:t>1</a:t>
            </a:r>
            <a:r>
              <a:rPr baseline="-25000" i="1" lang="en" sz="1200">
                <a:latin typeface="Cambria"/>
                <a:ea typeface="Cambria"/>
                <a:cs typeface="Cambria"/>
                <a:sym typeface="Cambria"/>
              </a:rPr>
              <a:t>i</a:t>
            </a:r>
            <a:r>
              <a:rPr lang="en" sz="1200">
                <a:latin typeface="Cambria"/>
                <a:ea typeface="Cambria"/>
                <a:cs typeface="Cambria"/>
                <a:sym typeface="Cambria"/>
              </a:rPr>
              <a:t> is the transformation matrix that maps frame </a:t>
            </a:r>
            <a:r>
              <a:rPr i="1" lang="en" sz="1200">
                <a:latin typeface="Cambria"/>
                <a:ea typeface="Cambria"/>
                <a:cs typeface="Cambria"/>
                <a:sym typeface="Cambria"/>
              </a:rPr>
              <a:t>i </a:t>
            </a:r>
            <a:r>
              <a:rPr lang="en" sz="1200">
                <a:latin typeface="Cambria"/>
                <a:ea typeface="Cambria"/>
                <a:cs typeface="Cambria"/>
                <a:sym typeface="Cambria"/>
              </a:rPr>
              <a:t>to frame 1 and </a:t>
            </a:r>
            <a:r>
              <a:rPr lang="en" sz="1200">
                <a:solidFill>
                  <a:schemeClr val="dk1"/>
                </a:solidFill>
                <a:latin typeface="Cambria"/>
                <a:ea typeface="Cambria"/>
                <a:cs typeface="Cambria"/>
                <a:sym typeface="Cambria"/>
              </a:rPr>
              <a:t>M</a:t>
            </a:r>
            <a:r>
              <a:rPr baseline="30000" lang="en" sz="1200">
                <a:solidFill>
                  <a:schemeClr val="dk1"/>
                </a:solidFill>
                <a:latin typeface="Cambria"/>
                <a:ea typeface="Cambria"/>
                <a:cs typeface="Cambria"/>
                <a:sym typeface="Cambria"/>
              </a:rPr>
              <a:t>1</a:t>
            </a:r>
            <a:r>
              <a:rPr baseline="-25000" lang="en" sz="1200">
                <a:solidFill>
                  <a:schemeClr val="dk1"/>
                </a:solidFill>
                <a:latin typeface="Cambria"/>
                <a:ea typeface="Cambria"/>
                <a:cs typeface="Cambria"/>
                <a:sym typeface="Cambria"/>
              </a:rPr>
              <a:t>0</a:t>
            </a:r>
            <a:r>
              <a:rPr lang="en" sz="1200">
                <a:latin typeface="Cambria"/>
                <a:ea typeface="Cambria"/>
                <a:cs typeface="Cambria"/>
                <a:sym typeface="Cambria"/>
              </a:rPr>
              <a:t> is the identity matrix.</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pic>
        <p:nvPicPr>
          <p:cNvPr id="192" name="Shape 192"/>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93" name="Shape 193"/>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3: </a:t>
            </a:r>
            <a:r>
              <a:rPr b="1" lang="en" sz="2800">
                <a:solidFill>
                  <a:srgbClr val="3A4042"/>
                </a:solidFill>
                <a:latin typeface="Cambria"/>
                <a:ea typeface="Cambria"/>
                <a:cs typeface="Cambria"/>
                <a:sym typeface="Cambria"/>
              </a:rPr>
              <a:t>Stabilization</a:t>
            </a:r>
          </a:p>
        </p:txBody>
      </p:sp>
      <p:sp>
        <p:nvSpPr>
          <p:cNvPr id="194" name="Shape 194"/>
          <p:cNvSpPr txBox="1"/>
          <p:nvPr/>
        </p:nvSpPr>
        <p:spPr>
          <a:xfrm>
            <a:off x="315650" y="658425"/>
            <a:ext cx="3915599" cy="514799"/>
          </a:xfrm>
          <a:prstGeom prst="rect">
            <a:avLst/>
          </a:prstGeom>
          <a:noFill/>
          <a:ln>
            <a:noFill/>
          </a:ln>
        </p:spPr>
        <p:txBody>
          <a:bodyPr anchorCtr="0" anchor="t" bIns="91425" lIns="91425" rIns="91425" tIns="91425">
            <a:noAutofit/>
          </a:bodyPr>
          <a:lstStyle/>
          <a:p>
            <a:pPr indent="0" lvl="0" marL="0" rtl="0" algn="ctr">
              <a:spcBef>
                <a:spcPts val="0"/>
              </a:spcBef>
              <a:buNone/>
            </a:pPr>
            <a:r>
              <a:rPr b="1" lang="en" sz="1600">
                <a:latin typeface="Cambria"/>
                <a:ea typeface="Cambria"/>
                <a:cs typeface="Cambria"/>
                <a:sym typeface="Cambria"/>
              </a:rPr>
              <a:t>Original</a:t>
            </a:r>
          </a:p>
        </p:txBody>
      </p:sp>
      <p:sp>
        <p:nvSpPr>
          <p:cNvPr id="195" name="Shape 195"/>
          <p:cNvSpPr txBox="1"/>
          <p:nvPr/>
        </p:nvSpPr>
        <p:spPr>
          <a:xfrm>
            <a:off x="4661037" y="623375"/>
            <a:ext cx="3915599" cy="479999"/>
          </a:xfrm>
          <a:prstGeom prst="rect">
            <a:avLst/>
          </a:prstGeom>
          <a:noFill/>
          <a:ln>
            <a:noFill/>
          </a:ln>
        </p:spPr>
        <p:txBody>
          <a:bodyPr anchorCtr="0" anchor="t" bIns="91425" lIns="91425" rIns="91425" tIns="91425">
            <a:noAutofit/>
          </a:bodyPr>
          <a:lstStyle/>
          <a:p>
            <a:pPr indent="0" lvl="0" marL="0" rtl="0" algn="ctr">
              <a:spcBef>
                <a:spcPts val="0"/>
              </a:spcBef>
              <a:buNone/>
            </a:pPr>
            <a:r>
              <a:rPr b="1" lang="en" sz="1600">
                <a:latin typeface="Cambria"/>
                <a:ea typeface="Cambria"/>
                <a:cs typeface="Cambria"/>
                <a:sym typeface="Cambria"/>
              </a:rPr>
              <a:t>Stabilized</a:t>
            </a:r>
          </a:p>
        </p:txBody>
      </p:sp>
      <p:sp>
        <p:nvSpPr>
          <p:cNvPr id="196" name="Shape 196">
            <a:hlinkClick r:id="rId4"/>
          </p:cNvPr>
          <p:cNvSpPr/>
          <p:nvPr/>
        </p:nvSpPr>
        <p:spPr>
          <a:xfrm>
            <a:off x="315500" y="1103362"/>
            <a:ext cx="3915674" cy="2936750"/>
          </a:xfrm>
          <a:prstGeom prst="rect">
            <a:avLst/>
          </a:prstGeom>
          <a:blipFill>
            <a:blip r:embed="rId5">
              <a:alphaModFix/>
            </a:blip>
            <a:stretch>
              <a:fillRect/>
            </a:stretch>
          </a:blipFill>
          <a:ln>
            <a:noFill/>
          </a:ln>
        </p:spPr>
      </p:sp>
      <p:sp>
        <p:nvSpPr>
          <p:cNvPr id="197" name="Shape 197">
            <a:hlinkClick r:id="rId6"/>
          </p:cNvPr>
          <p:cNvSpPr/>
          <p:nvPr/>
        </p:nvSpPr>
        <p:spPr>
          <a:xfrm>
            <a:off x="4661000" y="1103375"/>
            <a:ext cx="3915675" cy="2936749"/>
          </a:xfrm>
          <a:prstGeom prst="rect">
            <a:avLst/>
          </a:prstGeom>
          <a:blipFill>
            <a:blip r:embed="rId7">
              <a:alphaModFix/>
            </a:blip>
            <a:stretch>
              <a:fillRect/>
            </a:stretch>
          </a:blipFill>
          <a:ln>
            <a:noFill/>
          </a:ln>
        </p:spPr>
      </p:sp>
      <p:sp>
        <p:nvSpPr>
          <p:cNvPr id="198" name="Shape 198"/>
          <p:cNvSpPr txBox="1"/>
          <p:nvPr/>
        </p:nvSpPr>
        <p:spPr>
          <a:xfrm>
            <a:off x="297200" y="4168100"/>
            <a:ext cx="8601599" cy="607800"/>
          </a:xfrm>
          <a:prstGeom prst="rect">
            <a:avLst/>
          </a:prstGeom>
          <a:noFill/>
          <a:ln>
            <a:noFill/>
          </a:ln>
        </p:spPr>
        <p:txBody>
          <a:bodyPr anchorCtr="0" anchor="t" bIns="91425" lIns="91425" rIns="91425" tIns="91425">
            <a:noAutofit/>
          </a:bodyPr>
          <a:lstStyle/>
          <a:p>
            <a:pPr lvl="0">
              <a:spcBef>
                <a:spcPts val="0"/>
              </a:spcBef>
              <a:buNone/>
            </a:pPr>
            <a:r>
              <a:rPr lang="en">
                <a:latin typeface="Cambria"/>
                <a:ea typeface="Cambria"/>
                <a:cs typeface="Cambria"/>
                <a:sym typeface="Cambria"/>
              </a:rPr>
              <a:t>In these video we can see how the stabilized video is correctly stabilized at the beginning. However, in the lasts frames the jittering increases and the block matching optical flow is unable to eliminate it completely.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04" name="Shape 204"/>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3: </a:t>
            </a:r>
            <a:r>
              <a:rPr b="1" lang="en" sz="2800">
                <a:solidFill>
                  <a:srgbClr val="3A4042"/>
                </a:solidFill>
                <a:latin typeface="Cambria"/>
                <a:ea typeface="Cambria"/>
                <a:cs typeface="Cambria"/>
                <a:sym typeface="Cambria"/>
              </a:rPr>
              <a:t>Stabilization</a:t>
            </a:r>
          </a:p>
        </p:txBody>
      </p:sp>
      <p:sp>
        <p:nvSpPr>
          <p:cNvPr id="205" name="Shape 205"/>
          <p:cNvSpPr txBox="1"/>
          <p:nvPr/>
        </p:nvSpPr>
        <p:spPr>
          <a:xfrm>
            <a:off x="457800" y="737550"/>
            <a:ext cx="7818599" cy="1354200"/>
          </a:xfrm>
          <a:prstGeom prst="rect">
            <a:avLst/>
          </a:prstGeom>
          <a:noFill/>
          <a:ln>
            <a:noFill/>
          </a:ln>
        </p:spPr>
        <p:txBody>
          <a:bodyPr anchorCtr="0" anchor="t" bIns="91425" lIns="91425" rIns="91425" tIns="91425">
            <a:noAutofit/>
          </a:bodyPr>
          <a:lstStyle/>
          <a:p>
            <a:pPr indent="0" lvl="0" marL="0" rtl="0">
              <a:spcBef>
                <a:spcPts val="0"/>
              </a:spcBef>
              <a:buNone/>
            </a:pPr>
            <a:r>
              <a:rPr lang="en" sz="1200">
                <a:latin typeface="Cambria"/>
                <a:ea typeface="Cambria"/>
                <a:cs typeface="Cambria"/>
                <a:sym typeface="Cambria"/>
              </a:rPr>
              <a:t>(Note: to check the results we obtained in the previous block 3,  click </a:t>
            </a:r>
            <a:r>
              <a:rPr lang="en" sz="1200" u="sng">
                <a:solidFill>
                  <a:schemeClr val="hlink"/>
                </a:solidFill>
                <a:latin typeface="Cambria"/>
                <a:ea typeface="Cambria"/>
                <a:cs typeface="Cambria"/>
                <a:sym typeface="Cambria"/>
                <a:hlinkClick r:id="rId4"/>
              </a:rPr>
              <a:t>here</a:t>
            </a:r>
            <a:r>
              <a:rPr lang="en" sz="1200">
                <a:latin typeface="Cambria"/>
                <a:ea typeface="Cambria"/>
                <a:cs typeface="Cambria"/>
                <a:sym typeface="Cambria"/>
              </a:rPr>
              <a:t>.)</a:t>
            </a:r>
          </a:p>
          <a:p>
            <a:pPr indent="0" lvl="0" marL="0" rtl="0">
              <a:spcBef>
                <a:spcPts val="0"/>
              </a:spcBef>
              <a:buNone/>
            </a:pPr>
            <a:r>
              <a:t/>
            </a:r>
            <a:endParaRPr sz="1200">
              <a:latin typeface="Cambria"/>
              <a:ea typeface="Cambria"/>
              <a:cs typeface="Cambria"/>
              <a:sym typeface="Cambria"/>
            </a:endParaRPr>
          </a:p>
          <a:p>
            <a:pPr indent="0" lvl="0" marL="0" rtl="0">
              <a:spcBef>
                <a:spcPts val="0"/>
              </a:spcBef>
              <a:buNone/>
            </a:pPr>
            <a:r>
              <a:rPr lang="en" sz="1600">
                <a:latin typeface="Cambria"/>
                <a:ea typeface="Cambria"/>
                <a:cs typeface="Cambria"/>
                <a:sym typeface="Cambria"/>
              </a:rPr>
              <a:t>The results for stabilizing the video are not better than the jitter version. We think this is caused by two reasons: </a:t>
            </a:r>
          </a:p>
        </p:txBody>
      </p:sp>
      <p:pic>
        <p:nvPicPr>
          <p:cNvPr id="206" name="Shape 206"/>
          <p:cNvPicPr preferRelativeResize="0"/>
          <p:nvPr/>
        </p:nvPicPr>
        <p:blipFill>
          <a:blip r:embed="rId5">
            <a:alphaModFix/>
          </a:blip>
          <a:stretch>
            <a:fillRect/>
          </a:stretch>
        </p:blipFill>
        <p:spPr>
          <a:xfrm>
            <a:off x="596825" y="1757900"/>
            <a:ext cx="2655259" cy="2126361"/>
          </a:xfrm>
          <a:prstGeom prst="rect">
            <a:avLst/>
          </a:prstGeom>
          <a:noFill/>
          <a:ln>
            <a:noFill/>
          </a:ln>
        </p:spPr>
      </p:pic>
      <p:sp>
        <p:nvSpPr>
          <p:cNvPr id="207" name="Shape 207"/>
          <p:cNvSpPr txBox="1"/>
          <p:nvPr/>
        </p:nvSpPr>
        <p:spPr>
          <a:xfrm>
            <a:off x="3913250" y="1585475"/>
            <a:ext cx="4363199" cy="1974899"/>
          </a:xfrm>
          <a:prstGeom prst="rect">
            <a:avLst/>
          </a:prstGeom>
          <a:noFill/>
          <a:ln>
            <a:noFill/>
          </a:ln>
        </p:spPr>
        <p:txBody>
          <a:bodyPr anchorCtr="0" anchor="t" bIns="91425" lIns="91425" rIns="91425" tIns="91425">
            <a:noAutofit/>
          </a:bodyPr>
          <a:lstStyle/>
          <a:p>
            <a:pPr lvl="0" rtl="0" algn="just">
              <a:spcBef>
                <a:spcPts val="0"/>
              </a:spcBef>
              <a:buNone/>
            </a:pPr>
            <a:r>
              <a:rPr lang="en" sz="1500">
                <a:solidFill>
                  <a:schemeClr val="dk1"/>
                </a:solidFill>
                <a:latin typeface="Cambria"/>
                <a:ea typeface="Cambria"/>
                <a:cs typeface="Cambria"/>
                <a:sym typeface="Cambria"/>
              </a:rPr>
              <a:t>1. The jitter didn’t affect much the unstabilized video. Remember that we are comparing with the best segmentation from 3, which uses adaptive Gaussian segmentation and therefore can adapt to jitter.</a:t>
            </a:r>
          </a:p>
          <a:p>
            <a:pPr lvl="0" algn="just">
              <a:spcBef>
                <a:spcPts val="0"/>
              </a:spcBef>
              <a:buClr>
                <a:schemeClr val="dk1"/>
              </a:buClr>
              <a:buSzPct val="73333"/>
              <a:buFont typeface="Arial"/>
              <a:buNone/>
            </a:pPr>
            <a:r>
              <a:rPr lang="en" sz="1500">
                <a:solidFill>
                  <a:schemeClr val="dk1"/>
                </a:solidFill>
                <a:latin typeface="Cambria"/>
                <a:ea typeface="Cambria"/>
                <a:cs typeface="Cambria"/>
                <a:sym typeface="Cambria"/>
              </a:rPr>
              <a:t>2. The stabilization is not perfect and it adds noise, as it can be seen in the previous slide. The ground truth is also stabilized, so there’s is noise there, too.</a:t>
            </a:r>
          </a:p>
        </p:txBody>
      </p:sp>
      <p:pic>
        <p:nvPicPr>
          <p:cNvPr id="208" name="Shape 208"/>
          <p:cNvPicPr preferRelativeResize="0"/>
          <p:nvPr/>
        </p:nvPicPr>
        <p:blipFill>
          <a:blip r:embed="rId6">
            <a:alphaModFix/>
          </a:blip>
          <a:stretch>
            <a:fillRect/>
          </a:stretch>
        </p:blipFill>
        <p:spPr>
          <a:xfrm>
            <a:off x="6409975" y="3744887"/>
            <a:ext cx="1779725" cy="1020149"/>
          </a:xfrm>
          <a:prstGeom prst="rect">
            <a:avLst/>
          </a:prstGeom>
          <a:noFill/>
          <a:ln>
            <a:noFill/>
          </a:ln>
        </p:spPr>
      </p:pic>
      <p:sp>
        <p:nvSpPr>
          <p:cNvPr id="209" name="Shape 209"/>
          <p:cNvSpPr/>
          <p:nvPr/>
        </p:nvSpPr>
        <p:spPr>
          <a:xfrm>
            <a:off x="6650400" y="3683400"/>
            <a:ext cx="860700" cy="1988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0" name="Shape 210"/>
          <p:cNvCxnSpPr>
            <a:stCxn id="209" idx="2"/>
            <a:endCxn id="211" idx="3"/>
          </p:cNvCxnSpPr>
          <p:nvPr/>
        </p:nvCxnSpPr>
        <p:spPr>
          <a:xfrm flipH="1">
            <a:off x="6091800" y="3782849"/>
            <a:ext cx="558600" cy="101400"/>
          </a:xfrm>
          <a:prstGeom prst="straightConnector1">
            <a:avLst/>
          </a:prstGeom>
          <a:noFill/>
          <a:ln cap="flat" cmpd="sng" w="9525">
            <a:solidFill>
              <a:srgbClr val="FF0000"/>
            </a:solidFill>
            <a:prstDash val="solid"/>
            <a:round/>
            <a:headEnd len="lg" w="lg" type="none"/>
            <a:tailEnd len="lg" w="lg" type="triangle"/>
          </a:ln>
        </p:spPr>
      </p:cxnSp>
      <p:sp>
        <p:nvSpPr>
          <p:cNvPr id="211" name="Shape 211"/>
          <p:cNvSpPr txBox="1"/>
          <p:nvPr/>
        </p:nvSpPr>
        <p:spPr>
          <a:xfrm>
            <a:off x="4601450" y="3578725"/>
            <a:ext cx="1490400" cy="6111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latin typeface="Cambria"/>
                <a:ea typeface="Cambria"/>
                <a:cs typeface="Cambria"/>
                <a:sym typeface="Cambria"/>
              </a:rPr>
              <a:t>Example of noise in ground truth.</a:t>
            </a:r>
          </a:p>
        </p:txBody>
      </p:sp>
      <p:sp>
        <p:nvSpPr>
          <p:cNvPr id="212" name="Shape 212"/>
          <p:cNvSpPr txBox="1"/>
          <p:nvPr/>
        </p:nvSpPr>
        <p:spPr>
          <a:xfrm>
            <a:off x="596825" y="3959125"/>
            <a:ext cx="3368099" cy="798899"/>
          </a:xfrm>
          <a:prstGeom prst="rect">
            <a:avLst/>
          </a:prstGeom>
          <a:noFill/>
          <a:ln>
            <a:noFill/>
          </a:ln>
        </p:spPr>
        <p:txBody>
          <a:bodyPr anchorCtr="0" anchor="ctr" bIns="91425" lIns="91425" rIns="91425" tIns="91425">
            <a:noAutofit/>
          </a:bodyPr>
          <a:lstStyle/>
          <a:p>
            <a:pPr lvl="0" rtl="0">
              <a:spcBef>
                <a:spcPts val="0"/>
              </a:spcBef>
              <a:buNone/>
            </a:pPr>
            <a:r>
              <a:rPr lang="en">
                <a:latin typeface="Cambria"/>
                <a:ea typeface="Cambria"/>
                <a:cs typeface="Cambria"/>
                <a:sym typeface="Cambria"/>
              </a:rPr>
              <a:t>Best F1-Score (no stabilization): 0.8336</a:t>
            </a:r>
          </a:p>
          <a:p>
            <a:pPr lvl="0" rtl="0">
              <a:spcBef>
                <a:spcPts val="0"/>
              </a:spcBef>
              <a:buNone/>
            </a:pPr>
            <a:r>
              <a:rPr lang="en">
                <a:latin typeface="Cambria"/>
                <a:ea typeface="Cambria"/>
                <a:cs typeface="Cambria"/>
                <a:sym typeface="Cambria"/>
              </a:rPr>
              <a:t>Best F1-Score (stabilization): 0.7930</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pic>
        <p:nvPicPr>
          <p:cNvPr id="217" name="Shape 217"/>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18" name="Shape 218"/>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4: </a:t>
            </a:r>
            <a:r>
              <a:rPr b="1" lang="en" sz="2800">
                <a:solidFill>
                  <a:srgbClr val="3A4042"/>
                </a:solidFill>
                <a:latin typeface="Cambria"/>
                <a:ea typeface="Cambria"/>
                <a:cs typeface="Cambria"/>
                <a:sym typeface="Cambria"/>
              </a:rPr>
              <a:t>Optical Flow</a:t>
            </a:r>
          </a:p>
        </p:txBody>
      </p:sp>
      <p:graphicFrame>
        <p:nvGraphicFramePr>
          <p:cNvPr id="219" name="Shape 219"/>
          <p:cNvGraphicFramePr/>
          <p:nvPr/>
        </p:nvGraphicFramePr>
        <p:xfrm>
          <a:off x="952500" y="834925"/>
          <a:ext cx="3000000" cy="3000000"/>
        </p:xfrm>
        <a:graphic>
          <a:graphicData uri="http://schemas.openxmlformats.org/drawingml/2006/table">
            <a:tbl>
              <a:tblPr>
                <a:noFill/>
                <a:tableStyleId>{183C31DA-C497-4C97-BE37-122CB8110659}</a:tableStyleId>
              </a:tblPr>
              <a:tblGrid>
                <a:gridCol w="2413000"/>
                <a:gridCol w="2413000"/>
                <a:gridCol w="2413000"/>
              </a:tblGrid>
              <a:tr h="381000">
                <a:tc>
                  <a:txBody>
                    <a:bodyPr>
                      <a:noAutofit/>
                    </a:bodyPr>
                    <a:lstStyle/>
                    <a:p>
                      <a:pPr lvl="0" rtl="0" algn="ctr">
                        <a:spcBef>
                          <a:spcPts val="0"/>
                        </a:spcBef>
                        <a:buNone/>
                      </a:pPr>
                      <a:r>
                        <a:rPr b="1" lang="en"/>
                        <a:t>Average</a:t>
                      </a:r>
                    </a:p>
                  </a:txBody>
                  <a:tcPr marT="91425" marB="91425" marR="91425" marL="91425"/>
                </a:tc>
                <a:tc>
                  <a:txBody>
                    <a:bodyPr>
                      <a:noAutofit/>
                    </a:bodyPr>
                    <a:lstStyle/>
                    <a:p>
                      <a:pPr lvl="0" rtl="0" algn="ctr">
                        <a:spcBef>
                          <a:spcPts val="0"/>
                        </a:spcBef>
                        <a:buNone/>
                      </a:pPr>
                      <a:r>
                        <a:rPr lang="en"/>
                        <a:t>Mean Magnitude Error (MMEN)</a:t>
                      </a:r>
                    </a:p>
                  </a:txBody>
                  <a:tcPr marT="91425" marB="91425" marR="91425" marL="91425"/>
                </a:tc>
                <a:tc>
                  <a:txBody>
                    <a:bodyPr>
                      <a:noAutofit/>
                    </a:bodyPr>
                    <a:lstStyle/>
                    <a:p>
                      <a:pPr lvl="0" rtl="0" algn="ctr">
                        <a:spcBef>
                          <a:spcPts val="0"/>
                        </a:spcBef>
                        <a:buNone/>
                      </a:pPr>
                      <a:r>
                        <a:rPr lang="en"/>
                        <a:t>Percentage of Erroneous Pixels (PEPN)</a:t>
                      </a:r>
                    </a:p>
                  </a:txBody>
                  <a:tcPr marT="91425" marB="91425" marR="91425" marL="91425"/>
                </a:tc>
              </a:tr>
              <a:tr h="381000">
                <a:tc>
                  <a:txBody>
                    <a:bodyPr>
                      <a:noAutofit/>
                    </a:bodyPr>
                    <a:lstStyle/>
                    <a:p>
                      <a:pPr lvl="0" rtl="0" algn="ctr">
                        <a:spcBef>
                          <a:spcPts val="0"/>
                        </a:spcBef>
                        <a:buNone/>
                      </a:pPr>
                      <a:r>
                        <a:rPr lang="en"/>
                        <a:t>Sun </a:t>
                      </a:r>
                      <a:r>
                        <a:rPr i="1" lang="en"/>
                        <a:t>et al.</a:t>
                      </a:r>
                      <a:r>
                        <a:rPr lang="en"/>
                        <a:t> [1]</a:t>
                      </a:r>
                    </a:p>
                  </a:txBody>
                  <a:tcPr marT="91425" marB="91425" marR="91425" marL="91425"/>
                </a:tc>
                <a:tc>
                  <a:txBody>
                    <a:bodyPr>
                      <a:noAutofit/>
                    </a:bodyPr>
                    <a:lstStyle/>
                    <a:p>
                      <a:pPr lvl="0" rtl="0" algn="ctr">
                        <a:spcBef>
                          <a:spcPts val="0"/>
                        </a:spcBef>
                        <a:buNone/>
                      </a:pPr>
                      <a:r>
                        <a:rPr lang="en"/>
                        <a:t>0.2568</a:t>
                      </a:r>
                    </a:p>
                  </a:txBody>
                  <a:tcPr marT="91425" marB="91425" marR="91425" marL="91425"/>
                </a:tc>
                <a:tc>
                  <a:txBody>
                    <a:bodyPr>
                      <a:noAutofit/>
                    </a:bodyPr>
                    <a:lstStyle/>
                    <a:p>
                      <a:pPr lvl="0" rtl="0" algn="ctr">
                        <a:spcBef>
                          <a:spcPts val="0"/>
                        </a:spcBef>
                        <a:buNone/>
                      </a:pPr>
                      <a:r>
                        <a:rPr lang="en"/>
                        <a:t>1.73</a:t>
                      </a:r>
                    </a:p>
                  </a:txBody>
                  <a:tcPr marT="91425" marB="91425" marR="91425" marL="91425"/>
                </a:tc>
              </a:tr>
              <a:tr h="381000">
                <a:tc>
                  <a:txBody>
                    <a:bodyPr>
                      <a:noAutofit/>
                    </a:bodyPr>
                    <a:lstStyle/>
                    <a:p>
                      <a:pPr lvl="0" rtl="0" algn="ctr">
                        <a:spcBef>
                          <a:spcPts val="0"/>
                        </a:spcBef>
                        <a:buNone/>
                      </a:pPr>
                      <a:r>
                        <a:rPr lang="en"/>
                        <a:t>Barron </a:t>
                      </a:r>
                      <a:r>
                        <a:rPr i="1" lang="en"/>
                        <a:t>et al. </a:t>
                      </a:r>
                      <a:r>
                        <a:rPr lang="en"/>
                        <a:t>[2]</a:t>
                      </a:r>
                    </a:p>
                  </a:txBody>
                  <a:tcPr marT="91425" marB="91425" marR="91425" marL="91425"/>
                </a:tc>
                <a:tc>
                  <a:txBody>
                    <a:bodyPr>
                      <a:noAutofit/>
                    </a:bodyPr>
                    <a:lstStyle/>
                    <a:p>
                      <a:pPr lvl="0" rtl="0" algn="ctr">
                        <a:spcBef>
                          <a:spcPts val="0"/>
                        </a:spcBef>
                        <a:buNone/>
                      </a:pPr>
                      <a:r>
                        <a:rPr lang="en"/>
                        <a:t>4.1863</a:t>
                      </a:r>
                    </a:p>
                  </a:txBody>
                  <a:tcPr marT="91425" marB="91425" marR="91425" marL="91425"/>
                </a:tc>
                <a:tc>
                  <a:txBody>
                    <a:bodyPr>
                      <a:noAutofit/>
                    </a:bodyPr>
                    <a:lstStyle/>
                    <a:p>
                      <a:pPr lvl="0" rtl="0" algn="ctr">
                        <a:spcBef>
                          <a:spcPts val="0"/>
                        </a:spcBef>
                        <a:buNone/>
                      </a:pPr>
                      <a:r>
                        <a:rPr lang="en"/>
                        <a:t>51.82</a:t>
                      </a:r>
                    </a:p>
                  </a:txBody>
                  <a:tcPr marT="91425" marB="91425" marR="91425" marL="91425"/>
                </a:tc>
              </a:tr>
            </a:tbl>
          </a:graphicData>
        </a:graphic>
      </p:graphicFrame>
      <p:sp>
        <p:nvSpPr>
          <p:cNvPr id="220" name="Shape 220"/>
          <p:cNvSpPr txBox="1"/>
          <p:nvPr/>
        </p:nvSpPr>
        <p:spPr>
          <a:xfrm>
            <a:off x="865277" y="3906800"/>
            <a:ext cx="7597199" cy="1236600"/>
          </a:xfrm>
          <a:prstGeom prst="rect">
            <a:avLst/>
          </a:prstGeom>
          <a:noFill/>
          <a:ln>
            <a:noFill/>
          </a:ln>
        </p:spPr>
        <p:txBody>
          <a:bodyPr anchorCtr="0" anchor="t" bIns="91425" lIns="91425" rIns="91425" tIns="91425">
            <a:noAutofit/>
          </a:bodyPr>
          <a:lstStyle/>
          <a:p>
            <a:pPr lvl="0" rtl="0" algn="just">
              <a:spcBef>
                <a:spcPts val="0"/>
              </a:spcBef>
              <a:buNone/>
            </a:pPr>
            <a:r>
              <a:rPr lang="en" sz="1200" u="sng">
                <a:solidFill>
                  <a:srgbClr val="4A86E8"/>
                </a:solidFill>
                <a:hlinkClick r:id="rId4"/>
              </a:rPr>
              <a:t>[1]</a:t>
            </a:r>
            <a:r>
              <a:rPr lang="en" sz="1200"/>
              <a:t> Secrets of optical flow estimation and their principles Sun, D., Roth, S., and Black, M. J., </a:t>
            </a:r>
            <a:r>
              <a:rPr i="1" lang="en" sz="1200"/>
              <a:t>IEEE Conf. on Computer Vision and Pattern Recog</a:t>
            </a:r>
            <a:r>
              <a:rPr lang="en" sz="1200"/>
              <a:t>., CVPR, June 2010. </a:t>
            </a:r>
          </a:p>
          <a:p>
            <a:pPr lvl="0" rtl="0" algn="just">
              <a:spcBef>
                <a:spcPts val="0"/>
              </a:spcBef>
              <a:buNone/>
            </a:pPr>
            <a:r>
              <a:rPr lang="en" sz="1200" u="sng">
                <a:solidFill>
                  <a:srgbClr val="4A86E8"/>
                </a:solidFill>
                <a:hlinkClick r:id="rId5"/>
              </a:rPr>
              <a:t>[2]</a:t>
            </a:r>
            <a:r>
              <a:rPr lang="en" sz="1200"/>
              <a:t> Barron, J. L., D. J. Fleet, S. S. Beauchemin, and T. A. Burkitt. "Performance of optical flow techniques". </a:t>
            </a:r>
            <a:r>
              <a:rPr i="1" lang="en" sz="1200"/>
              <a:t>CVPR</a:t>
            </a:r>
            <a:r>
              <a:rPr lang="en" sz="1200"/>
              <a:t>, 1992.</a:t>
            </a:r>
          </a:p>
        </p:txBody>
      </p:sp>
      <p:sp>
        <p:nvSpPr>
          <p:cNvPr id="221" name="Shape 221"/>
          <p:cNvSpPr txBox="1"/>
          <p:nvPr/>
        </p:nvSpPr>
        <p:spPr>
          <a:xfrm>
            <a:off x="525825" y="2341700"/>
            <a:ext cx="8023799" cy="1565100"/>
          </a:xfrm>
          <a:prstGeom prst="rect">
            <a:avLst/>
          </a:prstGeom>
          <a:noFill/>
          <a:ln>
            <a:noFill/>
          </a:ln>
        </p:spPr>
        <p:txBody>
          <a:bodyPr anchorCtr="0" anchor="t" bIns="91425" lIns="91425" rIns="91425" tIns="91425">
            <a:noAutofit/>
          </a:bodyPr>
          <a:lstStyle/>
          <a:p>
            <a:pPr lvl="0" rtl="0">
              <a:spcBef>
                <a:spcPts val="0"/>
              </a:spcBef>
              <a:buNone/>
            </a:pPr>
            <a:r>
              <a:rPr lang="en" sz="1600">
                <a:latin typeface="Cambria"/>
                <a:ea typeface="Cambria"/>
                <a:cs typeface="Cambria"/>
                <a:sym typeface="Cambria"/>
              </a:rPr>
              <a:t>The ground truth provided by this </a:t>
            </a:r>
            <a:r>
              <a:rPr lang="en" sz="1600" u="sng">
                <a:solidFill>
                  <a:schemeClr val="hlink"/>
                </a:solidFill>
                <a:latin typeface="Cambria"/>
                <a:ea typeface="Cambria"/>
                <a:cs typeface="Cambria"/>
                <a:sym typeface="Cambria"/>
                <a:hlinkClick r:id="rId6"/>
              </a:rPr>
              <a:t>dataset</a:t>
            </a:r>
            <a:r>
              <a:rPr lang="en" sz="1600">
                <a:latin typeface="Cambria"/>
                <a:ea typeface="Cambria"/>
                <a:cs typeface="Cambria"/>
                <a:sym typeface="Cambria"/>
              </a:rPr>
              <a:t> is only for two of the images of the sequence.</a:t>
            </a:r>
          </a:p>
          <a:p>
            <a:pPr lvl="0" rtl="0">
              <a:spcBef>
                <a:spcPts val="0"/>
              </a:spcBef>
              <a:buNone/>
            </a:pPr>
            <a:r>
              <a:rPr lang="en" sz="1600">
                <a:latin typeface="Cambria"/>
                <a:ea typeface="Cambria"/>
                <a:cs typeface="Cambria"/>
                <a:sym typeface="Cambria"/>
              </a:rPr>
              <a:t>On one hand, we notice that the proposed technique by  Sun </a:t>
            </a:r>
            <a:r>
              <a:rPr i="1" lang="en" sz="1600">
                <a:latin typeface="Cambria"/>
                <a:ea typeface="Cambria"/>
                <a:cs typeface="Cambria"/>
                <a:sym typeface="Cambria"/>
              </a:rPr>
              <a:t>et al. </a:t>
            </a:r>
            <a:r>
              <a:rPr lang="en" sz="1600">
                <a:latin typeface="Cambria"/>
                <a:ea typeface="Cambria"/>
                <a:cs typeface="Cambria"/>
                <a:sym typeface="Cambria"/>
              </a:rPr>
              <a:t>overperforms the other techniques. This method claims to be </a:t>
            </a:r>
            <a:r>
              <a:rPr b="1" lang="en" sz="1600">
                <a:latin typeface="Cambria"/>
                <a:ea typeface="Cambria"/>
                <a:cs typeface="Cambria"/>
                <a:sym typeface="Cambria"/>
              </a:rPr>
              <a:t>ranked #1</a:t>
            </a:r>
            <a:r>
              <a:rPr lang="en" sz="1600">
                <a:latin typeface="Cambria"/>
                <a:ea typeface="Cambria"/>
                <a:cs typeface="Cambria"/>
                <a:sym typeface="Cambria"/>
              </a:rPr>
              <a:t> on the Middlebury evaluation as of June 2010. Hence, it is logic that it gets the best metrics.</a:t>
            </a:r>
          </a:p>
          <a:p>
            <a:pPr lvl="0" rtl="0">
              <a:spcBef>
                <a:spcPts val="0"/>
              </a:spcBef>
              <a:buNone/>
            </a:pPr>
            <a:r>
              <a:rPr lang="en" sz="1600">
                <a:latin typeface="Cambria"/>
                <a:ea typeface="Cambria"/>
                <a:cs typeface="Cambria"/>
                <a:sym typeface="Cambria"/>
              </a:rPr>
              <a:t>On the other hand, Barron </a:t>
            </a:r>
            <a:r>
              <a:rPr i="1" lang="en" sz="1600">
                <a:latin typeface="Cambria"/>
                <a:ea typeface="Cambria"/>
                <a:cs typeface="Cambria"/>
                <a:sym typeface="Cambria"/>
              </a:rPr>
              <a:t>et al. </a:t>
            </a:r>
            <a:r>
              <a:rPr lang="en" sz="1600">
                <a:latin typeface="Cambria"/>
                <a:ea typeface="Cambria"/>
                <a:cs typeface="Cambria"/>
                <a:sym typeface="Cambria"/>
              </a:rPr>
              <a:t>is an optical flow proposed more than 20 years ago and as it is expected lack to compute an accurate result.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pic>
        <p:nvPicPr>
          <p:cNvPr id="226" name="Shape 226"/>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27" name="Shape 227"/>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5: </a:t>
            </a:r>
            <a:r>
              <a:rPr b="1" lang="en" sz="2800">
                <a:solidFill>
                  <a:srgbClr val="3A4042"/>
                </a:solidFill>
                <a:latin typeface="Cambria"/>
                <a:ea typeface="Cambria"/>
                <a:cs typeface="Cambria"/>
                <a:sym typeface="Cambria"/>
              </a:rPr>
              <a:t>Additional Stabilization</a:t>
            </a:r>
          </a:p>
        </p:txBody>
      </p:sp>
      <p:sp>
        <p:nvSpPr>
          <p:cNvPr id="228" name="Shape 228"/>
          <p:cNvSpPr txBox="1"/>
          <p:nvPr/>
        </p:nvSpPr>
        <p:spPr>
          <a:xfrm>
            <a:off x="629975" y="677500"/>
            <a:ext cx="4788900" cy="3389399"/>
          </a:xfrm>
          <a:prstGeom prst="rect">
            <a:avLst/>
          </a:prstGeom>
          <a:noFill/>
          <a:ln>
            <a:noFill/>
          </a:ln>
        </p:spPr>
        <p:txBody>
          <a:bodyPr anchorCtr="0" anchor="t" bIns="91425" lIns="91425" rIns="91425" tIns="91425">
            <a:noAutofit/>
          </a:bodyPr>
          <a:lstStyle/>
          <a:p>
            <a:pPr lvl="0" rtl="0">
              <a:spcBef>
                <a:spcPts val="0"/>
              </a:spcBef>
              <a:buNone/>
            </a:pPr>
            <a:r>
              <a:rPr b="1" lang="en" u="sng">
                <a:latin typeface="Cambria"/>
                <a:ea typeface="Cambria"/>
                <a:cs typeface="Cambria"/>
                <a:sym typeface="Cambria"/>
              </a:rPr>
              <a:t>Stabilization based on target location </a:t>
            </a:r>
            <a:r>
              <a:rPr b="1" lang="en" u="sng">
                <a:solidFill>
                  <a:schemeClr val="dk1"/>
                </a:solidFill>
                <a:latin typeface="Cambria"/>
                <a:ea typeface="Cambria"/>
                <a:cs typeface="Cambria"/>
                <a:sym typeface="Cambria"/>
              </a:rPr>
              <a:t>[3].</a:t>
            </a:r>
          </a:p>
          <a:p>
            <a:pPr indent="-228600" lvl="0" marL="457200" rtl="0">
              <a:spcBef>
                <a:spcPts val="0"/>
              </a:spcBef>
              <a:buClr>
                <a:schemeClr val="dk1"/>
              </a:buClr>
              <a:buFont typeface="Cambria"/>
              <a:buAutoNum type="arabicPeriod"/>
            </a:pPr>
            <a:r>
              <a:rPr lang="en">
                <a:solidFill>
                  <a:schemeClr val="dk1"/>
                </a:solidFill>
                <a:latin typeface="Cambria"/>
                <a:ea typeface="Cambria"/>
                <a:cs typeface="Cambria"/>
                <a:sym typeface="Cambria"/>
              </a:rPr>
              <a:t>Manually select a target region of interest (ROI) in the first frame and define an area search.</a:t>
            </a:r>
          </a:p>
          <a:p>
            <a:pPr indent="-228600" lvl="0" marL="457200" rtl="0">
              <a:spcBef>
                <a:spcPts val="0"/>
              </a:spcBef>
              <a:buClr>
                <a:schemeClr val="dk1"/>
              </a:buClr>
              <a:buFont typeface="Cambria"/>
              <a:buAutoNum type="arabicPeriod"/>
            </a:pPr>
            <a:r>
              <a:rPr lang="en">
                <a:solidFill>
                  <a:schemeClr val="dk1"/>
                </a:solidFill>
                <a:latin typeface="Cambria"/>
                <a:ea typeface="Cambria"/>
                <a:cs typeface="Cambria"/>
                <a:sym typeface="Cambria"/>
              </a:rPr>
              <a:t>Find corresponding ROI in next frame.</a:t>
            </a:r>
          </a:p>
          <a:p>
            <a:pPr indent="-228600" lvl="0" marL="457200" rtl="0">
              <a:spcBef>
                <a:spcPts val="0"/>
              </a:spcBef>
              <a:buClr>
                <a:schemeClr val="dk1"/>
              </a:buClr>
              <a:buFont typeface="Cambria"/>
              <a:buAutoNum type="arabicPeriod"/>
            </a:pPr>
            <a:r>
              <a:rPr lang="en">
                <a:solidFill>
                  <a:schemeClr val="dk1"/>
                </a:solidFill>
                <a:latin typeface="Cambria"/>
                <a:ea typeface="Cambria"/>
                <a:cs typeface="Cambria"/>
                <a:sym typeface="Cambria"/>
              </a:rPr>
              <a:t>Estimate transformation between both ROIs.</a:t>
            </a:r>
          </a:p>
          <a:p>
            <a:pPr lvl="0" rtl="0">
              <a:spcBef>
                <a:spcPts val="0"/>
              </a:spcBef>
              <a:buNone/>
            </a:pPr>
            <a:r>
              <a:t/>
            </a:r>
            <a:endParaRPr>
              <a:solidFill>
                <a:schemeClr val="dk1"/>
              </a:solidFill>
              <a:latin typeface="Cambria"/>
              <a:ea typeface="Cambria"/>
              <a:cs typeface="Cambria"/>
              <a:sym typeface="Cambria"/>
            </a:endParaRPr>
          </a:p>
          <a:p>
            <a:pPr lvl="0" rtl="0">
              <a:spcBef>
                <a:spcPts val="0"/>
              </a:spcBef>
              <a:buClr>
                <a:schemeClr val="dk1"/>
              </a:buClr>
              <a:buSzPct val="91666"/>
              <a:buFont typeface="Arial"/>
              <a:buNone/>
            </a:pPr>
            <a:r>
              <a:rPr lang="en" sz="1200">
                <a:solidFill>
                  <a:schemeClr val="dk1"/>
                </a:solidFill>
                <a:latin typeface="Cambria"/>
                <a:ea typeface="Cambria"/>
                <a:cs typeface="Cambria"/>
                <a:sym typeface="Cambria"/>
              </a:rPr>
              <a:t>Best F1-Score (no stabilization): 0.7984</a:t>
            </a:r>
          </a:p>
          <a:p>
            <a:pPr lvl="0" rtl="0">
              <a:spcBef>
                <a:spcPts val="0"/>
              </a:spcBef>
              <a:buNone/>
            </a:pPr>
            <a:r>
              <a:rPr lang="en" sz="1200">
                <a:solidFill>
                  <a:schemeClr val="dk1"/>
                </a:solidFill>
                <a:latin typeface="Cambria"/>
                <a:ea typeface="Cambria"/>
                <a:cs typeface="Cambria"/>
                <a:sym typeface="Cambria"/>
              </a:rPr>
              <a:t>Best F1-Score (stabilization): 0.7190</a:t>
            </a:r>
          </a:p>
          <a:p>
            <a:pPr lvl="0" rtl="0">
              <a:spcBef>
                <a:spcPts val="0"/>
              </a:spcBef>
              <a:buNone/>
            </a:pPr>
            <a:r>
              <a:t/>
            </a:r>
            <a:endParaRPr sz="1200">
              <a:solidFill>
                <a:schemeClr val="dk1"/>
              </a:solidFill>
              <a:latin typeface="Cambria"/>
              <a:ea typeface="Cambria"/>
              <a:cs typeface="Cambria"/>
              <a:sym typeface="Cambria"/>
            </a:endParaRPr>
          </a:p>
          <a:p>
            <a:pPr lvl="0" rtl="0" algn="just">
              <a:spcBef>
                <a:spcPts val="0"/>
              </a:spcBef>
              <a:buNone/>
            </a:pPr>
            <a:r>
              <a:rPr lang="en" sz="1300">
                <a:solidFill>
                  <a:schemeClr val="dk1"/>
                </a:solidFill>
                <a:latin typeface="Cambria"/>
                <a:ea typeface="Cambria"/>
                <a:cs typeface="Cambria"/>
                <a:sym typeface="Cambria"/>
              </a:rPr>
              <a:t>This stabilization worse the results because is hard to find a unique ROI in the </a:t>
            </a:r>
            <a:r>
              <a:rPr i="1" lang="en" sz="1300">
                <a:solidFill>
                  <a:schemeClr val="dk1"/>
                </a:solidFill>
                <a:latin typeface="Cambria"/>
                <a:ea typeface="Cambria"/>
                <a:cs typeface="Cambria"/>
                <a:sym typeface="Cambria"/>
              </a:rPr>
              <a:t>traffic </a:t>
            </a:r>
            <a:r>
              <a:rPr lang="en" sz="1300">
                <a:solidFill>
                  <a:schemeClr val="dk1"/>
                </a:solidFill>
                <a:latin typeface="Cambria"/>
                <a:ea typeface="Cambria"/>
                <a:cs typeface="Cambria"/>
                <a:sym typeface="Cambria"/>
              </a:rPr>
              <a:t>sequence</a:t>
            </a:r>
            <a:r>
              <a:rPr i="1" lang="en" sz="1300">
                <a:solidFill>
                  <a:schemeClr val="dk1"/>
                </a:solidFill>
                <a:latin typeface="Cambria"/>
                <a:ea typeface="Cambria"/>
                <a:cs typeface="Cambria"/>
                <a:sym typeface="Cambria"/>
              </a:rPr>
              <a:t> </a:t>
            </a:r>
            <a:r>
              <a:rPr lang="en" sz="1300">
                <a:solidFill>
                  <a:schemeClr val="dk1"/>
                </a:solidFill>
                <a:latin typeface="Cambria"/>
                <a:ea typeface="Cambria"/>
                <a:cs typeface="Cambria"/>
                <a:sym typeface="Cambria"/>
              </a:rPr>
              <a:t>due to most of the scene being homogenous or having repeated patterns. Therefore, the algorithm is unable to accurately find the selected ROI of frame </a:t>
            </a:r>
            <a:r>
              <a:rPr i="1" lang="en" sz="1300">
                <a:solidFill>
                  <a:schemeClr val="dk1"/>
                </a:solidFill>
                <a:latin typeface="Cambria"/>
                <a:ea typeface="Cambria"/>
                <a:cs typeface="Cambria"/>
                <a:sym typeface="Cambria"/>
              </a:rPr>
              <a:t>t </a:t>
            </a:r>
            <a:r>
              <a:rPr lang="en" sz="1300">
                <a:solidFill>
                  <a:schemeClr val="dk1"/>
                </a:solidFill>
                <a:latin typeface="Cambria"/>
                <a:ea typeface="Cambria"/>
                <a:cs typeface="Cambria"/>
                <a:sym typeface="Cambria"/>
              </a:rPr>
              <a:t>in frame </a:t>
            </a:r>
            <a:r>
              <a:rPr i="1" lang="en" sz="1300">
                <a:solidFill>
                  <a:schemeClr val="dk1"/>
                </a:solidFill>
                <a:latin typeface="Cambria"/>
                <a:ea typeface="Cambria"/>
                <a:cs typeface="Cambria"/>
                <a:sym typeface="Cambria"/>
              </a:rPr>
              <a:t>t+1</a:t>
            </a:r>
            <a:r>
              <a:rPr lang="en" sz="1300">
                <a:solidFill>
                  <a:schemeClr val="dk1"/>
                </a:solidFill>
                <a:latin typeface="Cambria"/>
                <a:ea typeface="Cambria"/>
                <a:cs typeface="Cambria"/>
                <a:sym typeface="Cambria"/>
              </a:rPr>
              <a:t>, which has a huge negative impact on the performance of the stabilization.</a:t>
            </a:r>
          </a:p>
          <a:p>
            <a:pPr lvl="0" rtl="0" algn="just">
              <a:spcBef>
                <a:spcPts val="0"/>
              </a:spcBef>
              <a:buNone/>
            </a:pPr>
            <a:r>
              <a:rPr lang="en" sz="1300">
                <a:latin typeface="Cambria"/>
                <a:ea typeface="Cambria"/>
                <a:cs typeface="Cambria"/>
                <a:sym typeface="Cambria"/>
              </a:rPr>
              <a:t>Also, this algorithm is more focused on tracking a specific object rather than stabilization. If in the sequence were to be a stable object to track, this algorithm could have given better results.</a:t>
            </a:r>
          </a:p>
        </p:txBody>
      </p:sp>
      <p:sp>
        <p:nvSpPr>
          <p:cNvPr id="229" name="Shape 229"/>
          <p:cNvSpPr txBox="1"/>
          <p:nvPr/>
        </p:nvSpPr>
        <p:spPr>
          <a:xfrm>
            <a:off x="629975" y="4377875"/>
            <a:ext cx="5809200" cy="325499"/>
          </a:xfrm>
          <a:prstGeom prst="rect">
            <a:avLst/>
          </a:prstGeom>
          <a:noFill/>
          <a:ln>
            <a:noFill/>
          </a:ln>
        </p:spPr>
        <p:txBody>
          <a:bodyPr anchorCtr="0" anchor="t" bIns="91425" lIns="91425" rIns="91425" tIns="91425">
            <a:noAutofit/>
          </a:bodyPr>
          <a:lstStyle/>
          <a:p>
            <a:pPr lvl="0" rtl="0">
              <a:spcBef>
                <a:spcPts val="0"/>
              </a:spcBef>
              <a:buNone/>
            </a:pPr>
            <a:r>
              <a:rPr lang="en">
                <a:latin typeface="Cambria"/>
                <a:ea typeface="Cambria"/>
                <a:cs typeface="Cambria"/>
                <a:sym typeface="Cambria"/>
              </a:rPr>
              <a:t>[3] Code based on </a:t>
            </a:r>
            <a:r>
              <a:rPr lang="en" u="sng">
                <a:solidFill>
                  <a:schemeClr val="hlink"/>
                </a:solidFill>
                <a:latin typeface="Cambria"/>
                <a:ea typeface="Cambria"/>
                <a:cs typeface="Cambria"/>
                <a:sym typeface="Cambria"/>
                <a:hlinkClick r:id="rId4"/>
              </a:rPr>
              <a:t>this MATLAB example</a:t>
            </a:r>
            <a:r>
              <a:rPr lang="en">
                <a:latin typeface="Cambria"/>
                <a:ea typeface="Cambria"/>
                <a:cs typeface="Cambria"/>
                <a:sym typeface="Cambria"/>
              </a:rPr>
              <a:t>.</a:t>
            </a:r>
          </a:p>
        </p:txBody>
      </p:sp>
      <p:pic>
        <p:nvPicPr>
          <p:cNvPr id="230" name="Shape 230"/>
          <p:cNvPicPr preferRelativeResize="0"/>
          <p:nvPr/>
        </p:nvPicPr>
        <p:blipFill>
          <a:blip r:embed="rId5">
            <a:alphaModFix/>
          </a:blip>
          <a:stretch>
            <a:fillRect/>
          </a:stretch>
        </p:blipFill>
        <p:spPr>
          <a:xfrm>
            <a:off x="5820150" y="907025"/>
            <a:ext cx="2683975" cy="2150374"/>
          </a:xfrm>
          <a:prstGeom prst="rect">
            <a:avLst/>
          </a:prstGeom>
          <a:noFill/>
          <a:ln>
            <a:noFill/>
          </a:ln>
        </p:spPr>
      </p:pic>
      <p:sp>
        <p:nvSpPr>
          <p:cNvPr id="231" name="Shape 231">
            <a:hlinkClick r:id="rId6"/>
          </p:cNvPr>
          <p:cNvSpPr/>
          <p:nvPr/>
        </p:nvSpPr>
        <p:spPr>
          <a:xfrm>
            <a:off x="5997125" y="3057400"/>
            <a:ext cx="2330025" cy="1747500"/>
          </a:xfrm>
          <a:prstGeom prst="rect">
            <a:avLst/>
          </a:prstGeom>
          <a:blipFill>
            <a:blip r:embed="rId7">
              <a:alphaModFix/>
            </a:blip>
            <a:stretch>
              <a:fillRect/>
            </a:stretch>
          </a:blipFill>
          <a:ln>
            <a:noFill/>
          </a:ln>
        </p:spPr>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Ejecutivo">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