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cverter/Dissertation/blob/master/work/00_NEWEST/KaunsasSol/00_KaunsasPresentation.md#user-content-fn-1-71136f465d5e6110a6b65e20794825ea"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habad.org/library/bible_cdo/aid/16325/jewish/Chapter-104.htm#v30"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cverter/Dissertation/blob/master/work/00_NEWEST/KaunsasSol/00_KaunsasPresentation.md#user-content-fn-1-71136f465d5e6110a6b65e20794825ea" TargetMode="External"/><Relationship Id="rId3" Type="http://schemas.openxmlformats.org/officeDocument/2006/relationships/hyperlink" Target="https://github.com/mcverter/Dissertation/blob/master/work/00_NEWEST/KaunsasSol/00_KaunsasPresentation.md#user-content-fn-2-71136f465d5e6110a6b65e20794825ea" TargetMode="External"/><Relationship Id="rId4" Type="http://schemas.openxmlformats.org/officeDocument/2006/relationships/hyperlink" Target="https://github.com/mcverter/Dissertation/blob/master/work/00_NEWEST/KaunsasSol/00_KaunsasPresentation.md#user-content-fn-4-71136f465d5e6110a6b65e20794825ea" TargetMode="External"/><Relationship Id="rId5" Type="http://schemas.openxmlformats.org/officeDocument/2006/relationships/hyperlink" Target="https://github.com/mcverter/Dissertation/blob/master/work/00_NEWEST/KaunsasSol/00_KaunsasPresentation.md#user-content-fn-5-71136f465d5e6110a6b65e20794825ea" TargetMode="External"/><Relationship Id="rId6" Type="http://schemas.openxmlformats.org/officeDocument/2006/relationships/hyperlink" Target="https://github.com/mcverter/Dissertation/blob/master/work/00_NEWEST/KaunsasSol/00_KaunsasPresentation.md#user-content-fn-6-71136f465d5e6110a6b65e20794825ea" TargetMode="External"/><Relationship Id="rId7" Type="http://schemas.openxmlformats.org/officeDocument/2006/relationships/hyperlink" Target="https://github.com/mcverter/Dissertation/blob/master/work/00_NEWEST/KaunsasSol/00_KaunsasPresentation.md#user-content-fn-7-71136f465d5e6110a6b65e20794825ea"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3886200" y="1882775"/>
            <a:ext cx="5334000" cy="1470025"/>
          </a:xfrm>
          <a:prstGeom prst="rect">
            <a:avLst/>
          </a:prstGeom>
        </p:spPr>
        <p:txBody>
          <a:bodyPr/>
          <a:lstStyle/>
          <a:p>
            <a:pPr>
              <a:defRPr sz="4000"/>
            </a:pPr>
            <a:r>
              <a:t>The Face of the Earth </a:t>
            </a:r>
            <a:br/>
            <a:r>
              <a:rPr b="1" i="1">
                <a:latin typeface="+mj-lt"/>
                <a:ea typeface="+mj-ea"/>
                <a:cs typeface="+mj-cs"/>
                <a:sym typeface="Helvetica"/>
              </a:rPr>
              <a:t>פְּנֵ֣י אֲדָמָֽה</a:t>
            </a:r>
          </a:p>
        </p:txBody>
      </p:sp>
      <p:sp>
        <p:nvSpPr>
          <p:cNvPr id="95" name="Subtitle 2"/>
          <p:cNvSpPr txBox="1"/>
          <p:nvPr>
            <p:ph type="subTitle" sz="quarter" idx="1"/>
          </p:nvPr>
        </p:nvSpPr>
        <p:spPr>
          <a:xfrm>
            <a:off x="1828800" y="5105400"/>
            <a:ext cx="6400800" cy="1752600"/>
          </a:xfrm>
          <a:prstGeom prst="rect">
            <a:avLst/>
          </a:prstGeom>
        </p:spPr>
        <p:txBody>
          <a:bodyPr/>
          <a:lstStyle/>
          <a:p>
            <a:pPr/>
            <a:r>
              <a:t>A Black and Indigenously-Inspired</a:t>
            </a:r>
            <a:br/>
            <a:r>
              <a:t>Levinasian Conception of Matrisocial Ecological Becoming.</a:t>
            </a:r>
          </a:p>
        </p:txBody>
      </p:sp>
      <p:pic>
        <p:nvPicPr>
          <p:cNvPr id="96" name="Picture 3" descr="Picture 3"/>
          <p:cNvPicPr>
            <a:picLocks noChangeAspect="1"/>
          </p:cNvPicPr>
          <p:nvPr/>
        </p:nvPicPr>
        <p:blipFill>
          <a:blip r:embed="rId2">
            <a:extLst/>
          </a:blip>
          <a:stretch>
            <a:fillRect/>
          </a:stretch>
        </p:blipFill>
        <p:spPr>
          <a:xfrm>
            <a:off x="420414" y="304800"/>
            <a:ext cx="3846787" cy="478977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Regeneration of generations"/>
          <p:cNvSpPr txBox="1"/>
          <p:nvPr>
            <p:ph type="title"/>
          </p:nvPr>
        </p:nvSpPr>
        <p:spPr>
          <a:prstGeom prst="rect">
            <a:avLst/>
          </a:prstGeom>
        </p:spPr>
        <p:txBody>
          <a:bodyPr/>
          <a:lstStyle/>
          <a:p>
            <a:pPr/>
            <a:r>
              <a:t> Regeneration of generations</a:t>
            </a:r>
          </a:p>
        </p:txBody>
      </p:sp>
      <p:sp>
        <p:nvSpPr>
          <p:cNvPr id="130" name="For Levinas, the generative family demonstrates that, rather than merely issuing from an origin, existence is a continuous creation…"/>
          <p:cNvSpPr txBox="1"/>
          <p:nvPr>
            <p:ph type="body" idx="1"/>
          </p:nvPr>
        </p:nvSpPr>
        <p:spPr>
          <a:prstGeom prst="rect">
            <a:avLst/>
          </a:prstGeom>
        </p:spPr>
        <p:txBody>
          <a:bodyPr/>
          <a:lstStyle/>
          <a:p>
            <a:pPr marL="0" indent="0" defTabSz="457200">
              <a:spcBef>
                <a:spcPts val="1600"/>
              </a:spcBef>
              <a:buSzTx/>
              <a:buFontTx/>
              <a:buNone/>
              <a:defRPr sz="1600">
                <a:solidFill>
                  <a:srgbClr val="1F2328"/>
                </a:solidFill>
                <a:latin typeface="+mj-lt"/>
                <a:ea typeface="+mj-ea"/>
                <a:cs typeface="+mj-cs"/>
                <a:sym typeface="Helvetica"/>
              </a:defRPr>
            </a:pPr>
            <a:r>
              <a:t>For Levinas, the generative family demonstrates that, rather than merely issuing from an origin, existence is a continuous creation</a:t>
            </a:r>
          </a:p>
          <a:p>
            <a:pPr marL="457200" indent="-317500" defTabSz="457200">
              <a:spcBef>
                <a:spcPts val="0"/>
              </a:spcBef>
              <a:buClr>
                <a:srgbClr val="1F2328"/>
              </a:buClr>
              <a:buFont typeface="TimesNewRomanPSMT"/>
              <a:defRPr sz="1600">
                <a:solidFill>
                  <a:srgbClr val="1F2328"/>
                </a:solidFill>
                <a:latin typeface="+mj-lt"/>
                <a:ea typeface="+mj-ea"/>
                <a:cs typeface="+mj-cs"/>
                <a:sym typeface="Helvetica"/>
              </a:defRPr>
            </a:pPr>
            <a:r>
              <a:t>Time as continuous creation, as the genesis of gendered generations, time as continuous regeneration</a:t>
            </a:r>
          </a:p>
          <a:p>
            <a:pPr marL="0" indent="0" defTabSz="457200">
              <a:spcBef>
                <a:spcPts val="1600"/>
              </a:spcBef>
              <a:buSzTx/>
              <a:buFontTx/>
              <a:buNone/>
              <a:defRPr sz="1600">
                <a:solidFill>
                  <a:srgbClr val="1F2328"/>
                </a:solidFill>
                <a:latin typeface="+mj-lt"/>
                <a:ea typeface="+mj-ea"/>
                <a:cs typeface="+mj-cs"/>
                <a:sym typeface="Helvetica"/>
              </a:defRPr>
            </a:pPr>
            <a:r>
              <a:t>There is a sense in which Totality and Infinity may be read as if were the first Book of Moses, Genesis or בְּרֵאשִׁית, { There is a footnote here } the story of the regenerating engendering of generations. It tells a story of life stage development, from the newborn nursing on the element through job and mature home ownership, through old age, through sex and sacrifice and murder, to the rebirth of a new subjectivity who begins the story at the start in naissance an . At the end you realize that the sacrifice and murder of the self is what constituted the infant at the beginning.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Continuous Rebirthing at Every moment"/>
          <p:cNvSpPr txBox="1"/>
          <p:nvPr>
            <p:ph type="title"/>
          </p:nvPr>
        </p:nvSpPr>
        <p:spPr>
          <a:prstGeom prst="rect">
            <a:avLst/>
          </a:prstGeom>
        </p:spPr>
        <p:txBody>
          <a:bodyPr/>
          <a:lstStyle>
            <a:lvl1pPr defTabSz="813816">
              <a:defRPr sz="3916"/>
            </a:lvl1pPr>
          </a:lstStyle>
          <a:p>
            <a:pPr/>
            <a:r>
              <a:t>Continuous Rebirthing at Every moment</a:t>
            </a:r>
          </a:p>
        </p:txBody>
      </p:sp>
      <p:sp>
        <p:nvSpPr>
          <p:cNvPr id="133" name="This is emphasized not just as the family scheme but showing how it is at every moment this reorientation…"/>
          <p:cNvSpPr txBox="1"/>
          <p:nvPr>
            <p:ph type="body" idx="1"/>
          </p:nvPr>
        </p:nvSpPr>
        <p:spPr>
          <a:xfrm>
            <a:off x="457200" y="1586844"/>
            <a:ext cx="8229600" cy="4525964"/>
          </a:xfrm>
          <a:prstGeom prst="rect">
            <a:avLst/>
          </a:prstGeom>
        </p:spPr>
        <p:txBody>
          <a:bodyPr/>
          <a:lstStyle/>
          <a:p>
            <a:pPr marL="178307" indent="-178307" defTabSz="475487">
              <a:spcBef>
                <a:spcPts val="300"/>
              </a:spcBef>
              <a:defRPr sz="1664"/>
            </a:pPr>
            <a:r>
              <a:t>This is emphasized not just as the family scheme but showing how it is at every moment this reorientation</a:t>
            </a:r>
          </a:p>
          <a:p>
            <a:pPr marL="178307" indent="-178307" defTabSz="475487">
              <a:spcBef>
                <a:spcPts val="300"/>
              </a:spcBef>
              <a:defRPr sz="1664"/>
            </a:pPr>
            <a:r>
              <a:t>The expression "in one's skin" is not a metaphor for the in-itself; it refers to a recurrence in the dead time or the meanwhile which separates inspiration and expiration, the diastole and systole of the heart beating dully against the walls of one's skin. The body is not only an image or figure here; it is the distinctive in-oneself of the contraction of ipseity and its breakup.12 This contraction is not an impossibility to forget oneself, to detach oneself from oneself, in the concern for oneself. It is a recurrence to oneself out of an irrecusable exigency of the other, a duty overflowing my being, a duty becoming a debt and an extreme passivity prior to the tranquillity, still quite relative, in the inertia and materiality of things at rest. It is a restlessness and patience that support prior to action and passion. Here what is due goes beyond having, but makes giving possible. This recurrence is incarnation. In it the body which makes giving possible makes one other without alienating. For this other is the heart, and the goodness, of the same, the inspiration or the very psyche in the soul.</a:t>
            </a:r>
          </a:p>
          <a:p>
            <a:pPr marL="0" indent="0" defTabSz="237743">
              <a:spcBef>
                <a:spcPts val="0"/>
              </a:spcBef>
              <a:buSzTx/>
              <a:buFontTx/>
              <a:buNone/>
              <a:defRPr sz="832">
                <a:solidFill>
                  <a:srgbClr val="656D76"/>
                </a:solidFill>
                <a:latin typeface="+mj-lt"/>
                <a:ea typeface="+mj-ea"/>
                <a:cs typeface="+mj-cs"/>
                <a:sym typeface="Helvetica"/>
              </a:defRPr>
            </a:pPr>
            <a:r>
              <a:t> The temporalization of time-the openness by which sensation manifests itself, is felt, modifies itself without altering its identity, doubling itself up by a sort of diastasis of the punctual, putting itself out of phase with itself-is neither an attribute nor a predicate expressing a causality "sensed" as a sensation.</a:t>
            </a:r>
          </a:p>
          <a:p>
            <a:pPr marL="0" indent="0" defTabSz="237743">
              <a:spcBef>
                <a:spcPts val="0"/>
              </a:spcBef>
              <a:buSzTx/>
              <a:buFontTx/>
              <a:buNone/>
              <a:defRPr sz="832">
                <a:solidFill>
                  <a:srgbClr val="656D76"/>
                </a:solidFill>
                <a:latin typeface="+mj-lt"/>
                <a:ea typeface="+mj-ea"/>
                <a:cs typeface="+mj-cs"/>
                <a:sym typeface="Helvetica"/>
              </a:defRPr>
            </a:pPr>
            <a:r>
              <a:t>The ego is in itself like a sound that would resound in its own echo, the node of a wave which is not once again consciousness.</a:t>
            </a:r>
          </a:p>
          <a:p>
            <a:pPr marL="0" indent="0" defTabSz="237743">
              <a:spcBef>
                <a:spcPts val="0"/>
              </a:spcBef>
              <a:buSzTx/>
              <a:buFontTx/>
              <a:buNone/>
              <a:defRPr sz="832">
                <a:solidFill>
                  <a:srgbClr val="656D76"/>
                </a:solidFill>
                <a:latin typeface="+mj-lt"/>
                <a:ea typeface="+mj-ea"/>
                <a:cs typeface="+mj-cs"/>
                <a:sym typeface="Helvetica"/>
              </a:defRPr>
            </a:pPr>
            <a:r>
              <a:t> the trope of the body animated by the soul, psyche in the form of a hand that gives even the bread taken from its own mouth. Here the psyche is the maternal body.</a:t>
            </a:r>
          </a:p>
          <a:p>
            <a:pPr marL="0" indent="0" defTabSz="237743">
              <a:spcBef>
                <a:spcPts val="0"/>
              </a:spcBef>
              <a:buSzTx/>
              <a:buFontTx/>
              <a:buNone/>
              <a:defRPr sz="832">
                <a:solidFill>
                  <a:srgbClr val="656D76"/>
                </a:solidFill>
                <a:latin typeface="+mj-lt"/>
                <a:ea typeface="+mj-ea"/>
                <a:cs typeface="+mj-cs"/>
                <a:sym typeface="Helvetica"/>
              </a:defRPr>
            </a:pPr>
            <a:r>
              <a:t>deBroglie matter waves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Maternal Body"/>
          <p:cNvSpPr txBox="1"/>
          <p:nvPr>
            <p:ph type="title"/>
          </p:nvPr>
        </p:nvSpPr>
        <p:spPr>
          <a:xfrm>
            <a:off x="457200" y="267960"/>
            <a:ext cx="8229600" cy="1143001"/>
          </a:xfrm>
          <a:prstGeom prst="rect">
            <a:avLst/>
          </a:prstGeom>
        </p:spPr>
        <p:txBody>
          <a:bodyPr/>
          <a:lstStyle/>
          <a:p>
            <a:pPr/>
            <a:r>
              <a:t>Maternal Body</a:t>
            </a:r>
          </a:p>
        </p:txBody>
      </p:sp>
      <p:sp>
        <p:nvSpPr>
          <p:cNvPr id="136" name="Indeed in the transcendence of intentionality diachrony is reflected, that is, the psyche itself, in which the inspiration of the same by the other is articulated as a responsibility for another, in proximity. Sensibility is in this way situated back in "/>
          <p:cNvSpPr txBox="1"/>
          <p:nvPr>
            <p:ph type="body" idx="1"/>
          </p:nvPr>
        </p:nvSpPr>
        <p:spPr>
          <a:prstGeom prst="rect">
            <a:avLst/>
          </a:prstGeom>
        </p:spPr>
        <p:txBody>
          <a:bodyPr/>
          <a:lstStyle/>
          <a:p>
            <a:pPr lvl="1" marL="813816" indent="-282575" defTabSz="406908">
              <a:spcBef>
                <a:spcPts val="0"/>
              </a:spcBef>
              <a:buClr>
                <a:srgbClr val="1F2328"/>
              </a:buClr>
              <a:buFont typeface="TimesNewRomanPSMT"/>
              <a:buChar char="◦"/>
              <a:defRPr sz="1424">
                <a:solidFill>
                  <a:srgbClr val="1F2328"/>
                </a:solidFill>
                <a:latin typeface="+mj-lt"/>
                <a:ea typeface="+mj-ea"/>
                <a:cs typeface="+mj-cs"/>
                <a:sym typeface="Helvetica"/>
              </a:defRPr>
            </a:pPr>
            <a:r>
              <a:t>Indeed in the transcendence of intentionality diachrony is reflected, that is, the psyche itself, in which the inspiration of the same by the other is articulated as a responsibility for another, in proximity. Sensibility is in this way situated back in the human exception. But one has to go back from this reflection to the diachrony itself, which is the-one-for-the-other in proximity. It is then not a particular signification. The-one-for-another has the form of sensibility or vulnerability, pure passivity or susceptibility, passive to the point of becoming an inspiration, that is, alterity in the same, the trope of the body animated by the soul, psyche in the form of a hand that gives even the bread taken from its own mouth. Here the psyche is the maternal body.</a:t>
            </a:r>
          </a:p>
          <a:p>
            <a:pPr lvl="1" marL="813816" indent="-282575" defTabSz="406908">
              <a:spcBef>
                <a:spcPts val="0"/>
              </a:spcBef>
              <a:buClr>
                <a:srgbClr val="1F2328"/>
              </a:buClr>
              <a:buFont typeface="TimesNewRomanPSMT"/>
              <a:buChar char="◦"/>
              <a:defRPr sz="1424">
                <a:solidFill>
                  <a:srgbClr val="1F2328"/>
                </a:solidFill>
                <a:latin typeface="+mj-lt"/>
                <a:ea typeface="+mj-ea"/>
                <a:cs typeface="+mj-cs"/>
                <a:sym typeface="Helvetica"/>
              </a:defRPr>
            </a:pPr>
            <a:r>
              <a:t>Again the question of body, of gravity, of weight that he was working on,  the curvature of space-time in Totality nd Infinity </a:t>
            </a:r>
          </a:p>
          <a:p>
            <a:pPr marL="406908" indent="-282575" defTabSz="406908">
              <a:spcBef>
                <a:spcPts val="0"/>
              </a:spcBef>
              <a:buClr>
                <a:srgbClr val="1F2328"/>
              </a:buClr>
              <a:buFont typeface="TimesNewRomanPSMT"/>
              <a:buAutoNum type="arabicPeriod" startAt="1"/>
              <a:defRPr sz="1424">
                <a:solidFill>
                  <a:srgbClr val="1F2328"/>
                </a:solidFill>
                <a:latin typeface="+mj-lt"/>
                <a:ea typeface="+mj-ea"/>
                <a:cs typeface="+mj-cs"/>
                <a:sym typeface="Helvetica"/>
              </a:defRPr>
            </a:pPr>
            <a:r>
              <a:t>Or do the being encumbered with oneself and the suffering of constriction in one's skin, better than metaphors, follow the exact trope of an alteration of essence, which inverts, or would invert, into a recurrence in which the expulsion of self outside of itself is its substitution for the other?</a:t>
            </a:r>
            <a:br/>
          </a:p>
          <a:p>
            <a:pPr marL="0" indent="0" defTabSz="406908">
              <a:spcBef>
                <a:spcPts val="0"/>
              </a:spcBef>
              <a:buSzTx/>
              <a:buFontTx/>
              <a:buNone/>
              <a:defRPr b="1" sz="1602">
                <a:solidFill>
                  <a:srgbClr val="1F2328"/>
                </a:solidFill>
                <a:latin typeface="+mj-lt"/>
                <a:ea typeface="+mj-ea"/>
                <a:cs typeface="+mj-cs"/>
                <a:sym typeface="Helvetica"/>
              </a:defRPr>
            </a:pPr>
          </a:p>
          <a:p>
            <a:pPr lvl="1" marL="813816" indent="-282575" defTabSz="406908">
              <a:spcBef>
                <a:spcPts val="0"/>
              </a:spcBef>
              <a:buClr>
                <a:srgbClr val="1F2328"/>
              </a:buClr>
              <a:buFont typeface="TimesNewRomanPSMT"/>
              <a:buChar char="◦"/>
              <a:defRPr sz="1424">
                <a:solidFill>
                  <a:srgbClr val="1F2328"/>
                </a:solidFill>
                <a:latin typeface="+mj-lt"/>
                <a:ea typeface="+mj-ea"/>
                <a:cs typeface="+mj-cs"/>
                <a:sym typeface="Helvetica"/>
              </a:defRPr>
            </a:pPr>
            <a:br/>
          </a:p>
          <a:p>
            <a:pPr marL="0" indent="0" defTabSz="406908">
              <a:spcBef>
                <a:spcPts val="0"/>
              </a:spcBef>
              <a:buSzTx/>
              <a:buFontTx/>
              <a:buNone/>
              <a:defRPr b="1" sz="1602">
                <a:solidFill>
                  <a:srgbClr val="1F2328"/>
                </a:solidFill>
                <a:latin typeface="+mj-lt"/>
                <a:ea typeface="+mj-ea"/>
                <a:cs typeface="+mj-cs"/>
                <a:sym typeface="Helvetica"/>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Double-click to edit"/>
          <p:cNvSpPr txBox="1"/>
          <p:nvPr>
            <p:ph type="title"/>
          </p:nvPr>
        </p:nvSpPr>
        <p:spPr>
          <a:prstGeom prst="rect">
            <a:avLst/>
          </a:prstGeom>
        </p:spPr>
        <p:txBody>
          <a:bodyPr/>
          <a:lstStyle/>
          <a:p>
            <a:pPr/>
          </a:p>
        </p:txBody>
      </p:sp>
      <p:sp>
        <p:nvSpPr>
          <p:cNvPr id="139"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Double-click to edit"/>
          <p:cNvSpPr txBox="1"/>
          <p:nvPr>
            <p:ph type="title"/>
          </p:nvPr>
        </p:nvSpPr>
        <p:spPr>
          <a:prstGeom prst="rect">
            <a:avLst/>
          </a:prstGeom>
        </p:spPr>
        <p:txBody>
          <a:bodyPr/>
          <a:lstStyle/>
          <a:p>
            <a:pPr/>
          </a:p>
        </p:txBody>
      </p:sp>
      <p:sp>
        <p:nvSpPr>
          <p:cNvPr id="142" name="Double-click to edi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Anarchic Materiality, the Matrisocial"/>
          <p:cNvSpPr txBox="1"/>
          <p:nvPr>
            <p:ph type="title"/>
          </p:nvPr>
        </p:nvSpPr>
        <p:spPr>
          <a:prstGeom prst="rect">
            <a:avLst/>
          </a:prstGeom>
        </p:spPr>
        <p:txBody>
          <a:bodyPr/>
          <a:lstStyle>
            <a:lvl1pPr defTabSz="905255">
              <a:defRPr sz="4356"/>
            </a:lvl1pPr>
          </a:lstStyle>
          <a:p>
            <a:pPr/>
            <a:r>
              <a:t>Anarchic Materiality, the Matrisocial</a:t>
            </a:r>
          </a:p>
        </p:txBody>
      </p:sp>
      <p:sp>
        <p:nvSpPr>
          <p:cNvPr id="145" name="Also bring in Kropotkin"/>
          <p:cNvSpPr txBox="1"/>
          <p:nvPr>
            <p:ph type="body" idx="1"/>
          </p:nvPr>
        </p:nvSpPr>
        <p:spPr>
          <a:prstGeom prst="rect">
            <a:avLst/>
          </a:prstGeom>
        </p:spPr>
        <p:txBody>
          <a:bodyPr/>
          <a:lstStyle/>
          <a:p>
            <a:pPr/>
            <a:r>
              <a:t>Also bring in Kropotkin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Sol QUotes"/>
          <p:cNvSpPr txBox="1"/>
          <p:nvPr>
            <p:ph type="title"/>
          </p:nvPr>
        </p:nvSpPr>
        <p:spPr>
          <a:prstGeom prst="rect">
            <a:avLst/>
          </a:prstGeom>
        </p:spPr>
        <p:txBody>
          <a:bodyPr/>
          <a:lstStyle/>
          <a:p>
            <a:pPr/>
            <a:r>
              <a:t>Sol QUotes</a:t>
            </a:r>
          </a:p>
        </p:txBody>
      </p:sp>
      <p:sp>
        <p:nvSpPr>
          <p:cNvPr id="99" name="n a 2016 paper, Sol Neely, our great friend, asked us to allow the writings of Emmanuel Levinas to become inspired by indigenous thought so that we could learn to take ethical responsibility through &quot;the social relation—the irreducible kinship relation e"/>
          <p:cNvSpPr txBox="1"/>
          <p:nvPr>
            <p:ph type="body" idx="1"/>
          </p:nvPr>
        </p:nvSpPr>
        <p:spPr>
          <a:prstGeom prst="rect">
            <a:avLst/>
          </a:prstGeom>
        </p:spPr>
        <p:txBody>
          <a:bodyPr/>
          <a:lstStyle/>
          <a:p>
            <a:pPr marL="0" indent="0" defTabSz="457200">
              <a:spcBef>
                <a:spcPts val="0"/>
              </a:spcBef>
              <a:buSzTx/>
              <a:buFontTx/>
              <a:buNone/>
              <a:defRPr sz="1600">
                <a:solidFill>
                  <a:srgbClr val="1F2328"/>
                </a:solidFill>
                <a:latin typeface="+mj-lt"/>
                <a:ea typeface="+mj-ea"/>
                <a:cs typeface="+mj-cs"/>
                <a:sym typeface="Helvetica"/>
              </a:defRPr>
            </a:pPr>
            <a:r>
              <a:t>n a 2016 paper, Sol Neely, our great friend, asked us to allow the writings of Emmanuel Levinas to become inspired by indigenous thought so that we could learn to take ethical responsibility through "the social relation—the irreducible kinship relation expressed by 'all my relations' — the utterance itself of ancestry and place by which the noise and sounds of nature are at last heard through an inspired eco-phenomenology."</a:t>
            </a:r>
            <a:r>
              <a:rPr sz="1200">
                <a:hlinkClick r:id="rId2" invalidUrl="" action="" tgtFrame="" tooltip="" history="1" highlightClick="0" endSnd="0"/>
              </a:rPr>
              <a:t>1</a:t>
            </a:r>
            <a:r>
              <a:t>. The question of our ethical relationship to nature seems especially pertinent now, both for us right here right now at this conference where we are considering the relationship between humanism and otherness, and for us as humans responsible for the exploitation and decimation of the natural world.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Title 1"/>
          <p:cNvSpPr txBox="1"/>
          <p:nvPr>
            <p:ph type="title"/>
          </p:nvPr>
        </p:nvSpPr>
        <p:spPr>
          <a:prstGeom prst="rect">
            <a:avLst/>
          </a:prstGeom>
        </p:spPr>
        <p:txBody>
          <a:bodyPr/>
          <a:lstStyle>
            <a:lvl1pPr defTabSz="886968">
              <a:defRPr sz="3783"/>
            </a:lvl1pPr>
          </a:lstStyle>
          <a:p>
            <a:pPr/>
            <a:r>
              <a:t>“Does X have a face” is always the wrong question</a:t>
            </a:r>
          </a:p>
        </p:txBody>
      </p:sp>
      <p:sp>
        <p:nvSpPr>
          <p:cNvPr id="102" name="Content Placeholder 2"/>
          <p:cNvSpPr txBox="1"/>
          <p:nvPr>
            <p:ph type="body" idx="1"/>
          </p:nvPr>
        </p:nvSpPr>
        <p:spPr>
          <a:xfrm>
            <a:off x="457200" y="1600200"/>
            <a:ext cx="8229600" cy="4525963"/>
          </a:xfrm>
          <a:prstGeom prst="rect">
            <a:avLst/>
          </a:prstGeom>
        </p:spPr>
        <p:txBody>
          <a:bodyPr/>
          <a:lstStyle/>
          <a:p>
            <a:pPr/>
            <a:r>
              <a:t>Straightforwardly ontological, predicative</a:t>
            </a:r>
          </a:p>
          <a:p>
            <a:pPr/>
            <a:r>
              <a:t>Reification of the face as a thing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Title 1"/>
          <p:cNvSpPr txBox="1"/>
          <p:nvPr>
            <p:ph type="title"/>
          </p:nvPr>
        </p:nvSpPr>
        <p:spPr>
          <a:prstGeom prst="rect">
            <a:avLst/>
          </a:prstGeom>
        </p:spPr>
        <p:txBody>
          <a:bodyPr/>
          <a:lstStyle/>
          <a:p>
            <a:pPr/>
            <a:r>
              <a:t>“Le Visage” = Intentionality</a:t>
            </a:r>
          </a:p>
        </p:txBody>
      </p:sp>
      <p:sp>
        <p:nvSpPr>
          <p:cNvPr id="105" name="Content Placeholder 2"/>
          <p:cNvSpPr txBox="1"/>
          <p:nvPr>
            <p:ph type="body" idx="1"/>
          </p:nvPr>
        </p:nvSpPr>
        <p:spPr>
          <a:xfrm>
            <a:off x="457200" y="1600200"/>
            <a:ext cx="8229600" cy="4525963"/>
          </a:xfrm>
          <a:prstGeom prst="rect">
            <a:avLst/>
          </a:prstGeom>
        </p:spPr>
        <p:txBody>
          <a:bodyPr/>
          <a:lstStyle/>
          <a:p>
            <a:pPr>
              <a:lnSpc>
                <a:spcPct val="80000"/>
              </a:lnSpc>
              <a:spcBef>
                <a:spcPts val="500"/>
              </a:spcBef>
              <a:defRPr sz="2200"/>
            </a:pPr>
            <a:r>
              <a:t>Vision</a:t>
            </a:r>
          </a:p>
          <a:p>
            <a:pPr>
              <a:lnSpc>
                <a:spcPct val="80000"/>
              </a:lnSpc>
              <a:spcBef>
                <a:spcPts val="500"/>
              </a:spcBef>
              <a:defRPr sz="2200"/>
            </a:pPr>
            <a:r>
              <a:t>Visuality</a:t>
            </a:r>
          </a:p>
          <a:p>
            <a:pPr>
              <a:lnSpc>
                <a:spcPct val="80000"/>
              </a:lnSpc>
              <a:spcBef>
                <a:spcPts val="500"/>
              </a:spcBef>
              <a:defRPr sz="2200"/>
            </a:pPr>
            <a:r>
              <a:t>Intentionality The Subject Position</a:t>
            </a:r>
          </a:p>
          <a:p>
            <a:pPr>
              <a:lnSpc>
                <a:spcPct val="80000"/>
              </a:lnSpc>
              <a:spcBef>
                <a:spcPts val="500"/>
              </a:spcBef>
              <a:defRPr sz="2200"/>
            </a:pPr>
            <a:r>
              <a:t>Man-to-Man position</a:t>
            </a:r>
          </a:p>
          <a:p>
            <a:pPr>
              <a:lnSpc>
                <a:spcPct val="80000"/>
              </a:lnSpc>
              <a:spcBef>
                <a:spcPts val="500"/>
              </a:spcBef>
              <a:defRPr sz="2200"/>
            </a:pPr>
            <a:r>
              <a:t>Persectivism in Levinas the visage is not the only important viewpoint</a:t>
            </a:r>
          </a:p>
          <a:p>
            <a:pPr>
              <a:lnSpc>
                <a:spcPct val="80000"/>
              </a:lnSpc>
              <a:spcBef>
                <a:spcPts val="500"/>
              </a:spcBef>
              <a:defRPr sz="2200"/>
            </a:pPr>
            <a:r>
              <a:t>“Le visage” is a straightforward wordplay, well-known philosophical trops</a:t>
            </a:r>
          </a:p>
          <a:p>
            <a:pPr lvl="1" marL="742950" indent="-285750">
              <a:lnSpc>
                <a:spcPct val="80000"/>
              </a:lnSpc>
              <a:spcBef>
                <a:spcPts val="400"/>
              </a:spcBef>
              <a:defRPr sz="1900"/>
            </a:pPr>
            <a:r>
              <a:t>Vis a vis, vision</a:t>
            </a:r>
          </a:p>
          <a:p>
            <a:pPr lvl="1" marL="742950" indent="-285750">
              <a:lnSpc>
                <a:spcPct val="80000"/>
              </a:lnSpc>
              <a:spcBef>
                <a:spcPts val="400"/>
              </a:spcBef>
              <a:defRPr sz="1900"/>
            </a:pPr>
            <a:r>
              <a:t>Intentionality of the seer, the power of theoria, of consciousness to subsume the external as internal</a:t>
            </a:r>
          </a:p>
          <a:p>
            <a:pPr lvl="1" marL="742950" indent="-285750">
              <a:lnSpc>
                <a:spcPct val="80000"/>
              </a:lnSpc>
              <a:spcBef>
                <a:spcPts val="400"/>
              </a:spcBef>
              <a:defRPr sz="1900"/>
            </a:pPr>
            <a:r>
              <a:t>A seer is a subject, a masculine and virile subjectivity</a:t>
            </a:r>
          </a:p>
          <a:p>
            <a:pPr lvl="1" marL="742950" indent="-285750">
              <a:lnSpc>
                <a:spcPct val="80000"/>
              </a:lnSpc>
              <a:spcBef>
                <a:spcPts val="400"/>
              </a:spcBef>
              <a:defRPr sz="1900"/>
            </a:pPr>
            <a:r>
              <a:t>The face-to-face is a man-to-man faceoff, a reconsideration of Hegel’s struggle for self-consciousness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itle 1"/>
          <p:cNvSpPr txBox="1"/>
          <p:nvPr>
            <p:ph type="title"/>
          </p:nvPr>
        </p:nvSpPr>
        <p:spPr>
          <a:prstGeom prst="rect">
            <a:avLst/>
          </a:prstGeom>
        </p:spPr>
        <p:txBody>
          <a:bodyPr/>
          <a:lstStyle>
            <a:lvl1pPr defTabSz="859536">
              <a:defRPr sz="4136"/>
            </a:lvl1pPr>
          </a:lstStyle>
          <a:p>
            <a:pPr/>
            <a:r>
              <a:t>Iconoclasm Anarchic, Faceless Levinas</a:t>
            </a:r>
          </a:p>
        </p:txBody>
      </p:sp>
      <p:sp>
        <p:nvSpPr>
          <p:cNvPr id="108" name="Content Placeholder 2"/>
          <p:cNvSpPr txBox="1"/>
          <p:nvPr>
            <p:ph type="body" sz="half" idx="1"/>
          </p:nvPr>
        </p:nvSpPr>
        <p:spPr>
          <a:xfrm>
            <a:off x="457200" y="1600200"/>
            <a:ext cx="5410200" cy="4525963"/>
          </a:xfrm>
          <a:prstGeom prst="rect">
            <a:avLst/>
          </a:prstGeom>
        </p:spPr>
        <p:txBody>
          <a:bodyPr/>
          <a:lstStyle/>
          <a:p>
            <a:pPr/>
            <a:r>
              <a:t>In his later work, Levinas stops using the language of the face</a:t>
            </a:r>
          </a:p>
          <a:p>
            <a:pPr lvl="1" marL="742950" indent="-285750">
              <a:spcBef>
                <a:spcPts val="600"/>
              </a:spcBef>
              <a:defRPr sz="2800"/>
            </a:pPr>
            <a:r>
              <a:t>Prevents the ontological error of thinking the face is a thing</a:t>
            </a:r>
          </a:p>
          <a:p>
            <a:pPr lvl="1" marL="742950" indent="-285750">
              <a:spcBef>
                <a:spcPts val="600"/>
              </a:spcBef>
              <a:defRPr sz="2800"/>
            </a:pPr>
            <a:r>
              <a:t>His work foregrounds the depths from which subjectivity is given birth by maternity</a:t>
            </a:r>
          </a:p>
        </p:txBody>
      </p:sp>
      <p:pic>
        <p:nvPicPr>
          <p:cNvPr id="109" name="Picture 4" descr="Picture 4"/>
          <p:cNvPicPr>
            <a:picLocks noChangeAspect="1"/>
          </p:cNvPicPr>
          <p:nvPr/>
        </p:nvPicPr>
        <p:blipFill>
          <a:blip r:embed="rId2">
            <a:extLst/>
          </a:blip>
          <a:stretch>
            <a:fillRect/>
          </a:stretch>
        </p:blipFill>
        <p:spPr>
          <a:xfrm>
            <a:off x="6141720" y="2895600"/>
            <a:ext cx="2011680" cy="288493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1"/>
          <p:cNvSpPr txBox="1"/>
          <p:nvPr>
            <p:ph type="title"/>
          </p:nvPr>
        </p:nvSpPr>
        <p:spPr>
          <a:prstGeom prst="rect">
            <a:avLst/>
          </a:prstGeom>
        </p:spPr>
        <p:txBody>
          <a:bodyPr/>
          <a:lstStyle/>
          <a:p>
            <a:pPr/>
            <a:r>
              <a:t>The face of the element</a:t>
            </a:r>
          </a:p>
        </p:txBody>
      </p:sp>
      <p:sp>
        <p:nvSpPr>
          <p:cNvPr id="112" name="Content Placeholder 2"/>
          <p:cNvSpPr txBox="1"/>
          <p:nvPr>
            <p:ph type="body" idx="1"/>
          </p:nvPr>
        </p:nvSpPr>
        <p:spPr>
          <a:xfrm>
            <a:off x="457200" y="1600200"/>
            <a:ext cx="8229600" cy="4525963"/>
          </a:xfrm>
          <a:prstGeom prst="rect">
            <a:avLst/>
          </a:prstGeom>
        </p:spPr>
        <p:txBody>
          <a:bodyPr/>
          <a:lstStyle/>
          <a:p>
            <a:pPr>
              <a:lnSpc>
                <a:spcPct val="80000"/>
              </a:lnSpc>
              <a:spcBef>
                <a:spcPts val="300"/>
              </a:spcBef>
              <a:defRPr sz="1500">
                <a:latin typeface="Courier New"/>
                <a:ea typeface="Courier New"/>
                <a:cs typeface="Courier New"/>
                <a:sym typeface="Courier New"/>
              </a:defRPr>
            </a:pPr>
            <a:r>
              <a:t>Il se déploie dans sa propre dimension la profondeur, inconvertible en largeur et en longueur où s'étend la face de l'élément. La chose, certes, elle non plus, ne s'offre que par une face unique; mais nous pouvons en faire le tour, et l'envers en vaut l'endroit. Tous les points de vue se valent. La profondeur de l'élément le prolonge et le perd dans la terre et dans le ciel « Rien ne finit, rien ne commence. »</a:t>
            </a:r>
            <a:r>
              <a:t>”</a:t>
            </a:r>
          </a:p>
          <a:p>
            <a:pPr>
              <a:lnSpc>
                <a:spcPct val="80000"/>
              </a:lnSpc>
              <a:spcBef>
                <a:spcPts val="300"/>
              </a:spcBef>
              <a:defRPr sz="1500">
                <a:latin typeface="Courier New"/>
                <a:ea typeface="Courier New"/>
                <a:cs typeface="Courier New"/>
                <a:sym typeface="Courier New"/>
              </a:defRPr>
            </a:pPr>
            <a:r>
              <a:t>It unfolds in its own dimension: depth, which is inconvertible into the breadth and length in which the side of the element extends. To be sure, a thing likewise presents itself by but one unique side; but we can circle round it, and the reverse is equivalent to the obverse; all the points of view are equivalent. The depth of the element prolongs it till it is lost in the earth and in the heavens. “Nothing ends, nothing begins.</a:t>
            </a:r>
          </a:p>
          <a:p>
            <a:pPr>
              <a:lnSpc>
                <a:spcPct val="80000"/>
              </a:lnSpc>
              <a:spcBef>
                <a:spcPts val="300"/>
              </a:spcBef>
              <a:defRPr sz="1500"/>
            </a:pPr>
            <a:r>
              <a:t>Translator’s Note: </a:t>
            </a:r>
          </a:p>
          <a:p>
            <a:pPr lvl="1" marL="742950" indent="-285750">
              <a:lnSpc>
                <a:spcPct val="80000"/>
              </a:lnSpc>
              <a:spcBef>
                <a:spcPts val="300"/>
              </a:spcBef>
              <a:defRPr sz="1300"/>
            </a:pPr>
            <a:r>
              <a:t>It is in order to reserve the English word ‘face’ to translate ‘visage’ — the countenance of the Other — that we are using the term ‘side’ to translate ‘face’ in this context.</a:t>
            </a:r>
          </a:p>
          <a:p>
            <a:pPr>
              <a:lnSpc>
                <a:spcPct val="80000"/>
              </a:lnSpc>
              <a:spcBef>
                <a:spcPts val="300"/>
              </a:spcBef>
              <a:defRPr sz="1500"/>
            </a:pPr>
            <a:r>
              <a:t>The dimension here is *depth* as opposed to *height*</a:t>
            </a:r>
          </a:p>
          <a:p>
            <a:pPr lvl="1" marL="742950" indent="-285750">
              <a:lnSpc>
                <a:spcPct val="80000"/>
              </a:lnSpc>
              <a:spcBef>
                <a:spcPts val="300"/>
              </a:spcBef>
              <a:defRPr sz="1300"/>
            </a:pPr>
            <a:r>
              <a:t>Materiality, The Self attached to the Ego in Time and the Other</a:t>
            </a:r>
          </a:p>
          <a:p>
            <a:pPr lvl="1" marL="742950" indent="-285750">
              <a:lnSpc>
                <a:spcPct val="80000"/>
              </a:lnSpc>
              <a:spcBef>
                <a:spcPts val="300"/>
              </a:spcBef>
              <a:defRPr sz="1300"/>
            </a:pPr>
            <a:r>
              <a:t>Materiality of Maternity in Otherwise than Being</a:t>
            </a:r>
          </a:p>
          <a:p>
            <a:pPr lvl="1" marL="742950" indent="-285750">
              <a:lnSpc>
                <a:spcPct val="80000"/>
              </a:lnSpc>
              <a:spcBef>
                <a:spcPts val="300"/>
              </a:spcBef>
              <a:defRPr sz="1300"/>
            </a:pPr>
            <a:r>
              <a:t>Gravity, Curvature of Space Time, etc</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prstGeom prst="rect">
            <a:avLst/>
          </a:prstGeom>
        </p:spPr>
        <p:txBody>
          <a:bodyPr/>
          <a:lstStyle/>
          <a:p>
            <a:pPr/>
            <a:r>
              <a:t>Continuous Creation </a:t>
            </a:r>
          </a:p>
        </p:txBody>
      </p:sp>
      <p:graphicFrame>
        <p:nvGraphicFramePr>
          <p:cNvPr id="115" name="Content Placeholder 3"/>
          <p:cNvGraphicFramePr/>
          <p:nvPr/>
        </p:nvGraphicFramePr>
        <p:xfrm>
          <a:off x="914400" y="4365357"/>
          <a:ext cx="6172200" cy="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172200"/>
              </a:tblGrid>
              <a:tr h="50800">
                <a:tc>
                  <a:txBody>
                    <a:bodyPr/>
                    <a:lstStyle/>
                    <a:p>
                      <a:pPr algn="l">
                        <a:defRPr b="1" sz="1800">
                          <a:latin typeface="sbl_hebrew"/>
                          <a:ea typeface="sbl_hebrew"/>
                          <a:cs typeface="sbl_hebrew"/>
                          <a:sym typeface="sbl_hebrew"/>
                        </a:defRPr>
                      </a:pPr>
                      <a:r>
                        <a:rPr u="sng">
                          <a:solidFill>
                            <a:srgbClr val="0000FF"/>
                          </a:solidFill>
                          <a:uFill>
                            <a:solidFill>
                              <a:srgbClr val="0000FF"/>
                            </a:solidFill>
                          </a:uFill>
                          <a:hlinkClick r:id="rId2" invalidUrl="" action="" tgtFrame="" tooltip="" history="1" highlightClick="0" endSnd="0"/>
                        </a:rPr>
                        <a:t>30</a:t>
                      </a:r>
                      <a:r>
                        <a:t> </a:t>
                      </a:r>
                      <a:r>
                        <a:rPr b="0">
                          <a:latin typeface="+mn-lt"/>
                          <a:ea typeface="+mn-ea"/>
                          <a:cs typeface="+mn-cs"/>
                          <a:sym typeface="Calibri"/>
                        </a:rPr>
                        <a:t>You will send forth Your spirit and they will be created, </a:t>
                      </a:r>
                    </a:p>
                    <a:p>
                      <a:pPr algn="l">
                        <a:defRPr sz="1800"/>
                      </a:pPr>
                      <a:r>
                        <a:t>     and You will renew the face of the earth.</a:t>
                      </a:r>
                    </a:p>
                  </a:txBody>
                  <a:tcPr marL="0" marR="0" marT="0" marB="0" anchor="t" anchorCtr="0" horzOverflow="overflow">
                    <a:lnL w="12700">
                      <a:miter lim="400000"/>
                    </a:lnL>
                    <a:lnR w="12700">
                      <a:miter lim="400000"/>
                    </a:lnR>
                    <a:lnT w="12700">
                      <a:miter lim="400000"/>
                    </a:lnT>
                    <a:lnB w="12700">
                      <a:miter lim="400000"/>
                    </a:lnB>
                    <a:solidFill>
                      <a:srgbClr val="FFFFFF"/>
                    </a:solidFill>
                  </a:tcPr>
                </a:tc>
              </a:tr>
            </a:tbl>
          </a:graphicData>
        </a:graphic>
      </p:graphicFrame>
      <p:sp>
        <p:nvSpPr>
          <p:cNvPr id="116" name="Rectangle 1"/>
          <p:cNvSpPr txBox="1"/>
          <p:nvPr/>
        </p:nvSpPr>
        <p:spPr>
          <a:xfrm>
            <a:off x="45719" y="-308046"/>
            <a:ext cx="127001" cy="617362"/>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a:latin typeface="Arial"/>
                <a:ea typeface="Arial"/>
                <a:cs typeface="Arial"/>
                <a:sym typeface="Arial"/>
              </a:defRPr>
            </a:lvl1pPr>
          </a:lstStyle>
          <a:p>
            <a:pPr/>
            <a:br/>
          </a:p>
        </p:txBody>
      </p:sp>
      <p:sp>
        <p:nvSpPr>
          <p:cNvPr id="117" name="Rectangle 3"/>
          <p:cNvSpPr txBox="1"/>
          <p:nvPr/>
        </p:nvSpPr>
        <p:spPr>
          <a:xfrm>
            <a:off x="5832467" y="4119819"/>
            <a:ext cx="3972561" cy="6173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a:latin typeface="Arial"/>
                <a:ea typeface="Arial"/>
                <a:cs typeface="Arial"/>
                <a:sym typeface="Arial"/>
              </a:defRPr>
            </a:lvl1pPr>
          </a:lstStyle>
          <a:p>
            <a:pPr/>
            <a:br/>
          </a:p>
        </p:txBody>
      </p:sp>
      <p:sp>
        <p:nvSpPr>
          <p:cNvPr id="118" name="TextBox 12"/>
          <p:cNvSpPr txBox="1"/>
          <p:nvPr/>
        </p:nvSpPr>
        <p:spPr>
          <a:xfrm>
            <a:off x="933347" y="4992468"/>
            <a:ext cx="3855502"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rtl="1">
              <a:defRPr b="1">
                <a:latin typeface="sbl_hebrew"/>
                <a:ea typeface="sbl_hebrew"/>
                <a:cs typeface="sbl_hebrew"/>
                <a:sym typeface="sbl_hebrew"/>
              </a:defRPr>
            </a:pPr>
            <a:r>
              <a:rPr u="sng">
                <a:solidFill>
                  <a:srgbClr val="0000FF"/>
                </a:solidFill>
                <a:uFill>
                  <a:solidFill>
                    <a:srgbClr val="0000FF"/>
                  </a:solidFill>
                </a:uFill>
                <a:hlinkClick r:id="rId2" invalidUrl="" action="" tgtFrame="" tooltip="" history="1" highlightClick="0" endSnd="0"/>
              </a:rPr>
              <a:t>ל</a:t>
            </a:r>
            <a:r>
              <a:t> </a:t>
            </a:r>
            <a:r>
              <a:rPr b="0"/>
              <a:t>תְּשַׁלַּ֣ח ר֖וּֽחֲךָ יִבָּֽרֵא֑וּן וּ֜תְחַדֵּ֗שׁ פְּנֵ֣י אֲדָמָֽה</a:t>
            </a:r>
          </a:p>
        </p:txBody>
      </p:sp>
      <p:sp>
        <p:nvSpPr>
          <p:cNvPr id="119" name="Rectangle 5"/>
          <p:cNvSpPr txBox="1"/>
          <p:nvPr/>
        </p:nvSpPr>
        <p:spPr>
          <a:xfrm>
            <a:off x="836406" y="3818370"/>
            <a:ext cx="4199845" cy="972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000">
                <a:solidFill>
                  <a:srgbClr val="1F2328"/>
                </a:solidFill>
                <a:latin typeface="-apple-system"/>
                <a:ea typeface="-apple-system"/>
                <a:cs typeface="-apple-system"/>
                <a:sym typeface="-apple-system"/>
              </a:defRPr>
            </a:pPr>
            <a:r>
              <a:t>Psalm 104:29-30</a:t>
            </a:r>
          </a:p>
          <a:p>
            <a:pPr>
              <a:defRPr>
                <a:latin typeface="Arial"/>
                <a:ea typeface="Arial"/>
                <a:cs typeface="Arial"/>
                <a:sym typeface="Arial"/>
              </a:defRPr>
            </a:pPr>
            <a:br>
              <a:rPr sz="2000"/>
            </a:br>
          </a:p>
        </p:txBody>
      </p:sp>
      <p:sp>
        <p:nvSpPr>
          <p:cNvPr id="120" name="Rectangle 6"/>
          <p:cNvSpPr txBox="1"/>
          <p:nvPr/>
        </p:nvSpPr>
        <p:spPr>
          <a:xfrm>
            <a:off x="752467" y="1484935"/>
            <a:ext cx="8803665" cy="1417462"/>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a:latin typeface="Arial"/>
                <a:ea typeface="Arial"/>
                <a:cs typeface="Arial"/>
                <a:sym typeface="Arial"/>
              </a:defRPr>
            </a:pPr>
            <a:r>
              <a:t>Descartes: it does not follow that we shall exist a moment from now, </a:t>
            </a:r>
            <a:br/>
            <a:r>
              <a:t>unless there is some cause—the same cause which originally produced us—</a:t>
            </a:r>
            <a:br/>
            <a:r>
              <a:t>which continually reproduces us, as it were, that is to say, which keeps us in existence</a:t>
            </a:r>
          </a:p>
          <a:p>
            <a:pPr>
              <a:defRPr>
                <a:latin typeface="Arial"/>
                <a:ea typeface="Arial"/>
                <a:cs typeface="Arial"/>
                <a:sym typeface="Arial"/>
              </a:defRPr>
            </a:pPr>
            <a:br/>
          </a:p>
        </p:txBody>
      </p:sp>
      <p:sp>
        <p:nvSpPr>
          <p:cNvPr id="121" name="Rectangle 17"/>
          <p:cNvSpPr txBox="1"/>
          <p:nvPr/>
        </p:nvSpPr>
        <p:spPr>
          <a:xfrm>
            <a:off x="807719" y="2505669"/>
            <a:ext cx="7202814" cy="9172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Bergson: Creation would have appeared not simply as continued, but also as continuous. The universe, regarded as a whole, would really evolve. The future would no longer be determinable by the present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Regeneration precedes πόλεμος"/>
          <p:cNvSpPr txBox="1"/>
          <p:nvPr>
            <p:ph type="title"/>
          </p:nvPr>
        </p:nvSpPr>
        <p:spPr>
          <a:prstGeom prst="rect">
            <a:avLst/>
          </a:prstGeom>
        </p:spPr>
        <p:txBody>
          <a:bodyPr/>
          <a:lstStyle/>
          <a:p>
            <a:pPr/>
            <a:r>
              <a:t>Regeneration precedes πόλεμος </a:t>
            </a:r>
          </a:p>
        </p:txBody>
      </p:sp>
      <p:sp>
        <p:nvSpPr>
          <p:cNvPr id="124" name="Levinas’s doctrine of non-Heraclitean Becoming…"/>
          <p:cNvSpPr txBox="1"/>
          <p:nvPr>
            <p:ph type="body" idx="1"/>
          </p:nvPr>
        </p:nvSpPr>
        <p:spPr>
          <a:xfrm>
            <a:off x="457200" y="1606877"/>
            <a:ext cx="8229600" cy="4525964"/>
          </a:xfrm>
          <a:prstGeom prst="rect">
            <a:avLst/>
          </a:prstGeom>
        </p:spPr>
        <p:txBody>
          <a:bodyPr/>
          <a:lstStyle/>
          <a:p>
            <a:pPr marL="233172" indent="-233172" defTabSz="621791">
              <a:spcBef>
                <a:spcPts val="500"/>
              </a:spcBef>
              <a:defRPr sz="2176"/>
            </a:pPr>
            <a:r>
              <a:t>Levinas’s doctrine of non-Heraclitean Becoming</a:t>
            </a:r>
          </a:p>
          <a:p>
            <a:pPr marL="0" indent="0" defTabSz="310895">
              <a:spcBef>
                <a:spcPts val="800"/>
              </a:spcBef>
              <a:buSzTx/>
              <a:buFontTx/>
              <a:buNone/>
              <a:defRPr sz="997">
                <a:latin typeface="Times Roman"/>
                <a:ea typeface="Times Roman"/>
                <a:cs typeface="Times Roman"/>
                <a:sym typeface="Times Roman"/>
              </a:defRPr>
            </a:pPr>
            <a:r>
              <a:t>On n'a pas besoin de prouver par d'obscurs fragments d'Héraclite que l'être se révèle comme guerre, </a:t>
            </a:r>
            <a:endParaRPr sz="816"/>
          </a:p>
          <a:p>
            <a:pPr marL="87439" indent="-87439" defTabSz="310895">
              <a:spcBef>
                <a:spcPts val="800"/>
              </a:spcBef>
              <a:defRPr sz="997">
                <a:latin typeface="Times Roman"/>
                <a:ea typeface="Times Roman"/>
                <a:cs typeface="Times Roman"/>
                <a:sym typeface="Times Roman"/>
              </a:defRPr>
            </a:pPr>
            <a:r>
              <a:rPr sz="816"/>
              <a:t>Levinas famously starts Totality and Infinity declaring that “We do not need </a:t>
            </a:r>
            <a:r>
              <a:t>obscure fragments of Heraclitus to prove that being reveals itself as war.”</a:t>
            </a:r>
          </a:p>
          <a:p>
            <a:pPr marL="233172" indent="-233172" defTabSz="621791">
              <a:spcBef>
                <a:spcPts val="500"/>
              </a:spcBef>
              <a:defRPr sz="2176"/>
            </a:pPr>
            <a:r>
              <a:t>Heraclitus whose dictum Πάντα ῥεῖ</a:t>
            </a:r>
            <a:r>
              <a:rPr sz="816">
                <a:hlinkClick r:id="rId2" invalidUrl="" action="" tgtFrame="" tooltip="" history="1" highlightClick="0" endSnd="0"/>
              </a:rPr>
              <a:t>1</a:t>
            </a:r>
            <a:r>
              <a:t>, everything flows, is complemented by his assertion that war is the master-father of all beings</a:t>
            </a:r>
            <a:r>
              <a:rPr sz="816">
                <a:hlinkClick r:id="rId3" invalidUrl="" action="" tgtFrame="" tooltip="" history="1" highlightClick="0" endSnd="0"/>
              </a:rPr>
              <a:t>2</a:t>
            </a:r>
          </a:p>
          <a:p>
            <a:pPr marL="0" indent="0" defTabSz="310895">
              <a:spcBef>
                <a:spcPts val="0"/>
              </a:spcBef>
              <a:buSzTx/>
              <a:buFontTx/>
              <a:buNone/>
              <a:defRPr sz="875">
                <a:solidFill>
                  <a:srgbClr val="202122"/>
                </a:solidFill>
                <a:latin typeface="+mj-lt"/>
                <a:ea typeface="+mj-ea"/>
                <a:cs typeface="+mj-cs"/>
                <a:sym typeface="Helvetica"/>
              </a:defRPr>
            </a:pPr>
            <a:r>
              <a:t>War (πόλεμος) is the father-master (πατήρ) of all beings; and some he has made gods and some men, some slaves and some free. </a:t>
            </a:r>
          </a:p>
          <a:p>
            <a:pPr marL="0" indent="0" defTabSz="310895">
              <a:spcBef>
                <a:spcPts val="400"/>
              </a:spcBef>
              <a:buSzTx/>
              <a:buFontTx/>
              <a:buNone/>
              <a:defRPr sz="952">
                <a:solidFill>
                  <a:srgbClr val="202122"/>
                </a:solidFill>
                <a:latin typeface="+mj-lt"/>
                <a:ea typeface="+mj-ea"/>
                <a:cs typeface="+mj-cs"/>
                <a:sym typeface="Helvetica"/>
              </a:defRPr>
            </a:pPr>
          </a:p>
          <a:p>
            <a:pPr marL="0" indent="0" defTabSz="310895">
              <a:spcBef>
                <a:spcPts val="400"/>
              </a:spcBef>
              <a:buSzTx/>
              <a:buFontTx/>
              <a:buNone/>
              <a:defRPr sz="952">
                <a:solidFill>
                  <a:srgbClr val="202122"/>
                </a:solidFill>
                <a:latin typeface="+mj-lt"/>
                <a:ea typeface="+mj-ea"/>
                <a:cs typeface="+mj-cs"/>
                <a:sym typeface="Helvetica"/>
              </a:defRPr>
            </a:pPr>
          </a:p>
          <a:p>
            <a:pPr marL="0" indent="0" defTabSz="310895">
              <a:spcBef>
                <a:spcPts val="0"/>
              </a:spcBef>
              <a:buSzTx/>
              <a:buFontTx/>
              <a:buNone/>
              <a:defRPr sz="875">
                <a:solidFill>
                  <a:srgbClr val="202122"/>
                </a:solidFill>
                <a:latin typeface="+mj-lt"/>
                <a:ea typeface="+mj-ea"/>
                <a:cs typeface="+mj-cs"/>
                <a:sym typeface="Helvetica"/>
              </a:defRPr>
            </a:pPr>
          </a:p>
          <a:p>
            <a:pPr marL="0" indent="0" defTabSz="310895">
              <a:spcBef>
                <a:spcPts val="1000"/>
              </a:spcBef>
              <a:buSzTx/>
              <a:buFontTx/>
              <a:buNone/>
              <a:defRPr sz="1088">
                <a:solidFill>
                  <a:srgbClr val="1F2328"/>
                </a:solidFill>
                <a:latin typeface="+mj-lt"/>
                <a:ea typeface="+mj-ea"/>
                <a:cs typeface="+mj-cs"/>
                <a:sym typeface="Helvetica"/>
              </a:defRPr>
            </a:pPr>
            <a:r>
              <a:t>This conception of the master-father as the source of Becoming is paradigmatic of the male barracks warrior-hero, as Nancy Hartsock explains, finds its correspondence in the patriarchal political model found in Aristotle's politics, but an alternative for that koinon or commoning is the matrisocial sphere of take care of the needs sphere of the oikos. the needs that from birth as we are birthed as a needy being into the world, breathed into the wold</a:t>
            </a:r>
          </a:p>
          <a:p>
            <a:pPr marL="0" indent="0" defTabSz="310895">
              <a:spcBef>
                <a:spcPts val="1000"/>
              </a:spcBef>
              <a:buSzTx/>
              <a:buFontTx/>
              <a:buNone/>
              <a:defRPr sz="1088">
                <a:solidFill>
                  <a:srgbClr val="1F2328"/>
                </a:solidFill>
                <a:latin typeface="+mj-lt"/>
                <a:ea typeface="+mj-ea"/>
                <a:cs typeface="+mj-cs"/>
                <a:sym typeface="Helvetica"/>
              </a:defRPr>
            </a:pPr>
            <a:r>
              <a:t>This idea of becoming as force inspires the entire genealogy descended from Heraclitus, opposition of forces runs through Locke's billiard ball empiricism</a:t>
            </a:r>
            <a:r>
              <a:rPr sz="816">
                <a:hlinkClick r:id="rId4" invalidUrl="" action="" tgtFrame="" tooltip="" history="1" highlightClick="0" endSnd="0"/>
              </a:rPr>
              <a:t>4</a:t>
            </a:r>
            <a:r>
              <a:t> and Hobbes's mechanistic</a:t>
            </a:r>
            <a:r>
              <a:rPr sz="816">
                <a:hlinkClick r:id="rId5" invalidUrl="" action="" tgtFrame="" tooltip="" history="1" highlightClick="0" endSnd="0"/>
              </a:rPr>
              <a:t>5</a:t>
            </a:r>
            <a:r>
              <a:t> and Hume</a:t>
            </a:r>
            <a:r>
              <a:rPr sz="816">
                <a:hlinkClick r:id="rId6" invalidUrl="" action="" tgtFrame="" tooltip="" history="1" highlightClick="0" endSnd="0"/>
              </a:rPr>
              <a:t>6</a:t>
            </a:r>
            <a:r>
              <a:t>, Newton's forces, Spinoza's conatus, Hegel's dialectic, Nietzsche's will to power, Heidegger's ecstatic Being, Deleuze, Foucault, as so on.</a:t>
            </a:r>
            <a:r>
              <a:rPr sz="816">
                <a:hlinkClick r:id="rId7" invalidUrl="" action="" tgtFrame="" tooltip="" history="1" highlightClick="0" endSnd="0"/>
              </a:rPr>
              <a:t>7</a:t>
            </a:r>
          </a:p>
          <a:p>
            <a:pPr marL="116586" indent="-116586" defTabSz="310895">
              <a:spcBef>
                <a:spcPts val="1000"/>
              </a:spcBef>
              <a:defRPr sz="1088">
                <a:solidFill>
                  <a:srgbClr val="1F2328"/>
                </a:solidFill>
                <a:latin typeface="+mj-lt"/>
                <a:ea typeface="+mj-ea"/>
                <a:cs typeface="+mj-cs"/>
                <a:sym typeface="Helvetica"/>
              </a:defRPr>
            </a:pPr>
            <a:r>
              <a:t>Deleuze and Spinoza are widely influential in contemporary ecological thought in for example in for example post-humanist philosopher Ross Bradiotti’s conception of a “Politics of Life as Bios/Zoe”.  Heidegger in deep ecology, anarchoprimitivism, and eco-phenomenology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Elemental Force as Polemos"/>
          <p:cNvSpPr txBox="1"/>
          <p:nvPr>
            <p:ph type="title"/>
          </p:nvPr>
        </p:nvSpPr>
        <p:spPr>
          <a:prstGeom prst="rect">
            <a:avLst/>
          </a:prstGeom>
        </p:spPr>
        <p:txBody>
          <a:bodyPr/>
          <a:lstStyle/>
          <a:p>
            <a:pPr/>
            <a:r>
              <a:t>Elemental Force as Polemos</a:t>
            </a:r>
          </a:p>
        </p:txBody>
      </p:sp>
      <p:sp>
        <p:nvSpPr>
          <p:cNvPr id="127" name="But the primitive powers that burn within it burst open its wretched phraseology under the pressure of an elementary force. They awaken the secret nostalgia within the German soul. Hitlerism is more than a contagion or a  madness; it is an awakening of e"/>
          <p:cNvSpPr txBox="1"/>
          <p:nvPr>
            <p:ph type="body" idx="1"/>
          </p:nvPr>
        </p:nvSpPr>
        <p:spPr>
          <a:xfrm>
            <a:off x="457200" y="1493356"/>
            <a:ext cx="8229600" cy="4525964"/>
          </a:xfrm>
          <a:prstGeom prst="rect">
            <a:avLst/>
          </a:prstGeom>
        </p:spPr>
        <p:txBody>
          <a:bodyPr/>
          <a:lstStyle/>
          <a:p>
            <a:pPr marL="513644" indent="-513644" defTabSz="355600">
              <a:spcBef>
                <a:spcPts val="0"/>
              </a:spcBef>
              <a:buFont typeface="Menlo Regular"/>
              <a:defRPr sz="1300">
                <a:latin typeface="Helvetica Neue"/>
                <a:ea typeface="Helvetica Neue"/>
                <a:cs typeface="Helvetica Neue"/>
                <a:sym typeface="Helvetica Neue"/>
              </a:defRPr>
            </a:pPr>
            <a:r>
              <a:t>But the primitive powers that burn within it burst open its wretched phraseology under the pressure of an elementary force. They awaken the secret nostalgia within the German soul. Hitlerism is more than a contagion or a  madness; it is an awakening of elementary feelings. But from this point on, this frighteningly dangerous phenomenon  becomes philosophically interesting. For these elementary feelings  harbor a philosophy. </a:t>
            </a:r>
          </a:p>
          <a:p>
            <a:pPr marL="513644" indent="-513644" defTabSz="355600">
              <a:spcBef>
                <a:spcPts val="0"/>
              </a:spcBef>
              <a:buFont typeface="Menlo Regular"/>
              <a:defRPr sz="1300">
                <a:latin typeface="Helvetica Neue"/>
                <a:ea typeface="Helvetica Neue"/>
                <a:cs typeface="Helvetica Neue"/>
                <a:sym typeface="Helvetica Neue"/>
              </a:defRPr>
            </a:pPr>
            <a:r>
              <a:t>The mysterious urgings of the blood, the appeals of heredity and the past for which the body serves as an enigmatic vehicle, lose the  character of being problems that are subject to a solution put forward  by a sovereignly free Self. Not only does the Self bring in the unknown  elements of these problems in order to resolve them; the Self is also  constituted by these elements. </a:t>
            </a:r>
          </a:p>
          <a:p>
            <a:pPr marL="513644" indent="-513644" defTabSz="355600">
              <a:spcBef>
                <a:spcPts val="0"/>
              </a:spcBef>
              <a:buFont typeface="Menlo Regular"/>
              <a:defRPr sz="1300">
                <a:latin typeface="Helvetica Neue"/>
                <a:ea typeface="Helvetica Neue"/>
                <a:cs typeface="Helvetica Neue"/>
                <a:sym typeface="Helvetica Neue"/>
              </a:defRPr>
            </a:pPr>
            <a:r>
              <a:t>But force is characterized by another type of propagation. The person who exerts force does not abandon it. Force does not disappear among those who submit to it. It is attached to the personality or society exerting it, enlarging that person or society while subordinating the rest. Here the universal order is not established as a consequence of ideological expansion; it is that very expansion that constitutes the unity of a world of masters and slaves. Nietzsche's will to power, which modern Germany is rediscovering and glorifying, is not only a new ideal; it is an ideal that simultaneously brings with it its own form of universalization: war and conquest.</a:t>
            </a:r>
            <a:br/>
          </a:p>
          <a:p>
            <a:pPr marL="0" indent="0" defTabSz="355600">
              <a:spcBef>
                <a:spcPts val="0"/>
              </a:spcBef>
              <a:buSzTx/>
              <a:buFontTx/>
              <a:buNone/>
              <a:defRPr sz="1300">
                <a:latin typeface="Helvetica Neue"/>
                <a:ea typeface="Helvetica Neue"/>
                <a:cs typeface="Helvetica Neue"/>
                <a:sym typeface="Helvetica Neue"/>
              </a:defRPr>
            </a:pPr>
            <a:endParaRPr sz="1200"/>
          </a:p>
          <a:p>
            <a:pPr marL="0" indent="0" defTabSz="457200">
              <a:spcBef>
                <a:spcPts val="1200"/>
              </a:spcBef>
              <a:buSzTx/>
              <a:buFontTx/>
              <a:buNone/>
              <a:defRPr b="1" sz="1333">
                <a:latin typeface="Times Roman"/>
                <a:ea typeface="Times Roman"/>
                <a:cs typeface="Times Roman"/>
                <a:sym typeface="Times Roman"/>
              </a:defRPr>
            </a:pPr>
            <a:endParaRPr b="0" sz="1200"/>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