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58" r:id="rId4"/>
    <p:sldId id="261" r:id="rId5"/>
    <p:sldId id="259"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6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F5BCB2-2641-423B-B564-3B0E029C2E05}" type="datetimeFigureOut">
              <a:rPr lang="en-US" smtClean="0"/>
              <a:t>6/12/2023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EDBF2-B02D-430B-987E-DA8090232E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3AD205-7EDD-4277-95A3-1171EC231E71}"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AD205-7EDD-4277-95A3-1171EC231E71}"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AD205-7EDD-4277-95A3-1171EC231E71}"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AD205-7EDD-4277-95A3-1171EC231E71}"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3AD205-7EDD-4277-95A3-1171EC231E71}"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3AD205-7EDD-4277-95A3-1171EC231E71}"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3AD205-7EDD-4277-95A3-1171EC231E71}"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3AD205-7EDD-4277-95A3-1171EC231E71}"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AD205-7EDD-4277-95A3-1171EC231E71}"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AD205-7EDD-4277-95A3-1171EC231E71}"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AD205-7EDD-4277-95A3-1171EC231E71}"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D205-7EDD-4277-95A3-1171EC231E71}" type="datetimeFigureOut">
              <a:rPr lang="en-US" smtClean="0"/>
              <a:t>6/12/2023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C5C8C-6AB5-46B2-9605-06204F1D89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habad.org/library/bible_cdo/aid/16325/jewish/Chapter-104.htm#v3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1882775"/>
            <a:ext cx="5334000" cy="1470025"/>
          </a:xfrm>
        </p:spPr>
        <p:txBody>
          <a:bodyPr>
            <a:normAutofit/>
          </a:bodyPr>
          <a:lstStyle/>
          <a:p>
            <a:r>
              <a:rPr lang="en-US" sz="4000" dirty="0" smtClean="0"/>
              <a:t>The </a:t>
            </a:r>
            <a:r>
              <a:rPr lang="en-US" sz="4000" dirty="0" smtClean="0"/>
              <a:t>Face of the </a:t>
            </a:r>
            <a:r>
              <a:rPr lang="en-US" sz="4000" dirty="0" smtClean="0"/>
              <a:t>Earth </a:t>
            </a:r>
            <a:br>
              <a:rPr lang="en-US" sz="4000" dirty="0" smtClean="0"/>
            </a:br>
            <a:r>
              <a:rPr lang="he-IL" sz="4000" b="1" i="1" dirty="0" smtClean="0"/>
              <a:t>פְּנֵ֣י אֲדָמָֽה</a:t>
            </a:r>
            <a:endParaRPr lang="en-US" sz="4000" dirty="0"/>
          </a:p>
        </p:txBody>
      </p:sp>
      <p:sp>
        <p:nvSpPr>
          <p:cNvPr id="3" name="Subtitle 2"/>
          <p:cNvSpPr>
            <a:spLocks noGrp="1"/>
          </p:cNvSpPr>
          <p:nvPr>
            <p:ph type="subTitle" idx="1"/>
          </p:nvPr>
        </p:nvSpPr>
        <p:spPr>
          <a:xfrm>
            <a:off x="1828800" y="5105400"/>
            <a:ext cx="6400800" cy="1752600"/>
          </a:xfrm>
        </p:spPr>
        <p:txBody>
          <a:bodyPr/>
          <a:lstStyle/>
          <a:p>
            <a:r>
              <a:rPr lang="en-US" dirty="0"/>
              <a:t>A Black and Indigenously-Inspired</a:t>
            </a:r>
            <a:br>
              <a:rPr lang="en-US" dirty="0"/>
            </a:br>
            <a:r>
              <a:rPr lang="en-US" dirty="0" err="1"/>
              <a:t>Levinasian</a:t>
            </a:r>
            <a:r>
              <a:rPr lang="en-US" dirty="0"/>
              <a:t> Conception of </a:t>
            </a:r>
            <a:r>
              <a:rPr lang="en-US" dirty="0" err="1"/>
              <a:t>Matrisocial</a:t>
            </a:r>
            <a:r>
              <a:rPr lang="en-US" dirty="0"/>
              <a:t> Ecological Becoming.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14" y="304800"/>
            <a:ext cx="3846786" cy="47897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“Does X have a face” is always the wrong question</a:t>
            </a:r>
            <a:endParaRPr lang="en-US" dirty="0"/>
          </a:p>
        </p:txBody>
      </p:sp>
      <p:sp>
        <p:nvSpPr>
          <p:cNvPr id="3" name="Content Placeholder 2"/>
          <p:cNvSpPr>
            <a:spLocks noGrp="1"/>
          </p:cNvSpPr>
          <p:nvPr>
            <p:ph idx="1"/>
          </p:nvPr>
        </p:nvSpPr>
        <p:spPr/>
        <p:txBody>
          <a:bodyPr>
            <a:normAutofit/>
          </a:bodyPr>
          <a:lstStyle/>
          <a:p>
            <a:r>
              <a:rPr lang="en-US" dirty="0" smtClean="0"/>
              <a:t>Straightforwardly ontological, predicative</a:t>
            </a:r>
          </a:p>
          <a:p>
            <a:r>
              <a:rPr lang="en-US" dirty="0" smtClean="0"/>
              <a:t>Reification of the face as </a:t>
            </a:r>
            <a:r>
              <a:rPr lang="en-US" dirty="0"/>
              <a:t>a </a:t>
            </a:r>
            <a:r>
              <a:rPr lang="en-US" dirty="0" smtClean="0"/>
              <a:t>thing</a:t>
            </a:r>
          </a:p>
          <a:p>
            <a:endParaRPr lang="en-US" dirty="0"/>
          </a:p>
        </p:txBody>
      </p:sp>
    </p:spTree>
    <p:extLst>
      <p:ext uri="{BB962C8B-B14F-4D97-AF65-F5344CB8AC3E}">
        <p14:creationId xmlns:p14="http://schemas.microsoft.com/office/powerpoint/2010/main" val="256625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 Visage” = Intentionality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Vision</a:t>
            </a:r>
          </a:p>
          <a:p>
            <a:r>
              <a:rPr lang="en-US" dirty="0" err="1" smtClean="0"/>
              <a:t>Visuality</a:t>
            </a:r>
            <a:endParaRPr lang="en-US" dirty="0" smtClean="0"/>
          </a:p>
          <a:p>
            <a:r>
              <a:rPr lang="en-US" dirty="0" smtClean="0"/>
              <a:t>Intentionality The Subject Position</a:t>
            </a:r>
          </a:p>
          <a:p>
            <a:r>
              <a:rPr lang="en-US" dirty="0" smtClean="0"/>
              <a:t>Man-to-Man position</a:t>
            </a:r>
          </a:p>
          <a:p>
            <a:r>
              <a:rPr lang="en-US" dirty="0" err="1" smtClean="0"/>
              <a:t>Persectivism</a:t>
            </a:r>
            <a:r>
              <a:rPr lang="en-US" dirty="0" smtClean="0"/>
              <a:t> in Levinas the visage is not the only important </a:t>
            </a:r>
            <a:r>
              <a:rPr lang="en-US" dirty="0" smtClean="0"/>
              <a:t>viewpoint</a:t>
            </a:r>
          </a:p>
          <a:p>
            <a:r>
              <a:rPr lang="en-US" dirty="0"/>
              <a:t>“Le visage” is a straightforward wordplay, well-known philosophical </a:t>
            </a:r>
            <a:r>
              <a:rPr lang="en-US" dirty="0" err="1"/>
              <a:t>trops</a:t>
            </a:r>
            <a:endParaRPr lang="en-US" dirty="0"/>
          </a:p>
          <a:p>
            <a:pPr lvl="1"/>
            <a:r>
              <a:rPr lang="en-US" dirty="0"/>
              <a:t>Vis a vis, vision</a:t>
            </a:r>
          </a:p>
          <a:p>
            <a:pPr lvl="1"/>
            <a:r>
              <a:rPr lang="en-US" dirty="0"/>
              <a:t>Intentionality of the seer, the power of </a:t>
            </a:r>
            <a:r>
              <a:rPr lang="en-US" dirty="0" err="1"/>
              <a:t>theoria</a:t>
            </a:r>
            <a:r>
              <a:rPr lang="en-US" dirty="0"/>
              <a:t>, of consciousness to subsume the external as internal</a:t>
            </a:r>
          </a:p>
          <a:p>
            <a:pPr lvl="1"/>
            <a:r>
              <a:rPr lang="en-US" dirty="0"/>
              <a:t>A seer is a subject, a masculine and virile subjectivity</a:t>
            </a:r>
          </a:p>
          <a:p>
            <a:pPr lvl="1"/>
            <a:r>
              <a:rPr lang="en-US" dirty="0"/>
              <a:t>The face-to-face is a man-to-man faceoff, a reconsideration of Hegel’s struggle for self-consciousness</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Anarchic</a:t>
            </a:r>
            <a:r>
              <a:rPr lang="en-US" smtClean="0"/>
              <a:t>, Faceless </a:t>
            </a:r>
            <a:r>
              <a:rPr lang="en-US" dirty="0" err="1" smtClean="0"/>
              <a:t>Levinas</a:t>
            </a:r>
            <a:endParaRPr lang="en-US" dirty="0"/>
          </a:p>
        </p:txBody>
      </p:sp>
      <p:sp>
        <p:nvSpPr>
          <p:cNvPr id="3" name="Content Placeholder 2"/>
          <p:cNvSpPr>
            <a:spLocks noGrp="1"/>
          </p:cNvSpPr>
          <p:nvPr>
            <p:ph idx="1"/>
          </p:nvPr>
        </p:nvSpPr>
        <p:spPr>
          <a:xfrm>
            <a:off x="457200" y="1600200"/>
            <a:ext cx="5410200" cy="4525963"/>
          </a:xfrm>
        </p:spPr>
        <p:txBody>
          <a:bodyPr/>
          <a:lstStyle/>
          <a:p>
            <a:r>
              <a:rPr lang="en-US" dirty="0"/>
              <a:t>In his later work, </a:t>
            </a:r>
            <a:r>
              <a:rPr lang="en-US" dirty="0" err="1"/>
              <a:t>Levinas</a:t>
            </a:r>
            <a:r>
              <a:rPr lang="en-US" dirty="0"/>
              <a:t> stops using the language of the face</a:t>
            </a:r>
          </a:p>
          <a:p>
            <a:pPr lvl="1"/>
            <a:r>
              <a:rPr lang="en-US" dirty="0"/>
              <a:t>Prevents the ontological error of thinking the face is a thing</a:t>
            </a:r>
          </a:p>
          <a:p>
            <a:pPr lvl="1"/>
            <a:r>
              <a:rPr lang="en-US" dirty="0"/>
              <a:t>His work foregrounds the depths from which subjectivity is given birth by maternity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720" y="2895600"/>
            <a:ext cx="2011680" cy="2884932"/>
          </a:xfrm>
          <a:prstGeom prst="rect">
            <a:avLst/>
          </a:prstGeom>
        </p:spPr>
      </p:pic>
    </p:spTree>
    <p:extLst>
      <p:ext uri="{BB962C8B-B14F-4D97-AF65-F5344CB8AC3E}">
        <p14:creationId xmlns:p14="http://schemas.microsoft.com/office/powerpoint/2010/main" val="198406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face of the element</a:t>
            </a:r>
            <a:endParaRPr lang="en-US" dirty="0"/>
          </a:p>
        </p:txBody>
      </p:sp>
      <p:sp>
        <p:nvSpPr>
          <p:cNvPr id="3" name="Content Placeholder 2"/>
          <p:cNvSpPr>
            <a:spLocks noGrp="1"/>
          </p:cNvSpPr>
          <p:nvPr>
            <p:ph idx="1"/>
          </p:nvPr>
        </p:nvSpPr>
        <p:spPr/>
        <p:txBody>
          <a:bodyPr>
            <a:normAutofit fontScale="47500" lnSpcReduction="20000"/>
          </a:bodyPr>
          <a:lstStyle/>
          <a:p>
            <a:r>
              <a:rPr lang="fr-FR" dirty="0">
                <a:latin typeface="Courier New" panose="02070309020205020404" pitchFamily="49" charset="0"/>
                <a:cs typeface="Courier New" panose="02070309020205020404" pitchFamily="49" charset="0"/>
              </a:rPr>
              <a:t>Il se déploie dans sa propre dimension la profondeur, inconvertible en largeur et en longueur où s'étend la face de l'élément. La chose, certes, elle non plus, ne s'offre que par une face unique; mais nous pouvons en faire le tour, et l'envers en vaut l'endroit. Tous les points de vue se valent. La profondeur de l'élément le prolonge et le perd dans la terre et dans le ciel « Rien ne finit, rien ne commence. »</a:t>
            </a:r>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It </a:t>
            </a:r>
            <a:r>
              <a:rPr lang="en-US" dirty="0" smtClean="0">
                <a:latin typeface="Courier New" panose="02070309020205020404" pitchFamily="49" charset="0"/>
                <a:cs typeface="Courier New" panose="02070309020205020404" pitchFamily="49" charset="0"/>
              </a:rPr>
              <a:t>unfolds in its own dimension: depth, which is inconvertible into the breadth and length in which the side of the element extends. To be sure, a thing likewise presents itself by but one unique side; but we can circle round it, and the reverse is equivalent to the obverse; all the points of view are equivalent. The depth of the element prolongs it till it is lost in the earth and in the heavens. “Nothing ends, nothing begins.</a:t>
            </a:r>
          </a:p>
          <a:p>
            <a:r>
              <a:rPr lang="en-US" dirty="0" smtClean="0"/>
              <a:t>Translator’s Note: </a:t>
            </a:r>
          </a:p>
          <a:p>
            <a:pPr lvl="1"/>
            <a:r>
              <a:rPr lang="en-US" dirty="0" smtClean="0"/>
              <a:t>It </a:t>
            </a:r>
            <a:r>
              <a:rPr lang="en-US" dirty="0"/>
              <a:t>is in order to reserve the English word ‘face’ to translate ‘visage’ — the countenance of the Other — that we are using the term ‘side’ to translate ‘face’ in this context</a:t>
            </a:r>
            <a:r>
              <a:rPr lang="en-US" dirty="0" smtClean="0"/>
              <a:t>.</a:t>
            </a:r>
            <a:endParaRPr lang="en-US" dirty="0" smtClean="0"/>
          </a:p>
          <a:p>
            <a:r>
              <a:rPr lang="en-US" dirty="0" smtClean="0"/>
              <a:t>The dimension here is *depth* as opposed to *height*</a:t>
            </a:r>
            <a:endParaRPr lang="en-US" dirty="0" smtClean="0"/>
          </a:p>
          <a:p>
            <a:pPr lvl="1"/>
            <a:r>
              <a:rPr lang="en-US" dirty="0" smtClean="0"/>
              <a:t>Materiality, The Self attached to the Ego in Time and the Other</a:t>
            </a:r>
          </a:p>
          <a:p>
            <a:pPr lvl="1"/>
            <a:r>
              <a:rPr lang="en-US" dirty="0" smtClean="0"/>
              <a:t>Materiality of Maternity in Otherwise than Being</a:t>
            </a:r>
          </a:p>
          <a:p>
            <a:pPr lvl="1"/>
            <a:r>
              <a:rPr lang="en-US" dirty="0" smtClean="0"/>
              <a:t>Gravity, Curvature of Space Time, </a:t>
            </a:r>
            <a:r>
              <a:rPr lang="en-US" dirty="0" err="1" smtClean="0"/>
              <a:t>etc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Creation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8910431"/>
              </p:ext>
            </p:extLst>
          </p:nvPr>
        </p:nvGraphicFramePr>
        <p:xfrm>
          <a:off x="914400" y="4365358"/>
          <a:ext cx="6172200" cy="691515"/>
        </p:xfrm>
        <a:graphic>
          <a:graphicData uri="http://schemas.openxmlformats.org/drawingml/2006/table">
            <a:tbl>
              <a:tblPr/>
              <a:tblGrid>
                <a:gridCol w="6172200">
                  <a:extLst>
                    <a:ext uri="{9D8B030D-6E8A-4147-A177-3AD203B41FA5}">
                      <a16:colId xmlns:a16="http://schemas.microsoft.com/office/drawing/2014/main" val="93883839"/>
                    </a:ext>
                  </a:extLst>
                </a:gridCol>
              </a:tblGrid>
              <a:tr h="0">
                <a:tc>
                  <a:txBody>
                    <a:bodyPr/>
                    <a:lstStyle/>
                    <a:p>
                      <a:r>
                        <a:rPr lang="en-US" b="1" u="none" strike="noStrike" dirty="0" smtClean="0">
                          <a:effectLst/>
                          <a:latin typeface="sbl_hebrew"/>
                          <a:hlinkClick r:id="rId2"/>
                        </a:rPr>
                        <a:t>30</a:t>
                      </a:r>
                      <a:r>
                        <a:rPr lang="en-US" b="1" u="none" strike="noStrike" dirty="0" smtClean="0">
                          <a:effectLst/>
                          <a:latin typeface="sbl_hebrew"/>
                        </a:rPr>
                        <a:t> </a:t>
                      </a:r>
                      <a:r>
                        <a:rPr lang="en-US" dirty="0" smtClean="0">
                          <a:effectLst/>
                        </a:rPr>
                        <a:t>You </a:t>
                      </a:r>
                      <a:r>
                        <a:rPr lang="en-US" dirty="0">
                          <a:effectLst/>
                        </a:rPr>
                        <a:t>will send forth Your </a:t>
                      </a:r>
                      <a:r>
                        <a:rPr lang="en-US" dirty="0" smtClean="0">
                          <a:effectLst/>
                        </a:rPr>
                        <a:t>spirit </a:t>
                      </a:r>
                      <a:r>
                        <a:rPr lang="en-US" dirty="0">
                          <a:effectLst/>
                        </a:rPr>
                        <a:t>and they will be created, </a:t>
                      </a:r>
                      <a:endParaRPr lang="en-US" dirty="0" smtClean="0">
                        <a:effectLst/>
                      </a:endParaRPr>
                    </a:p>
                    <a:p>
                      <a:r>
                        <a:rPr lang="en-US" dirty="0" smtClean="0">
                          <a:effectLst/>
                        </a:rPr>
                        <a:t>     and You </a:t>
                      </a:r>
                      <a:r>
                        <a:rPr lang="en-US" dirty="0">
                          <a:effectLst/>
                        </a:rPr>
                        <a:t>will renew the </a:t>
                      </a:r>
                      <a:r>
                        <a:rPr lang="en-US" dirty="0" smtClean="0">
                          <a:effectLst/>
                        </a:rPr>
                        <a:t>face </a:t>
                      </a:r>
                      <a:r>
                        <a:rPr lang="en-US" dirty="0">
                          <a:effectLst/>
                        </a:rPr>
                        <a:t>of the </a:t>
                      </a:r>
                      <a:r>
                        <a:rPr lang="en-US" dirty="0" smtClean="0">
                          <a:effectLst/>
                        </a:rPr>
                        <a:t>earth.</a:t>
                      </a:r>
                      <a:endParaRPr lang="en-US" dirty="0">
                        <a:effectLst/>
                      </a:endParaRPr>
                    </a:p>
                  </a:txBody>
                  <a:tcPr marL="0" marR="0" marT="47625" marB="95250">
                    <a:lnL>
                      <a:noFill/>
                    </a:lnL>
                    <a:lnR>
                      <a:noFill/>
                    </a:lnR>
                    <a:lnT>
                      <a:noFill/>
                    </a:lnT>
                    <a:lnB>
                      <a:noFill/>
                    </a:lnB>
                    <a:solidFill>
                      <a:srgbClr val="FFFFFF"/>
                    </a:solidFill>
                  </a:tcPr>
                </a:tc>
                <a:extLst>
                  <a:ext uri="{0D108BD9-81ED-4DB2-BD59-A6C34878D82A}">
                    <a16:rowId xmlns:a16="http://schemas.microsoft.com/office/drawing/2014/main" val="4083507763"/>
                  </a:ext>
                </a:extLst>
              </a:tr>
            </a:tbl>
          </a:graphicData>
        </a:graphic>
      </p:graphicFrame>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762000" y="1981200"/>
            <a:ext cx="184731" cy="369332"/>
          </a:xfrm>
          <a:prstGeom prst="rect">
            <a:avLst/>
          </a:prstGeom>
          <a:noFill/>
        </p:spPr>
        <p:txBody>
          <a:bodyPr wrap="none" rtlCol="0">
            <a:spAutoFit/>
          </a:bodyPr>
          <a:lstStyle/>
          <a:p>
            <a:endParaRPr lang="en-US" dirty="0"/>
          </a:p>
        </p:txBody>
      </p:sp>
      <p:sp>
        <p:nvSpPr>
          <p:cNvPr id="12" name="Rectangle 3"/>
          <p:cNvSpPr>
            <a:spLocks noChangeArrowheads="1"/>
          </p:cNvSpPr>
          <p:nvPr/>
        </p:nvSpPr>
        <p:spPr bwMode="auto">
          <a:xfrm>
            <a:off x="5786747" y="4105335"/>
            <a:ext cx="406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TextBox 12"/>
          <p:cNvSpPr txBox="1"/>
          <p:nvPr/>
        </p:nvSpPr>
        <p:spPr>
          <a:xfrm>
            <a:off x="887627" y="4992469"/>
            <a:ext cx="3714479" cy="646331"/>
          </a:xfrm>
          <a:prstGeom prst="rect">
            <a:avLst/>
          </a:prstGeom>
          <a:noFill/>
        </p:spPr>
        <p:txBody>
          <a:bodyPr wrap="none" rtlCol="0">
            <a:spAutoFit/>
          </a:bodyPr>
          <a:lstStyle/>
          <a:p>
            <a:r>
              <a:rPr lang="he-IL" b="1" dirty="0" smtClean="0">
                <a:latin typeface="sbl_hebrew"/>
                <a:hlinkClick r:id="rId2"/>
              </a:rPr>
              <a:t>ל</a:t>
            </a:r>
            <a:r>
              <a:rPr lang="en-US" b="1" dirty="0" smtClean="0">
                <a:latin typeface="sbl_hebrew"/>
              </a:rPr>
              <a:t> </a:t>
            </a:r>
            <a:r>
              <a:rPr lang="he-IL" dirty="0" smtClean="0">
                <a:latin typeface="sbl_hebrew"/>
              </a:rPr>
              <a:t>תְּשַׁלַּ֣ח </a:t>
            </a:r>
            <a:r>
              <a:rPr lang="he-IL" dirty="0">
                <a:latin typeface="sbl_hebrew"/>
              </a:rPr>
              <a:t>ר֖וּֽחֲךָ יִבָּֽרֵא֑וּן וּ֜תְחַדֵּ֗שׁ פְּנֵ֣י </a:t>
            </a:r>
            <a:r>
              <a:rPr lang="he-IL" dirty="0" smtClean="0">
                <a:latin typeface="sbl_hebrew"/>
              </a:rPr>
              <a:t>אֲדָמָֽה</a:t>
            </a:r>
            <a:endParaRPr lang="he-IL" dirty="0">
              <a:latin typeface="sbl_hebrew"/>
            </a:endParaRPr>
          </a:p>
          <a:p>
            <a:endParaRPr lang="en-US" dirty="0"/>
          </a:p>
        </p:txBody>
      </p:sp>
      <p:sp>
        <p:nvSpPr>
          <p:cNvPr id="15" name="Rectangle 5"/>
          <p:cNvSpPr>
            <a:spLocks noChangeArrowheads="1"/>
          </p:cNvSpPr>
          <p:nvPr/>
        </p:nvSpPr>
        <p:spPr bwMode="auto">
          <a:xfrm>
            <a:off x="790687" y="3827382"/>
            <a:ext cx="429128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1F2328"/>
                </a:solidFill>
                <a:effectLst/>
                <a:latin typeface="-apple-system"/>
              </a:rPr>
              <a:t>Psalm 104:29-30</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6"/>
          <p:cNvSpPr>
            <a:spLocks noChangeArrowheads="1"/>
          </p:cNvSpPr>
          <p:nvPr/>
        </p:nvSpPr>
        <p:spPr bwMode="auto">
          <a:xfrm>
            <a:off x="706747" y="1455002"/>
            <a:ext cx="896482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Descartes: it does not follow that we shall exist a moment from now,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unless there is some cause—the same cause which originally produced us—</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which continually reproduces us, as it were, that is to say, which keeps us in existence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762000" y="2505670"/>
            <a:ext cx="7294253" cy="923330"/>
          </a:xfrm>
          <a:prstGeom prst="rect">
            <a:avLst/>
          </a:prstGeom>
        </p:spPr>
        <p:txBody>
          <a:bodyPr wrap="square">
            <a:spAutoFit/>
          </a:bodyPr>
          <a:lstStyle/>
          <a:p>
            <a:r>
              <a:rPr lang="en-US" dirty="0" smtClean="0"/>
              <a:t>Bergson: Creation </a:t>
            </a:r>
            <a:r>
              <a:rPr lang="en-US" dirty="0"/>
              <a:t>would have appeared not simply as continued, but also as continuous. The universe, regarded as a whole, would really evolve. The future would no longer be determinable by the present</a:t>
            </a:r>
            <a:endParaRPr lang="en-US" dirty="0"/>
          </a:p>
        </p:txBody>
      </p:sp>
    </p:spTree>
    <p:extLst>
      <p:ext uri="{BB962C8B-B14F-4D97-AF65-F5344CB8AC3E}">
        <p14:creationId xmlns:p14="http://schemas.microsoft.com/office/powerpoint/2010/main" val="147225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354</Words>
  <Application>Microsoft Office PowerPoint</Application>
  <PresentationFormat>On-screen Show (4:3)</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Courier New</vt:lpstr>
      <vt:lpstr>sbl_hebrew</vt:lpstr>
      <vt:lpstr>Times New Roman</vt:lpstr>
      <vt:lpstr>Office Theme</vt:lpstr>
      <vt:lpstr>The Face of the Earth  פְּנֵ֣י אֲדָמָֽה</vt:lpstr>
      <vt:lpstr>“Does X have a face” is always the wrong question</vt:lpstr>
      <vt:lpstr>“Le Visage” = Intentionality</vt:lpstr>
      <vt:lpstr>Anarchic, Faceless Levinas</vt:lpstr>
      <vt:lpstr>The face of the element</vt:lpstr>
      <vt:lpstr>Continuous Creation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Mitchell Verter : The Face of the Earth. A Black and Indigenously-Inspired Levinasian Conception of Matrisocial Ecological Becoming.</dc:title>
  <dc:creator>mitchell</dc:creator>
  <cp:lastModifiedBy>mitch</cp:lastModifiedBy>
  <cp:revision>17</cp:revision>
  <dcterms:created xsi:type="dcterms:W3CDTF">2023-06-11T15:20:24Z</dcterms:created>
  <dcterms:modified xsi:type="dcterms:W3CDTF">2023-06-12T03:33:33Z</dcterms:modified>
</cp:coreProperties>
</file>