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0" y="480"/>
      </p:cViewPr>
      <p:guideLst>
        <p:guide orient="horz" pos="2158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3AF422E-D74D-46B9-AB01-15178AF3AA17}" type="datetime1">
              <a:rPr lang="en-US"/>
              <a:pPr lvl="0">
                <a:defRPr/>
              </a:pPr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932A856-5844-46C3-8DB5-778B7F0BCBD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9B27DB0-F6FF-4338-AD0C-60E32880752F}" type="datetime1">
              <a:rPr lang="en-US"/>
              <a:pPr lvl="0">
                <a:defRPr/>
              </a:pPr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AFFAD16-93C4-4128-912C-A06D0861F20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1"/>
          <p:cNvSpPr txBox="1"/>
          <p:nvPr userDrawn="1"/>
        </p:nvSpPr>
        <p:spPr>
          <a:xfrm>
            <a:off x="2135039" y="5200584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3" name="TextBox 63"/>
          <p:cNvSpPr txBox="1"/>
          <p:nvPr userDrawn="1"/>
        </p:nvSpPr>
        <p:spPr>
          <a:xfrm>
            <a:off x="2485294" y="5502341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57"/>
          <p:cNvSpPr txBox="1"/>
          <p:nvPr userDrawn="1"/>
        </p:nvSpPr>
        <p:spPr>
          <a:xfrm>
            <a:off x="5223491" y="520058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DELTON R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5" name="TextBox 64"/>
          <p:cNvSpPr txBox="1"/>
          <p:nvPr userDrawn="1"/>
        </p:nvSpPr>
        <p:spPr>
          <a:xfrm>
            <a:off x="5395819" y="5502341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36" name="TextBox 11"/>
          <p:cNvSpPr txBox="1"/>
          <p:nvPr userDrawn="1"/>
        </p:nvSpPr>
        <p:spPr>
          <a:xfrm>
            <a:off x="8153041" y="520058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BRENNAN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7" name="TextBox 63"/>
          <p:cNvSpPr txBox="1"/>
          <p:nvPr userDrawn="1"/>
        </p:nvSpPr>
        <p:spPr>
          <a:xfrm>
            <a:off x="8460817" y="5502341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 rot="3600000">
            <a:off x="2988373" y="2945695"/>
            <a:ext cx="928522" cy="928522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23260" y="2875002"/>
            <a:ext cx="5735955" cy="1095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Diabetes ML</a:t>
            </a:r>
            <a:endParaRPr lang="en-US" altLang="ko-KR" sz="6600" spc="6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13910" y="4411636"/>
            <a:ext cx="2964180" cy="291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accent1"/>
                </a:solidFill>
              </a:rPr>
              <a:t>김민서</a:t>
            </a:r>
            <a:r>
              <a:rPr lang="en-US" altLang="ko-KR" sz="1400">
                <a:solidFill>
                  <a:schemeClr val="accent1"/>
                </a:solidFill>
              </a:rPr>
              <a:t>,</a:t>
            </a:r>
            <a:r>
              <a:rPr lang="ko-KR" altLang="en-US" sz="1400">
                <a:solidFill>
                  <a:schemeClr val="accent1"/>
                </a:solidFill>
              </a:rPr>
              <a:t> 김윤서</a:t>
            </a:r>
            <a:r>
              <a:rPr lang="en-US" altLang="ko-KR" sz="1400">
                <a:solidFill>
                  <a:schemeClr val="accent1"/>
                </a:solidFill>
              </a:rPr>
              <a:t>,</a:t>
            </a:r>
            <a:r>
              <a:rPr lang="ko-KR" altLang="en-US" sz="1400">
                <a:solidFill>
                  <a:schemeClr val="accent1"/>
                </a:solidFill>
              </a:rPr>
              <a:t> 문창욱</a:t>
            </a:r>
            <a:r>
              <a:rPr lang="en-US" altLang="ko-KR" sz="1400">
                <a:solidFill>
                  <a:schemeClr val="accent1"/>
                </a:solidFill>
              </a:rPr>
              <a:t>,</a:t>
            </a:r>
            <a:r>
              <a:rPr lang="ko-KR" altLang="en-US" sz="1400">
                <a:solidFill>
                  <a:schemeClr val="accent1"/>
                </a:solidFill>
              </a:rPr>
              <a:t> 이건희</a:t>
            </a:r>
            <a:endParaRPr lang="ko-KR" altLang="en-US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7"/>
          <p:cNvSpPr/>
          <p:nvPr/>
        </p:nvSpPr>
        <p:spPr>
          <a:xfrm>
            <a:off x="657469" y="1413770"/>
            <a:ext cx="1123459" cy="609109"/>
          </a:xfrm>
          <a:prstGeom prst="flowChartPreparation">
            <a:avLst/>
          </a:prstGeom>
          <a:noFill/>
          <a:ln w="571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Lato"/>
                <a:ea typeface="Lato"/>
                <a:cs typeface="Lato"/>
              </a:rPr>
              <a:t>User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dk1"/>
              </a:solidFill>
              <a:latin typeface="Lato"/>
              <a:ea typeface="Lato"/>
              <a:cs typeface="Lato"/>
            </a:endParaRPr>
          </a:p>
        </p:txBody>
      </p:sp>
      <p:cxnSp>
        <p:nvCxnSpPr>
          <p:cNvPr id="10" name=""/>
          <p:cNvCxnSpPr>
            <a:endCxn id="11" idx="1"/>
          </p:cNvCxnSpPr>
          <p:nvPr/>
        </p:nvCxnSpPr>
        <p:spPr>
          <a:xfrm>
            <a:off x="1780928" y="1718325"/>
            <a:ext cx="1362566" cy="292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/>
          <p:nvPr/>
        </p:nvSpPr>
        <p:spPr>
          <a:xfrm>
            <a:off x="3143494" y="1414063"/>
            <a:ext cx="1018684" cy="609109"/>
          </a:xfrm>
          <a:prstGeom prst="rect">
            <a:avLst/>
          </a:prstGeom>
          <a:noFill/>
          <a:ln w="571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ato"/>
                <a:ea typeface="Lato"/>
                <a:cs typeface="Lato"/>
              </a:rPr>
              <a:t>Login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3153019" y="2366270"/>
            <a:ext cx="1152034" cy="609109"/>
          </a:xfrm>
          <a:prstGeom prst="rect">
            <a:avLst/>
          </a:prstGeom>
          <a:noFill/>
          <a:ln w="571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ato"/>
                <a:ea typeface="Lato"/>
                <a:cs typeface="Lato"/>
              </a:rPr>
              <a:t>Register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5800969" y="1414063"/>
            <a:ext cx="1018684" cy="609109"/>
          </a:xfrm>
          <a:prstGeom prst="rect">
            <a:avLst/>
          </a:prstGeom>
          <a:noFill/>
          <a:ln w="571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ato"/>
                <a:ea typeface="Lato"/>
                <a:cs typeface="Lato"/>
              </a:rPr>
              <a:t>Home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4" name="Rectangle 7"/>
          <p:cNvSpPr/>
          <p:nvPr/>
        </p:nvSpPr>
        <p:spPr>
          <a:xfrm>
            <a:off x="5800419" y="2356745"/>
            <a:ext cx="1018684" cy="609109"/>
          </a:xfrm>
          <a:prstGeom prst="rect">
            <a:avLst/>
          </a:prstGeom>
          <a:noFill/>
          <a:ln w="571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ato"/>
                <a:ea typeface="Lato"/>
                <a:cs typeface="Lato"/>
              </a:rPr>
              <a:t>Profile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8439396" y="1414063"/>
            <a:ext cx="1018684" cy="609109"/>
          </a:xfrm>
          <a:prstGeom prst="rect">
            <a:avLst/>
          </a:prstGeom>
          <a:noFill/>
          <a:ln w="571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ato"/>
                <a:ea typeface="Lato"/>
                <a:cs typeface="Lato"/>
              </a:rPr>
              <a:t>Survey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10163419" y="2058543"/>
            <a:ext cx="1018684" cy="609109"/>
          </a:xfrm>
          <a:prstGeom prst="rect">
            <a:avLst/>
          </a:prstGeom>
          <a:noFill/>
          <a:ln w="571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ato"/>
                <a:ea typeface="Lato"/>
                <a:cs typeface="Lato"/>
              </a:rPr>
              <a:t>Booking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5315195" y="3737870"/>
            <a:ext cx="1618759" cy="1961659"/>
          </a:xfrm>
          <a:prstGeom prst="rect">
            <a:avLst/>
          </a:prstGeom>
          <a:noFill/>
          <a:ln w="571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ato"/>
                <a:ea typeface="Lato"/>
                <a:cs typeface="Lato"/>
              </a:rPr>
              <a:t>- DB -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ato"/>
                <a:ea typeface="Lato"/>
                <a:cs typeface="Lato"/>
              </a:rPr>
              <a:t>Servey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ato"/>
                <a:ea typeface="Lato"/>
                <a:cs typeface="Lato"/>
              </a:rPr>
              <a:t>Save_Survey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543169" y="3909320"/>
            <a:ext cx="1761634" cy="609109"/>
          </a:xfrm>
          <a:prstGeom prst="flowChartPreparation">
            <a:avLst/>
          </a:prstGeom>
          <a:noFill/>
          <a:ln w="571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ato"/>
                <a:ea typeface="Lato"/>
                <a:cs typeface="Lato"/>
              </a:rPr>
              <a:t>Hospital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9944346" y="5014220"/>
            <a:ext cx="1723535" cy="609109"/>
          </a:xfrm>
          <a:prstGeom prst="flowChartPreparation">
            <a:avLst/>
          </a:prstGeom>
          <a:noFill/>
          <a:ln w="571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ato"/>
                <a:ea typeface="Lato"/>
                <a:cs typeface="Lato"/>
              </a:rPr>
              <a:t>data.csv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cxnSp>
        <p:nvCxnSpPr>
          <p:cNvPr id="20" name=""/>
          <p:cNvCxnSpPr>
            <a:stCxn id="11" idx="3"/>
            <a:endCxn id="13" idx="1"/>
          </p:cNvCxnSpPr>
          <p:nvPr/>
        </p:nvCxnSpPr>
        <p:spPr>
          <a:xfrm>
            <a:off x="4162178" y="1718617"/>
            <a:ext cx="1638791" cy="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1" name=""/>
          <p:cNvCxnSpPr>
            <a:stCxn id="13" idx="3"/>
            <a:endCxn id="15" idx="1"/>
          </p:cNvCxnSpPr>
          <p:nvPr/>
        </p:nvCxnSpPr>
        <p:spPr>
          <a:xfrm>
            <a:off x="6819653" y="1718617"/>
            <a:ext cx="1619742" cy="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2" name=""/>
          <p:cNvCxnSpPr>
            <a:endCxn id="12" idx="1"/>
          </p:cNvCxnSpPr>
          <p:nvPr/>
        </p:nvCxnSpPr>
        <p:spPr>
          <a:xfrm>
            <a:off x="1780928" y="1718325"/>
            <a:ext cx="1372091" cy="952500"/>
          </a:xfrm>
          <a:prstGeom prst="bentConnector3">
            <a:avLst>
              <a:gd name="adj1" fmla="val -17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3" name=""/>
          <p:cNvCxnSpPr>
            <a:stCxn id="13" idx="2"/>
            <a:endCxn id="14" idx="0"/>
          </p:cNvCxnSpPr>
          <p:nvPr/>
        </p:nvCxnSpPr>
        <p:spPr>
          <a:xfrm rot="5400000">
            <a:off x="6143249" y="2189683"/>
            <a:ext cx="333573" cy="55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6" name=""/>
          <p:cNvCxnSpPr>
            <a:stCxn id="13" idx="0"/>
            <a:endCxn id="11" idx="0"/>
          </p:cNvCxnSpPr>
          <p:nvPr/>
        </p:nvCxnSpPr>
        <p:spPr>
          <a:xfrm rot="5400000">
            <a:off x="4980780" y="86120"/>
            <a:ext cx="1588" cy="2657474"/>
          </a:xfrm>
          <a:prstGeom prst="bentConnector3">
            <a:avLst>
              <a:gd name="adj1" fmla="val -34907620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7" name=""/>
          <p:cNvCxnSpPr>
            <a:stCxn id="15" idx="3"/>
            <a:endCxn id="17" idx="3"/>
          </p:cNvCxnSpPr>
          <p:nvPr/>
        </p:nvCxnSpPr>
        <p:spPr>
          <a:xfrm flipH="1">
            <a:off x="6933954" y="1718617"/>
            <a:ext cx="2524125" cy="3000082"/>
          </a:xfrm>
          <a:prstGeom prst="bentConnector3">
            <a:avLst>
              <a:gd name="adj1" fmla="val -529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9" name=""/>
          <p:cNvCxnSpPr>
            <a:endCxn id="16" idx="1"/>
          </p:cNvCxnSpPr>
          <p:nvPr/>
        </p:nvCxnSpPr>
        <p:spPr>
          <a:xfrm flipV="1">
            <a:off x="9615487" y="2363098"/>
            <a:ext cx="547932" cy="1184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stCxn id="17" idx="1"/>
          </p:cNvCxnSpPr>
          <p:nvPr/>
        </p:nvCxnSpPr>
        <p:spPr>
          <a:xfrm flipH="1" flipV="1">
            <a:off x="2304803" y="4213874"/>
            <a:ext cx="3010391" cy="50482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1" name=""/>
          <p:cNvCxnSpPr/>
          <p:nvPr/>
        </p:nvCxnSpPr>
        <p:spPr>
          <a:xfrm rot="16200000" flipH="1">
            <a:off x="3124945" y="3074641"/>
            <a:ext cx="750981" cy="3638551"/>
          </a:xfrm>
          <a:prstGeom prst="bentConnector2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2" name=""/>
          <p:cNvCxnSpPr>
            <a:stCxn id="17" idx="3"/>
            <a:endCxn id="19" idx="1"/>
          </p:cNvCxnSpPr>
          <p:nvPr/>
        </p:nvCxnSpPr>
        <p:spPr>
          <a:xfrm>
            <a:off x="6933954" y="4718700"/>
            <a:ext cx="3010392" cy="600074"/>
          </a:xfrm>
          <a:prstGeom prst="bentConnector3">
            <a:avLst>
              <a:gd name="adj1" fmla="val -4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5" name=""/>
          <p:cNvCxnSpPr>
            <a:stCxn id="36" idx="2"/>
          </p:cNvCxnSpPr>
          <p:nvPr/>
        </p:nvCxnSpPr>
        <p:spPr>
          <a:xfrm rot="16200000" flipH="1">
            <a:off x="4951958" y="3606252"/>
            <a:ext cx="1126031" cy="77152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4538659" y="3061511"/>
            <a:ext cx="1181100" cy="3674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accent1"/>
                </a:solidFill>
              </a:rPr>
              <a:t>임시저장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40" name=""/>
          <p:cNvCxnSpPr/>
          <p:nvPr/>
        </p:nvCxnSpPr>
        <p:spPr>
          <a:xfrm rot="10800000">
            <a:off x="6095999" y="5461405"/>
            <a:ext cx="1071562" cy="408078"/>
          </a:xfrm>
          <a:prstGeom prst="bentConnector2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 txBox="1"/>
          <p:nvPr/>
        </p:nvSpPr>
        <p:spPr>
          <a:xfrm>
            <a:off x="7148510" y="5650407"/>
            <a:ext cx="3143250" cy="9104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accent1"/>
                </a:solidFill>
              </a:rPr>
              <a:t>병원에서 진단이 완료되면</a:t>
            </a:r>
            <a:endParaRPr lang="ko-KR" altLang="en-US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accent1"/>
                </a:solidFill>
              </a:rPr>
              <a:t>Save_Survey</a:t>
            </a:r>
            <a:r>
              <a:rPr lang="ko-KR" altLang="en-US">
                <a:solidFill>
                  <a:schemeClr val="accent1"/>
                </a:solidFill>
              </a:rPr>
              <a:t>에 저장 후 </a:t>
            </a:r>
            <a:endParaRPr lang="ko-KR" altLang="en-US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accent1"/>
                </a:solidFill>
              </a:rPr>
              <a:t>Survey</a:t>
            </a:r>
            <a:r>
              <a:rPr lang="ko-KR" altLang="en-US">
                <a:solidFill>
                  <a:schemeClr val="accent1"/>
                </a:solidFill>
              </a:rPr>
              <a:t>에서 해당 </a:t>
            </a:r>
            <a:r>
              <a:rPr lang="en-US" altLang="ko-KR">
                <a:solidFill>
                  <a:schemeClr val="accent1"/>
                </a:solidFill>
              </a:rPr>
              <a:t>Survey</a:t>
            </a:r>
            <a:r>
              <a:rPr lang="ko-KR" altLang="en-US">
                <a:solidFill>
                  <a:schemeClr val="accent1"/>
                </a:solidFill>
              </a:rPr>
              <a:t> 삭제 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43" name=""/>
          <p:cNvCxnSpPr>
            <a:stCxn id="44" idx="2"/>
          </p:cNvCxnSpPr>
          <p:nvPr/>
        </p:nvCxnSpPr>
        <p:spPr>
          <a:xfrm rot="16200000" flipH="1">
            <a:off x="10617042" y="4946986"/>
            <a:ext cx="421004" cy="10953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 txBox="1"/>
          <p:nvPr/>
        </p:nvSpPr>
        <p:spPr>
          <a:xfrm>
            <a:off x="9658346" y="3886200"/>
            <a:ext cx="2228852" cy="9050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에 모인 데이터를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46c6ba"/>
              </a:solidFill>
              <a:latin typeface="Lato"/>
              <a:ea typeface="Lato"/>
              <a:cs typeface="Lato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.CSV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 파일로 만들어 재학습을 할 수 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46c6ba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434011" y="964106"/>
            <a:ext cx="1000125" cy="3674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Logout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46c6ba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6" name="TextBox 6"/>
          <p:cNvSpPr txBox="1"/>
          <p:nvPr/>
        </p:nvSpPr>
        <p:spPr>
          <a:xfrm>
            <a:off x="461010" y="238121"/>
            <a:ext cx="3021330" cy="69342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300" normalizeH="0" baseline="0" mc:Ignorable="hp" hp:hslEmbossed="0">
                <a:solidFill>
                  <a:srgbClr val="262626"/>
                </a:solidFill>
                <a:latin typeface="Montserrat Semi Bold"/>
              </a:rPr>
              <a:t>서비스 구성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300" normalizeH="0" baseline="0" mc:Ignorable="hp" hp:hslEmbossed="0">
              <a:solidFill>
                <a:srgbClr val="262626"/>
              </a:solidFill>
              <a:latin typeface="Montserrat Semi Bold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6810370" y="2914649"/>
            <a:ext cx="2714628" cy="817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Survey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 검사가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Positive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이고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6c6ba"/>
              </a:solidFill>
              <a:latin typeface="Lato"/>
              <a:ea typeface="Lato"/>
              <a:cs typeface="Lato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검진 예약을 했을 경우만 임시저장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6c6ba"/>
              </a:solidFill>
              <a:latin typeface="Lato"/>
              <a:ea typeface="Lato"/>
              <a:cs typeface="Lato"/>
            </a:endParaRPr>
          </a:p>
        </p:txBody>
      </p:sp>
      <p:cxnSp>
        <p:nvCxnSpPr>
          <p:cNvPr id="48" name=""/>
          <p:cNvCxnSpPr/>
          <p:nvPr/>
        </p:nvCxnSpPr>
        <p:spPr>
          <a:xfrm flipV="1">
            <a:off x="9177337" y="2486677"/>
            <a:ext cx="1514474" cy="761347"/>
          </a:xfrm>
          <a:prstGeom prst="curvedConnector2">
            <a:avLst/>
          </a:prstGeom>
          <a:noFill/>
          <a:ln w="12700" cap="flat" cmpd="sng" algn="ctr">
            <a:solidFill>
              <a:srgbClr val="46c6ba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137660" y="2753802"/>
            <a:ext cx="3897630" cy="9018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감사합니다</a:t>
            </a:r>
            <a:endParaRPr lang="en-US" altLang="ko-KR" sz="5400" kern="0" spc="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6"/>
          <p:cNvSpPr/>
          <p:nvPr/>
        </p:nvSpPr>
        <p:spPr>
          <a:xfrm>
            <a:off x="1287953" y="1475503"/>
            <a:ext cx="1168400" cy="10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97653" y="1475503"/>
            <a:ext cx="8242300" cy="10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23060" y="1662380"/>
            <a:ext cx="401955" cy="646331"/>
          </a:xfrm>
          <a:prstGeom prst="rect">
            <a:avLst/>
          </a:prstGeom>
          <a:solidFill>
            <a:srgbClr val="595959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3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4747" y="1708671"/>
            <a:ext cx="3613693" cy="575424"/>
          </a:xfrm>
          <a:prstGeom prst="rect">
            <a:avLst/>
          </a:prstGeom>
          <a:solidFill>
            <a:srgbClr val="595959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bg1"/>
                </a:solidFill>
                <a:latin typeface="+mn-ea"/>
              </a:rPr>
              <a:t>알고리즘 설명 및 성능</a:t>
            </a:r>
            <a:endParaRPr lang="ko-KR" altLang="en-US" sz="32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1247775" y="330198"/>
            <a:ext cx="1196340" cy="75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spc="-300">
                <a:solidFill>
                  <a:schemeClr val="accent4"/>
                </a:solidFill>
              </a:rPr>
              <a:t>목차</a:t>
            </a:r>
            <a:endParaRPr lang="ko-KR" altLang="en-US" sz="4400" spc="-300">
              <a:solidFill>
                <a:schemeClr val="accent4"/>
              </a:solidFill>
            </a:endParaRPr>
          </a:p>
        </p:txBody>
      </p:sp>
      <p:sp>
        <p:nvSpPr>
          <p:cNvPr id="27" name="직사각형 16"/>
          <p:cNvSpPr/>
          <p:nvPr/>
        </p:nvSpPr>
        <p:spPr>
          <a:xfrm>
            <a:off x="1287953" y="3242123"/>
            <a:ext cx="1168400" cy="1044000"/>
          </a:xfrm>
          <a:prstGeom prst="rect">
            <a:avLst/>
          </a:prstGeom>
          <a:solidFill>
            <a:srgbClr val="5959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8" name="직사각형 18"/>
          <p:cNvSpPr/>
          <p:nvPr/>
        </p:nvSpPr>
        <p:spPr>
          <a:xfrm>
            <a:off x="2697653" y="3242123"/>
            <a:ext cx="8242300" cy="1044000"/>
          </a:xfrm>
          <a:prstGeom prst="rect">
            <a:avLst/>
          </a:prstGeom>
          <a:solidFill>
            <a:srgbClr val="5959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9" name="TextBox 19"/>
          <p:cNvSpPr txBox="1"/>
          <p:nvPr/>
        </p:nvSpPr>
        <p:spPr>
          <a:xfrm>
            <a:off x="1623060" y="3429000"/>
            <a:ext cx="401955" cy="63627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 wrap="non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Montserrat Semi Bold"/>
                <a:ea typeface="Montserrat Semi Bold"/>
              </a:rPr>
              <a:t>2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-300" normalizeH="0" baseline="0" mc:Ignorable="hp" hp:hslEmbossed="0">
              <a:solidFill>
                <a:srgbClr val="ffffff"/>
              </a:solidFill>
              <a:latin typeface="Montserrat Semi Bold"/>
              <a:ea typeface="Montserrat Semi Bold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2954747" y="3475291"/>
            <a:ext cx="4442368" cy="570929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Lato"/>
              </a:rPr>
              <a:t>알고리즘 성능 비교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-300" normalizeH="0" baseline="0" mc:Ignorable="hp" hp:hslEmbossed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35" name="직사각형 16"/>
          <p:cNvSpPr/>
          <p:nvPr/>
        </p:nvSpPr>
        <p:spPr>
          <a:xfrm>
            <a:off x="1287952" y="4923553"/>
            <a:ext cx="1168400" cy="1044000"/>
          </a:xfrm>
          <a:prstGeom prst="rect">
            <a:avLst/>
          </a:prstGeom>
          <a:solidFill>
            <a:srgbClr val="5959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6" name="직사각형 18"/>
          <p:cNvSpPr/>
          <p:nvPr/>
        </p:nvSpPr>
        <p:spPr>
          <a:xfrm>
            <a:off x="2697652" y="4923553"/>
            <a:ext cx="8242300" cy="1044000"/>
          </a:xfrm>
          <a:prstGeom prst="rect">
            <a:avLst/>
          </a:prstGeom>
          <a:solidFill>
            <a:srgbClr val="5959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7" name="TextBox 19"/>
          <p:cNvSpPr txBox="1"/>
          <p:nvPr/>
        </p:nvSpPr>
        <p:spPr>
          <a:xfrm>
            <a:off x="1613535" y="5110430"/>
            <a:ext cx="401955" cy="646331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 wrap="non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Montserrat Semi Bold"/>
                <a:ea typeface="Montserrat Semi Bold"/>
              </a:rPr>
              <a:t>3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-300" normalizeH="0" baseline="0" mc:Ignorable="hp" hp:hslEmbossed="0">
              <a:solidFill>
                <a:srgbClr val="ffffff"/>
              </a:solidFill>
              <a:latin typeface="Montserrat Semi Bold"/>
              <a:ea typeface="Montserrat Semi Bold"/>
            </a:endParaRPr>
          </a:p>
        </p:txBody>
      </p:sp>
      <p:sp>
        <p:nvSpPr>
          <p:cNvPr id="38" name="TextBox 20"/>
          <p:cNvSpPr txBox="1"/>
          <p:nvPr/>
        </p:nvSpPr>
        <p:spPr>
          <a:xfrm>
            <a:off x="2954746" y="5156721"/>
            <a:ext cx="1689643" cy="575424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Lato"/>
              </a:rPr>
              <a:t>서비스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-300" normalizeH="0" baseline="0" mc:Ignorable="hp" hp:hslEmbossed="0">
              <a:solidFill>
                <a:srgbClr val="ffffff"/>
              </a:solidFill>
              <a:latin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0810" y="720090"/>
            <a:ext cx="4914016" cy="9077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Random Forest</a:t>
            </a:r>
            <a:endParaRPr lang="en-US" altLang="ko-KR" sz="5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58045" y="1800225"/>
            <a:ext cx="4195818" cy="145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RandomForest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지도 머신 러닝 알고리즘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정확성, 단순성 및 유연성으로 인해 가장 많이 사용되는 알고리즘 중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하나이다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분류 및 회귀 작업에 사용할 수 있다는 사실과 비선형 특성을 결합하면 다양한 데이터 및 상황에 매우 적합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하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다.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900000">
            <a:off x="7319737" y="-4817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1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32054" y="1106709"/>
            <a:ext cx="5976747" cy="4644580"/>
          </a:xfrm>
          <a:prstGeom prst="rect">
            <a:avLst/>
          </a:prstGeom>
        </p:spPr>
      </p:pic>
      <p:sp>
        <p:nvSpPr>
          <p:cNvPr id="172" name="Rectangle 24"/>
          <p:cNvSpPr/>
          <p:nvPr/>
        </p:nvSpPr>
        <p:spPr>
          <a:xfrm>
            <a:off x="6767570" y="3960495"/>
            <a:ext cx="5262620" cy="2285999"/>
          </a:xfrm>
          <a:prstGeom prst="rect">
            <a:avLst/>
          </a:prstGeom>
        </p:spPr>
        <p:txBody>
          <a:bodyPr wrap="square">
            <a:spAutoFit/>
          </a:bodyPr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min 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1.0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test: 0.9134615384615384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mean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1.0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0.9798461538461537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mi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>
              <a:lnSpc>
                <a:spcPct val="15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0.9993975903614458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test: 0.9496270797475617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mean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0.9999993975903615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0.9730432013769363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73" name="TextBox 7"/>
          <p:cNvSpPr txBox="1"/>
          <p:nvPr/>
        </p:nvSpPr>
        <p:spPr>
          <a:xfrm>
            <a:off x="6264783" y="3600450"/>
            <a:ext cx="1583057" cy="3630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Lato"/>
                <a:ea typeface="Lato"/>
                <a:cs typeface="Lato"/>
              </a:rPr>
              <a:t>성능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tx1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0810" y="540067"/>
            <a:ext cx="5266443" cy="8496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Gradient Boosting</a:t>
            </a:r>
            <a:endParaRPr lang="en-US" altLang="ko-KR" sz="50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68846" y="1440180"/>
            <a:ext cx="4872094" cy="201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Gradient Boosting Algorithm (GBM)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흔히 경사 하강법으로 불리우는 방법으로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손실 함수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(loss function)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을 정량화 해주는 역할을 한다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손실 함수를 파라미터로 미분해서 기울기를 구하고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이 손실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(loss)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값이 작아지는 방향으로 파라미터를 움직이게 하는 방법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Gradient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가 현재까지 학습한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의 약점을 알려주고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이후 모델이 그것을 중점으로 하여 보완을 하는 방식이다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900000">
            <a:off x="7319737" y="-4817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2" name="Rectangle 24"/>
          <p:cNvSpPr/>
          <p:nvPr/>
        </p:nvSpPr>
        <p:spPr>
          <a:xfrm>
            <a:off x="6767570" y="3960495"/>
            <a:ext cx="5262620" cy="2285999"/>
          </a:xfrm>
          <a:prstGeom prst="rect">
            <a:avLst/>
          </a:prstGeom>
        </p:spPr>
        <p:txBody>
          <a:bodyPr wrap="square">
            <a:spAutoFit/>
          </a:bodyPr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min 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0.9903846153846154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0.9134615384615384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mean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0.9980072115384614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0.9715576923076923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mi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>
              <a:lnSpc>
                <a:spcPct val="15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0.9963963963963962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0.9374641422834195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mean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0.9994549314374614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0.9655523235800344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73" name="TextBox 7"/>
          <p:cNvSpPr txBox="1"/>
          <p:nvPr/>
        </p:nvSpPr>
        <p:spPr>
          <a:xfrm>
            <a:off x="6264783" y="3600450"/>
            <a:ext cx="1583057" cy="3630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Lato"/>
                <a:ea typeface="Lato"/>
                <a:cs typeface="Lato"/>
              </a:rPr>
              <a:t>성능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tx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7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32054" y="1105338"/>
            <a:ext cx="5976747" cy="464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0810" y="720090"/>
            <a:ext cx="5256920" cy="697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DecisionTreeClassifier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58044" y="1800225"/>
            <a:ext cx="4872094" cy="145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DecisionTreeClassifier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데이터에 있는 규칙을 학습을 통해 자동으로 찾아내 트리 기반의 분류 규칙을 만드는 알고리즘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다.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 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간단히 말하면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if else를 자동으로 찾아내 예측을 위한 규칙을 만드는 알고리즘)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900000">
            <a:off x="7319737" y="-4817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2" name="Rectangle 24"/>
          <p:cNvSpPr/>
          <p:nvPr/>
        </p:nvSpPr>
        <p:spPr>
          <a:xfrm>
            <a:off x="6767570" y="3960495"/>
            <a:ext cx="5262620" cy="2285999"/>
          </a:xfrm>
          <a:prstGeom prst="rect">
            <a:avLst/>
          </a:prstGeom>
        </p:spPr>
        <p:txBody>
          <a:bodyPr wrap="square">
            <a:spAutoFit/>
          </a:bodyPr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min 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1.0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0.9038461538461539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mean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1.0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0.9638557692307691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mi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>
              <a:lnSpc>
                <a:spcPct val="15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1.0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0.9205966724039014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mean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1.0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0.9547946643717728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73" name="TextBox 7"/>
          <p:cNvSpPr txBox="1"/>
          <p:nvPr/>
        </p:nvSpPr>
        <p:spPr>
          <a:xfrm>
            <a:off x="6264783" y="3600450"/>
            <a:ext cx="1583057" cy="3630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Lato"/>
                <a:ea typeface="Lato"/>
                <a:cs typeface="Lato"/>
              </a:rPr>
              <a:t>성능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tx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162050"/>
            <a:ext cx="5486400" cy="2152650"/>
          </a:xfrm>
          <a:prstGeom prst="rect">
            <a:avLst/>
          </a:prstGeom>
        </p:spPr>
      </p:pic>
      <p:pic>
        <p:nvPicPr>
          <p:cNvPr id="1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" y="3429000"/>
            <a:ext cx="5486400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0810" y="720090"/>
            <a:ext cx="4847346" cy="697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KneighborsClassifier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58044" y="1800225"/>
            <a:ext cx="4872094" cy="173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KneighborsClassifier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K-최근접 이웃(K-Nearest Neighbor, KNN)은 지도 학습 알고리즘 중 하나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굉장히 직관적이고 간단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한 알고리즘이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다. 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어떤 데이터가 주어지면 그 주변(이웃)의 데이터를 살펴본 뒤 더 많은 데이터가 포함되어 있는 범주로 분류하는 방식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다.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900000">
            <a:off x="7319737" y="-4817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2" name="Rectangle 24"/>
          <p:cNvSpPr/>
          <p:nvPr/>
        </p:nvSpPr>
        <p:spPr>
          <a:xfrm>
            <a:off x="6767570" y="3960495"/>
            <a:ext cx="5262620" cy="2285999"/>
          </a:xfrm>
          <a:prstGeom prst="rect">
            <a:avLst/>
          </a:prstGeom>
        </p:spPr>
        <p:txBody>
          <a:bodyPr wrap="square">
            <a:spAutoFit/>
          </a:bodyPr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min 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0.8990384615384616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0.7692307692307693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mean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0.9295600961538462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0.8824134615384616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mi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>
              <a:lnSpc>
                <a:spcPct val="15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0.8912207388111003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0.8030407343660355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mean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0.915234163681754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0.8588829030407343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73" name="TextBox 7"/>
          <p:cNvSpPr txBox="1"/>
          <p:nvPr/>
        </p:nvSpPr>
        <p:spPr>
          <a:xfrm>
            <a:off x="6264783" y="3600450"/>
            <a:ext cx="1583057" cy="3630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Lato"/>
                <a:ea typeface="Lato"/>
                <a:cs typeface="Lato"/>
              </a:rPr>
              <a:t>성능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tx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7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32054" y="1105338"/>
            <a:ext cx="5976747" cy="464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0810" y="720090"/>
            <a:ext cx="1678304" cy="906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SVM</a:t>
            </a:r>
            <a:endParaRPr lang="en-US" altLang="ko-KR" sz="5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58044" y="1800225"/>
            <a:ext cx="4872094" cy="173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SVM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 SVM 알고리즘은 기본적으로 두 개의 그룹(데이터)을 분리하는 방법으로 데이터들과 거리가 가장 먼 초평면(hyperplane)을 선택하여 분리하는 방법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이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다.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  SVM 알고리즘은 머신러닝 알고리즘에서 가장 유명하고 많이 사용되고 있다.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900000">
            <a:off x="7319737" y="-4817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2" name="Rectangle 24"/>
          <p:cNvSpPr/>
          <p:nvPr/>
        </p:nvSpPr>
        <p:spPr>
          <a:xfrm>
            <a:off x="6767570" y="3960495"/>
            <a:ext cx="5262620" cy="2285999"/>
          </a:xfrm>
          <a:prstGeom prst="rect">
            <a:avLst/>
          </a:prstGeom>
        </p:spPr>
        <p:txBody>
          <a:bodyPr wrap="square">
            <a:spAutoFit/>
          </a:bodyPr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min 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0.5865384615384616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0.5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mean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0.6163245192307693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0.6174326923076923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mi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>
              <a:lnSpc>
                <a:spcPct val="15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0.5865389485871414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0.5841652323580033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171360" indent="-171360" algn="just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mean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-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train: 0.6158167842541336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test: 0.6153324440619622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73" name="TextBox 7"/>
          <p:cNvSpPr txBox="1"/>
          <p:nvPr/>
        </p:nvSpPr>
        <p:spPr>
          <a:xfrm>
            <a:off x="6264783" y="3600450"/>
            <a:ext cx="1583057" cy="3630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Lato"/>
                <a:ea typeface="Lato"/>
                <a:cs typeface="Lato"/>
              </a:rPr>
              <a:t>성능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tx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50" y="674935"/>
            <a:ext cx="4763787" cy="5508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4343" y="3064452"/>
            <a:ext cx="9543314" cy="3020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Clr>
                <a:schemeClr val="accent1"/>
              </a:buClr>
              <a:buSzPct val="150000"/>
              <a:buNone/>
              <a:defRPr/>
            </a:pP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sz="1400"/>
              <a:t>교차검증이란 모델 학습 시 데이터를 훈련용과 검증용으로 교차하여 선택하는 방법</a:t>
            </a:r>
            <a:r>
              <a:rPr lang="ko-KR" altLang="en-US" sz="1400"/>
              <a:t> </a:t>
            </a:r>
            <a:r>
              <a:rPr lang="en-US" altLang="ko-KR" sz="1400"/>
              <a:t>-</a:t>
            </a:r>
            <a:endParaRPr lang="en-US" altLang="ko-KR" sz="1400"/>
          </a:p>
          <a:p>
            <a:pPr marL="0" indent="0" algn="ctr">
              <a:lnSpc>
                <a:spcPct val="150000"/>
              </a:lnSpc>
              <a:buClr>
                <a:schemeClr val="accent1"/>
              </a:buClr>
              <a:buSzPct val="150000"/>
              <a:buNone/>
              <a:defRPr/>
            </a:pPr>
            <a:endParaRPr lang="en-US" altLang="ko-KR" sz="1400"/>
          </a:p>
          <a:p>
            <a:pPr marL="0" indent="0" algn="ctr">
              <a:lnSpc>
                <a:spcPct val="150000"/>
              </a:lnSpc>
              <a:buClr>
                <a:schemeClr val="accent1"/>
              </a:buClr>
              <a:buSzPct val="150000"/>
              <a:buNone/>
              <a:defRPr/>
            </a:pPr>
            <a:r>
              <a:rPr lang="ko-KR" altLang="en-US" sz="1400"/>
              <a:t>일반적으로 보통은 train set 으로 모델을 훈련, test set으로 모델을 검증한다.</a:t>
            </a:r>
            <a:endParaRPr lang="ko-KR" altLang="en-US" sz="1400"/>
          </a:p>
          <a:p>
            <a:pPr marL="0" indent="0" algn="ctr">
              <a:lnSpc>
                <a:spcPct val="150000"/>
              </a:lnSpc>
              <a:buClr>
                <a:schemeClr val="accent1"/>
              </a:buClr>
              <a:buSzPct val="150000"/>
              <a:buNone/>
              <a:defRPr/>
            </a:pPr>
            <a:r>
              <a:rPr lang="ko-KR" altLang="en-US" sz="1400"/>
              <a:t>고정된 test set을 통해 모델의 성능을 검증하고 수정 </a:t>
            </a:r>
            <a:r>
              <a:rPr lang="en-US" altLang="ko-KR" sz="1400"/>
              <a:t>-&gt;</a:t>
            </a:r>
            <a:r>
              <a:rPr lang="ko-KR" altLang="en-US" sz="1400"/>
              <a:t> 결국 만든 모델은 test set 에만 잘 동작하는 모델이 된다.</a:t>
            </a:r>
            <a:endParaRPr lang="ko-KR" altLang="en-US" sz="1400"/>
          </a:p>
          <a:p>
            <a:pPr marL="0" indent="0" algn="ctr">
              <a:lnSpc>
                <a:spcPct val="150000"/>
              </a:lnSpc>
              <a:buClr>
                <a:schemeClr val="accent1"/>
              </a:buClr>
              <a:buSzPct val="150000"/>
              <a:buNone/>
              <a:defRPr/>
            </a:pPr>
            <a:endParaRPr lang="ko-KR" altLang="en-US" sz="1400"/>
          </a:p>
          <a:p>
            <a:pPr marL="0" indent="0" algn="ctr">
              <a:lnSpc>
                <a:spcPct val="150000"/>
              </a:lnSpc>
              <a:buClr>
                <a:schemeClr val="accent1"/>
              </a:buClr>
              <a:buSzPct val="150000"/>
              <a:buNone/>
              <a:defRPr/>
            </a:pPr>
            <a:r>
              <a:rPr lang="ko-KR" altLang="en-US" sz="1500">
                <a:solidFill>
                  <a:srgbClr val="ff0000"/>
                </a:solidFill>
              </a:rPr>
              <a:t>즉, test set에 과적합(overfitting)</a:t>
            </a:r>
            <a:endParaRPr lang="ko-KR" altLang="en-US" sz="150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Clr>
                <a:schemeClr val="accent1"/>
              </a:buClr>
              <a:buSzPct val="150000"/>
              <a:buNone/>
              <a:defRPr/>
            </a:pPr>
            <a:endParaRPr lang="ko-KR" altLang="en-US" sz="150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Clr>
                <a:schemeClr val="accent1"/>
              </a:buClr>
              <a:buSzPct val="150000"/>
              <a:buNone/>
              <a:defRPr/>
            </a:pPr>
            <a:r>
              <a:rPr lang="ko-KR" altLang="en-US" sz="1400"/>
              <a:t>이를 해결하고자 하는 것이 바로 교차 검증(cross validation)이다.</a:t>
            </a:r>
            <a:endParaRPr lang="ko-KR" altLang="en-US" sz="1400"/>
          </a:p>
          <a:p>
            <a:pPr marL="0" indent="0" algn="ctr">
              <a:lnSpc>
                <a:spcPct val="150000"/>
              </a:lnSpc>
              <a:buClr>
                <a:schemeClr val="accent1"/>
              </a:buClr>
              <a:buSzPct val="150000"/>
              <a:buNone/>
              <a:defRPr/>
            </a:pPr>
            <a:r>
              <a:rPr lang="ko-KR" altLang="en-US" sz="1400"/>
              <a:t>교차 검증은 train set을 train set + validation set으로 분리한 뒤, validation set을 사용해 검증하는 방식이다.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3308985" y="1058388"/>
            <a:ext cx="5564505" cy="17305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교차 검증</a:t>
            </a:r>
            <a:endParaRPr lang="ko-KR" alt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>
              <a:defRPr/>
            </a:pPr>
            <a:r>
              <a:rPr lang="en-US" altLang="ko-KR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(Cross-validation)</a:t>
            </a:r>
            <a:endParaRPr lang="en-US" altLang="ko-KR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7834" y="651101"/>
            <a:ext cx="11068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spc="300">
                <a:solidFill>
                  <a:schemeClr val="accent1"/>
                </a:solidFill>
              </a:rPr>
              <a:t>교차 검증</a:t>
            </a:r>
            <a:endParaRPr lang="ko-KR" altLang="en-US" sz="1400" spc="30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4875" y="1452496"/>
            <a:ext cx="5378295" cy="118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score min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train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1.0 test: 0.9134615384615384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200">
                <a:solidFill>
                  <a:srgbClr val="ff0000"/>
                </a:solidFill>
              </a:rPr>
              <a:t>score mean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=&gt;</a:t>
            </a:r>
            <a:r>
              <a:rPr lang="en-US" sz="1200">
                <a:solidFill>
                  <a:srgbClr val="ff0000"/>
                </a:solidFill>
              </a:rPr>
              <a:t> train: 1.0 test: 0.9798461538461537</a:t>
            </a:r>
            <a:endParaRPr lang="en-US" sz="120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cross score min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train: 0.9993975903614458 test: 0.9496270797475617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200">
                <a:solidFill>
                  <a:srgbClr val="ff0000"/>
                </a:solidFill>
              </a:rPr>
              <a:t>cross score mean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=&gt;</a:t>
            </a:r>
            <a:r>
              <a:rPr lang="en-US" sz="1200">
                <a:solidFill>
                  <a:srgbClr val="ff0000"/>
                </a:solidFill>
              </a:rPr>
              <a:t> train: 0.9999993975903615 test: 0.9730432013769363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461504"/>
            <a:ext cx="5549740" cy="1184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score min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train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0.9903846153846154 test: 0.9134615384615384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200">
                <a:solidFill>
                  <a:srgbClr val="ff0000"/>
                </a:solidFill>
              </a:rPr>
              <a:t>score mean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=&gt;</a:t>
            </a:r>
            <a:r>
              <a:rPr lang="en-US" sz="1200">
                <a:solidFill>
                  <a:srgbClr val="ff0000"/>
                </a:solidFill>
              </a:rPr>
              <a:t> train: 0.9980072115384614 test: 0.9715576923076923</a:t>
            </a:r>
            <a:endParaRPr lang="en-US" sz="120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cross score min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train: 0.9963963963963962 test: 0.9374641422834195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200">
                <a:solidFill>
                  <a:srgbClr val="ff0000"/>
                </a:solidFill>
              </a:rPr>
              <a:t>cross score mean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=&gt;</a:t>
            </a:r>
            <a:r>
              <a:rPr lang="en-US" sz="1200">
                <a:solidFill>
                  <a:srgbClr val="ff0000"/>
                </a:solidFill>
              </a:rPr>
              <a:t> train: 0.9994549314374614 test: 0.9655523235800344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211" y="171672"/>
            <a:ext cx="4792980" cy="693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알고리즘 성능 비교</a:t>
            </a:r>
            <a:endParaRPr lang="ko-KR" altLang="en-US" sz="40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58" y="1125684"/>
            <a:ext cx="1583055" cy="296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accent1"/>
                </a:solidFill>
              </a:rPr>
              <a:t>Random Forest</a:t>
            </a:r>
            <a:endParaRPr lang="en-US" altLang="ko-KR" sz="140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7"/>
          <p:cNvSpPr txBox="1"/>
          <p:nvPr/>
        </p:nvSpPr>
        <p:spPr>
          <a:xfrm>
            <a:off x="5895975" y="1126662"/>
            <a:ext cx="1906906" cy="30018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Gredient Boosting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46c6ba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608227" y="3252721"/>
            <a:ext cx="5283043" cy="1184024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min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train: 1.0 test: 0.9038461538461539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score mean: train: 1.0 test: 0.9638557692307691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min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train: 1.0 test: 0.9205966724039014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cross score mean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train: 1.0 test: 0.9547946643717728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0" name="Rectangle 3"/>
          <p:cNvSpPr/>
          <p:nvPr/>
        </p:nvSpPr>
        <p:spPr>
          <a:xfrm>
            <a:off x="6096000" y="3252203"/>
            <a:ext cx="5549740" cy="1184542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min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train: 0.8990384615384616 test: 0.7692307692307693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score mean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train: 0.9295600961538462 test: 0.8824134615384616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min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train: 0.8912207388111003 test: 0.8030407343660355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cross score mean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train: 0.915234163681754 test: 0.8588829030407343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518158" y="2916383"/>
            <a:ext cx="2164079" cy="29634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DecisionTreeClassifier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46c6ba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5895975" y="2917362"/>
            <a:ext cx="2183132" cy="30018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KneighborsClassifier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46c6ba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493926" y="5062471"/>
            <a:ext cx="5387818" cy="1184023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min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train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0.5865384615384616 test: 0.5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score mean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train: 0.6163245192307693 test: 0.6174326923076923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min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train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0.5865389485871414 test: 0.5841652323580033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cross score mean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train: 0.6158167842541336 test: 0.6153324440619622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5991225" y="5033378"/>
            <a:ext cx="5549740" cy="1184542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score min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train: 0.5865384615384616 test: 0.5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score mean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train: 0.6163245192307693 test: 0.6174326923076923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cross score min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Lato"/>
                <a:ea typeface="Lato"/>
                <a:cs typeface="Lato"/>
              </a:rPr>
              <a:t> train: 0.5865389485871414 test: 0.5841652323580033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cross score mean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Lato"/>
                <a:ea typeface="Lato"/>
                <a:cs typeface="Lato"/>
              </a:rPr>
              <a:t> train: 0.6158167842541336 test: 0.6153324440619622</a:t>
            </a:r>
            <a:endParaRPr xmlns:mc="http://schemas.openxmlformats.org/markup-compatibility/2006" xmlns:hp="http://schemas.haansoft.com/office/presentation/8.0" kumimoji="0" 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518158" y="4745183"/>
            <a:ext cx="754379" cy="29634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svm 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46c6ba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6096000" y="4593762"/>
            <a:ext cx="5564510" cy="49068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3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KneighborsClassfier의 파라미터인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ko-KR" sz="13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n_neighbors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ko-KR" sz="13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의 값을 낮추어 진행</a:t>
            </a:r>
            <a:endParaRPr xmlns:mc="http://schemas.openxmlformats.org/markup-compatibility/2006" xmlns:hp="http://schemas.haansoft.com/office/presentation/8.0" kumimoji="0" lang="ko-KR" altLang="ko-KR" sz="1300" b="0" i="0" u="none" strike="noStrike" kern="1200" cap="none" spc="0" normalizeH="0" baseline="0" mc:Ignorable="hp" hp:hslEmbossed="0">
              <a:solidFill>
                <a:srgbClr val="46c6ba"/>
              </a:solidFill>
              <a:latin typeface="Lato"/>
              <a:ea typeface="Lato"/>
              <a:cs typeface="Lato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300" b="0" i="0" u="none" strike="noStrike" kern="1200" cap="none" spc="0" normalizeH="0" baseline="0" mc:Ignorable="hp" hp:hslEmbossed="0">
                <a:solidFill>
                  <a:srgbClr val="46c6ba"/>
                </a:solidFill>
                <a:latin typeface="Lato"/>
                <a:ea typeface="Lato"/>
                <a:cs typeface="Lato"/>
              </a:rPr>
              <a:t>=&gt; 학습 1000회 수행 </a:t>
            </a:r>
            <a:endParaRPr xmlns:mc="http://schemas.openxmlformats.org/markup-compatibility/2006" xmlns:hp="http://schemas.haansoft.com/office/presentation/8.0" kumimoji="0" lang="ko-KR" altLang="ko-KR" sz="1300" b="0" i="0" u="none" strike="noStrike" kern="1200" cap="none" spc="0" normalizeH="0" baseline="0" mc:Ignorable="hp" hp:hslEmbossed="0">
              <a:solidFill>
                <a:srgbClr val="46c6ba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7" name="Rectangle 24"/>
          <p:cNvSpPr/>
          <p:nvPr/>
        </p:nvSpPr>
        <p:spPr>
          <a:xfrm>
            <a:off x="485960" y="1032770"/>
            <a:ext cx="5323984" cy="1637808"/>
          </a:xfrm>
          <a:prstGeom prst="rect">
            <a:avLst/>
          </a:prstGeom>
          <a:noFill/>
          <a:ln w="254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8" name="Rectangle 24"/>
          <p:cNvSpPr/>
          <p:nvPr/>
        </p:nvSpPr>
        <p:spPr>
          <a:xfrm>
            <a:off x="6012751" y="1033329"/>
            <a:ext cx="5323984" cy="1637808"/>
          </a:xfrm>
          <a:prstGeom prst="rect">
            <a:avLst/>
          </a:prstGeom>
          <a:noFill/>
          <a:ln w="254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9" name="Rectangle 24"/>
          <p:cNvSpPr/>
          <p:nvPr/>
        </p:nvSpPr>
        <p:spPr>
          <a:xfrm>
            <a:off x="485959" y="2844355"/>
            <a:ext cx="5323984" cy="1637808"/>
          </a:xfrm>
          <a:prstGeom prst="rect">
            <a:avLst/>
          </a:prstGeom>
          <a:noFill/>
          <a:ln w="254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6012752" y="2844355"/>
            <a:ext cx="5323984" cy="3447559"/>
          </a:xfrm>
          <a:prstGeom prst="rect">
            <a:avLst/>
          </a:prstGeom>
          <a:noFill/>
          <a:ln w="254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1" name="Rectangle 24"/>
          <p:cNvSpPr/>
          <p:nvPr/>
        </p:nvSpPr>
        <p:spPr>
          <a:xfrm>
            <a:off x="485959" y="4663630"/>
            <a:ext cx="5323984" cy="1637808"/>
          </a:xfrm>
          <a:prstGeom prst="rect">
            <a:avLst/>
          </a:prstGeom>
          <a:noFill/>
          <a:ln w="254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2" name=""/>
          <p:cNvSpPr/>
          <p:nvPr/>
        </p:nvSpPr>
        <p:spPr>
          <a:xfrm>
            <a:off x="757237" y="830755"/>
            <a:ext cx="4829175" cy="20478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1"/>
      <p:bldP spid="21" grpId="2"/>
      <p:bldP spid="22" grpId="3"/>
      <p:bldP spid="25" grpId="4"/>
      <p:bldP spid="26" grpId="5"/>
      <p:bldP spid="32" grpId="6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사업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607</ep:Words>
  <ep:PresentationFormat>Widescreen</ep:PresentationFormat>
  <ep:Paragraphs>140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2018-05-05T03:43:01.000</dcterms:created>
  <dc:creator>ilhamsyahvutra@outlook.com</dc:creator>
  <cp:lastModifiedBy>김윤서</cp:lastModifiedBy>
  <dcterms:modified xsi:type="dcterms:W3CDTF">2022-11-27T12:21:00.378</dcterms:modified>
  <cp:revision>71</cp:revision>
  <dc:title>PowerPoint Presentation</dc:title>
  <cp:version/>
</cp:coreProperties>
</file>