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0" r:id="rId9"/>
    <p:sldId id="272" r:id="rId10"/>
    <p:sldId id="275" r:id="rId11"/>
    <p:sldId id="270" r:id="rId12"/>
    <p:sldId id="271" r:id="rId13"/>
    <p:sldId id="261" r:id="rId14"/>
    <p:sldId id="262" r:id="rId15"/>
    <p:sldId id="269" r:id="rId16"/>
    <p:sldId id="263" r:id="rId17"/>
    <p:sldId id="264" r:id="rId18"/>
    <p:sldId id="274" r:id="rId19"/>
    <p:sldId id="268" r:id="rId20"/>
    <p:sldId id="265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h102664@outlook.kr" initials="k" lastIdx="1" clrIdx="0">
    <p:extLst>
      <p:ext uri="{19B8F6BF-5375-455C-9EA6-DF929625EA0E}">
        <p15:presenceInfo xmlns:p15="http://schemas.microsoft.com/office/powerpoint/2012/main" userId="b3c8e75071e158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37F9D-E219-7B11-668F-F912F4EBE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0E742-7234-5EE3-092A-C9CBF59B7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E388-C7EE-D24E-92F9-166FC798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56AF6-6B45-E592-B8A9-A18A696B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24AFE-72C6-31EB-280D-F43149E5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B077-5B23-F3C7-AEF3-03836843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A7771-DCD2-D64E-D908-B8D40624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5B0A7-99C8-BE83-C661-08A8875D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61F6E-3D88-8B7A-6B1C-029BC7F5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6CFB1-C920-0B2D-408F-09749EFF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0C898-68B6-C0A8-E532-ACD2B3006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5E77E-AEE2-51B0-235D-4C0F415C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9419-A801-62BB-05D6-821705A4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548B7-7120-9784-8A41-70E1E0F1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5BB4E-6CFF-E10C-8AD4-C21C85B6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5FF9-B84F-0F9A-9FA0-4AADC18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26733-BE43-ECF6-29CA-87416D71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F70AE-B64A-9882-D2C3-EB5EA14B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3C97E-D195-FDE7-FC6D-C2CBBD1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3231-A4C5-8C39-7A3A-BCCA6136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6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8A3E0-36FD-ADAC-B34C-7BA9342D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20369-974D-9493-2AE8-2F9A01A9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81D6E-6794-0043-416E-0B5C0647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EE5FD-3644-426A-6FA7-BC3097F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28E2B-FE57-DB91-D08E-1BEF366E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4EA3C-E685-6363-E06C-41FEFBA2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1C3C0-9D3C-C34A-17F5-EE27E4DF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FC3151-6759-5312-DE40-3946A36DC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4A0C7-416B-CB76-05E0-70CEC6DA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69277-49D6-5FC7-FB55-9231711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20300-B4DD-8E88-034B-FBEDF16A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CA67B-F966-DED7-3BBA-B942DA2F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444E2-0336-F995-CE66-67D732D6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4F884-63E7-C601-9392-39221CBAF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A6A1-73E9-A524-FEDB-1243ADAFA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A24228-0901-03FE-9337-DD887E6F5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5111F-F668-6987-6878-57A83BA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5C436-6C72-2354-F9EF-FBDEDA40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3AC79-A1FC-353F-71DB-D79EE37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485B6-6602-FBA3-7C85-FFD68C6D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F48F4F-EBCD-7899-E983-09511A4A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29C97-4E5D-7585-5FBC-10696BD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EA880-BD9C-91AF-8F73-81F4E9F0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9D714-DAEF-439E-81F8-1C66AC47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24D7B7-CF55-3E20-F03D-B3CFA695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E77B6-D018-5E68-E071-58CCF5B0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C2924-0FBC-1353-85C3-A2D787B0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5AF33-3D08-F0ED-FDF6-83E9E568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7FC82-AC36-5AC0-66F6-468C42CD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37D3-52A6-BCB4-5121-18B4E9E8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A62BB-A20C-C65E-90D3-104D06CD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D791C-5C1B-EF9A-1E57-FCC33C3E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0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D381-08F8-4C75-7341-CC6E91FB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D7986-1BF3-72FB-F9BC-3D4A73B31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A3FA9-FC7B-8396-965A-7E128407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ACA8D-2BF8-C35A-9ECD-E2B90BBD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3318B-AA80-A60C-1F21-FE30BC88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26BED-2F19-A39F-946F-2B4EE06A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B2EE9-B35B-FE62-17BA-6C5B9103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EAE76-DA30-FCBC-D3F6-462B58A8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3B934-F0DE-2EC6-FEC1-7696B6F6F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C508-D8D9-4427-B086-41F2ED0D68B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C7016-02DF-DF5F-1515-84D279DF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BCF23-C397-9EE9-0B24-C7684982C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1573-F663-4850-B67A-038F51609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n7213/221799584534" TargetMode="External"/><Relationship Id="rId2" Type="http://schemas.openxmlformats.org/officeDocument/2006/relationships/hyperlink" Target="http://bplab.kr/coding_download/?q=YToxOntzOjEyOiJrZXl3b3JkX3R5cGUiO3M6MzoiYWxsIjt9&amp;bmode=view&amp;idx=6823544&amp;t=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eOYHukDreU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F9BBC73-03DC-4DE8-A8A7-6251C6DB91CF}"/>
              </a:ext>
            </a:extLst>
          </p:cNvPr>
          <p:cNvSpPr/>
          <p:nvPr/>
        </p:nvSpPr>
        <p:spPr>
          <a:xfrm>
            <a:off x="0" y="3729317"/>
            <a:ext cx="12192000" cy="312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13D90-ADB3-11C0-4EAE-E4D2BF3A75B7}"/>
              </a:ext>
            </a:extLst>
          </p:cNvPr>
          <p:cNvSpPr txBox="1"/>
          <p:nvPr/>
        </p:nvSpPr>
        <p:spPr>
          <a:xfrm>
            <a:off x="3387615" y="142943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무럭무럭 쑥쑥이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D1381-4056-8B13-C410-27C00120EB1D}"/>
              </a:ext>
            </a:extLst>
          </p:cNvPr>
          <p:cNvSpPr txBox="1"/>
          <p:nvPr/>
        </p:nvSpPr>
        <p:spPr>
          <a:xfrm>
            <a:off x="7270377" y="3898179"/>
            <a:ext cx="4697506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조장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2021201067 </a:t>
            </a:r>
            <a:r>
              <a:rPr lang="ko-KR" altLang="en-US" sz="2400" b="1" dirty="0" err="1">
                <a:solidFill>
                  <a:schemeClr val="bg1"/>
                </a:solidFill>
              </a:rPr>
              <a:t>서동준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조원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2021201013 </a:t>
            </a:r>
            <a:r>
              <a:rPr lang="ko-KR" altLang="en-US" sz="2400" b="1" dirty="0" err="1">
                <a:solidFill>
                  <a:schemeClr val="bg1"/>
                </a:solidFill>
              </a:rPr>
              <a:t>문창욱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 2022201022 </a:t>
            </a:r>
            <a:r>
              <a:rPr lang="ko-KR" altLang="en-US" sz="2400" b="1" dirty="0">
                <a:solidFill>
                  <a:schemeClr val="bg1"/>
                </a:solidFill>
              </a:rPr>
              <a:t>김윤호</a:t>
            </a:r>
          </a:p>
        </p:txBody>
      </p:sp>
    </p:spTree>
    <p:extLst>
      <p:ext uri="{BB962C8B-B14F-4D97-AF65-F5344CB8AC3E}">
        <p14:creationId xmlns:p14="http://schemas.microsoft.com/office/powerpoint/2010/main" val="6591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DFE544-E2D7-547D-A926-C1353E7B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90" y="752392"/>
            <a:ext cx="9890220" cy="57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D90311D-ED5F-17C8-F211-C52876DD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3" y="1595717"/>
            <a:ext cx="7277694" cy="500710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A7B8847-6A9E-74D5-89C7-68A46F2F86BA}"/>
              </a:ext>
            </a:extLst>
          </p:cNvPr>
          <p:cNvSpPr/>
          <p:nvPr/>
        </p:nvSpPr>
        <p:spPr>
          <a:xfrm>
            <a:off x="932328" y="236505"/>
            <a:ext cx="10327341" cy="12695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앱 제작</a:t>
            </a:r>
          </a:p>
        </p:txBody>
      </p:sp>
    </p:spTree>
    <p:extLst>
      <p:ext uri="{BB962C8B-B14F-4D97-AF65-F5344CB8AC3E}">
        <p14:creationId xmlns:p14="http://schemas.microsoft.com/office/powerpoint/2010/main" val="201975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937753-91C2-0B5F-744B-FD2FE0E58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7" y="2126922"/>
            <a:ext cx="11362405" cy="409229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EB5E1A-46A6-4DFA-DFA4-3A6893372680}"/>
              </a:ext>
            </a:extLst>
          </p:cNvPr>
          <p:cNvSpPr/>
          <p:nvPr/>
        </p:nvSpPr>
        <p:spPr>
          <a:xfrm>
            <a:off x="932329" y="146859"/>
            <a:ext cx="10327341" cy="12695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/>
              <a:t>블럭</a:t>
            </a:r>
            <a:r>
              <a:rPr lang="ko-KR" altLang="en-US" sz="4800" dirty="0"/>
              <a:t> 코딩</a:t>
            </a:r>
          </a:p>
        </p:txBody>
      </p:sp>
    </p:spTree>
    <p:extLst>
      <p:ext uri="{BB962C8B-B14F-4D97-AF65-F5344CB8AC3E}">
        <p14:creationId xmlns:p14="http://schemas.microsoft.com/office/powerpoint/2010/main" val="172816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7A88AC-DA32-332C-0779-019C9BC1B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" y="1416425"/>
            <a:ext cx="5762264" cy="4846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0FEBC-5504-4A17-F797-16A6C7FFD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11" y="1534472"/>
            <a:ext cx="5599641" cy="484648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D53F22-F4E9-6133-587D-722C2F971865}"/>
              </a:ext>
            </a:extLst>
          </p:cNvPr>
          <p:cNvSpPr/>
          <p:nvPr/>
        </p:nvSpPr>
        <p:spPr>
          <a:xfrm>
            <a:off x="932329" y="146859"/>
            <a:ext cx="10327341" cy="12695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센서 핀 설정 및 블루투스 통신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8E605B-EC10-7A93-0F6A-EDEA647E8CC1}"/>
              </a:ext>
            </a:extLst>
          </p:cNvPr>
          <p:cNvSpPr/>
          <p:nvPr/>
        </p:nvSpPr>
        <p:spPr>
          <a:xfrm>
            <a:off x="19342" y="1416425"/>
            <a:ext cx="5762263" cy="31197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13AAB1-5131-23C0-B334-AAD9CA3FEEC1}"/>
              </a:ext>
            </a:extLst>
          </p:cNvPr>
          <p:cNvSpPr/>
          <p:nvPr/>
        </p:nvSpPr>
        <p:spPr>
          <a:xfrm>
            <a:off x="5781605" y="1532967"/>
            <a:ext cx="6096629" cy="11530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4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D13A94-6CA2-735F-A1E4-178BAB78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0" y="1721224"/>
            <a:ext cx="5490379" cy="45988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90E324-4818-CA25-F097-EDF7399F6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2" y="1555660"/>
            <a:ext cx="5243014" cy="493002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CB77EF-5412-A9EF-09AD-11841E928379}"/>
              </a:ext>
            </a:extLst>
          </p:cNvPr>
          <p:cNvSpPr/>
          <p:nvPr/>
        </p:nvSpPr>
        <p:spPr>
          <a:xfrm>
            <a:off x="932329" y="146859"/>
            <a:ext cx="10327341" cy="12695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온도 측정 및 생장 </a:t>
            </a:r>
            <a:r>
              <a:rPr lang="en-US" altLang="ko-KR" sz="4800" dirty="0"/>
              <a:t>LED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5860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B6DB15-A3D3-E4F1-91F6-FB65627C1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65" y="2289323"/>
            <a:ext cx="9692469" cy="286538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79A786-1475-E2E1-45FD-D25859DCE946}"/>
              </a:ext>
            </a:extLst>
          </p:cNvPr>
          <p:cNvSpPr/>
          <p:nvPr/>
        </p:nvSpPr>
        <p:spPr>
          <a:xfrm>
            <a:off x="932328" y="281330"/>
            <a:ext cx="10327341" cy="12695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블루투스 문자열 전송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29921BB-C148-9F98-50F0-20895706DF9C}"/>
              </a:ext>
            </a:extLst>
          </p:cNvPr>
          <p:cNvSpPr/>
          <p:nvPr/>
        </p:nvSpPr>
        <p:spPr>
          <a:xfrm>
            <a:off x="1541930" y="5154706"/>
            <a:ext cx="8892988" cy="1066800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토양습도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온도 데이터를 앱으로 전송</a:t>
            </a:r>
          </a:p>
        </p:txBody>
      </p:sp>
    </p:spTree>
    <p:extLst>
      <p:ext uri="{BB962C8B-B14F-4D97-AF65-F5344CB8AC3E}">
        <p14:creationId xmlns:p14="http://schemas.microsoft.com/office/powerpoint/2010/main" val="263243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3D99D0-E48B-CDE3-8E53-2E75F30105A0}"/>
              </a:ext>
            </a:extLst>
          </p:cNvPr>
          <p:cNvSpPr/>
          <p:nvPr/>
        </p:nvSpPr>
        <p:spPr>
          <a:xfrm>
            <a:off x="0" y="3729317"/>
            <a:ext cx="12192000" cy="312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A3013-A782-2AB7-05B4-A14FDF81AAC9}"/>
              </a:ext>
            </a:extLst>
          </p:cNvPr>
          <p:cNvSpPr txBox="1"/>
          <p:nvPr/>
        </p:nvSpPr>
        <p:spPr>
          <a:xfrm>
            <a:off x="10040471" y="2885473"/>
            <a:ext cx="2644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10249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65609B-EDFE-6069-1CB3-3766E71E8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6" y="232192"/>
            <a:ext cx="3248025" cy="6373906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92F1E1AA-F862-99AC-1DF5-D084F2355CB8}"/>
              </a:ext>
            </a:extLst>
          </p:cNvPr>
          <p:cNvSpPr/>
          <p:nvPr/>
        </p:nvSpPr>
        <p:spPr>
          <a:xfrm rot="5400000">
            <a:off x="1464330" y="3244334"/>
            <a:ext cx="349623" cy="3496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D34CC-404F-BD8D-BFF9-94BC1320B481}"/>
              </a:ext>
            </a:extLst>
          </p:cNvPr>
          <p:cNvSpPr txBox="1"/>
          <p:nvPr/>
        </p:nvSpPr>
        <p:spPr>
          <a:xfrm>
            <a:off x="195825" y="3244334"/>
            <a:ext cx="144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BD4D6C-C5A2-1A19-F2A9-F2ABBA5A6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96" y="242047"/>
            <a:ext cx="4346762" cy="6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3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40944A58-8DB4-101E-E51B-48757388E11F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9302D-E773-7B99-B913-1B79FDA72826}"/>
              </a:ext>
            </a:extLst>
          </p:cNvPr>
          <p:cNvSpPr txBox="1"/>
          <p:nvPr/>
        </p:nvSpPr>
        <p:spPr>
          <a:xfrm>
            <a:off x="132701" y="468575"/>
            <a:ext cx="7298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▶ </a:t>
            </a:r>
            <a:r>
              <a:rPr lang="ko-KR" altLang="en-US" dirty="0" err="1"/>
              <a:t>아두이노의</a:t>
            </a:r>
            <a:r>
              <a:rPr lang="ko-KR" altLang="en-US" dirty="0"/>
              <a:t> 모듈과 블루투스 모듈을 이용하여 식물의 온도</a:t>
            </a:r>
            <a:r>
              <a:rPr lang="en-US" altLang="ko-KR" dirty="0"/>
              <a:t>,</a:t>
            </a:r>
            <a:r>
              <a:rPr lang="ko-KR" altLang="en-US" dirty="0"/>
              <a:t>습도</a:t>
            </a:r>
            <a:r>
              <a:rPr lang="en-US" altLang="ko-KR" dirty="0"/>
              <a:t>,</a:t>
            </a:r>
            <a:r>
              <a:rPr lang="ko-KR" altLang="en-US" dirty="0"/>
              <a:t>토양습도의 데이터를 실시간으로 </a:t>
            </a:r>
            <a:r>
              <a:rPr lang="en-US" altLang="ko-KR" dirty="0"/>
              <a:t>LCD</a:t>
            </a:r>
            <a:r>
              <a:rPr lang="ko-KR" altLang="en-US" dirty="0"/>
              <a:t>모듈과 스마트폰 앱으로 전송하게 구현하였다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▶ </a:t>
            </a:r>
            <a:r>
              <a:rPr lang="ko-KR" altLang="en-US" dirty="0"/>
              <a:t>이 프로젝트를 진행하면서 추가적으로 인공지능을 탑재한 로봇을 </a:t>
            </a:r>
            <a:endParaRPr lang="en-US" altLang="ko-KR" dirty="0"/>
          </a:p>
          <a:p>
            <a:r>
              <a:rPr lang="ko-KR" altLang="en-US" dirty="0"/>
              <a:t>이용한다면 사람의 손길없이 식물을 키울 수 있다는 깨닫게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▶</a:t>
            </a:r>
            <a:r>
              <a:rPr lang="en-US" altLang="ko-KR" dirty="0"/>
              <a:t> </a:t>
            </a:r>
            <a:r>
              <a:rPr lang="ko-KR" altLang="en-US" dirty="0"/>
              <a:t>스마트 팜의 수요가 점점 늘어나는 추세에 스마트 팜의 기술을 </a:t>
            </a:r>
            <a:endParaRPr lang="en-US" altLang="ko-KR" dirty="0"/>
          </a:p>
          <a:p>
            <a:r>
              <a:rPr lang="ko-KR" altLang="en-US" dirty="0"/>
              <a:t>계속 발전시킨다면 머지않아 초자동화를 이룰 수 있을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94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6936C3E-D6B1-BE35-897D-64D5840C5C30}"/>
              </a:ext>
            </a:extLst>
          </p:cNvPr>
          <p:cNvSpPr/>
          <p:nvPr/>
        </p:nvSpPr>
        <p:spPr>
          <a:xfrm>
            <a:off x="1322294" y="439271"/>
            <a:ext cx="9547412" cy="14074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추가계획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4F443-A41D-0E7F-4164-CF22CBF5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2615"/>
            <a:ext cx="4773706" cy="4118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2308A-5FBA-1B82-AFE4-82FE2A28356F}"/>
              </a:ext>
            </a:extLst>
          </p:cNvPr>
          <p:cNvSpPr txBox="1"/>
          <p:nvPr/>
        </p:nvSpPr>
        <p:spPr>
          <a:xfrm>
            <a:off x="1322294" y="2690336"/>
            <a:ext cx="3854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디자인 업그레이드</a:t>
            </a:r>
            <a:endParaRPr lang="en-US" altLang="ko-KR" dirty="0"/>
          </a:p>
          <a:p>
            <a:r>
              <a:rPr lang="en-US" altLang="ko-KR" dirty="0"/>
              <a:t>   -</a:t>
            </a:r>
            <a:r>
              <a:rPr lang="ko-KR" altLang="en-US" dirty="0"/>
              <a:t>완성형 제품으로 변경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와이파이 추가 예정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자동 급수 기능</a:t>
            </a:r>
            <a:r>
              <a:rPr lang="en-US" altLang="ko-KR" dirty="0"/>
              <a:t>(</a:t>
            </a:r>
            <a:r>
              <a:rPr lang="ko-KR" altLang="en-US" dirty="0"/>
              <a:t>온도 습도 조절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생장 </a:t>
            </a:r>
            <a:r>
              <a:rPr lang="en-US" altLang="ko-KR" dirty="0"/>
              <a:t>LED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82607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4D5874-A03F-7F46-70CC-53EE9FAC8F57}"/>
              </a:ext>
            </a:extLst>
          </p:cNvPr>
          <p:cNvSpPr/>
          <p:nvPr/>
        </p:nvSpPr>
        <p:spPr>
          <a:xfrm>
            <a:off x="663388" y="259976"/>
            <a:ext cx="10587318" cy="14343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630662-432E-BB47-6C51-E0BD7A24FC55}"/>
              </a:ext>
            </a:extLst>
          </p:cNvPr>
          <p:cNvSpPr/>
          <p:nvPr/>
        </p:nvSpPr>
        <p:spPr>
          <a:xfrm>
            <a:off x="663388" y="1994647"/>
            <a:ext cx="2528047" cy="14343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1.</a:t>
            </a:r>
            <a:r>
              <a:rPr lang="ko-KR" altLang="en-US" sz="2400" dirty="0">
                <a:solidFill>
                  <a:schemeClr val="bg1"/>
                </a:solidFill>
              </a:rPr>
              <a:t>프로젝트 배경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4C16635-3AA7-E6C0-FAE0-229B8F81F809}"/>
              </a:ext>
            </a:extLst>
          </p:cNvPr>
          <p:cNvSpPr/>
          <p:nvPr/>
        </p:nvSpPr>
        <p:spPr>
          <a:xfrm>
            <a:off x="4621305" y="1994647"/>
            <a:ext cx="2671483" cy="14343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</a:rPr>
              <a:t>시스템 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3736D9-1859-AEB5-15EA-0DDDA3E754FB}"/>
              </a:ext>
            </a:extLst>
          </p:cNvPr>
          <p:cNvSpPr/>
          <p:nvPr/>
        </p:nvSpPr>
        <p:spPr>
          <a:xfrm>
            <a:off x="8722659" y="1994647"/>
            <a:ext cx="2528047" cy="14343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114938-61D5-EB4F-9FC1-FC2C42BDCAAF}"/>
              </a:ext>
            </a:extLst>
          </p:cNvPr>
          <p:cNvSpPr/>
          <p:nvPr/>
        </p:nvSpPr>
        <p:spPr>
          <a:xfrm>
            <a:off x="4621304" y="4921623"/>
            <a:ext cx="2671484" cy="129988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추가계획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240020-309C-22A1-B906-5BD991F0467F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1927412" y="3429000"/>
            <a:ext cx="2693892" cy="214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528233-7923-7C4B-B7EC-3BC58132EB3A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7292788" y="3429000"/>
            <a:ext cx="2693895" cy="214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0D412B-4E18-6754-2BD3-9F744EFF750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957046" y="3429000"/>
            <a:ext cx="1" cy="1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7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79E26F-AFC1-B3F9-B120-A1129753D8B2}"/>
              </a:ext>
            </a:extLst>
          </p:cNvPr>
          <p:cNvSpPr/>
          <p:nvPr/>
        </p:nvSpPr>
        <p:spPr>
          <a:xfrm>
            <a:off x="-1" y="3729317"/>
            <a:ext cx="12192000" cy="312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ED561-C0B9-F696-0E8B-DA02CE86504D}"/>
              </a:ext>
            </a:extLst>
          </p:cNvPr>
          <p:cNvSpPr txBox="1"/>
          <p:nvPr/>
        </p:nvSpPr>
        <p:spPr>
          <a:xfrm>
            <a:off x="0" y="116542"/>
            <a:ext cx="12191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팜 라이브러리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 파일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  <a:hlinkClick r:id="rId2"/>
            </a:endParaRPr>
          </a:p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http://bplab.kr/coding_download/?q=YToxOntzOjEyOiJrZXl3b3JkX3R5cGUiO3M6MzoiYWxsIjt9&amp;bmode=view&amp;idx=6823544&amp;t=board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 팜 현황분석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https://m.blog.naver.com/sn7213/221799584534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 sz="1200"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팜 만들기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https://www.youtube.com/watch?v=feOYHukDreU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2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BC562E-9035-9BB5-036A-F60A907D5A2E}"/>
              </a:ext>
            </a:extLst>
          </p:cNvPr>
          <p:cNvSpPr txBox="1"/>
          <p:nvPr/>
        </p:nvSpPr>
        <p:spPr>
          <a:xfrm>
            <a:off x="3890681" y="1434353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6B7BE-C3FA-B4E6-59EA-03A534F51254}"/>
              </a:ext>
            </a:extLst>
          </p:cNvPr>
          <p:cNvSpPr/>
          <p:nvPr/>
        </p:nvSpPr>
        <p:spPr>
          <a:xfrm>
            <a:off x="-1" y="3729317"/>
            <a:ext cx="12192000" cy="312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3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E42071-557D-8D18-3677-D5CABD680D97}"/>
              </a:ext>
            </a:extLst>
          </p:cNvPr>
          <p:cNvSpPr/>
          <p:nvPr/>
        </p:nvSpPr>
        <p:spPr>
          <a:xfrm>
            <a:off x="0" y="3729317"/>
            <a:ext cx="12192000" cy="312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7755A-E762-F27D-8119-0FE7A0E91A82}"/>
              </a:ext>
            </a:extLst>
          </p:cNvPr>
          <p:cNvSpPr txBox="1"/>
          <p:nvPr/>
        </p:nvSpPr>
        <p:spPr>
          <a:xfrm>
            <a:off x="6849036" y="2697796"/>
            <a:ext cx="50829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배경</a:t>
            </a:r>
          </a:p>
        </p:txBody>
      </p:sp>
    </p:spTree>
    <p:extLst>
      <p:ext uri="{BB962C8B-B14F-4D97-AF65-F5344CB8AC3E}">
        <p14:creationId xmlns:p14="http://schemas.microsoft.com/office/powerpoint/2010/main" val="15874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0ACEA0-96FD-9B56-47C5-2DF7C94155FB}"/>
              </a:ext>
            </a:extLst>
          </p:cNvPr>
          <p:cNvSpPr/>
          <p:nvPr/>
        </p:nvSpPr>
        <p:spPr>
          <a:xfrm>
            <a:off x="932329" y="313765"/>
            <a:ext cx="10327341" cy="14074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세계시장에서의 스마트 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9B073-C18A-60BB-E7FC-371300146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7"/>
          <a:stretch/>
        </p:blipFill>
        <p:spPr>
          <a:xfrm>
            <a:off x="1335741" y="4052048"/>
            <a:ext cx="9448799" cy="1968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93ABC2-ECA7-FA9B-B2E5-F87C6A8273FF}"/>
              </a:ext>
            </a:extLst>
          </p:cNvPr>
          <p:cNvSpPr txBox="1"/>
          <p:nvPr/>
        </p:nvSpPr>
        <p:spPr>
          <a:xfrm>
            <a:off x="932329" y="2196353"/>
            <a:ext cx="10327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스마트팜</a:t>
            </a:r>
            <a:r>
              <a:rPr lang="ko-KR" altLang="en-US" sz="2400" dirty="0"/>
              <a:t> 의 세계시장은 </a:t>
            </a:r>
            <a:r>
              <a:rPr lang="en-US" altLang="ko-KR" sz="2400" dirty="0"/>
              <a:t>2018</a:t>
            </a:r>
            <a:r>
              <a:rPr lang="ko-KR" altLang="en-US" sz="2400" dirty="0"/>
              <a:t>년 </a:t>
            </a:r>
            <a:r>
              <a:rPr lang="en-US" altLang="ko-KR" sz="2400" dirty="0"/>
              <a:t>2,500</a:t>
            </a:r>
            <a:r>
              <a:rPr lang="ko-KR" altLang="en-US" sz="2400" dirty="0"/>
              <a:t>억 달러에서 시작하여 </a:t>
            </a:r>
            <a:r>
              <a:rPr lang="en-US" altLang="ko-KR" sz="2400" dirty="0"/>
              <a:t>2023</a:t>
            </a:r>
            <a:r>
              <a:rPr lang="ko-KR" altLang="en-US" sz="2400" dirty="0"/>
              <a:t>년 </a:t>
            </a:r>
            <a:r>
              <a:rPr lang="en-US" altLang="ko-KR" sz="2400" dirty="0"/>
              <a:t>4610</a:t>
            </a:r>
            <a:r>
              <a:rPr lang="ko-KR" altLang="en-US" sz="2400" dirty="0"/>
              <a:t>억 달러로 연 평균 성장세가 약 </a:t>
            </a:r>
            <a:r>
              <a:rPr lang="en-US" altLang="ko-KR" sz="2400" dirty="0"/>
              <a:t>13% </a:t>
            </a:r>
            <a:r>
              <a:rPr lang="ko-KR" altLang="en-US" sz="2400" dirty="0"/>
              <a:t>정도 성장률을 보이는 중이다</a:t>
            </a:r>
            <a:r>
              <a:rPr lang="en-US" altLang="ko-KR" sz="2400" dirty="0"/>
              <a:t>. IoT </a:t>
            </a:r>
            <a:r>
              <a:rPr lang="ko-KR" altLang="en-US" sz="2400" dirty="0"/>
              <a:t>장치에 대한 인지도가 높아지고 농민들의 분석이 고도화됨의 따라 </a:t>
            </a:r>
            <a:r>
              <a:rPr lang="en-US" altLang="ko-KR" sz="2400" dirty="0"/>
              <a:t>2016</a:t>
            </a:r>
            <a:r>
              <a:rPr lang="ko-KR" altLang="en-US" sz="2400" dirty="0"/>
              <a:t>년 전 세계 정밀 농업</a:t>
            </a:r>
            <a:r>
              <a:rPr lang="en-US" altLang="ko-KR" sz="2400" dirty="0"/>
              <a:t>/</a:t>
            </a:r>
            <a:r>
              <a:rPr lang="ko-KR" altLang="en-US" sz="2400" dirty="0"/>
              <a:t>농업 시장 규모는 </a:t>
            </a:r>
            <a:r>
              <a:rPr lang="en-US" altLang="ko-KR" sz="2400" dirty="0"/>
              <a:t>30</a:t>
            </a:r>
            <a:r>
              <a:rPr lang="ko-KR" altLang="en-US" sz="2400" dirty="0"/>
              <a:t>억 </a:t>
            </a:r>
            <a:r>
              <a:rPr lang="en-US" altLang="ko-KR" sz="2400" dirty="0"/>
              <a:t>6000</a:t>
            </a:r>
            <a:r>
              <a:rPr lang="ko-KR" altLang="en-US" sz="2400" dirty="0"/>
              <a:t>만 달러로 평가된다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265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D18BA9-9F93-B0B3-361B-59B8A2FC9BAA}"/>
              </a:ext>
            </a:extLst>
          </p:cNvPr>
          <p:cNvSpPr/>
          <p:nvPr/>
        </p:nvSpPr>
        <p:spPr>
          <a:xfrm>
            <a:off x="932329" y="313765"/>
            <a:ext cx="10327341" cy="14074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국내시장에서의 스마트 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190718-02E7-4780-D6E5-83146C5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4194611"/>
            <a:ext cx="10327341" cy="2073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F34940-5936-18CF-7BA3-B5D102A18E38}"/>
              </a:ext>
            </a:extLst>
          </p:cNvPr>
          <p:cNvSpPr txBox="1"/>
          <p:nvPr/>
        </p:nvSpPr>
        <p:spPr>
          <a:xfrm>
            <a:off x="1111624" y="2017059"/>
            <a:ext cx="1014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국내 스마트 팜 시장 규모는 </a:t>
            </a:r>
            <a:r>
              <a:rPr lang="en-US" altLang="ko-KR" sz="2400" dirty="0"/>
              <a:t>2018</a:t>
            </a:r>
            <a:r>
              <a:rPr lang="ko-KR" altLang="en-US" sz="2400" dirty="0"/>
              <a:t>년 </a:t>
            </a:r>
            <a:r>
              <a:rPr lang="en-US" altLang="ko-KR" sz="2400" dirty="0"/>
              <a:t>“1</a:t>
            </a:r>
            <a:r>
              <a:rPr lang="ko-KR" altLang="en-US" sz="2400" dirty="0"/>
              <a:t>조 </a:t>
            </a:r>
            <a:r>
              <a:rPr lang="en-US" altLang="ko-KR" sz="2400" dirty="0"/>
              <a:t>2,755</a:t>
            </a:r>
            <a:r>
              <a:rPr lang="ko-KR" altLang="en-US" sz="2400" dirty="0"/>
              <a:t>억원</a:t>
            </a:r>
            <a:r>
              <a:rPr lang="en-US" altLang="ko-KR" sz="2400" dirty="0"/>
              <a:t>”</a:t>
            </a:r>
            <a:r>
              <a:rPr lang="ko-KR" altLang="en-US" sz="2400" dirty="0"/>
              <a:t>에서 연평균 </a:t>
            </a:r>
            <a:r>
              <a:rPr lang="en-US" altLang="ko-KR" sz="2400" dirty="0"/>
              <a:t>23.44% </a:t>
            </a:r>
            <a:r>
              <a:rPr lang="ko-KR" altLang="en-US" sz="2400" dirty="0"/>
              <a:t>성장하여 </a:t>
            </a:r>
            <a:r>
              <a:rPr lang="en-US" altLang="ko-KR" sz="2400" dirty="0"/>
              <a:t>2023</a:t>
            </a:r>
            <a:r>
              <a:rPr lang="ko-KR" altLang="en-US" sz="2400" dirty="0"/>
              <a:t>년 </a:t>
            </a:r>
            <a:r>
              <a:rPr lang="en-US" altLang="ko-KR" sz="2400" dirty="0"/>
              <a:t>“3</a:t>
            </a:r>
            <a:r>
              <a:rPr lang="ko-KR" altLang="en-US" sz="2400" dirty="0"/>
              <a:t>조 </a:t>
            </a:r>
            <a:r>
              <a:rPr lang="en-US" altLang="ko-KR" sz="2400" dirty="0"/>
              <a:t>6,508</a:t>
            </a:r>
            <a:r>
              <a:rPr lang="ko-KR" altLang="en-US" sz="2400" dirty="0"/>
              <a:t>억원 규모에 이를 것으로 전망 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04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F610F2-09BE-3EC4-8AB9-B55D205F8523}"/>
              </a:ext>
            </a:extLst>
          </p:cNvPr>
          <p:cNvSpPr/>
          <p:nvPr/>
        </p:nvSpPr>
        <p:spPr>
          <a:xfrm>
            <a:off x="932329" y="313765"/>
            <a:ext cx="10327341" cy="14074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세계 스마트 팜의 효용성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16B2B-2B8B-076E-4E72-2BAE009D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9" y="4401671"/>
            <a:ext cx="10327341" cy="2142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C475A0-2BE5-DF46-0F6B-E51FD28FDD4E}"/>
              </a:ext>
            </a:extLst>
          </p:cNvPr>
          <p:cNvSpPr txBox="1"/>
          <p:nvPr/>
        </p:nvSpPr>
        <p:spPr>
          <a:xfrm>
            <a:off x="1156446" y="1981200"/>
            <a:ext cx="10103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인공지능과 </a:t>
            </a:r>
            <a:r>
              <a:rPr lang="ko-KR" altLang="en-US" sz="2400" dirty="0" err="1"/>
              <a:t>드론</a:t>
            </a:r>
            <a:r>
              <a:rPr lang="en-US" altLang="ko-KR" sz="2400" dirty="0"/>
              <a:t>, IoT </a:t>
            </a:r>
            <a:r>
              <a:rPr lang="ko-KR" altLang="en-US" sz="2400" dirty="0"/>
              <a:t>등 첨단기술을 결합해 단위 면적 당 생산성을 개선하는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어그테크</a:t>
            </a:r>
            <a:r>
              <a:rPr lang="en-US" altLang="ko-KR" sz="2400" dirty="0"/>
              <a:t>＂</a:t>
            </a:r>
            <a:r>
              <a:rPr lang="ko-KR" altLang="en-US" sz="2400" dirty="0"/>
              <a:t>가 전 세계적으로 주목 하고 있으며 최근 자료를 보면</a:t>
            </a:r>
            <a:r>
              <a:rPr lang="en-US" altLang="ko-KR" sz="2400" dirty="0"/>
              <a:t>, 2010</a:t>
            </a:r>
            <a:r>
              <a:rPr lang="ko-KR" altLang="en-US" sz="2400" dirty="0"/>
              <a:t>년 </a:t>
            </a:r>
            <a:r>
              <a:rPr lang="en-US" altLang="ko-KR" sz="2400" dirty="0"/>
              <a:t>4</a:t>
            </a:r>
            <a:r>
              <a:rPr lang="ko-KR" altLang="en-US" sz="2400" dirty="0"/>
              <a:t>억달러에 불과했던 </a:t>
            </a:r>
            <a:r>
              <a:rPr lang="ko-KR" altLang="en-US" sz="2400" dirty="0" err="1"/>
              <a:t>어그테크</a:t>
            </a:r>
            <a:r>
              <a:rPr lang="ko-KR" altLang="en-US" sz="2400" dirty="0"/>
              <a:t> 투자규모는 </a:t>
            </a:r>
            <a:r>
              <a:rPr lang="en-US" altLang="ko-KR" sz="2400" dirty="0"/>
              <a:t>2017</a:t>
            </a:r>
            <a:r>
              <a:rPr lang="ko-KR" altLang="en-US" sz="2400" dirty="0"/>
              <a:t>년 </a:t>
            </a:r>
            <a:r>
              <a:rPr lang="en-US" altLang="ko-KR" sz="2400" dirty="0"/>
              <a:t>“43</a:t>
            </a:r>
            <a:r>
              <a:rPr lang="ko-KR" altLang="en-US" sz="2400" dirty="0"/>
              <a:t>억</a:t>
            </a:r>
            <a:r>
              <a:rPr lang="en-US" altLang="ko-KR" sz="2400" dirty="0"/>
              <a:t>”</a:t>
            </a:r>
            <a:r>
              <a:rPr lang="ko-KR" altLang="en-US" sz="2400" dirty="0"/>
              <a:t> 달러로 </a:t>
            </a:r>
            <a:r>
              <a:rPr lang="en-US" altLang="ko-KR" sz="2400" dirty="0"/>
              <a:t>10</a:t>
            </a:r>
            <a:r>
              <a:rPr lang="ko-KR" altLang="en-US" sz="2400" dirty="0"/>
              <a:t>배 이상 증가 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659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66FCF1-6FC9-3688-9FD6-49DE0FA1C59F}"/>
              </a:ext>
            </a:extLst>
          </p:cNvPr>
          <p:cNvSpPr/>
          <p:nvPr/>
        </p:nvSpPr>
        <p:spPr>
          <a:xfrm>
            <a:off x="932329" y="313765"/>
            <a:ext cx="10327341" cy="14074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프로젝트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5B8CB-4361-9123-25F2-6B273264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6451"/>
            <a:ext cx="5083888" cy="31351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2CF148-CA7D-3933-BA33-139093A9FC7A}"/>
              </a:ext>
            </a:extLst>
          </p:cNvPr>
          <p:cNvSpPr/>
          <p:nvPr/>
        </p:nvSpPr>
        <p:spPr>
          <a:xfrm>
            <a:off x="1013012" y="2306450"/>
            <a:ext cx="4607859" cy="31351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스마트 팜 규모가 수백조원 이상으로 커질 전망이기 때문에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성장 가능성이 높게 점쳐진다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ADCDC5-4256-4DAF-24F0-9B7747F72AE1}"/>
              </a:ext>
            </a:extLst>
          </p:cNvPr>
          <p:cNvSpPr/>
          <p:nvPr/>
        </p:nvSpPr>
        <p:spPr>
          <a:xfrm>
            <a:off x="0" y="3729317"/>
            <a:ext cx="12192000" cy="3128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68952-92B2-B67E-4F1F-0D0D7E7CEBA8}"/>
              </a:ext>
            </a:extLst>
          </p:cNvPr>
          <p:cNvSpPr txBox="1"/>
          <p:nvPr/>
        </p:nvSpPr>
        <p:spPr>
          <a:xfrm>
            <a:off x="7664824" y="2697796"/>
            <a:ext cx="48319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</p:spTree>
    <p:extLst>
      <p:ext uri="{BB962C8B-B14F-4D97-AF65-F5344CB8AC3E}">
        <p14:creationId xmlns:p14="http://schemas.microsoft.com/office/powerpoint/2010/main" val="299192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9F0226-60C4-AE61-A964-F5838CEC28CC}"/>
              </a:ext>
            </a:extLst>
          </p:cNvPr>
          <p:cNvSpPr/>
          <p:nvPr/>
        </p:nvSpPr>
        <p:spPr>
          <a:xfrm>
            <a:off x="1090612" y="476250"/>
            <a:ext cx="10010775" cy="12668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하드웨어</a:t>
            </a:r>
            <a:r>
              <a:rPr lang="en-US" altLang="ko-KR" sz="4800" dirty="0"/>
              <a:t>(</a:t>
            </a:r>
            <a:r>
              <a:rPr lang="ko-KR" altLang="en-US" sz="4800" dirty="0" err="1"/>
              <a:t>아두이노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71728D-D318-6787-5886-1154DE81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1" y="2034082"/>
            <a:ext cx="10010775" cy="46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379</Words>
  <Application>Microsoft Office PowerPoint</Application>
  <PresentationFormat>와이드스크린</PresentationFormat>
  <Paragraphs>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kyh102664@outlook.kr</dc:creator>
  <cp:lastModifiedBy>문 창욱</cp:lastModifiedBy>
  <cp:revision>8</cp:revision>
  <dcterms:created xsi:type="dcterms:W3CDTF">2022-06-28T05:20:36Z</dcterms:created>
  <dcterms:modified xsi:type="dcterms:W3CDTF">2022-06-30T00:27:57Z</dcterms:modified>
</cp:coreProperties>
</file>