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93" r:id="rId2"/>
    <p:sldId id="295" r:id="rId3"/>
    <p:sldId id="264" r:id="rId4"/>
    <p:sldId id="265" r:id="rId5"/>
    <p:sldId id="266" r:id="rId6"/>
    <p:sldId id="268" r:id="rId7"/>
    <p:sldId id="270" r:id="rId8"/>
    <p:sldId id="271" r:id="rId9"/>
    <p:sldId id="272" r:id="rId10"/>
    <p:sldId id="273" r:id="rId11"/>
    <p:sldId id="274" r:id="rId12"/>
    <p:sldId id="276" r:id="rId13"/>
    <p:sldId id="278" r:id="rId14"/>
    <p:sldId id="279" r:id="rId15"/>
    <p:sldId id="281" r:id="rId16"/>
    <p:sldId id="282" r:id="rId17"/>
    <p:sldId id="284" r:id="rId18"/>
    <p:sldId id="285" r:id="rId19"/>
    <p:sldId id="287" r:id="rId20"/>
    <p:sldId id="288" r:id="rId21"/>
    <p:sldId id="289" r:id="rId22"/>
    <p:sldId id="290" r:id="rId23"/>
    <p:sldId id="291" r:id="rId24"/>
    <p:sldId id="267" r:id="rId25"/>
    <p:sldId id="263" r:id="rId26"/>
    <p:sldId id="260" r:id="rId27"/>
    <p:sldId id="294" r:id="rId28"/>
    <p:sldId id="26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4756EF-94D0-4F41-9E2A-DBEF69F1E2BD}">
  <a:tblStyle styleId="{B04756EF-94D0-4F41-9E2A-DBEF69F1E2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 varScale="1">
        <p:scale>
          <a:sx n="141" d="100"/>
          <a:sy n="141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s://raw.githubusercontent.com/BFO-ontology/BFO/master/releases/2014-05-03/owl-group/bfo.owl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Relationship Id="rId3" Type="http://schemas.openxmlformats.org/officeDocument/2006/relationships/hyperlink" Target="https://raw.githubusercontent.com/BFO-ontology/BFO/master/releases/2014-05-03/owl-group/bfo.owl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Relationship Id="rId3" Type="http://schemas.openxmlformats.org/officeDocument/2006/relationships/hyperlink" Target="https://raw.githubusercontent.com/BFO-ontology/BFO/master/releases/2014-05-03/owl-group/bfo.owl" TargetMode="Externa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s://raw.githubusercontent.com/BFO-ontology/BFO/master/releases/2014-05-03/owl-group/bfo.ow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100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 8601 is the Time and Date standard.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ISO 8601, hours range from 00 to 23.  Although if you say 2016-04-19T24:00:00, this is legal, but it is synonymous with 2016-04-20T00:00:00.  You cannot say anything higher than 24:00:00, however.   So, 24:00:01 is illegal (ahhh..Danny’s not a member of the club.  Besides, he wouldn’t want to do anything as ILLEGAL as this!)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birth instant can be defined as 'zero-dimensional temporal region' and ('has temporal occupant' some 'start of neonate stage') although this is technically not correct. Unless we come up with a better solution, we may use this in Dharani’s project.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1737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537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https://raw.githubusercontent.com/BFO-ontology/BFO/master/releases/2014-05-03/owl-group/bfo.owl​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https://raw.githubusercontent.com/BFO-ontology/BFO/master/releases/2014-05-03/owl-group/bfo.owl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34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27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https://raw.githubusercontent.com/BFO-ontology/BFO/master/releases/2014-05-03/owl-group/bfo.owl​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https://raw.githubusercontent.com/BFO-ontology/BFO/master/releases/2014-05-03/owl-group/bfo.owl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941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04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https://raw.githubusercontent.com/BFO-ontology/BFO/master/releases/2014-05-03/owl-group/bfo.owl​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https://raw.githubusercontent.com/BFO-ontology/BFO/master/releases/2014-05-03/owl-group/bfo.owl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330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biological sex quality inhering in an organism or a population with both male and female sexual organs in one individual.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intersex is colloquially used more broadly than as “A biological sex quality inhering in an organism or a population with both male and female sexual organs in one individual” since it can also refer to somebody with both male and female secondary sex characteristics.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2793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088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1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866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approved? Yes.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96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approved? Yes.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7346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60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722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approved? Yes.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3101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814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79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ID will a named class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3937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98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56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Tr3 is a part of tr2. It is the first day of the infant’s neonate stage.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735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89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https://raw.githubusercontent.com/BFO-ontology/BFO/master/releases/2014-05-03/owl-group/bfo.owl​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https://raw.githubusercontent.com/BFO-ontology/BFO/master/releases/2014-05-03/owl-group/bfo.owl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95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OMRSE_00000127" TargetMode="External"/><Relationship Id="rId4" Type="http://schemas.openxmlformats.org/officeDocument/2006/relationships/hyperlink" Target="http://purl.obolibrary.org/obo/OMRSE_00000101" TargetMode="External"/><Relationship Id="rId5" Type="http://schemas.openxmlformats.org/officeDocument/2006/relationships/hyperlink" Target="about:blank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OMRSE_00000127" TargetMode="External"/><Relationship Id="rId4" Type="http://schemas.openxmlformats.org/officeDocument/2006/relationships/hyperlink" Target="http://purl.obolibrary.org/obo/OMRSE_00000101" TargetMode="External"/><Relationship Id="rId5" Type="http://schemas.openxmlformats.org/officeDocument/2006/relationships/hyperlink" Target="about:blank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url.obolibrary.org/obo/OMRSE_00000127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IAO_0020000" TargetMode="External"/><Relationship Id="rId4" Type="http://schemas.openxmlformats.org/officeDocument/2006/relationships/hyperlink" Target="http://purl.obolibrary.org/obo/IAO_0000219" TargetMode="External"/><Relationship Id="rId5" Type="http://schemas.openxmlformats.org/officeDocument/2006/relationships/hyperlink" Target="http://www.w3.org/2000/01/rdf-schema#label" TargetMode="External"/><Relationship Id="rId6" Type="http://schemas.openxmlformats.org/officeDocument/2006/relationships/hyperlink" Target="http://purl.obolibrary.org/obo/OMRSE_00000011" TargetMode="External"/><Relationship Id="rId7" Type="http://schemas.openxmlformats.org/officeDocument/2006/relationships/hyperlink" Target="http://purl.obolibrary.org/obo/RO_0000052" TargetMode="External"/><Relationship Id="rId8" Type="http://schemas.openxmlformats.org/officeDocument/2006/relationships/hyperlink" Target="http://purl.obolibrary.org/obo/BFO_0000051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url.obolibrary.org/obo/UBERON_003594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PCORowl diagram </a:t>
            </a:r>
            <a:r>
              <a:rPr lang="en-US" dirty="0" smtClean="0"/>
              <a:t>specifications</a:t>
            </a:r>
            <a:br>
              <a:rPr lang="en-US" dirty="0" smtClean="0"/>
            </a:br>
            <a:r>
              <a:rPr lang="en-US" dirty="0" smtClean="0"/>
              <a:t>DEMOGRAPHIC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Amanda </a:t>
            </a:r>
            <a:r>
              <a:rPr lang="en-US" dirty="0" smtClean="0"/>
              <a:t>Hicks, </a:t>
            </a:r>
            <a:r>
              <a:rPr lang="en-US" dirty="0"/>
              <a:t>Nicholas </a:t>
            </a:r>
            <a:r>
              <a:rPr lang="en-US" dirty="0" smtClean="0"/>
              <a:t>Rejack, </a:t>
            </a:r>
            <a:r>
              <a:rPr lang="en-US" dirty="0"/>
              <a:t>Alex </a:t>
            </a:r>
            <a:r>
              <a:rPr lang="en-US" dirty="0" smtClean="0"/>
              <a:t>Loiacono, </a:t>
            </a:r>
            <a:r>
              <a:rPr lang="en-US" dirty="0"/>
              <a:t>Dharani </a:t>
            </a:r>
            <a:r>
              <a:rPr lang="en-US" dirty="0" smtClean="0"/>
              <a:t>Balasubramanian, </a:t>
            </a:r>
            <a:r>
              <a:rPr lang="en-US" dirty="0"/>
              <a:t>Josh </a:t>
            </a:r>
            <a:r>
              <a:rPr lang="en-US" dirty="0" smtClean="0"/>
              <a:t>Hanna, </a:t>
            </a:r>
            <a:r>
              <a:rPr lang="en-US" dirty="0"/>
              <a:t>Erik </a:t>
            </a:r>
            <a:r>
              <a:rPr lang="en-US" dirty="0" smtClean="0"/>
              <a:t>Schmidt, </a:t>
            </a:r>
            <a:r>
              <a:rPr lang="en-US" dirty="0"/>
              <a:t>Selja </a:t>
            </a:r>
            <a:r>
              <a:rPr lang="en-US" dirty="0" smtClean="0"/>
              <a:t>Seppälä, </a:t>
            </a:r>
            <a:r>
              <a:rPr lang="en-US" dirty="0"/>
              <a:t>William R. </a:t>
            </a:r>
            <a:r>
              <a:rPr lang="en-US" dirty="0" smtClean="0"/>
              <a:t>Hogan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510698"/>
            <a:ext cx="91440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ource sans pro" charset="0"/>
                <a:hlinkClick r:id="rId2"/>
              </a:rPr>
              <a:t> 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ource sans pro" charset="0"/>
              </a:rPr>
              <a:t>This work is licensed under a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ource sans pro" charset="0"/>
                <a:hlinkClick r:id="rId2"/>
              </a:rPr>
              <a:t>Creative Commons Attribution-ShareAlike 4.0 International License</a:t>
            </a:r>
            <a:r>
              <a:rPr kumimoji="0" lang="en-US" altLang="en-US" sz="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ource sans pro" charset="0"/>
            </a:endParaRPr>
          </a:p>
        </p:txBody>
      </p:sp>
      <p:pic>
        <p:nvPicPr>
          <p:cNvPr id="1026" name="Picture 2" descr="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477033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22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1700" y="12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IRIs </a:t>
            </a:r>
            <a:r>
              <a:rPr lang="en" dirty="0" smtClean="0"/>
              <a:t>for </a:t>
            </a:r>
            <a:r>
              <a:rPr lang="en-US" dirty="0" smtClean="0"/>
              <a:t>BIRTH_TIME</a:t>
            </a:r>
            <a:endParaRPr dirty="0"/>
          </a:p>
        </p:txBody>
      </p:sp>
      <p:graphicFrame>
        <p:nvGraphicFramePr>
          <p:cNvPr id="67" name="Shape 67"/>
          <p:cNvGraphicFramePr/>
          <p:nvPr>
            <p:extLst/>
          </p:nvPr>
        </p:nvGraphicFramePr>
        <p:xfrm>
          <a:off x="1871086" y="834510"/>
          <a:ext cx="5401829" cy="3474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09041"/>
                <a:gridCol w="3492788"/>
              </a:tblGrid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‘Homo sapiens’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http://purl.obolibrary.org/obo/NCBITaxon_9606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‘start of neonate stage’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http://purl.obolibrary.org/obo/UBERON_0035946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‘one-dimensional temporal region’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http://purl.obolibrary.org/obo/BFO_0000038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‘zero-dimensional temporal region’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http://purl.obolibrary.org/obo/BFO_0000048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‘neonate stage’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http://purl.obolibrary.org/obo/UBERON_0007221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‘occupies temporal region’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http://purl.obolibrary.org/obo/BFO_0000155 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‘temporal part of’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BFO_0000139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‘participates in’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http://</a:t>
                      </a:r>
                      <a:r>
                        <a:rPr lang="en" sz="1200" dirty="0" err="1"/>
                        <a:t>purl.obolibrary.org</a:t>
                      </a:r>
                      <a:r>
                        <a:rPr lang="en" sz="1200" dirty="0"/>
                        <a:t>/obo/RO_0000056</a:t>
                      </a:r>
                      <a:endParaRPr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14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750" y="489035"/>
            <a:ext cx="8984500" cy="4165431"/>
            <a:chOff x="0" y="977544"/>
            <a:chExt cx="8984500" cy="4165431"/>
          </a:xfrm>
        </p:grpSpPr>
        <p:sp>
          <p:nvSpPr>
            <p:cNvPr id="72" name="Shape 72"/>
            <p:cNvSpPr/>
            <p:nvPr/>
          </p:nvSpPr>
          <p:spPr>
            <a:xfrm>
              <a:off x="351700" y="2475750"/>
              <a:ext cx="560100" cy="487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tx1"/>
                  </a:solidFill>
                </a:rPr>
                <a:t>p</a:t>
              </a:r>
              <a:r>
                <a:rPr lang="en-US" sz="1200" dirty="0" smtClean="0">
                  <a:solidFill>
                    <a:schemeClr val="tx1"/>
                  </a:solidFill>
                </a:rPr>
                <a:t>1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395849" y="2411700"/>
              <a:ext cx="12177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p’s birth</a:t>
              </a:r>
              <a:endParaRPr sz="1200">
                <a:solidFill>
                  <a:schemeClr val="tx1"/>
                </a:solidFill>
              </a:endParaRPr>
            </a:p>
          </p:txBody>
        </p:sp>
        <p:cxnSp>
          <p:nvCxnSpPr>
            <p:cNvPr id="74" name="Shape 74"/>
            <p:cNvCxnSpPr>
              <a:stCxn id="73" idx="4"/>
              <a:endCxn id="75" idx="0"/>
            </p:cNvCxnSpPr>
            <p:nvPr/>
          </p:nvCxnSpPr>
          <p:spPr>
            <a:xfrm flipH="1">
              <a:off x="1605600" y="3027600"/>
              <a:ext cx="1399099" cy="149947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Shape 77"/>
            <p:cNvSpPr/>
            <p:nvPr/>
          </p:nvSpPr>
          <p:spPr>
            <a:xfrm>
              <a:off x="55750" y="977544"/>
              <a:ext cx="1152000" cy="567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Homo sapiens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2051150" y="977544"/>
              <a:ext cx="1907100" cy="567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start of neonate stage</a:t>
              </a:r>
              <a:endParaRPr sz="1200">
                <a:solidFill>
                  <a:schemeClr val="tx1"/>
                </a:solidFill>
              </a:endParaRPr>
            </a:p>
          </p:txBody>
        </p:sp>
        <p:cxnSp>
          <p:nvCxnSpPr>
            <p:cNvPr id="79" name="Shape 79"/>
            <p:cNvCxnSpPr>
              <a:stCxn id="72" idx="0"/>
              <a:endCxn id="77" idx="4"/>
            </p:cNvCxnSpPr>
            <p:nvPr/>
          </p:nvCxnSpPr>
          <p:spPr>
            <a:xfrm flipV="1">
              <a:off x="631750" y="1545444"/>
              <a:ext cx="0" cy="9303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Shape 80"/>
            <p:cNvCxnSpPr>
              <a:stCxn id="73" idx="0"/>
              <a:endCxn id="78" idx="4"/>
            </p:cNvCxnSpPr>
            <p:nvPr/>
          </p:nvCxnSpPr>
          <p:spPr>
            <a:xfrm flipV="1">
              <a:off x="3004699" y="1545444"/>
              <a:ext cx="1" cy="86625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81" name="Shape 81"/>
            <p:cNvSpPr/>
            <p:nvPr/>
          </p:nvSpPr>
          <p:spPr>
            <a:xfrm>
              <a:off x="7908200" y="2483700"/>
              <a:ext cx="724200" cy="47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23:59</a:t>
              </a:r>
              <a:endParaRPr sz="1200">
                <a:solidFill>
                  <a:schemeClr val="tx1"/>
                </a:solidFill>
              </a:endParaRPr>
            </a:p>
          </p:txBody>
        </p:sp>
        <p:cxnSp>
          <p:nvCxnSpPr>
            <p:cNvPr id="82" name="Shape 82"/>
            <p:cNvCxnSpPr>
              <a:stCxn id="83" idx="6"/>
              <a:endCxn id="81" idx="1"/>
            </p:cNvCxnSpPr>
            <p:nvPr/>
          </p:nvCxnSpPr>
          <p:spPr>
            <a:xfrm>
              <a:off x="5944400" y="2719650"/>
              <a:ext cx="1963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Shape 84"/>
            <p:cNvCxnSpPr>
              <a:stCxn id="73" idx="6"/>
              <a:endCxn id="83" idx="2"/>
            </p:cNvCxnSpPr>
            <p:nvPr/>
          </p:nvCxnSpPr>
          <p:spPr>
            <a:xfrm>
              <a:off x="3613549" y="2719650"/>
              <a:ext cx="1178851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" name="Shape 83"/>
            <p:cNvSpPr/>
            <p:nvPr/>
          </p:nvSpPr>
          <p:spPr>
            <a:xfrm>
              <a:off x="4792400" y="2517450"/>
              <a:ext cx="1152000" cy="40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instant t1</a:t>
              </a: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85" name="Shape 85"/>
            <p:cNvSpPr txBox="1"/>
            <p:nvPr/>
          </p:nvSpPr>
          <p:spPr>
            <a:xfrm flipH="1">
              <a:off x="3644948" y="2719650"/>
              <a:ext cx="11790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‘occupies temporal region’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2149498" y="3743719"/>
              <a:ext cx="15270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‘temporal part of’</a:t>
              </a: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771150" y="4527075"/>
              <a:ext cx="16689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p’s neonate stage</a:t>
              </a:r>
              <a:endParaRPr sz="1200">
                <a:solidFill>
                  <a:schemeClr val="tx1"/>
                </a:solidFill>
              </a:endParaRPr>
            </a:p>
          </p:txBody>
        </p:sp>
        <p:cxnSp>
          <p:nvCxnSpPr>
            <p:cNvPr id="87" name="Shape 87"/>
            <p:cNvCxnSpPr>
              <a:stCxn id="72" idx="4"/>
              <a:endCxn id="75" idx="0"/>
            </p:cNvCxnSpPr>
            <p:nvPr/>
          </p:nvCxnSpPr>
          <p:spPr>
            <a:xfrm>
              <a:off x="631750" y="2963550"/>
              <a:ext cx="973850" cy="156352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Shape 88"/>
            <p:cNvSpPr/>
            <p:nvPr/>
          </p:nvSpPr>
          <p:spPr>
            <a:xfrm>
              <a:off x="996750" y="2435700"/>
              <a:ext cx="1217700" cy="567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neonate stage</a:t>
              </a:r>
              <a:endParaRPr sz="1200">
                <a:solidFill>
                  <a:schemeClr val="tx1"/>
                </a:solidFill>
              </a:endParaRPr>
            </a:p>
          </p:txBody>
        </p:sp>
        <p:cxnSp>
          <p:nvCxnSpPr>
            <p:cNvPr id="89" name="Shape 89"/>
            <p:cNvCxnSpPr>
              <a:stCxn id="75" idx="0"/>
              <a:endCxn id="88" idx="4"/>
            </p:cNvCxnSpPr>
            <p:nvPr/>
          </p:nvCxnSpPr>
          <p:spPr>
            <a:xfrm flipV="1">
              <a:off x="1605600" y="3003600"/>
              <a:ext cx="0" cy="152347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90" name="Shape 90"/>
            <p:cNvSpPr txBox="1"/>
            <p:nvPr/>
          </p:nvSpPr>
          <p:spPr>
            <a:xfrm>
              <a:off x="0" y="3743719"/>
              <a:ext cx="13992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‘participates in’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7380550" y="4527075"/>
              <a:ext cx="7839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tr2</a:t>
              </a:r>
              <a:endParaRPr sz="1200">
                <a:solidFill>
                  <a:schemeClr val="tx1"/>
                </a:solidFill>
              </a:endParaRPr>
            </a:p>
          </p:txBody>
        </p:sp>
        <p:cxnSp>
          <p:nvCxnSpPr>
            <p:cNvPr id="92" name="Shape 92"/>
            <p:cNvCxnSpPr>
              <a:stCxn id="75" idx="6"/>
              <a:endCxn id="91" idx="2"/>
            </p:cNvCxnSpPr>
            <p:nvPr/>
          </p:nvCxnSpPr>
          <p:spPr>
            <a:xfrm>
              <a:off x="2440050" y="4835025"/>
              <a:ext cx="4940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3" name="Shape 93"/>
            <p:cNvSpPr txBox="1"/>
            <p:nvPr/>
          </p:nvSpPr>
          <p:spPr>
            <a:xfrm>
              <a:off x="6514025" y="2760586"/>
              <a:ext cx="1089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124450" y="1077594"/>
              <a:ext cx="2487900" cy="367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0D temporal region</a:t>
              </a:r>
              <a:endParaRPr sz="1200">
                <a:solidFill>
                  <a:schemeClr val="tx1"/>
                </a:solidFill>
              </a:endParaRPr>
            </a:p>
          </p:txBody>
        </p:sp>
        <p:cxnSp>
          <p:nvCxnSpPr>
            <p:cNvPr id="95" name="Shape 95"/>
            <p:cNvCxnSpPr>
              <a:stCxn id="83" idx="0"/>
              <a:endCxn id="94" idx="4"/>
            </p:cNvCxnSpPr>
            <p:nvPr/>
          </p:nvCxnSpPr>
          <p:spPr>
            <a:xfrm flipV="1">
              <a:off x="5368400" y="1445394"/>
              <a:ext cx="0" cy="107205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Shape 96"/>
            <p:cNvCxnSpPr>
              <a:stCxn id="91" idx="0"/>
              <a:endCxn id="97" idx="4"/>
            </p:cNvCxnSpPr>
            <p:nvPr/>
          </p:nvCxnSpPr>
          <p:spPr>
            <a:xfrm flipV="1">
              <a:off x="7772500" y="3698275"/>
              <a:ext cx="0" cy="8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97" name="Shape 97"/>
            <p:cNvSpPr/>
            <p:nvPr/>
          </p:nvSpPr>
          <p:spPr>
            <a:xfrm>
              <a:off x="6560500" y="3330475"/>
              <a:ext cx="2424000" cy="367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1D temporal region</a:t>
              </a:r>
              <a:endParaRPr sz="1200">
                <a:solidFill>
                  <a:schemeClr val="tx1"/>
                </a:solidFill>
              </a:endParaRPr>
            </a:p>
          </p:txBody>
        </p:sp>
        <p:cxnSp>
          <p:nvCxnSpPr>
            <p:cNvPr id="98" name="Shape 98"/>
            <p:cNvCxnSpPr>
              <a:stCxn id="83" idx="5"/>
              <a:endCxn id="91" idx="1"/>
            </p:cNvCxnSpPr>
            <p:nvPr/>
          </p:nvCxnSpPr>
          <p:spPr>
            <a:xfrm>
              <a:off x="5775694" y="2862627"/>
              <a:ext cx="1719655" cy="175464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9" name="Shape 99"/>
            <p:cNvSpPr txBox="1"/>
            <p:nvPr/>
          </p:nvSpPr>
          <p:spPr>
            <a:xfrm>
              <a:off x="6514025" y="2793900"/>
              <a:ext cx="9321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rdfs:label</a:t>
              </a: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100" name="Shape 100"/>
            <p:cNvSpPr txBox="1"/>
            <p:nvPr/>
          </p:nvSpPr>
          <p:spPr>
            <a:xfrm flipH="1">
              <a:off x="3644948" y="4108950"/>
              <a:ext cx="11790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‘occupies temporal region’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5379187" y="3743719"/>
              <a:ext cx="15270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‘temporal part of’</a:t>
              </a:r>
              <a:endParaRPr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460300" y="227425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BIRTH_TIME</a:t>
            </a:r>
          </a:p>
          <a:p>
            <a:r>
              <a:rPr lang="en-US" dirty="0"/>
              <a:t>p</a:t>
            </a:r>
            <a:r>
              <a:rPr lang="en-US" dirty="0" smtClean="0"/>
              <a:t>1’s </a:t>
            </a:r>
            <a:r>
              <a:rPr lang="en-US" dirty="0" err="1" smtClean="0"/>
              <a:t>birthtime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69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DEMOGRAPHIC </a:t>
            </a:r>
            <a:r>
              <a:rPr lang="en" dirty="0" smtClean="0"/>
              <a:t>Table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" dirty="0" smtClean="0"/>
              <a:t> </a:t>
            </a:r>
            <a:r>
              <a:rPr lang="en-US" dirty="0" smtClean="0"/>
              <a:t>SEX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08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11700" y="12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0000"/>
                </a:solidFill>
              </a:rPr>
              <a:t>IRIs </a:t>
            </a:r>
            <a:r>
              <a:rPr lang="en" dirty="0" smtClean="0">
                <a:solidFill>
                  <a:srgbClr val="000000"/>
                </a:solidFill>
              </a:rPr>
              <a:t>for </a:t>
            </a:r>
            <a:r>
              <a:rPr lang="en-US" dirty="0" smtClean="0">
                <a:solidFill>
                  <a:srgbClr val="000000"/>
                </a:solidFill>
              </a:rPr>
              <a:t>F=Female</a:t>
            </a: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68" name="Shape 68"/>
          <p:cNvGraphicFramePr/>
          <p:nvPr>
            <p:extLst/>
          </p:nvPr>
        </p:nvGraphicFramePr>
        <p:xfrm>
          <a:off x="1056823" y="1657425"/>
          <a:ext cx="7145616" cy="1462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72808"/>
                <a:gridCol w="3572808"/>
              </a:tblGrid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Homo</a:t>
                      </a:r>
                      <a:r>
                        <a:rPr lang="en-US" sz="1200" baseline="0" dirty="0" smtClean="0"/>
                        <a:t> sapiens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http://purl.obolibrary.org/obo/NCBITaxon_9606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female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http://purl.obolibrary.org/obo/PATO_0000383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male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http://purl.obolibrary.org/obo/PATO_0000384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‘Inheres in’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http://</a:t>
                      </a:r>
                      <a:r>
                        <a:rPr lang="en" sz="1200" dirty="0" err="1"/>
                        <a:t>purl.obolibrary.org</a:t>
                      </a:r>
                      <a:r>
                        <a:rPr lang="en" sz="1200" dirty="0"/>
                        <a:t>/obo/RO_0000052</a:t>
                      </a:r>
                      <a:endParaRPr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75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288034" y="954275"/>
            <a:ext cx="4567932" cy="3234950"/>
            <a:chOff x="234422" y="866975"/>
            <a:chExt cx="4567932" cy="3234950"/>
          </a:xfrm>
        </p:grpSpPr>
        <p:sp>
          <p:nvSpPr>
            <p:cNvPr id="74" name="Shape 74"/>
            <p:cNvSpPr/>
            <p:nvPr/>
          </p:nvSpPr>
          <p:spPr>
            <a:xfrm>
              <a:off x="234422" y="979475"/>
              <a:ext cx="1988752" cy="755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/>
                <a:t>Homo sapiens</a:t>
              </a: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885735" y="3367982"/>
              <a:ext cx="686127" cy="523836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p1</a:t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2979050" y="3224300"/>
              <a:ext cx="1625700" cy="81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p1’s phenotypic sex</a:t>
              </a: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3249204" y="2192075"/>
              <a:ext cx="1085392" cy="689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mtClean="0"/>
                <a:t>female</a:t>
              </a: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2781445" y="866975"/>
              <a:ext cx="2020909" cy="980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phenotypic </a:t>
              </a:r>
              <a:r>
                <a:rPr lang="en" smtClean="0"/>
                <a:t>sex</a:t>
              </a:r>
              <a:endParaRPr dirty="0"/>
            </a:p>
          </p:txBody>
        </p:sp>
        <p:cxnSp>
          <p:nvCxnSpPr>
            <p:cNvPr id="79" name="Shape 79"/>
            <p:cNvCxnSpPr>
              <a:stCxn id="75" idx="0"/>
              <a:endCxn id="74" idx="4"/>
            </p:cNvCxnSpPr>
            <p:nvPr/>
          </p:nvCxnSpPr>
          <p:spPr>
            <a:xfrm flipH="1" flipV="1">
              <a:off x="1228798" y="1734875"/>
              <a:ext cx="1" cy="163310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Shape 80"/>
            <p:cNvCxnSpPr>
              <a:stCxn id="78" idx="4"/>
              <a:endCxn id="77" idx="0"/>
            </p:cNvCxnSpPr>
            <p:nvPr/>
          </p:nvCxnSpPr>
          <p:spPr>
            <a:xfrm>
              <a:off x="3791900" y="184737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Shape 81"/>
            <p:cNvCxnSpPr>
              <a:stCxn id="76" idx="0"/>
              <a:endCxn id="77" idx="4"/>
            </p:cNvCxnSpPr>
            <p:nvPr/>
          </p:nvCxnSpPr>
          <p:spPr>
            <a:xfrm flipV="1">
              <a:off x="3791900" y="2881475"/>
              <a:ext cx="0" cy="34282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2" name="Shape 82"/>
            <p:cNvCxnSpPr>
              <a:stCxn id="76" idx="2"/>
              <a:endCxn id="75" idx="6"/>
            </p:cNvCxnSpPr>
            <p:nvPr/>
          </p:nvCxnSpPr>
          <p:spPr>
            <a:xfrm flipH="1">
              <a:off x="1571862" y="3629900"/>
              <a:ext cx="1407188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" name="Shape 83"/>
            <p:cNvSpPr txBox="1"/>
            <p:nvPr/>
          </p:nvSpPr>
          <p:spPr>
            <a:xfrm>
              <a:off x="1834513" y="3835225"/>
              <a:ext cx="1077600" cy="2667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inheres in</a:t>
              </a:r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400971" y="4521090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SEX; F=Female</a:t>
            </a:r>
          </a:p>
          <a:p>
            <a:r>
              <a:rPr lang="en-US" dirty="0"/>
              <a:t>p</a:t>
            </a:r>
            <a:r>
              <a:rPr lang="en-US" dirty="0" smtClean="0"/>
              <a:t>1 is female</a:t>
            </a:r>
          </a:p>
        </p:txBody>
      </p:sp>
    </p:spTree>
    <p:extLst>
      <p:ext uri="{BB962C8B-B14F-4D97-AF65-F5344CB8AC3E}">
        <p14:creationId xmlns:p14="http://schemas.microsoft.com/office/powerpoint/2010/main" val="84494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1700" y="12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0000"/>
                </a:solidFill>
              </a:rPr>
              <a:t>IRIs </a:t>
            </a:r>
            <a:r>
              <a:rPr lang="en-US" dirty="0" smtClean="0">
                <a:solidFill>
                  <a:srgbClr val="000000"/>
                </a:solidFill>
              </a:rPr>
              <a:t>for M=Male</a:t>
            </a: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96" name="Shape 96"/>
          <p:cNvGraphicFramePr/>
          <p:nvPr>
            <p:extLst/>
          </p:nvPr>
        </p:nvGraphicFramePr>
        <p:xfrm>
          <a:off x="2253169" y="2023155"/>
          <a:ext cx="4637663" cy="109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2350"/>
                <a:gridCol w="3375313"/>
              </a:tblGrid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‘Homo sapiens’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http://purl.obolibrary.org/obo/NCBITaxon_9606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male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http://purl.obolibrary.org/obo/PATO_0000384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‘Inheres in’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http://</a:t>
                      </a:r>
                      <a:r>
                        <a:rPr lang="en" sz="1200" dirty="0" err="1"/>
                        <a:t>purl.obolibrary.org</a:t>
                      </a:r>
                      <a:r>
                        <a:rPr lang="en" sz="1200" dirty="0"/>
                        <a:t>/obo/RO_0000052</a:t>
                      </a:r>
                      <a:endParaRPr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9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88034" y="954275"/>
            <a:ext cx="4567932" cy="3234950"/>
            <a:chOff x="234422" y="866975"/>
            <a:chExt cx="4567932" cy="3234950"/>
          </a:xfrm>
        </p:grpSpPr>
        <p:sp>
          <p:nvSpPr>
            <p:cNvPr id="26" name="Shape 74"/>
            <p:cNvSpPr/>
            <p:nvPr/>
          </p:nvSpPr>
          <p:spPr>
            <a:xfrm>
              <a:off x="234422" y="979475"/>
              <a:ext cx="1988752" cy="755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/>
                <a:t>Homo sapiens</a:t>
              </a:r>
              <a:endParaRPr dirty="0"/>
            </a:p>
          </p:txBody>
        </p:sp>
        <p:sp>
          <p:nvSpPr>
            <p:cNvPr id="27" name="Shape 75"/>
            <p:cNvSpPr/>
            <p:nvPr/>
          </p:nvSpPr>
          <p:spPr>
            <a:xfrm>
              <a:off x="885735" y="3367982"/>
              <a:ext cx="686127" cy="523836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p</a:t>
              </a:r>
              <a:r>
                <a:rPr lang="en-US" dirty="0" smtClean="0"/>
                <a:t>2</a:t>
              </a:r>
              <a:endParaRPr dirty="0"/>
            </a:p>
          </p:txBody>
        </p:sp>
        <p:sp>
          <p:nvSpPr>
            <p:cNvPr id="28" name="Shape 76"/>
            <p:cNvSpPr/>
            <p:nvPr/>
          </p:nvSpPr>
          <p:spPr>
            <a:xfrm>
              <a:off x="2979050" y="3224300"/>
              <a:ext cx="1625700" cy="81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p</a:t>
              </a:r>
              <a:r>
                <a:rPr lang="en-US" dirty="0" smtClean="0"/>
                <a:t>2</a:t>
              </a:r>
              <a:r>
                <a:rPr lang="en" dirty="0" smtClean="0"/>
                <a:t>’s </a:t>
              </a:r>
              <a:r>
                <a:rPr lang="en" dirty="0"/>
                <a:t>phenotypic sex</a:t>
              </a:r>
              <a:endParaRPr dirty="0"/>
            </a:p>
          </p:txBody>
        </p:sp>
        <p:sp>
          <p:nvSpPr>
            <p:cNvPr id="29" name="Shape 77"/>
            <p:cNvSpPr/>
            <p:nvPr/>
          </p:nvSpPr>
          <p:spPr>
            <a:xfrm>
              <a:off x="3249204" y="2192075"/>
              <a:ext cx="1085392" cy="689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male</a:t>
              </a:r>
              <a:endParaRPr dirty="0"/>
            </a:p>
          </p:txBody>
        </p:sp>
        <p:sp>
          <p:nvSpPr>
            <p:cNvPr id="30" name="Shape 78"/>
            <p:cNvSpPr/>
            <p:nvPr/>
          </p:nvSpPr>
          <p:spPr>
            <a:xfrm>
              <a:off x="2781445" y="866975"/>
              <a:ext cx="2020909" cy="980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phenotypic </a:t>
              </a:r>
              <a:r>
                <a:rPr lang="en" smtClean="0"/>
                <a:t>sex</a:t>
              </a:r>
              <a:endParaRPr dirty="0"/>
            </a:p>
          </p:txBody>
        </p:sp>
        <p:cxnSp>
          <p:nvCxnSpPr>
            <p:cNvPr id="31" name="Shape 79"/>
            <p:cNvCxnSpPr/>
            <p:nvPr/>
          </p:nvCxnSpPr>
          <p:spPr>
            <a:xfrm flipH="1" flipV="1">
              <a:off x="1228798" y="1734875"/>
              <a:ext cx="1" cy="163310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2" name="Shape 80"/>
            <p:cNvCxnSpPr/>
            <p:nvPr/>
          </p:nvCxnSpPr>
          <p:spPr>
            <a:xfrm>
              <a:off x="3791900" y="184737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" name="Shape 81"/>
            <p:cNvCxnSpPr/>
            <p:nvPr/>
          </p:nvCxnSpPr>
          <p:spPr>
            <a:xfrm flipV="1">
              <a:off x="3791900" y="2881475"/>
              <a:ext cx="0" cy="34282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4" name="Shape 82"/>
            <p:cNvCxnSpPr/>
            <p:nvPr/>
          </p:nvCxnSpPr>
          <p:spPr>
            <a:xfrm flipH="1">
              <a:off x="1571862" y="3629900"/>
              <a:ext cx="1407188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" name="Shape 83"/>
            <p:cNvSpPr txBox="1"/>
            <p:nvPr/>
          </p:nvSpPr>
          <p:spPr>
            <a:xfrm>
              <a:off x="1834513" y="3835225"/>
              <a:ext cx="1077600" cy="2667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inheres in</a:t>
              </a:r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400971" y="4521090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SEX; M=Male</a:t>
            </a:r>
          </a:p>
          <a:p>
            <a:r>
              <a:rPr lang="en-US" dirty="0" smtClean="0"/>
              <a:t>p</a:t>
            </a:r>
            <a:r>
              <a:rPr lang="en-US" dirty="0"/>
              <a:t>2</a:t>
            </a:r>
            <a:r>
              <a:rPr lang="en-US" dirty="0" smtClean="0"/>
              <a:t> is male</a:t>
            </a:r>
          </a:p>
        </p:txBody>
      </p:sp>
    </p:spTree>
    <p:extLst>
      <p:ext uri="{BB962C8B-B14F-4D97-AF65-F5344CB8AC3E}">
        <p14:creationId xmlns:p14="http://schemas.microsoft.com/office/powerpoint/2010/main" val="460738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11700" y="12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IRIs </a:t>
            </a:r>
            <a:r>
              <a:rPr lang="en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</a:rPr>
              <a:t>A=A</a:t>
            </a:r>
            <a:r>
              <a:rPr lang="en" dirty="0" err="1" smtClean="0">
                <a:solidFill>
                  <a:schemeClr val="tx1"/>
                </a:solidFill>
              </a:rPr>
              <a:t>mbiguous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152" name="Shape 152"/>
          <p:cNvGraphicFramePr/>
          <p:nvPr>
            <p:extLst/>
          </p:nvPr>
        </p:nvGraphicFramePr>
        <p:xfrm>
          <a:off x="1303422" y="1931715"/>
          <a:ext cx="6537156" cy="12800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68578"/>
                <a:gridCol w="3268578"/>
              </a:tblGrid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‘Homo sapiens’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http://purl.obolibrary.org/obo/NCBITaxon_9606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intersex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PATO_0001340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/>
                        <a:t>‘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" sz="1200" dirty="0" err="1" smtClean="0"/>
                        <a:t>nheres</a:t>
                      </a:r>
                      <a:r>
                        <a:rPr lang="en" sz="1200" dirty="0" smtClean="0"/>
                        <a:t> </a:t>
                      </a:r>
                      <a:r>
                        <a:rPr lang="en" sz="1200" dirty="0"/>
                        <a:t>in’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http://</a:t>
                      </a:r>
                      <a:r>
                        <a:rPr lang="en" sz="1200" dirty="0" err="1"/>
                        <a:t>purl.obolibrary.org</a:t>
                      </a:r>
                      <a:r>
                        <a:rPr lang="en" sz="1200" dirty="0"/>
                        <a:t>/obo/RO_0000052</a:t>
                      </a:r>
                      <a:endParaRPr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1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4835" y="846547"/>
            <a:ext cx="4330713" cy="4071450"/>
            <a:chOff x="548087" y="868850"/>
            <a:chExt cx="4330713" cy="4071450"/>
          </a:xfrm>
        </p:grpSpPr>
        <p:sp>
          <p:nvSpPr>
            <p:cNvPr id="157" name="Shape 157"/>
            <p:cNvSpPr/>
            <p:nvPr/>
          </p:nvSpPr>
          <p:spPr>
            <a:xfrm>
              <a:off x="548087" y="981350"/>
              <a:ext cx="1353289" cy="755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/>
                <a:t>Homo sapiens</a:t>
              </a: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689975" y="4129100"/>
              <a:ext cx="1077600" cy="81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p</a:t>
              </a:r>
              <a:r>
                <a:rPr lang="en-US" dirty="0" smtClean="0"/>
                <a:t>3</a:t>
              </a: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2979025" y="4129100"/>
              <a:ext cx="1625700" cy="81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p</a:t>
              </a:r>
              <a:r>
                <a:rPr lang="en-US" dirty="0" smtClean="0"/>
                <a:t>3</a:t>
              </a:r>
              <a:r>
                <a:rPr lang="en" dirty="0" smtClean="0"/>
                <a:t>’s </a:t>
              </a:r>
              <a:r>
                <a:rPr lang="en" dirty="0"/>
                <a:t>phenotypic sex</a:t>
              </a: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3103299" y="2952223"/>
              <a:ext cx="1377151" cy="47950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mtClean="0"/>
                <a:t>intersex</a:t>
              </a: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705000" y="868850"/>
              <a:ext cx="2173800" cy="980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dk1"/>
                  </a:solidFill>
                </a:rPr>
                <a:t>phenotypic </a:t>
              </a:r>
              <a:r>
                <a:rPr lang="en" dirty="0" smtClean="0">
                  <a:solidFill>
                    <a:schemeClr val="dk1"/>
                  </a:solidFill>
                </a:rPr>
                <a:t>sex</a:t>
              </a:r>
              <a:endParaRPr dirty="0"/>
            </a:p>
          </p:txBody>
        </p:sp>
        <p:cxnSp>
          <p:nvCxnSpPr>
            <p:cNvPr id="162" name="Shape 162"/>
            <p:cNvCxnSpPr>
              <a:stCxn id="158" idx="0"/>
              <a:endCxn id="157" idx="4"/>
            </p:cNvCxnSpPr>
            <p:nvPr/>
          </p:nvCxnSpPr>
          <p:spPr>
            <a:xfrm flipH="1" flipV="1">
              <a:off x="1224732" y="1736750"/>
              <a:ext cx="4043" cy="23923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Shape 163"/>
            <p:cNvCxnSpPr>
              <a:stCxn id="161" idx="4"/>
              <a:endCxn id="160" idx="0"/>
            </p:cNvCxnSpPr>
            <p:nvPr/>
          </p:nvCxnSpPr>
          <p:spPr>
            <a:xfrm flipH="1">
              <a:off x="3791875" y="1849250"/>
              <a:ext cx="25" cy="110297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Shape 164"/>
            <p:cNvCxnSpPr>
              <a:stCxn id="159" idx="0"/>
              <a:endCxn id="160" idx="4"/>
            </p:cNvCxnSpPr>
            <p:nvPr/>
          </p:nvCxnSpPr>
          <p:spPr>
            <a:xfrm flipV="1">
              <a:off x="3791875" y="3431727"/>
              <a:ext cx="0" cy="69737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Shape 165"/>
            <p:cNvCxnSpPr>
              <a:stCxn id="159" idx="2"/>
              <a:endCxn id="158" idx="6"/>
            </p:cNvCxnSpPr>
            <p:nvPr/>
          </p:nvCxnSpPr>
          <p:spPr>
            <a:xfrm rot="10800000">
              <a:off x="1767625" y="4534700"/>
              <a:ext cx="121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6" name="Shape 166"/>
            <p:cNvSpPr txBox="1"/>
            <p:nvPr/>
          </p:nvSpPr>
          <p:spPr>
            <a:xfrm>
              <a:off x="1901376" y="4554025"/>
              <a:ext cx="10776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inheres in</a:t>
              </a:r>
              <a:endParaRPr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400971" y="4521090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SEX; A=Ambiguous</a:t>
            </a:r>
          </a:p>
          <a:p>
            <a:r>
              <a:rPr lang="en-US" dirty="0" smtClean="0"/>
              <a:t>p3 is intersex</a:t>
            </a:r>
          </a:p>
        </p:txBody>
      </p:sp>
    </p:spTree>
    <p:extLst>
      <p:ext uri="{BB962C8B-B14F-4D97-AF65-F5344CB8AC3E}">
        <p14:creationId xmlns:p14="http://schemas.microsoft.com/office/powerpoint/2010/main" val="662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DEMOGRAPHIC </a:t>
            </a:r>
            <a:r>
              <a:rPr lang="en" dirty="0" smtClean="0"/>
              <a:t>Table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HISPANIC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5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218300" y="2089900"/>
            <a:ext cx="1152000" cy="5679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694200" y="2065900"/>
            <a:ext cx="1231500" cy="61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</a:t>
            </a:r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3893600" y="3265500"/>
            <a:ext cx="134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Shape 63"/>
          <p:cNvSpPr txBox="1"/>
          <p:nvPr/>
        </p:nvSpPr>
        <p:spPr>
          <a:xfrm>
            <a:off x="3815275" y="2892699"/>
            <a:ext cx="1500949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-US" dirty="0" smtClean="0"/>
              <a:t>bject property</a:t>
            </a:r>
            <a:endParaRPr dirty="0"/>
          </a:p>
        </p:txBody>
      </p:sp>
      <p:sp>
        <p:nvSpPr>
          <p:cNvPr id="64" name="Shape 64"/>
          <p:cNvSpPr txBox="1"/>
          <p:nvPr/>
        </p:nvSpPr>
        <p:spPr>
          <a:xfrm>
            <a:off x="3929850" y="1242725"/>
            <a:ext cx="12843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Legend</a:t>
            </a:r>
            <a:endParaRPr sz="2400"/>
          </a:p>
        </p:txBody>
      </p:sp>
      <p:cxnSp>
        <p:nvCxnSpPr>
          <p:cNvPr id="65" name="Shape 65"/>
          <p:cNvCxnSpPr/>
          <p:nvPr/>
        </p:nvCxnSpPr>
        <p:spPr>
          <a:xfrm>
            <a:off x="3947450" y="4039975"/>
            <a:ext cx="12366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66" name="Shape 66"/>
          <p:cNvSpPr txBox="1"/>
          <p:nvPr/>
        </p:nvSpPr>
        <p:spPr>
          <a:xfrm>
            <a:off x="3989750" y="3613050"/>
            <a:ext cx="11520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" dirty="0" err="1" smtClean="0"/>
              <a:t>nstance</a:t>
            </a:r>
            <a:r>
              <a:rPr lang="en" dirty="0" smtClean="0"/>
              <a:t> </a:t>
            </a:r>
            <a:r>
              <a:rPr lang="en" dirty="0"/>
              <a:t>of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56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11700" y="92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IRIs </a:t>
            </a:r>
            <a:r>
              <a:rPr lang="en" dirty="0" smtClean="0">
                <a:solidFill>
                  <a:srgbClr val="000000"/>
                </a:solidFill>
              </a:rPr>
              <a:t>for </a:t>
            </a:r>
            <a:r>
              <a:rPr lang="en-US" dirty="0" smtClean="0">
                <a:solidFill>
                  <a:srgbClr val="000000"/>
                </a:solidFill>
              </a:rPr>
              <a:t>HISPANIC</a:t>
            </a: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61" name="Shape 61"/>
          <p:cNvGraphicFramePr/>
          <p:nvPr>
            <p:extLst/>
          </p:nvPr>
        </p:nvGraphicFramePr>
        <p:xfrm>
          <a:off x="649734" y="665475"/>
          <a:ext cx="7844533" cy="4388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93482"/>
                <a:gridCol w="4151051"/>
              </a:tblGrid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Homo sapiens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http://purl.obolibrary.org/obo/NCBITaxon_9606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Hispanic or Latino identity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3"/>
                        </a:rPr>
                        <a:t>http://purl.obolibrary.org/obo/OMRSE_00000127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 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ethnic identification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4"/>
                        </a:rPr>
                        <a:t>http://purl.obolibrary.org/obo/OMRSE_00000101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 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database extract, transform, and load process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http://purl.obolibrary.org/obo/IAO_0000650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PCORnet Hispanic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identity 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http://purl.obolibrary.org/obo/PCOR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net_00000016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PCORnet Not Hispanic identity 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 dirty="0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http://purl.obolibrary.org/obo/PCOR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net_00000017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is about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http://purl.obolibrary.org/obo/IAO_0000136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is specified output of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dirty="0" err="1" smtClean="0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/obo/OBI_0000312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is specified input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dirty="0" err="1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/obo/OBI_0000295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refusal to answer datum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http://purl.obolibrary.org/obo/PCOR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net_00000010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ethnic ID question asking process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http://purl.obolibrary.org/obo/PCOR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net_00000013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participates in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 dirty="0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RO_0000056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318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1700" y="12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p</a:t>
            </a:r>
            <a:r>
              <a:rPr lang="en-US" sz="1400" dirty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" sz="1400" dirty="0" smtClean="0">
                <a:solidFill>
                  <a:srgbClr val="000000"/>
                </a:solidFill>
              </a:rPr>
              <a:t>Identified </a:t>
            </a:r>
            <a:r>
              <a:rPr lang="en" sz="1400" dirty="0">
                <a:solidFill>
                  <a:srgbClr val="000000"/>
                </a:solidFill>
              </a:rPr>
              <a:t>as Hispanic, Latino, or Spanish Origin in the Raw Data, </a:t>
            </a:r>
            <a:r>
              <a:rPr lang="en" sz="1400" dirty="0" err="1">
                <a:solidFill>
                  <a:srgbClr val="000000"/>
                </a:solidFill>
              </a:rPr>
              <a:t>ETLed</a:t>
            </a:r>
            <a:r>
              <a:rPr lang="en" sz="1400" dirty="0">
                <a:solidFill>
                  <a:srgbClr val="000000"/>
                </a:solidFill>
              </a:rPr>
              <a:t> to PCORnet CDM</a:t>
            </a:r>
            <a:endParaRPr sz="1400" dirty="0">
              <a:solidFill>
                <a:srgbClr val="00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27299" y="1053980"/>
            <a:ext cx="8089402" cy="3990900"/>
            <a:chOff x="974725" y="1053980"/>
            <a:chExt cx="8089402" cy="3990900"/>
          </a:xfrm>
        </p:grpSpPr>
        <p:sp>
          <p:nvSpPr>
            <p:cNvPr id="66" name="Shape 66"/>
            <p:cNvSpPr/>
            <p:nvPr/>
          </p:nvSpPr>
          <p:spPr>
            <a:xfrm>
              <a:off x="4456025" y="3406280"/>
              <a:ext cx="560100" cy="487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p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280425" y="3327915"/>
              <a:ext cx="8253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hlid1</a:t>
              </a:r>
              <a:endParaRPr/>
            </a:p>
          </p:txBody>
        </p:sp>
        <p:cxnSp>
          <p:nvCxnSpPr>
            <p:cNvPr id="68" name="Shape 68"/>
            <p:cNvCxnSpPr/>
            <p:nvPr/>
          </p:nvCxnSpPr>
          <p:spPr>
            <a:xfrm>
              <a:off x="2105725" y="3635865"/>
              <a:ext cx="2350300" cy="1431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Shape 70"/>
            <p:cNvSpPr/>
            <p:nvPr/>
          </p:nvSpPr>
          <p:spPr>
            <a:xfrm>
              <a:off x="4065125" y="4476980"/>
              <a:ext cx="1341900" cy="5679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Homo sapiens</a:t>
              </a: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974725" y="1481750"/>
              <a:ext cx="1436700" cy="8919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/>
                <a:t>H</a:t>
              </a:r>
              <a:r>
                <a:rPr lang="en" dirty="0" err="1" smtClean="0"/>
                <a:t>ispanic</a:t>
              </a:r>
              <a:r>
                <a:rPr lang="en" dirty="0" smtClean="0"/>
                <a:t> </a:t>
              </a:r>
              <a:r>
                <a:rPr lang="en" dirty="0"/>
                <a:t>or </a:t>
              </a:r>
              <a:r>
                <a:rPr lang="en-US" dirty="0" err="1"/>
                <a:t>L</a:t>
              </a:r>
              <a:r>
                <a:rPr lang="en" dirty="0" err="1" smtClean="0"/>
                <a:t>atino</a:t>
              </a:r>
              <a:r>
                <a:rPr lang="en" dirty="0" smtClean="0"/>
                <a:t> </a:t>
              </a:r>
              <a:r>
                <a:rPr lang="en" dirty="0"/>
                <a:t>identity </a:t>
              </a:r>
              <a:r>
                <a:rPr lang="en" dirty="0" smtClean="0"/>
                <a:t>datum</a:t>
              </a:r>
              <a:endParaRPr dirty="0"/>
            </a:p>
          </p:txBody>
        </p:sp>
        <p:cxnSp>
          <p:nvCxnSpPr>
            <p:cNvPr id="72" name="Shape 72"/>
            <p:cNvCxnSpPr>
              <a:stCxn id="66" idx="4"/>
              <a:endCxn id="70" idx="0"/>
            </p:cNvCxnSpPr>
            <p:nvPr/>
          </p:nvCxnSpPr>
          <p:spPr>
            <a:xfrm>
              <a:off x="4736075" y="3894080"/>
              <a:ext cx="0" cy="582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73" name="Shape 73"/>
            <p:cNvCxnSpPr>
              <a:stCxn id="67" idx="0"/>
              <a:endCxn id="71" idx="4"/>
            </p:cNvCxnSpPr>
            <p:nvPr/>
          </p:nvCxnSpPr>
          <p:spPr>
            <a:xfrm flipV="1">
              <a:off x="1693075" y="2373650"/>
              <a:ext cx="0" cy="95426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75" name="Shape 75"/>
            <p:cNvSpPr/>
            <p:nvPr/>
          </p:nvSpPr>
          <p:spPr>
            <a:xfrm>
              <a:off x="5778625" y="2421734"/>
              <a:ext cx="825300" cy="40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etl1</a:t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2443125" y="1169950"/>
              <a:ext cx="1675500" cy="7107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ethnic 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identification process</a:t>
              </a:r>
              <a:endParaRPr dirty="0"/>
            </a:p>
          </p:txBody>
        </p:sp>
        <p:cxnSp>
          <p:nvCxnSpPr>
            <p:cNvPr id="77" name="Shape 77"/>
            <p:cNvCxnSpPr>
              <a:stCxn id="75" idx="0"/>
              <a:endCxn id="78" idx="4"/>
            </p:cNvCxnSpPr>
            <p:nvPr/>
          </p:nvCxnSpPr>
          <p:spPr>
            <a:xfrm flipV="1">
              <a:off x="6191275" y="1771628"/>
              <a:ext cx="0" cy="6501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79" name="Shape 79"/>
            <p:cNvSpPr txBox="1"/>
            <p:nvPr/>
          </p:nvSpPr>
          <p:spPr>
            <a:xfrm flipH="1">
              <a:off x="6687781" y="2397225"/>
              <a:ext cx="1242804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specified output of</a:t>
              </a:r>
              <a:endParaRPr dirty="0"/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2796375" y="3623275"/>
              <a:ext cx="9690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about</a:t>
              </a: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6732787" y="1053980"/>
              <a:ext cx="2331340" cy="957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PCORnet Hispanic Identity datum</a:t>
              </a: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7369107" y="3342230"/>
              <a:ext cx="10587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pnhid1</a:t>
              </a:r>
              <a:endParaRPr/>
            </a:p>
          </p:txBody>
        </p:sp>
        <p:cxnSp>
          <p:nvCxnSpPr>
            <p:cNvPr id="83" name="Shape 83"/>
            <p:cNvCxnSpPr>
              <a:stCxn id="82" idx="0"/>
              <a:endCxn id="81" idx="4"/>
            </p:cNvCxnSpPr>
            <p:nvPr/>
          </p:nvCxnSpPr>
          <p:spPr>
            <a:xfrm flipV="1">
              <a:off x="7898457" y="2011580"/>
              <a:ext cx="0" cy="133065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Shape 84"/>
            <p:cNvCxnSpPr/>
            <p:nvPr/>
          </p:nvCxnSpPr>
          <p:spPr>
            <a:xfrm flipH="1">
              <a:off x="5016125" y="3650180"/>
              <a:ext cx="2352982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Shape 85"/>
            <p:cNvSpPr txBox="1"/>
            <p:nvPr/>
          </p:nvSpPr>
          <p:spPr>
            <a:xfrm>
              <a:off x="5718781" y="3601314"/>
              <a:ext cx="9690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about</a:t>
              </a:r>
              <a:endParaRPr dirty="0"/>
            </a:p>
          </p:txBody>
        </p:sp>
        <p:cxnSp>
          <p:nvCxnSpPr>
            <p:cNvPr id="86" name="Shape 86"/>
            <p:cNvCxnSpPr>
              <a:stCxn id="67" idx="7"/>
            </p:cNvCxnSpPr>
            <p:nvPr/>
          </p:nvCxnSpPr>
          <p:spPr>
            <a:xfrm flipV="1">
              <a:off x="1984863" y="2780882"/>
              <a:ext cx="1027343" cy="63722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Shape 88"/>
            <p:cNvSpPr txBox="1"/>
            <p:nvPr/>
          </p:nvSpPr>
          <p:spPr>
            <a:xfrm flipH="1">
              <a:off x="4399010" y="1396137"/>
              <a:ext cx="10263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specified input of</a:t>
              </a: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2897338" y="2433113"/>
              <a:ext cx="767073" cy="40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eip1</a:t>
              </a:r>
              <a:endParaRPr/>
            </a:p>
          </p:txBody>
        </p:sp>
        <p:cxnSp>
          <p:nvCxnSpPr>
            <p:cNvPr id="89" name="Shape 89"/>
            <p:cNvCxnSpPr>
              <a:stCxn id="87" idx="0"/>
              <a:endCxn id="76" idx="4"/>
            </p:cNvCxnSpPr>
            <p:nvPr/>
          </p:nvCxnSpPr>
          <p:spPr>
            <a:xfrm flipV="1">
              <a:off x="3280875" y="1880650"/>
              <a:ext cx="0" cy="55246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Shape 90"/>
            <p:cNvCxnSpPr>
              <a:stCxn id="82" idx="1"/>
              <a:endCxn id="75" idx="5"/>
            </p:cNvCxnSpPr>
            <p:nvPr/>
          </p:nvCxnSpPr>
          <p:spPr>
            <a:xfrm flipH="1" flipV="1">
              <a:off x="6483063" y="2766911"/>
              <a:ext cx="1041087" cy="66551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Shape 91"/>
            <p:cNvSpPr txBox="1"/>
            <p:nvPr/>
          </p:nvSpPr>
          <p:spPr>
            <a:xfrm flipH="1">
              <a:off x="1754725" y="2446892"/>
              <a:ext cx="1372749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specified output of</a:t>
              </a: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5831700" y="1278973"/>
              <a:ext cx="719150" cy="492655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ETL</a:t>
              </a:r>
              <a:endParaRPr/>
            </a:p>
          </p:txBody>
        </p:sp>
        <p:cxnSp>
          <p:nvCxnSpPr>
            <p:cNvPr id="92" name="Shape 92"/>
            <p:cNvCxnSpPr>
              <a:stCxn id="67" idx="6"/>
              <a:endCxn id="78" idx="3"/>
            </p:cNvCxnSpPr>
            <p:nvPr/>
          </p:nvCxnSpPr>
          <p:spPr>
            <a:xfrm flipV="1">
              <a:off x="2105725" y="1699480"/>
              <a:ext cx="3831292" cy="193638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9" name="TextBox 28"/>
          <p:cNvSpPr txBox="1"/>
          <p:nvPr/>
        </p:nvSpPr>
        <p:spPr>
          <a:xfrm>
            <a:off x="7027715" y="4518510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HISPANIC; Y=YES</a:t>
            </a:r>
          </a:p>
          <a:p>
            <a:r>
              <a:rPr lang="en-US" dirty="0" smtClean="0"/>
              <a:t>p4 identifies as Hispanic</a:t>
            </a:r>
          </a:p>
        </p:txBody>
      </p:sp>
    </p:spTree>
    <p:extLst>
      <p:ext uri="{BB962C8B-B14F-4D97-AF65-F5344CB8AC3E}">
        <p14:creationId xmlns:p14="http://schemas.microsoft.com/office/powerpoint/2010/main" val="184990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1700" y="12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p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" sz="1400" dirty="0" smtClean="0">
                <a:solidFill>
                  <a:srgbClr val="000000"/>
                </a:solidFill>
              </a:rPr>
              <a:t>Identified </a:t>
            </a:r>
            <a:r>
              <a:rPr lang="en" sz="1400" dirty="0">
                <a:solidFill>
                  <a:srgbClr val="000000"/>
                </a:solidFill>
              </a:rPr>
              <a:t>as </a:t>
            </a:r>
            <a:r>
              <a:rPr lang="en-US" sz="1400" dirty="0" smtClean="0">
                <a:solidFill>
                  <a:srgbClr val="000000"/>
                </a:solidFill>
              </a:rPr>
              <a:t>not </a:t>
            </a:r>
            <a:r>
              <a:rPr lang="en" sz="1400" dirty="0" smtClean="0">
                <a:solidFill>
                  <a:srgbClr val="000000"/>
                </a:solidFill>
              </a:rPr>
              <a:t>Hispanic</a:t>
            </a:r>
            <a:r>
              <a:rPr lang="en" sz="1400" dirty="0">
                <a:solidFill>
                  <a:srgbClr val="000000"/>
                </a:solidFill>
              </a:rPr>
              <a:t>, Latino, or Spanish Origin in the Raw Data, </a:t>
            </a:r>
            <a:r>
              <a:rPr lang="en" sz="1400" dirty="0" err="1">
                <a:solidFill>
                  <a:srgbClr val="000000"/>
                </a:solidFill>
              </a:rPr>
              <a:t>ETLed</a:t>
            </a:r>
            <a:r>
              <a:rPr lang="en" sz="1400" dirty="0">
                <a:solidFill>
                  <a:srgbClr val="000000"/>
                </a:solidFill>
              </a:rPr>
              <a:t> to PCORnet CDM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6732787" y="1053980"/>
            <a:ext cx="2331340" cy="9576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PCORnet </a:t>
            </a:r>
            <a:r>
              <a:rPr lang="en-US" dirty="0" smtClean="0"/>
              <a:t>not </a:t>
            </a:r>
            <a:r>
              <a:rPr lang="en" dirty="0" smtClean="0"/>
              <a:t>Hispanic </a:t>
            </a:r>
            <a:r>
              <a:rPr lang="en" dirty="0"/>
              <a:t>Identity datum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845459" y="1169950"/>
            <a:ext cx="7453082" cy="3874930"/>
            <a:chOff x="974725" y="1169950"/>
            <a:chExt cx="7453082" cy="3874930"/>
          </a:xfrm>
        </p:grpSpPr>
        <p:sp>
          <p:nvSpPr>
            <p:cNvPr id="66" name="Shape 66"/>
            <p:cNvSpPr/>
            <p:nvPr/>
          </p:nvSpPr>
          <p:spPr>
            <a:xfrm>
              <a:off x="4456025" y="3406280"/>
              <a:ext cx="560100" cy="487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p</a:t>
              </a:r>
              <a:r>
                <a:rPr lang="en-US" dirty="0"/>
                <a:t>5</a:t>
              </a: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280425" y="3327915"/>
              <a:ext cx="8253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hlid1</a:t>
              </a:r>
              <a:endParaRPr/>
            </a:p>
          </p:txBody>
        </p:sp>
        <p:cxnSp>
          <p:nvCxnSpPr>
            <p:cNvPr id="68" name="Shape 68"/>
            <p:cNvCxnSpPr/>
            <p:nvPr/>
          </p:nvCxnSpPr>
          <p:spPr>
            <a:xfrm>
              <a:off x="2105725" y="3635865"/>
              <a:ext cx="2350300" cy="1431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Shape 70"/>
            <p:cNvSpPr/>
            <p:nvPr/>
          </p:nvSpPr>
          <p:spPr>
            <a:xfrm>
              <a:off x="4065125" y="4476980"/>
              <a:ext cx="1341900" cy="5679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Homo sapiens</a:t>
              </a: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974725" y="1169950"/>
              <a:ext cx="1436700" cy="12037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/>
                <a:t>not H</a:t>
              </a:r>
              <a:r>
                <a:rPr lang="en" dirty="0" err="1" smtClean="0"/>
                <a:t>ispanic</a:t>
              </a:r>
              <a:r>
                <a:rPr lang="en" dirty="0" smtClean="0"/>
                <a:t> </a:t>
              </a:r>
              <a:r>
                <a:rPr lang="en" dirty="0"/>
                <a:t>or </a:t>
              </a:r>
              <a:r>
                <a:rPr lang="en-US" dirty="0" err="1"/>
                <a:t>L</a:t>
              </a:r>
              <a:r>
                <a:rPr lang="en" dirty="0" err="1" smtClean="0"/>
                <a:t>atino</a:t>
              </a:r>
              <a:r>
                <a:rPr lang="en" dirty="0" smtClean="0"/>
                <a:t> </a:t>
              </a:r>
              <a:r>
                <a:rPr lang="en" dirty="0"/>
                <a:t>identity </a:t>
              </a:r>
              <a:r>
                <a:rPr lang="en" dirty="0" smtClean="0"/>
                <a:t>datum</a:t>
              </a:r>
              <a:endParaRPr dirty="0"/>
            </a:p>
          </p:txBody>
        </p:sp>
        <p:cxnSp>
          <p:nvCxnSpPr>
            <p:cNvPr id="72" name="Shape 72"/>
            <p:cNvCxnSpPr>
              <a:stCxn id="66" idx="4"/>
              <a:endCxn id="70" idx="0"/>
            </p:cNvCxnSpPr>
            <p:nvPr/>
          </p:nvCxnSpPr>
          <p:spPr>
            <a:xfrm>
              <a:off x="4736075" y="3894080"/>
              <a:ext cx="0" cy="582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73" name="Shape 73"/>
            <p:cNvCxnSpPr>
              <a:stCxn id="67" idx="0"/>
              <a:endCxn id="71" idx="4"/>
            </p:cNvCxnSpPr>
            <p:nvPr/>
          </p:nvCxnSpPr>
          <p:spPr>
            <a:xfrm flipV="1">
              <a:off x="1693075" y="2373650"/>
              <a:ext cx="0" cy="95426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75" name="Shape 75"/>
            <p:cNvSpPr/>
            <p:nvPr/>
          </p:nvSpPr>
          <p:spPr>
            <a:xfrm>
              <a:off x="5778625" y="2421734"/>
              <a:ext cx="825300" cy="40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etl1</a:t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2443125" y="1169950"/>
              <a:ext cx="1675500" cy="7107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ethnic 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identification process</a:t>
              </a:r>
              <a:endParaRPr dirty="0"/>
            </a:p>
          </p:txBody>
        </p:sp>
        <p:cxnSp>
          <p:nvCxnSpPr>
            <p:cNvPr id="77" name="Shape 77"/>
            <p:cNvCxnSpPr>
              <a:stCxn id="75" idx="0"/>
              <a:endCxn id="78" idx="4"/>
            </p:cNvCxnSpPr>
            <p:nvPr/>
          </p:nvCxnSpPr>
          <p:spPr>
            <a:xfrm flipV="1">
              <a:off x="6191275" y="1771628"/>
              <a:ext cx="0" cy="6501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79" name="Shape 79"/>
            <p:cNvSpPr txBox="1"/>
            <p:nvPr/>
          </p:nvSpPr>
          <p:spPr>
            <a:xfrm flipH="1">
              <a:off x="6728630" y="2433113"/>
              <a:ext cx="1242804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specified output of</a:t>
              </a:r>
              <a:endParaRPr dirty="0"/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2796375" y="3623275"/>
              <a:ext cx="9690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about</a:t>
              </a: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7369107" y="3342230"/>
              <a:ext cx="10587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err="1" smtClean="0"/>
                <a:t>pnhid</a:t>
              </a:r>
              <a:r>
                <a:rPr lang="en-US" dirty="0" smtClean="0"/>
                <a:t>2</a:t>
              </a:r>
              <a:endParaRPr dirty="0"/>
            </a:p>
          </p:txBody>
        </p:sp>
        <p:cxnSp>
          <p:nvCxnSpPr>
            <p:cNvPr id="83" name="Shape 83"/>
            <p:cNvCxnSpPr>
              <a:stCxn id="82" idx="0"/>
              <a:endCxn id="81" idx="4"/>
            </p:cNvCxnSpPr>
            <p:nvPr/>
          </p:nvCxnSpPr>
          <p:spPr>
            <a:xfrm flipV="1">
              <a:off x="7898457" y="2011580"/>
              <a:ext cx="0" cy="133065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Shape 84"/>
            <p:cNvCxnSpPr/>
            <p:nvPr/>
          </p:nvCxnSpPr>
          <p:spPr>
            <a:xfrm flipH="1">
              <a:off x="5016125" y="3650180"/>
              <a:ext cx="2352982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Shape 85"/>
            <p:cNvSpPr txBox="1"/>
            <p:nvPr/>
          </p:nvSpPr>
          <p:spPr>
            <a:xfrm>
              <a:off x="5718781" y="3601314"/>
              <a:ext cx="9690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about</a:t>
              </a:r>
              <a:endParaRPr dirty="0"/>
            </a:p>
          </p:txBody>
        </p:sp>
        <p:cxnSp>
          <p:nvCxnSpPr>
            <p:cNvPr id="86" name="Shape 86"/>
            <p:cNvCxnSpPr>
              <a:stCxn id="67" idx="7"/>
            </p:cNvCxnSpPr>
            <p:nvPr/>
          </p:nvCxnSpPr>
          <p:spPr>
            <a:xfrm flipV="1">
              <a:off x="1984863" y="2780882"/>
              <a:ext cx="1142611" cy="63722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Shape 88"/>
            <p:cNvSpPr txBox="1"/>
            <p:nvPr/>
          </p:nvSpPr>
          <p:spPr>
            <a:xfrm flipH="1">
              <a:off x="4399010" y="1396137"/>
              <a:ext cx="10263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specified input of</a:t>
              </a: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2897338" y="2433113"/>
              <a:ext cx="767073" cy="40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eip1</a:t>
              </a:r>
              <a:endParaRPr dirty="0"/>
            </a:p>
          </p:txBody>
        </p:sp>
        <p:cxnSp>
          <p:nvCxnSpPr>
            <p:cNvPr id="89" name="Shape 89"/>
            <p:cNvCxnSpPr>
              <a:stCxn id="87" idx="0"/>
              <a:endCxn id="76" idx="4"/>
            </p:cNvCxnSpPr>
            <p:nvPr/>
          </p:nvCxnSpPr>
          <p:spPr>
            <a:xfrm flipV="1">
              <a:off x="3280875" y="1880650"/>
              <a:ext cx="0" cy="55246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Shape 90"/>
            <p:cNvCxnSpPr>
              <a:stCxn id="82" idx="1"/>
              <a:endCxn id="75" idx="5"/>
            </p:cNvCxnSpPr>
            <p:nvPr/>
          </p:nvCxnSpPr>
          <p:spPr>
            <a:xfrm flipH="1" flipV="1">
              <a:off x="6483063" y="2766911"/>
              <a:ext cx="1041087" cy="66551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Shape 91"/>
            <p:cNvSpPr txBox="1"/>
            <p:nvPr/>
          </p:nvSpPr>
          <p:spPr>
            <a:xfrm flipH="1">
              <a:off x="1869793" y="2478005"/>
              <a:ext cx="1372749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specified output of</a:t>
              </a: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5831700" y="1278973"/>
              <a:ext cx="719150" cy="492655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ETL</a:t>
              </a:r>
              <a:endParaRPr/>
            </a:p>
          </p:txBody>
        </p:sp>
        <p:cxnSp>
          <p:nvCxnSpPr>
            <p:cNvPr id="92" name="Shape 92"/>
            <p:cNvCxnSpPr>
              <a:stCxn id="67" idx="6"/>
              <a:endCxn id="78" idx="3"/>
            </p:cNvCxnSpPr>
            <p:nvPr/>
          </p:nvCxnSpPr>
          <p:spPr>
            <a:xfrm flipV="1">
              <a:off x="2105725" y="1699480"/>
              <a:ext cx="3831292" cy="193638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0" name="TextBox 29"/>
          <p:cNvSpPr txBox="1"/>
          <p:nvPr/>
        </p:nvSpPr>
        <p:spPr>
          <a:xfrm>
            <a:off x="6732787" y="4521660"/>
            <a:ext cx="241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HISPANIC; N=N</a:t>
            </a:r>
          </a:p>
          <a:p>
            <a:r>
              <a:rPr lang="en-US" dirty="0" smtClean="0"/>
              <a:t>p5 identifies as not Hispanic</a:t>
            </a:r>
          </a:p>
        </p:txBody>
      </p:sp>
    </p:spTree>
    <p:extLst>
      <p:ext uri="{BB962C8B-B14F-4D97-AF65-F5344CB8AC3E}">
        <p14:creationId xmlns:p14="http://schemas.microsoft.com/office/powerpoint/2010/main" val="121684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6982057" y="3507146"/>
            <a:ext cx="560100" cy="48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</a:t>
            </a:r>
            <a:r>
              <a:rPr lang="en-US" dirty="0" smtClean="0"/>
              <a:t>6</a:t>
            </a:r>
            <a:endParaRPr dirty="0"/>
          </a:p>
        </p:txBody>
      </p:sp>
      <p:sp>
        <p:nvSpPr>
          <p:cNvPr id="140" name="Shape 140"/>
          <p:cNvSpPr/>
          <p:nvPr/>
        </p:nvSpPr>
        <p:spPr>
          <a:xfrm>
            <a:off x="1589257" y="3410633"/>
            <a:ext cx="825300" cy="61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rta1</a:t>
            </a:r>
            <a:endParaRPr/>
          </a:p>
        </p:txBody>
      </p:sp>
      <p:cxnSp>
        <p:nvCxnSpPr>
          <p:cNvPr id="141" name="Shape 141"/>
          <p:cNvCxnSpPr>
            <a:stCxn id="140" idx="6"/>
            <a:endCxn id="139" idx="2"/>
          </p:cNvCxnSpPr>
          <p:nvPr/>
        </p:nvCxnSpPr>
        <p:spPr>
          <a:xfrm>
            <a:off x="2414557" y="3718583"/>
            <a:ext cx="4567500" cy="3246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Shape 143"/>
          <p:cNvSpPr/>
          <p:nvPr/>
        </p:nvSpPr>
        <p:spPr>
          <a:xfrm>
            <a:off x="6573907" y="803765"/>
            <a:ext cx="1376400" cy="5679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 sapiens</a:t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1281798" y="466415"/>
            <a:ext cx="1436700" cy="12426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refusal to answer datum</a:t>
            </a:r>
            <a:endParaRPr/>
          </a:p>
        </p:txBody>
      </p:sp>
      <p:cxnSp>
        <p:nvCxnSpPr>
          <p:cNvPr id="145" name="Shape 145"/>
          <p:cNvCxnSpPr>
            <a:stCxn id="139" idx="0"/>
            <a:endCxn id="143" idx="4"/>
          </p:cNvCxnSpPr>
          <p:nvPr/>
        </p:nvCxnSpPr>
        <p:spPr>
          <a:xfrm flipV="1">
            <a:off x="7262107" y="1371665"/>
            <a:ext cx="0" cy="213548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146" name="Shape 146"/>
          <p:cNvCxnSpPr>
            <a:stCxn id="140" idx="0"/>
            <a:endCxn id="144" idx="4"/>
          </p:cNvCxnSpPr>
          <p:nvPr/>
        </p:nvCxnSpPr>
        <p:spPr>
          <a:xfrm flipH="1" flipV="1">
            <a:off x="2000148" y="1709015"/>
            <a:ext cx="1759" cy="17016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47" name="Shape 147"/>
          <p:cNvSpPr/>
          <p:nvPr/>
        </p:nvSpPr>
        <p:spPr>
          <a:xfrm>
            <a:off x="3860557" y="591065"/>
            <a:ext cx="1675500" cy="9933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ethnic ID question asking process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213807" y="3698014"/>
            <a:ext cx="9690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about</a:t>
            </a:r>
            <a:endParaRPr dirty="0"/>
          </a:p>
        </p:txBody>
      </p:sp>
      <p:cxnSp>
        <p:nvCxnSpPr>
          <p:cNvPr id="149" name="Shape 149"/>
          <p:cNvCxnSpPr>
            <a:stCxn id="140" idx="7"/>
            <a:endCxn id="150" idx="4"/>
          </p:cNvCxnSpPr>
          <p:nvPr/>
        </p:nvCxnSpPr>
        <p:spPr>
          <a:xfrm flipV="1">
            <a:off x="2293695" y="2808833"/>
            <a:ext cx="2404612" cy="69199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Shape 150"/>
          <p:cNvSpPr/>
          <p:nvPr/>
        </p:nvSpPr>
        <p:spPr>
          <a:xfrm>
            <a:off x="4010107" y="2404433"/>
            <a:ext cx="1376400" cy="40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eidqap1</a:t>
            </a:r>
            <a:endParaRPr/>
          </a:p>
        </p:txBody>
      </p:sp>
      <p:cxnSp>
        <p:nvCxnSpPr>
          <p:cNvPr id="151" name="Shape 151"/>
          <p:cNvCxnSpPr>
            <a:stCxn id="150" idx="0"/>
            <a:endCxn id="147" idx="4"/>
          </p:cNvCxnSpPr>
          <p:nvPr/>
        </p:nvCxnSpPr>
        <p:spPr>
          <a:xfrm flipV="1">
            <a:off x="4698307" y="1584365"/>
            <a:ext cx="0" cy="82006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52" name="Shape 152"/>
          <p:cNvSpPr txBox="1"/>
          <p:nvPr/>
        </p:nvSpPr>
        <p:spPr>
          <a:xfrm flipH="1">
            <a:off x="2405216" y="2730339"/>
            <a:ext cx="13764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participates in</a:t>
            </a:r>
            <a:endParaRPr dirty="0"/>
          </a:p>
        </p:txBody>
      </p:sp>
      <p:cxnSp>
        <p:nvCxnSpPr>
          <p:cNvPr id="153" name="Shape 153"/>
          <p:cNvCxnSpPr>
            <a:stCxn id="139" idx="0"/>
            <a:endCxn id="150" idx="4"/>
          </p:cNvCxnSpPr>
          <p:nvPr/>
        </p:nvCxnSpPr>
        <p:spPr>
          <a:xfrm flipH="1" flipV="1">
            <a:off x="4698307" y="2808833"/>
            <a:ext cx="2563800" cy="69831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Shape 154"/>
          <p:cNvSpPr txBox="1"/>
          <p:nvPr/>
        </p:nvSpPr>
        <p:spPr>
          <a:xfrm flipH="1">
            <a:off x="5636107" y="2730339"/>
            <a:ext cx="1376400" cy="404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participates in</a:t>
            </a:r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6324307" y="4493413"/>
            <a:ext cx="276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HISPANIC; R=Refuse to answer</a:t>
            </a:r>
          </a:p>
          <a:p>
            <a:r>
              <a:rPr lang="en-US" dirty="0" smtClean="0"/>
              <a:t>p6 refuses to identify ethnicity</a:t>
            </a:r>
          </a:p>
        </p:txBody>
      </p:sp>
    </p:spTree>
    <p:extLst>
      <p:ext uri="{BB962C8B-B14F-4D97-AF65-F5344CB8AC3E}">
        <p14:creationId xmlns:p14="http://schemas.microsoft.com/office/powerpoint/2010/main" val="400455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DEMOGRAPHIC</a:t>
            </a:r>
            <a:r>
              <a:rPr lang="en" dirty="0" smtClean="0"/>
              <a:t> Table </a:t>
            </a:r>
            <a:r>
              <a:rPr lang="en-US" dirty="0" smtClean="0"/>
              <a:t>RACE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199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27299" y="805758"/>
            <a:ext cx="8089402" cy="4298492"/>
            <a:chOff x="974725" y="805758"/>
            <a:chExt cx="8089402" cy="4298492"/>
          </a:xfrm>
        </p:grpSpPr>
        <p:sp>
          <p:nvSpPr>
            <p:cNvPr id="66" name="Shape 66"/>
            <p:cNvSpPr/>
            <p:nvPr/>
          </p:nvSpPr>
          <p:spPr>
            <a:xfrm>
              <a:off x="4456025" y="3406280"/>
              <a:ext cx="560100" cy="487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p</a:t>
              </a:r>
              <a:r>
                <a:rPr lang="en-US" dirty="0" smtClean="0"/>
                <a:t>7</a:t>
              </a: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121569" y="3334678"/>
              <a:ext cx="11310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mtClean="0"/>
                <a:t>aianid1</a:t>
              </a:r>
              <a:endParaRPr dirty="0"/>
            </a:p>
          </p:txBody>
        </p:sp>
        <p:cxnSp>
          <p:nvCxnSpPr>
            <p:cNvPr id="68" name="Shape 68"/>
            <p:cNvCxnSpPr>
              <a:stCxn id="67" idx="6"/>
            </p:cNvCxnSpPr>
            <p:nvPr/>
          </p:nvCxnSpPr>
          <p:spPr>
            <a:xfrm>
              <a:off x="2252569" y="3642628"/>
              <a:ext cx="2203456" cy="755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Shape 70"/>
            <p:cNvSpPr/>
            <p:nvPr/>
          </p:nvSpPr>
          <p:spPr>
            <a:xfrm>
              <a:off x="3715716" y="4536350"/>
              <a:ext cx="2040717" cy="5679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Homo sapiens</a:t>
              </a: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974725" y="805758"/>
              <a:ext cx="1436700" cy="1567892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" dirty="0" smtClean="0"/>
                <a:t>American </a:t>
              </a:r>
              <a:r>
                <a:rPr lang="en" dirty="0"/>
                <a:t>Indian or Alaska Native identity </a:t>
              </a:r>
              <a:r>
                <a:rPr lang="en" dirty="0" smtClean="0"/>
                <a:t>datum</a:t>
              </a:r>
              <a:endParaRPr lang="en" dirty="0"/>
            </a:p>
          </p:txBody>
        </p:sp>
        <p:cxnSp>
          <p:nvCxnSpPr>
            <p:cNvPr id="72" name="Shape 72"/>
            <p:cNvCxnSpPr>
              <a:stCxn id="66" idx="4"/>
              <a:endCxn id="70" idx="0"/>
            </p:cNvCxnSpPr>
            <p:nvPr/>
          </p:nvCxnSpPr>
          <p:spPr>
            <a:xfrm>
              <a:off x="4736075" y="3894080"/>
              <a:ext cx="0" cy="64227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73" name="Shape 73"/>
            <p:cNvCxnSpPr>
              <a:stCxn id="67" idx="0"/>
              <a:endCxn id="71" idx="4"/>
            </p:cNvCxnSpPr>
            <p:nvPr/>
          </p:nvCxnSpPr>
          <p:spPr>
            <a:xfrm flipV="1">
              <a:off x="1687069" y="2373650"/>
              <a:ext cx="6006" cy="96102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75" name="Shape 75"/>
            <p:cNvSpPr/>
            <p:nvPr/>
          </p:nvSpPr>
          <p:spPr>
            <a:xfrm>
              <a:off x="5778625" y="2421734"/>
              <a:ext cx="825300" cy="40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err="1" smtClean="0"/>
                <a:t>etl</a:t>
              </a:r>
              <a:r>
                <a:rPr lang="en-US" dirty="0" smtClean="0"/>
                <a:t>2</a:t>
              </a: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2443125" y="1169950"/>
              <a:ext cx="1675500" cy="7107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/>
                <a:t>racial</a:t>
              </a:r>
              <a:endParaRPr dirty="0" smtClean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identification process</a:t>
              </a:r>
              <a:endParaRPr dirty="0"/>
            </a:p>
          </p:txBody>
        </p:sp>
        <p:cxnSp>
          <p:nvCxnSpPr>
            <p:cNvPr id="77" name="Shape 77"/>
            <p:cNvCxnSpPr>
              <a:stCxn id="75" idx="0"/>
              <a:endCxn id="78" idx="4"/>
            </p:cNvCxnSpPr>
            <p:nvPr/>
          </p:nvCxnSpPr>
          <p:spPr>
            <a:xfrm flipV="1">
              <a:off x="6191275" y="1771628"/>
              <a:ext cx="0" cy="6501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79" name="Shape 79"/>
            <p:cNvSpPr txBox="1"/>
            <p:nvPr/>
          </p:nvSpPr>
          <p:spPr>
            <a:xfrm flipH="1">
              <a:off x="6687781" y="2397225"/>
              <a:ext cx="1242804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specified output of</a:t>
              </a:r>
              <a:endParaRPr dirty="0"/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2796375" y="3623275"/>
              <a:ext cx="9690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about</a:t>
              </a: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6732787" y="1053980"/>
              <a:ext cx="2331340" cy="957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" dirty="0"/>
                <a:t>PCORnet American Indian or Alaska Native identity datum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7369107" y="3342230"/>
              <a:ext cx="10587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" dirty="0"/>
                <a:t>pnhid2</a:t>
              </a:r>
              <a:endParaRPr dirty="0"/>
            </a:p>
          </p:txBody>
        </p:sp>
        <p:cxnSp>
          <p:nvCxnSpPr>
            <p:cNvPr id="83" name="Shape 83"/>
            <p:cNvCxnSpPr>
              <a:stCxn id="82" idx="0"/>
              <a:endCxn id="81" idx="4"/>
            </p:cNvCxnSpPr>
            <p:nvPr/>
          </p:nvCxnSpPr>
          <p:spPr>
            <a:xfrm flipV="1">
              <a:off x="7898457" y="2011580"/>
              <a:ext cx="0" cy="133065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Shape 84"/>
            <p:cNvCxnSpPr/>
            <p:nvPr/>
          </p:nvCxnSpPr>
          <p:spPr>
            <a:xfrm flipH="1">
              <a:off x="5016125" y="3650180"/>
              <a:ext cx="2352982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Shape 85"/>
            <p:cNvSpPr txBox="1"/>
            <p:nvPr/>
          </p:nvSpPr>
          <p:spPr>
            <a:xfrm>
              <a:off x="5718781" y="3601314"/>
              <a:ext cx="9690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about</a:t>
              </a:r>
              <a:endParaRPr dirty="0"/>
            </a:p>
          </p:txBody>
        </p:sp>
        <p:cxnSp>
          <p:nvCxnSpPr>
            <p:cNvPr id="86" name="Shape 86"/>
            <p:cNvCxnSpPr>
              <a:stCxn id="67" idx="7"/>
            </p:cNvCxnSpPr>
            <p:nvPr/>
          </p:nvCxnSpPr>
          <p:spPr>
            <a:xfrm flipV="1">
              <a:off x="2086938" y="2787646"/>
              <a:ext cx="1072111" cy="63722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Shape 88"/>
            <p:cNvSpPr txBox="1"/>
            <p:nvPr/>
          </p:nvSpPr>
          <p:spPr>
            <a:xfrm flipH="1">
              <a:off x="4399010" y="1396137"/>
              <a:ext cx="10263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specified input of</a:t>
              </a: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2897338" y="2433113"/>
              <a:ext cx="767073" cy="40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r</a:t>
              </a:r>
              <a:r>
                <a:rPr lang="en" dirty="0" smtClean="0"/>
                <a:t>ip1</a:t>
              </a:r>
              <a:endParaRPr dirty="0"/>
            </a:p>
          </p:txBody>
        </p:sp>
        <p:cxnSp>
          <p:nvCxnSpPr>
            <p:cNvPr id="89" name="Shape 89"/>
            <p:cNvCxnSpPr>
              <a:stCxn id="87" idx="0"/>
              <a:endCxn id="76" idx="4"/>
            </p:cNvCxnSpPr>
            <p:nvPr/>
          </p:nvCxnSpPr>
          <p:spPr>
            <a:xfrm flipV="1">
              <a:off x="3280875" y="1880650"/>
              <a:ext cx="0" cy="55246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Shape 90"/>
            <p:cNvCxnSpPr>
              <a:stCxn id="82" idx="1"/>
              <a:endCxn id="75" idx="5"/>
            </p:cNvCxnSpPr>
            <p:nvPr/>
          </p:nvCxnSpPr>
          <p:spPr>
            <a:xfrm flipH="1" flipV="1">
              <a:off x="6483063" y="2766911"/>
              <a:ext cx="1041087" cy="66551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Shape 91"/>
            <p:cNvSpPr txBox="1"/>
            <p:nvPr/>
          </p:nvSpPr>
          <p:spPr>
            <a:xfrm flipH="1">
              <a:off x="1754725" y="2446892"/>
              <a:ext cx="1372749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specified output of</a:t>
              </a: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5831700" y="1278973"/>
              <a:ext cx="719150" cy="492655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ETL</a:t>
              </a:r>
              <a:endParaRPr/>
            </a:p>
          </p:txBody>
        </p:sp>
        <p:cxnSp>
          <p:nvCxnSpPr>
            <p:cNvPr id="92" name="Shape 92"/>
            <p:cNvCxnSpPr>
              <a:stCxn id="67" idx="6"/>
              <a:endCxn id="78" idx="3"/>
            </p:cNvCxnSpPr>
            <p:nvPr/>
          </p:nvCxnSpPr>
          <p:spPr>
            <a:xfrm flipV="1">
              <a:off x="2252569" y="1699480"/>
              <a:ext cx="3684448" cy="194314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9" name="TextBox 28"/>
          <p:cNvSpPr txBox="1"/>
          <p:nvPr/>
        </p:nvSpPr>
        <p:spPr>
          <a:xfrm>
            <a:off x="5489591" y="4558690"/>
            <a:ext cx="3844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</a:t>
            </a:r>
            <a:r>
              <a:rPr lang="en-US" dirty="0" smtClean="0"/>
              <a:t>; </a:t>
            </a:r>
            <a:r>
              <a:rPr lang="en-US" dirty="0"/>
              <a:t>01=American Indian or Alaska Native</a:t>
            </a:r>
            <a:endParaRPr lang="en-US" dirty="0" smtClean="0"/>
          </a:p>
          <a:p>
            <a:r>
              <a:rPr lang="en-US" dirty="0" smtClean="0"/>
              <a:t>p7 identifies as not Hispanic</a:t>
            </a:r>
          </a:p>
        </p:txBody>
      </p:sp>
    </p:spTree>
    <p:extLst>
      <p:ext uri="{BB962C8B-B14F-4D97-AF65-F5344CB8AC3E}">
        <p14:creationId xmlns:p14="http://schemas.microsoft.com/office/powerpoint/2010/main" val="1311767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11700" y="12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IRIs </a:t>
            </a:r>
            <a:r>
              <a:rPr lang="en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</a:rPr>
              <a:t>RACE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104" name="Shape 104"/>
          <p:cNvGraphicFramePr/>
          <p:nvPr>
            <p:extLst>
              <p:ext uri="{D42A27DB-BD31-4B8C-83A1-F6EECF244321}">
                <p14:modId xmlns:p14="http://schemas.microsoft.com/office/powerpoint/2010/main" val="1022020062"/>
              </p:ext>
            </p:extLst>
          </p:nvPr>
        </p:nvGraphicFramePr>
        <p:xfrm>
          <a:off x="1241288" y="822025"/>
          <a:ext cx="6661425" cy="4023030"/>
        </p:xfrm>
        <a:graphic>
          <a:graphicData uri="http://schemas.openxmlformats.org/drawingml/2006/table">
            <a:tbl>
              <a:tblPr>
                <a:noFill/>
                <a:tableStyleId>{B04756EF-94D0-4F41-9E2A-DBEF69F1E2BD}</a:tableStyleId>
              </a:tblPr>
              <a:tblGrid>
                <a:gridCol w="3084500"/>
                <a:gridCol w="3576925"/>
              </a:tblGrid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Homo sapiens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http://purl.obolibrary.org/obo/NCBITaxon_9606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racial identity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3"/>
                        </a:rPr>
                        <a:t>http://purl.obolibrary.org/obo/OMRSE_00000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098 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racial identification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4"/>
                        </a:rPr>
                        <a:t>http://purl.obolibrary.org/obo/OMRSE_00000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099 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ETL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dirty="0" err="1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/obo/IAO_0000650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PCORnet racial identity datum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http://purl.obolibrary.org/obo/PCOR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net_00000003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is about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http://purl.obolibrary.org/obo/IAO_0000136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is specified output of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dirty="0" err="1" smtClean="0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/obo/OBI_0000312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is specified input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dirty="0" err="1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/obo/OBI_0000295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refusal to answer datum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http://purl.obolibrary.org/obo/PCOR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net_00000010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ethnic ID question asking process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 dirty="0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http://purl.obolibrary.org/obo/PCOR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net_00000013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participates in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 dirty="0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RO_0000056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7384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IRIs for RACE data values</a:t>
            </a: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61" name="Shape 61"/>
          <p:cNvGraphicFramePr/>
          <p:nvPr>
            <p:extLst>
              <p:ext uri="{D42A27DB-BD31-4B8C-83A1-F6EECF244321}">
                <p14:modId xmlns:p14="http://schemas.microsoft.com/office/powerpoint/2010/main" val="12801523"/>
              </p:ext>
            </p:extLst>
          </p:nvPr>
        </p:nvGraphicFramePr>
        <p:xfrm>
          <a:off x="703554" y="1657425"/>
          <a:ext cx="7736892" cy="2743050"/>
        </p:xfrm>
        <a:graphic>
          <a:graphicData uri="http://schemas.openxmlformats.org/drawingml/2006/table">
            <a:tbl>
              <a:tblPr>
                <a:noFill/>
                <a:tableStyleId>{B04756EF-94D0-4F41-9E2A-DBEF69F1E2BD}</a:tableStyleId>
              </a:tblPr>
              <a:tblGrid>
                <a:gridCol w="2703157"/>
                <a:gridCol w="2703157"/>
                <a:gridCol w="2330578"/>
              </a:tblGrid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smtClean="0"/>
                        <a:t>01=American Indian or Alaska Native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American Indian or Alaska Native identity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3"/>
                        </a:rPr>
                        <a:t>http://purl.obolibrary.org/obo/OMRSE_00000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180 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02=Asian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Asian identity 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 dirty="0" smtClean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u="sng" dirty="0" err="1" smtClean="0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u="sng" dirty="0" smtClean="0">
                          <a:solidFill>
                            <a:schemeClr val="tx1"/>
                          </a:solidFill>
                        </a:rPr>
                        <a:t>/obo/OMRSE_00000181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03=Black or African American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black or African American identity 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dirty="0" err="1" smtClean="0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/obo/OMRSE_00000182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04=Native Hawaiian or Other Pacific Islander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Native Hawaiian or other Pacific Islander identity 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 dirty="0" smtClean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u="sng" dirty="0" err="1" smtClean="0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u="sng" dirty="0" smtClean="0">
                          <a:solidFill>
                            <a:schemeClr val="tx1"/>
                          </a:solidFill>
                        </a:rPr>
                        <a:t>/obo/OMRSE_00000183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05=White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white identity 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/obo/OMRSE_00000184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627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6101110" y="2798216"/>
            <a:ext cx="560100" cy="48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p8</a:t>
            </a:r>
            <a:endParaRPr lang="en-US" dirty="0" smtClean="0"/>
          </a:p>
        </p:txBody>
      </p:sp>
      <p:sp>
        <p:nvSpPr>
          <p:cNvPr id="110" name="Shape 110"/>
          <p:cNvSpPr/>
          <p:nvPr/>
        </p:nvSpPr>
        <p:spPr>
          <a:xfrm>
            <a:off x="708310" y="2701703"/>
            <a:ext cx="825300" cy="61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rta2</a:t>
            </a:r>
            <a:endParaRPr/>
          </a:p>
        </p:txBody>
      </p:sp>
      <p:cxnSp>
        <p:nvCxnSpPr>
          <p:cNvPr id="111" name="Shape 111"/>
          <p:cNvCxnSpPr>
            <a:stCxn id="110" idx="6"/>
            <a:endCxn id="109" idx="2"/>
          </p:cNvCxnSpPr>
          <p:nvPr/>
        </p:nvCxnSpPr>
        <p:spPr>
          <a:xfrm>
            <a:off x="1533610" y="3009653"/>
            <a:ext cx="4567500" cy="3246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Shape 113"/>
          <p:cNvSpPr/>
          <p:nvPr/>
        </p:nvSpPr>
        <p:spPr>
          <a:xfrm>
            <a:off x="5692960" y="3722580"/>
            <a:ext cx="1376400" cy="5679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 sapiens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02610" y="271032"/>
            <a:ext cx="1436700" cy="94157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refusal to answer datum</a:t>
            </a:r>
            <a:endParaRPr dirty="0"/>
          </a:p>
        </p:txBody>
      </p:sp>
      <p:cxnSp>
        <p:nvCxnSpPr>
          <p:cNvPr id="115" name="Shape 115"/>
          <p:cNvCxnSpPr>
            <a:stCxn id="109" idx="4"/>
            <a:endCxn id="113" idx="0"/>
          </p:cNvCxnSpPr>
          <p:nvPr/>
        </p:nvCxnSpPr>
        <p:spPr>
          <a:xfrm>
            <a:off x="6381160" y="3286016"/>
            <a:ext cx="0" cy="43656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116" name="Shape 116"/>
          <p:cNvCxnSpPr>
            <a:stCxn id="110" idx="0"/>
            <a:endCxn id="114" idx="4"/>
          </p:cNvCxnSpPr>
          <p:nvPr/>
        </p:nvCxnSpPr>
        <p:spPr>
          <a:xfrm flipV="1">
            <a:off x="1120960" y="1212605"/>
            <a:ext cx="0" cy="14890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17" name="Shape 117"/>
          <p:cNvSpPr/>
          <p:nvPr/>
        </p:nvSpPr>
        <p:spPr>
          <a:xfrm>
            <a:off x="2847010" y="245168"/>
            <a:ext cx="1675500" cy="9933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race ID question asking process</a:t>
            </a:r>
            <a:endParaRPr dirty="0"/>
          </a:p>
        </p:txBody>
      </p:sp>
      <p:sp>
        <p:nvSpPr>
          <p:cNvPr id="118" name="Shape 118"/>
          <p:cNvSpPr txBox="1"/>
          <p:nvPr/>
        </p:nvSpPr>
        <p:spPr>
          <a:xfrm>
            <a:off x="3200260" y="3122303"/>
            <a:ext cx="9690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about</a:t>
            </a:r>
            <a:endParaRPr dirty="0"/>
          </a:p>
        </p:txBody>
      </p:sp>
      <p:cxnSp>
        <p:nvCxnSpPr>
          <p:cNvPr id="119" name="Shape 119"/>
          <p:cNvCxnSpPr>
            <a:stCxn id="110" idx="7"/>
            <a:endCxn id="120" idx="4"/>
          </p:cNvCxnSpPr>
          <p:nvPr/>
        </p:nvCxnSpPr>
        <p:spPr>
          <a:xfrm flipV="1">
            <a:off x="1412748" y="2099903"/>
            <a:ext cx="2272012" cy="69199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Shape 120"/>
          <p:cNvSpPr/>
          <p:nvPr/>
        </p:nvSpPr>
        <p:spPr>
          <a:xfrm>
            <a:off x="2996560" y="1695503"/>
            <a:ext cx="1376400" cy="40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ridqap1</a:t>
            </a:r>
            <a:endParaRPr/>
          </a:p>
        </p:txBody>
      </p:sp>
      <p:cxnSp>
        <p:nvCxnSpPr>
          <p:cNvPr id="121" name="Shape 121"/>
          <p:cNvCxnSpPr>
            <a:stCxn id="120" idx="0"/>
            <a:endCxn id="117" idx="4"/>
          </p:cNvCxnSpPr>
          <p:nvPr/>
        </p:nvCxnSpPr>
        <p:spPr>
          <a:xfrm flipV="1">
            <a:off x="3684760" y="1238468"/>
            <a:ext cx="0" cy="45703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22" name="Shape 122"/>
          <p:cNvSpPr txBox="1"/>
          <p:nvPr/>
        </p:nvSpPr>
        <p:spPr>
          <a:xfrm flipH="1">
            <a:off x="1465810" y="1996403"/>
            <a:ext cx="13764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participates in</a:t>
            </a:r>
            <a:endParaRPr dirty="0"/>
          </a:p>
        </p:txBody>
      </p:sp>
      <p:cxnSp>
        <p:nvCxnSpPr>
          <p:cNvPr id="123" name="Shape 123"/>
          <p:cNvCxnSpPr>
            <a:stCxn id="109" idx="1"/>
            <a:endCxn id="120" idx="4"/>
          </p:cNvCxnSpPr>
          <p:nvPr/>
        </p:nvCxnSpPr>
        <p:spPr>
          <a:xfrm flipH="1" flipV="1">
            <a:off x="3684760" y="2099903"/>
            <a:ext cx="2498375" cy="7697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Shape 124"/>
          <p:cNvSpPr txBox="1"/>
          <p:nvPr/>
        </p:nvSpPr>
        <p:spPr>
          <a:xfrm flipH="1">
            <a:off x="4492089" y="1996403"/>
            <a:ext cx="13764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participates in</a:t>
            </a:r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6614140" y="4530338"/>
            <a:ext cx="252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RACE; 07=Refuse to answer </a:t>
            </a:r>
            <a:endParaRPr lang="en-US" dirty="0" smtClean="0"/>
          </a:p>
          <a:p>
            <a:r>
              <a:rPr lang="en-US" dirty="0" smtClean="0"/>
              <a:t>p8 refuses to identify race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DEMOGRAPHIC </a:t>
            </a:r>
            <a:r>
              <a:rPr lang="en" dirty="0" smtClean="0"/>
              <a:t>Table </a:t>
            </a:r>
            <a:r>
              <a:rPr lang="en" dirty="0"/>
              <a:t>PATID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61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75425" y="1121139"/>
            <a:ext cx="8393150" cy="2901223"/>
            <a:chOff x="50975" y="163152"/>
            <a:chExt cx="8393150" cy="2901223"/>
          </a:xfrm>
        </p:grpSpPr>
        <p:sp>
          <p:nvSpPr>
            <p:cNvPr id="66" name="Shape 66"/>
            <p:cNvSpPr/>
            <p:nvPr/>
          </p:nvSpPr>
          <p:spPr>
            <a:xfrm>
              <a:off x="2236392" y="2517775"/>
              <a:ext cx="634200" cy="5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/>
                <a:t>p</a:t>
              </a:r>
              <a:r>
                <a:rPr lang="en-US" sz="1200" dirty="0" smtClean="0"/>
                <a:t>1</a:t>
              </a:r>
              <a:endParaRPr sz="12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3939859" y="2517775"/>
              <a:ext cx="1717500" cy="5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/>
                <a:t>p</a:t>
              </a:r>
              <a:r>
                <a:rPr lang="en-US" sz="1200" dirty="0" smtClean="0"/>
                <a:t>1</a:t>
              </a:r>
              <a:r>
                <a:rPr lang="en" sz="1200" dirty="0" smtClean="0"/>
                <a:t>’s </a:t>
              </a:r>
              <a:r>
                <a:rPr lang="en" sz="1200" dirty="0"/>
                <a:t>PATID</a:t>
              </a:r>
              <a:endParaRPr sz="12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1854320" y="1231737"/>
              <a:ext cx="1389300" cy="634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organism</a:t>
              </a:r>
              <a:endParaRPr sz="1200"/>
            </a:p>
          </p:txBody>
        </p:sp>
        <p:sp>
          <p:nvSpPr>
            <p:cNvPr id="69" name="Shape 69"/>
            <p:cNvSpPr/>
            <p:nvPr/>
          </p:nvSpPr>
          <p:spPr>
            <a:xfrm>
              <a:off x="4113109" y="1231737"/>
              <a:ext cx="1371000" cy="634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/>
                <a:t>PCORnet </a:t>
              </a:r>
              <a:r>
                <a:rPr lang="en" sz="1200" dirty="0" smtClean="0"/>
                <a:t>patient </a:t>
              </a:r>
              <a:r>
                <a:rPr lang="en" sz="1200" dirty="0"/>
                <a:t>identifier</a:t>
              </a:r>
              <a:endParaRPr sz="1200" dirty="0"/>
            </a:p>
          </p:txBody>
        </p:sp>
        <p:cxnSp>
          <p:nvCxnSpPr>
            <p:cNvPr id="70" name="Shape 70"/>
            <p:cNvCxnSpPr>
              <a:stCxn id="66" idx="0"/>
              <a:endCxn id="68" idx="4"/>
            </p:cNvCxnSpPr>
            <p:nvPr/>
          </p:nvCxnSpPr>
          <p:spPr>
            <a:xfrm flipH="1" flipV="1">
              <a:off x="2548970" y="1865937"/>
              <a:ext cx="4522" cy="6518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" name="Shape 71"/>
            <p:cNvCxnSpPr>
              <a:stCxn id="67" idx="0"/>
              <a:endCxn id="69" idx="4"/>
            </p:cNvCxnSpPr>
            <p:nvPr/>
          </p:nvCxnSpPr>
          <p:spPr>
            <a:xfrm flipV="1">
              <a:off x="4798609" y="1865937"/>
              <a:ext cx="0" cy="6518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" name="Shape 72"/>
            <p:cNvCxnSpPr>
              <a:stCxn id="67" idx="2"/>
              <a:endCxn id="66" idx="6"/>
            </p:cNvCxnSpPr>
            <p:nvPr/>
          </p:nvCxnSpPr>
          <p:spPr>
            <a:xfrm flipH="1">
              <a:off x="2870592" y="2791075"/>
              <a:ext cx="106926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Shape 73"/>
            <p:cNvSpPr txBox="1"/>
            <p:nvPr/>
          </p:nvSpPr>
          <p:spPr>
            <a:xfrm>
              <a:off x="2991143" y="2493325"/>
              <a:ext cx="8589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denotes</a:t>
              </a:r>
              <a:endParaRPr sz="1200" dirty="0"/>
            </a:p>
          </p:txBody>
        </p:sp>
        <p:cxnSp>
          <p:nvCxnSpPr>
            <p:cNvPr id="74" name="Shape 74"/>
            <p:cNvCxnSpPr>
              <a:stCxn id="67" idx="6"/>
              <a:endCxn id="75" idx="2"/>
            </p:cNvCxnSpPr>
            <p:nvPr/>
          </p:nvCxnSpPr>
          <p:spPr>
            <a:xfrm>
              <a:off x="5657359" y="2791075"/>
              <a:ext cx="1069266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" name="Shape 76"/>
            <p:cNvSpPr txBox="1"/>
            <p:nvPr/>
          </p:nvSpPr>
          <p:spPr>
            <a:xfrm>
              <a:off x="5711842" y="2443825"/>
              <a:ext cx="9603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has part</a:t>
              </a:r>
              <a:endParaRPr sz="12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4113109" y="163152"/>
              <a:ext cx="1371000" cy="634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c</a:t>
              </a:r>
              <a:r>
                <a:rPr lang="en-US" sz="1200" dirty="0" smtClean="0"/>
                <a:t>entrally registered </a:t>
              </a:r>
              <a:r>
                <a:rPr lang="en" sz="1200" dirty="0" smtClean="0"/>
                <a:t>identifier</a:t>
              </a:r>
              <a:endParaRPr sz="1200" dirty="0"/>
            </a:p>
          </p:txBody>
        </p:sp>
        <p:cxnSp>
          <p:nvCxnSpPr>
            <p:cNvPr id="78" name="Shape 78"/>
            <p:cNvCxnSpPr>
              <a:stCxn id="69" idx="0"/>
              <a:endCxn id="77" idx="4"/>
            </p:cNvCxnSpPr>
            <p:nvPr/>
          </p:nvCxnSpPr>
          <p:spPr>
            <a:xfrm flipV="1">
              <a:off x="4798609" y="797352"/>
              <a:ext cx="0" cy="43438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9" name="Shape 79"/>
            <p:cNvSpPr/>
            <p:nvPr/>
          </p:nvSpPr>
          <p:spPr>
            <a:xfrm>
              <a:off x="50975" y="1231737"/>
              <a:ext cx="1598100" cy="634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patient role</a:t>
              </a:r>
              <a:endParaRPr sz="1200"/>
            </a:p>
          </p:txBody>
        </p:sp>
        <p:cxnSp>
          <p:nvCxnSpPr>
            <p:cNvPr id="80" name="Shape 80"/>
            <p:cNvCxnSpPr>
              <a:stCxn id="81" idx="0"/>
              <a:endCxn id="79" idx="4"/>
            </p:cNvCxnSpPr>
            <p:nvPr/>
          </p:nvCxnSpPr>
          <p:spPr>
            <a:xfrm flipV="1">
              <a:off x="850025" y="1865937"/>
              <a:ext cx="0" cy="6518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Shape 81"/>
            <p:cNvSpPr/>
            <p:nvPr/>
          </p:nvSpPr>
          <p:spPr>
            <a:xfrm>
              <a:off x="532925" y="2517775"/>
              <a:ext cx="634200" cy="5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pr1</a:t>
              </a:r>
              <a:endParaRPr sz="1200"/>
            </a:p>
          </p:txBody>
        </p:sp>
        <p:cxnSp>
          <p:nvCxnSpPr>
            <p:cNvPr id="82" name="Shape 82"/>
            <p:cNvCxnSpPr>
              <a:stCxn id="81" idx="6"/>
              <a:endCxn id="66" idx="2"/>
            </p:cNvCxnSpPr>
            <p:nvPr/>
          </p:nvCxnSpPr>
          <p:spPr>
            <a:xfrm>
              <a:off x="1167125" y="2791075"/>
              <a:ext cx="1069267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" name="Shape 83"/>
            <p:cNvSpPr txBox="1"/>
            <p:nvPr/>
          </p:nvSpPr>
          <p:spPr>
            <a:xfrm>
              <a:off x="1173921" y="2493325"/>
              <a:ext cx="1152000" cy="297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inheres in</a:t>
              </a:r>
              <a:endParaRPr sz="12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6899875" y="1231737"/>
              <a:ext cx="1371000" cy="634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symbol</a:t>
              </a:r>
              <a:endParaRPr sz="1200"/>
            </a:p>
          </p:txBody>
        </p:sp>
        <p:sp>
          <p:nvSpPr>
            <p:cNvPr id="75" name="Shape 75"/>
            <p:cNvSpPr/>
            <p:nvPr/>
          </p:nvSpPr>
          <p:spPr>
            <a:xfrm>
              <a:off x="6726625" y="2517775"/>
              <a:ext cx="1717500" cy="5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8akcjcou39</a:t>
              </a:r>
              <a:endParaRPr sz="1200"/>
            </a:p>
          </p:txBody>
        </p:sp>
        <p:cxnSp>
          <p:nvCxnSpPr>
            <p:cNvPr id="85" name="Shape 85"/>
            <p:cNvCxnSpPr>
              <a:stCxn id="75" idx="0"/>
              <a:endCxn id="84" idx="4"/>
            </p:cNvCxnSpPr>
            <p:nvPr/>
          </p:nvCxnSpPr>
          <p:spPr>
            <a:xfrm flipV="1">
              <a:off x="7585375" y="1865937"/>
              <a:ext cx="0" cy="6518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375425" y="217284"/>
            <a:ext cx="3089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/>
              <a:t>PATID</a:t>
            </a:r>
            <a:endParaRPr lang="en-US" dirty="0" smtClean="0"/>
          </a:p>
          <a:p>
            <a:r>
              <a:rPr lang="en-US" dirty="0" smtClean="0"/>
              <a:t>Patient identifier denoting patient, 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Shape 151"/>
          <p:cNvGraphicFramePr/>
          <p:nvPr>
            <p:extLst/>
          </p:nvPr>
        </p:nvGraphicFramePr>
        <p:xfrm>
          <a:off x="869886" y="1017725"/>
          <a:ext cx="7404228" cy="3474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52725"/>
                <a:gridCol w="4251503"/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organism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</a:rPr>
                        <a:t>://</a:t>
                      </a:r>
                      <a:r>
                        <a:rPr lang="en" sz="1200" b="0" dirty="0" err="1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</a:rPr>
                        <a:t>/obo/OBI_0100026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Centrally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registered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sng" dirty="0">
                          <a:solidFill>
                            <a:schemeClr val="tx1"/>
                          </a:solidFill>
                          <a:hlinkClick r:id="rId3"/>
                        </a:rPr>
                        <a:t>http://</a:t>
                      </a:r>
                      <a:r>
                        <a:rPr lang="en" sz="1200" b="0" u="sng" dirty="0" smtClean="0">
                          <a:solidFill>
                            <a:schemeClr val="tx1"/>
                          </a:solidFill>
                          <a:hlinkClick r:id="rId3"/>
                        </a:rPr>
                        <a:t>purl.obolibrary.org/obo/</a:t>
                      </a:r>
                      <a:r>
                        <a:rPr lang="is-IS" sz="1200" b="0" u="sng" dirty="0" smtClean="0">
                          <a:solidFill>
                            <a:schemeClr val="tx1"/>
                          </a:solidFill>
                        </a:rPr>
                        <a:t>IAO_0000578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PCORnet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patient 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/obo/PCORnet/PCORnet_00000019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denotes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sng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hlinkClick r:id="rId4"/>
                        </a:rPr>
                        <a:t>http://purl.obolibrary.org/obo/IAO_0000219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label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sng" dirty="0">
                          <a:solidFill>
                            <a:schemeClr val="tx1"/>
                          </a:solidFill>
                          <a:hlinkClick r:id="rId5"/>
                        </a:rPr>
                        <a:t>http://www.w3.org/2000/01/rdf-schema#label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patient role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sng" dirty="0">
                          <a:solidFill>
                            <a:schemeClr val="tx1"/>
                          </a:solidFill>
                          <a:hlinkClick r:id="rId6"/>
                        </a:rPr>
                        <a:t>http://purl.obolibrary.org/obo/OMRSE_00000011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inheres in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0" u="sng" dirty="0">
                          <a:solidFill>
                            <a:schemeClr val="tx1"/>
                          </a:solidFill>
                          <a:hlinkClick r:id="rId7"/>
                        </a:rPr>
                        <a:t>http://purl.obolibrary.org/obo/RO_0000052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symbol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b="0" dirty="0" err="1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</a:rPr>
                        <a:t>/obo/IAO_0000028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has part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sng" dirty="0">
                          <a:solidFill>
                            <a:schemeClr val="tx1"/>
                          </a:solidFill>
                          <a:hlinkClick r:id="rId8"/>
                        </a:rPr>
                        <a:t>http://purl.obolibrary.org/obo/BFO_0000051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52" name="Shape 152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IRIs for </a:t>
            </a:r>
            <a:r>
              <a:rPr lang="en-US" dirty="0" smtClean="0"/>
              <a:t>PATID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53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DEMOGRAPHIC </a:t>
            </a:r>
            <a:r>
              <a:rPr lang="en" dirty="0" smtClean="0"/>
              <a:t>Table </a:t>
            </a:r>
            <a:r>
              <a:rPr lang="en-US" dirty="0" smtClean="0"/>
              <a:t>BIRTH_DATE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10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11700" y="12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IRIs used for </a:t>
            </a:r>
            <a:r>
              <a:rPr lang="en-US" dirty="0" smtClean="0"/>
              <a:t>BIRTHDATE</a:t>
            </a:r>
            <a:endParaRPr dirty="0"/>
          </a:p>
        </p:txBody>
      </p:sp>
      <p:graphicFrame>
        <p:nvGraphicFramePr>
          <p:cNvPr id="78" name="Shape 78"/>
          <p:cNvGraphicFramePr/>
          <p:nvPr>
            <p:extLst>
              <p:ext uri="{D42A27DB-BD31-4B8C-83A1-F6EECF244321}">
                <p14:modId xmlns:p14="http://schemas.microsoft.com/office/powerpoint/2010/main" val="377089277"/>
              </p:ext>
            </p:extLst>
          </p:nvPr>
        </p:nvGraphicFramePr>
        <p:xfrm>
          <a:off x="1657263" y="697725"/>
          <a:ext cx="5829475" cy="4205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/>
                <a:gridCol w="3416475"/>
              </a:tblGrid>
              <a:tr h="3416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/>
                        <a:t>‘Homo sapiens’</a:t>
                      </a:r>
                      <a:endParaRPr sz="1200" b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/>
                        <a:t>http://purl.obolibrary.org/obo/NCBITaxon_9606</a:t>
                      </a:r>
                      <a:endParaRPr sz="1200" b="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/>
                        <a:t>‘start of neonate stage’</a:t>
                      </a:r>
                      <a:endParaRPr sz="1200" b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sng">
                          <a:solidFill>
                            <a:srgbClr val="FF0000"/>
                          </a:solidFill>
                          <a:hlinkClick r:id="rId3"/>
                        </a:rPr>
                        <a:t>http://purl.obolibrary.org/obo/UBERON_0035946</a:t>
                      </a:r>
                      <a:r>
                        <a:rPr lang="en" sz="1200" b="0">
                          <a:solidFill>
                            <a:srgbClr val="FF0000"/>
                          </a:solidFill>
                        </a:rPr>
                        <a:t> </a:t>
                      </a:r>
                      <a:endParaRPr sz="1200" b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/>
                        <a:t>One-dimensional temporal region</a:t>
                      </a:r>
                      <a:endParaRPr sz="1200" b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0"/>
                        <a:t> http://purl.obolibrary.org/obo/BFO_0000038</a:t>
                      </a:r>
                      <a:endParaRPr sz="1200" b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/>
                        <a:t>Zero-dimensional temporal region</a:t>
                      </a:r>
                      <a:endParaRPr sz="1200" b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/>
                        <a:t>http://</a:t>
                      </a:r>
                      <a:r>
                        <a:rPr lang="en" sz="1200" b="0" dirty="0" err="1"/>
                        <a:t>purl.obolibrary.org</a:t>
                      </a:r>
                      <a:r>
                        <a:rPr lang="en" sz="1200" b="0" dirty="0"/>
                        <a:t>/obo/BFO_0000048</a:t>
                      </a:r>
                      <a:endParaRPr sz="1200" b="0" dirty="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/>
                        <a:t>Neonate stage</a:t>
                      </a:r>
                      <a:endParaRPr sz="1200" b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/>
                        <a:t>http://</a:t>
                      </a:r>
                      <a:r>
                        <a:rPr lang="en" sz="1200" b="0" dirty="0" err="1"/>
                        <a:t>purl.obolibrary.org</a:t>
                      </a:r>
                      <a:r>
                        <a:rPr lang="en" sz="1200" b="0" dirty="0"/>
                        <a:t>/obo/UBERON_0000105</a:t>
                      </a:r>
                      <a:endParaRPr sz="1200" b="0" dirty="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/>
                        <a:t>occupies temporal region</a:t>
                      </a:r>
                      <a:endParaRPr sz="1200" b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0" dirty="0"/>
                        <a:t>http://</a:t>
                      </a:r>
                      <a:r>
                        <a:rPr lang="en" sz="1200" b="0" dirty="0" err="1"/>
                        <a:t>purl.obolibrary.org</a:t>
                      </a:r>
                      <a:r>
                        <a:rPr lang="en" sz="1200" b="0" dirty="0"/>
                        <a:t>/obo/BFO_0000155 </a:t>
                      </a:r>
                      <a:endParaRPr sz="1200" b="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/>
                        <a:t>proper part of occurrent</a:t>
                      </a:r>
                      <a:endParaRPr sz="1200" b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/>
                        <a:t>http://</a:t>
                      </a:r>
                      <a:r>
                        <a:rPr lang="en" sz="1200" b="0" dirty="0" err="1"/>
                        <a:t>purl.obolibrary.org</a:t>
                      </a:r>
                      <a:r>
                        <a:rPr lang="en" sz="1200" b="0" dirty="0"/>
                        <a:t>/obo/BFO_0000138</a:t>
                      </a:r>
                      <a:endParaRPr sz="1200" b="0" dirty="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/>
                        <a:t>participates in</a:t>
                      </a:r>
                      <a:endParaRPr sz="1200" b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/>
                        <a:t>http://</a:t>
                      </a:r>
                      <a:r>
                        <a:rPr lang="en" sz="1200" b="0" dirty="0" err="1"/>
                        <a:t>purl.obolibrary.org</a:t>
                      </a:r>
                      <a:r>
                        <a:rPr lang="en" sz="1200" b="0" dirty="0"/>
                        <a:t>/obo/RO_0000056</a:t>
                      </a:r>
                      <a:endParaRPr sz="1200" b="0" dirty="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/>
                        <a:t>temporal part of </a:t>
                      </a:r>
                      <a:endParaRPr sz="1200" b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/>
                        <a:t>http://</a:t>
                      </a:r>
                      <a:r>
                        <a:rPr lang="en" sz="1200" b="0" dirty="0" err="1"/>
                        <a:t>purl.obolibrary.org</a:t>
                      </a:r>
                      <a:r>
                        <a:rPr lang="en" sz="1200" b="0" dirty="0"/>
                        <a:t>/obo/BFO_0000139</a:t>
                      </a:r>
                      <a:endParaRPr sz="1200" b="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29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704106" y="1913532"/>
            <a:ext cx="560100" cy="48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</a:t>
            </a:r>
            <a:r>
              <a:rPr lang="en-US" dirty="0" smtClean="0"/>
              <a:t>1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2395849" y="1764930"/>
            <a:ext cx="1217700" cy="61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p’s birth</a:t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325656" y="254610"/>
            <a:ext cx="1317000" cy="5679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Homo sapiens</a:t>
            </a:r>
            <a:endParaRPr dirty="0"/>
          </a:p>
        </p:txBody>
      </p:sp>
      <p:sp>
        <p:nvSpPr>
          <p:cNvPr id="87" name="Shape 87"/>
          <p:cNvSpPr/>
          <p:nvPr/>
        </p:nvSpPr>
        <p:spPr>
          <a:xfrm>
            <a:off x="2170250" y="135855"/>
            <a:ext cx="1668900" cy="814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start </a:t>
            </a:r>
            <a:r>
              <a:rPr lang="en" dirty="0"/>
              <a:t>of neonate </a:t>
            </a:r>
            <a:r>
              <a:rPr lang="en" dirty="0" smtClean="0"/>
              <a:t>stage</a:t>
            </a:r>
            <a:endParaRPr dirty="0"/>
          </a:p>
        </p:txBody>
      </p:sp>
      <p:sp>
        <p:nvSpPr>
          <p:cNvPr id="88" name="Shape 88"/>
          <p:cNvSpPr/>
          <p:nvPr/>
        </p:nvSpPr>
        <p:spPr>
          <a:xfrm>
            <a:off x="7301905" y="311178"/>
            <a:ext cx="1699789" cy="553573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1D temporal region</a:t>
            </a:r>
            <a:endParaRPr dirty="0"/>
          </a:p>
        </p:txBody>
      </p:sp>
      <p:cxnSp>
        <p:nvCxnSpPr>
          <p:cNvPr id="89" name="Shape 89"/>
          <p:cNvCxnSpPr>
            <a:stCxn id="83" idx="0"/>
            <a:endCxn id="86" idx="4"/>
          </p:cNvCxnSpPr>
          <p:nvPr/>
        </p:nvCxnSpPr>
        <p:spPr>
          <a:xfrm flipV="1">
            <a:off x="984156" y="822510"/>
            <a:ext cx="0" cy="109102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90" name="Shape 90"/>
          <p:cNvCxnSpPr>
            <a:stCxn id="84" idx="0"/>
            <a:endCxn id="87" idx="4"/>
          </p:cNvCxnSpPr>
          <p:nvPr/>
        </p:nvCxnSpPr>
        <p:spPr>
          <a:xfrm rot="10800000">
            <a:off x="3004699" y="950430"/>
            <a:ext cx="0" cy="814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91" name="Shape 91"/>
          <p:cNvCxnSpPr>
            <a:stCxn id="92" idx="0"/>
            <a:endCxn id="88" idx="4"/>
          </p:cNvCxnSpPr>
          <p:nvPr/>
        </p:nvCxnSpPr>
        <p:spPr>
          <a:xfrm flipV="1">
            <a:off x="8151799" y="864751"/>
            <a:ext cx="1" cy="89849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93" name="Shape 93"/>
          <p:cNvSpPr/>
          <p:nvPr/>
        </p:nvSpPr>
        <p:spPr>
          <a:xfrm>
            <a:off x="7607324" y="3568302"/>
            <a:ext cx="1152000" cy="4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2002-02-02</a:t>
            </a:r>
            <a:endParaRPr/>
          </a:p>
        </p:txBody>
      </p:sp>
      <p:cxnSp>
        <p:nvCxnSpPr>
          <p:cNvPr id="94" name="Shape 94"/>
          <p:cNvCxnSpPr>
            <a:stCxn id="92" idx="4"/>
            <a:endCxn id="93" idx="0"/>
          </p:cNvCxnSpPr>
          <p:nvPr/>
        </p:nvCxnSpPr>
        <p:spPr>
          <a:xfrm>
            <a:off x="8151799" y="2379141"/>
            <a:ext cx="31525" cy="11891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Shape 95"/>
          <p:cNvSpPr txBox="1"/>
          <p:nvPr/>
        </p:nvSpPr>
        <p:spPr>
          <a:xfrm>
            <a:off x="8163610" y="2507676"/>
            <a:ext cx="925025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rdfs:label</a:t>
            </a:r>
            <a:endParaRPr dirty="0"/>
          </a:p>
        </p:txBody>
      </p:sp>
      <p:cxnSp>
        <p:nvCxnSpPr>
          <p:cNvPr id="96" name="Shape 96"/>
          <p:cNvCxnSpPr>
            <a:stCxn id="84" idx="6"/>
            <a:endCxn id="97" idx="2"/>
          </p:cNvCxnSpPr>
          <p:nvPr/>
        </p:nvCxnSpPr>
        <p:spPr>
          <a:xfrm>
            <a:off x="3613549" y="2072880"/>
            <a:ext cx="1178851" cy="255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Shape 97"/>
          <p:cNvSpPr/>
          <p:nvPr/>
        </p:nvSpPr>
        <p:spPr>
          <a:xfrm>
            <a:off x="4792400" y="1775621"/>
            <a:ext cx="1152000" cy="59962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 t1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7759849" y="1763241"/>
            <a:ext cx="783900" cy="61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tr3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487450" y="330249"/>
            <a:ext cx="1761900" cy="572964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0D temporal </a:t>
            </a:r>
            <a:r>
              <a:rPr lang="en" smtClean="0"/>
              <a:t>region</a:t>
            </a:r>
            <a:endParaRPr dirty="0"/>
          </a:p>
        </p:txBody>
      </p:sp>
      <p:cxnSp>
        <p:nvCxnSpPr>
          <p:cNvPr id="99" name="Shape 99"/>
          <p:cNvCxnSpPr>
            <a:stCxn id="97" idx="0"/>
            <a:endCxn id="98" idx="4"/>
          </p:cNvCxnSpPr>
          <p:nvPr/>
        </p:nvCxnSpPr>
        <p:spPr>
          <a:xfrm flipV="1">
            <a:off x="5368400" y="903213"/>
            <a:ext cx="0" cy="87240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00" name="Shape 100"/>
          <p:cNvSpPr txBox="1"/>
          <p:nvPr/>
        </p:nvSpPr>
        <p:spPr>
          <a:xfrm flipH="1">
            <a:off x="3567599" y="1360530"/>
            <a:ext cx="13935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</a:t>
            </a:r>
            <a:r>
              <a:rPr lang="en" dirty="0" err="1" smtClean="0"/>
              <a:t>ccu</a:t>
            </a:r>
            <a:r>
              <a:rPr lang="en-US" dirty="0" smtClean="0"/>
              <a:t>p</a:t>
            </a:r>
            <a:r>
              <a:rPr lang="en" dirty="0" err="1" smtClean="0"/>
              <a:t>ies</a:t>
            </a:r>
            <a:r>
              <a:rPr lang="en" dirty="0" smtClean="0"/>
              <a:t> </a:t>
            </a:r>
            <a:r>
              <a:rPr lang="en" dirty="0"/>
              <a:t>temporal </a:t>
            </a:r>
            <a:r>
              <a:rPr lang="en" dirty="0" smtClean="0"/>
              <a:t>region</a:t>
            </a:r>
            <a:endParaRPr dirty="0"/>
          </a:p>
        </p:txBody>
      </p:sp>
      <p:cxnSp>
        <p:nvCxnSpPr>
          <p:cNvPr id="101" name="Shape 101"/>
          <p:cNvCxnSpPr>
            <a:stCxn id="97" idx="6"/>
            <a:endCxn id="92" idx="2"/>
          </p:cNvCxnSpPr>
          <p:nvPr/>
        </p:nvCxnSpPr>
        <p:spPr>
          <a:xfrm flipV="1">
            <a:off x="5944400" y="2071191"/>
            <a:ext cx="1815449" cy="424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Shape 102"/>
          <p:cNvSpPr txBox="1"/>
          <p:nvPr/>
        </p:nvSpPr>
        <p:spPr>
          <a:xfrm>
            <a:off x="6023123" y="1761582"/>
            <a:ext cx="150685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temporal </a:t>
            </a:r>
            <a:r>
              <a:rPr lang="en-US" dirty="0" smtClean="0"/>
              <a:t>part </a:t>
            </a:r>
            <a:r>
              <a:rPr lang="en-US" dirty="0" smtClean="0"/>
              <a:t>of</a:t>
            </a:r>
            <a:endParaRPr dirty="0"/>
          </a:p>
        </p:txBody>
      </p:sp>
      <p:sp>
        <p:nvSpPr>
          <p:cNvPr id="103" name="Shape 103"/>
          <p:cNvSpPr/>
          <p:nvPr/>
        </p:nvSpPr>
        <p:spPr>
          <a:xfrm>
            <a:off x="149706" y="3496302"/>
            <a:ext cx="1668900" cy="61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p’s neonate stage</a:t>
            </a:r>
            <a:endParaRPr/>
          </a:p>
        </p:txBody>
      </p:sp>
      <p:cxnSp>
        <p:nvCxnSpPr>
          <p:cNvPr id="104" name="Shape 104"/>
          <p:cNvCxnSpPr>
            <a:stCxn id="83" idx="4"/>
            <a:endCxn id="103" idx="0"/>
          </p:cNvCxnSpPr>
          <p:nvPr/>
        </p:nvCxnSpPr>
        <p:spPr>
          <a:xfrm>
            <a:off x="984156" y="2401332"/>
            <a:ext cx="0" cy="109497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Shape 105"/>
          <p:cNvSpPr/>
          <p:nvPr/>
        </p:nvSpPr>
        <p:spPr>
          <a:xfrm>
            <a:off x="375306" y="4487122"/>
            <a:ext cx="1217700" cy="5679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neonate stage</a:t>
            </a:r>
            <a:endParaRPr/>
          </a:p>
        </p:txBody>
      </p:sp>
      <p:cxnSp>
        <p:nvCxnSpPr>
          <p:cNvPr id="106" name="Shape 106"/>
          <p:cNvCxnSpPr>
            <a:stCxn id="103" idx="4"/>
            <a:endCxn id="105" idx="0"/>
          </p:cNvCxnSpPr>
          <p:nvPr/>
        </p:nvCxnSpPr>
        <p:spPr>
          <a:xfrm>
            <a:off x="984156" y="4112202"/>
            <a:ext cx="0" cy="3749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07" name="Shape 107"/>
          <p:cNvSpPr txBox="1"/>
          <p:nvPr/>
        </p:nvSpPr>
        <p:spPr>
          <a:xfrm>
            <a:off x="-49306" y="2645325"/>
            <a:ext cx="1162827" cy="50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participates in</a:t>
            </a:r>
            <a:endParaRPr dirty="0"/>
          </a:p>
        </p:txBody>
      </p:sp>
      <p:sp>
        <p:nvSpPr>
          <p:cNvPr id="108" name="Shape 108"/>
          <p:cNvSpPr txBox="1"/>
          <p:nvPr/>
        </p:nvSpPr>
        <p:spPr>
          <a:xfrm>
            <a:off x="3987635" y="2845904"/>
            <a:ext cx="1552669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temporal </a:t>
            </a:r>
            <a:r>
              <a:rPr lang="en-US" dirty="0" smtClean="0"/>
              <a:t>part </a:t>
            </a:r>
            <a:r>
              <a:rPr lang="en-US" dirty="0" smtClean="0"/>
              <a:t>of</a:t>
            </a:r>
            <a:endParaRPr dirty="0"/>
          </a:p>
        </p:txBody>
      </p:sp>
      <p:sp>
        <p:nvSpPr>
          <p:cNvPr id="109" name="Shape 109"/>
          <p:cNvSpPr/>
          <p:nvPr/>
        </p:nvSpPr>
        <p:spPr>
          <a:xfrm>
            <a:off x="5701693" y="2782004"/>
            <a:ext cx="2424000" cy="367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temporal region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534706" y="3496302"/>
            <a:ext cx="783900" cy="61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tr2</a:t>
            </a:r>
            <a:endParaRPr/>
          </a:p>
        </p:txBody>
      </p:sp>
      <p:cxnSp>
        <p:nvCxnSpPr>
          <p:cNvPr id="111" name="Shape 111"/>
          <p:cNvCxnSpPr>
            <a:stCxn id="110" idx="0"/>
            <a:endCxn id="109" idx="4"/>
          </p:cNvCxnSpPr>
          <p:nvPr/>
        </p:nvCxnSpPr>
        <p:spPr>
          <a:xfrm flipH="1" flipV="1">
            <a:off x="6913693" y="3149804"/>
            <a:ext cx="12963" cy="3464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112" name="Shape 112"/>
          <p:cNvCxnSpPr>
            <a:stCxn id="97" idx="3"/>
            <a:endCxn id="110" idx="2"/>
          </p:cNvCxnSpPr>
          <p:nvPr/>
        </p:nvCxnSpPr>
        <p:spPr>
          <a:xfrm>
            <a:off x="4961106" y="2287435"/>
            <a:ext cx="1573600" cy="15168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Shape 113"/>
          <p:cNvSpPr txBox="1"/>
          <p:nvPr/>
        </p:nvSpPr>
        <p:spPr>
          <a:xfrm flipH="1">
            <a:off x="3040923" y="3441105"/>
            <a:ext cx="2271466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occupies </a:t>
            </a:r>
            <a:r>
              <a:rPr lang="en-US" dirty="0" smtClean="0"/>
              <a:t>temporal </a:t>
            </a:r>
            <a:r>
              <a:rPr lang="en-US" dirty="0" smtClean="0"/>
              <a:t>region</a:t>
            </a:r>
            <a:endParaRPr dirty="0"/>
          </a:p>
        </p:txBody>
      </p:sp>
      <p:cxnSp>
        <p:nvCxnSpPr>
          <p:cNvPr id="114" name="Shape 114"/>
          <p:cNvCxnSpPr/>
          <p:nvPr/>
        </p:nvCxnSpPr>
        <p:spPr>
          <a:xfrm>
            <a:off x="1818606" y="3804252"/>
            <a:ext cx="4716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Shape 115"/>
          <p:cNvCxnSpPr>
            <a:stCxn id="84" idx="3"/>
            <a:endCxn id="103" idx="0"/>
          </p:cNvCxnSpPr>
          <p:nvPr/>
        </p:nvCxnSpPr>
        <p:spPr>
          <a:xfrm flipH="1">
            <a:off x="984156" y="2290634"/>
            <a:ext cx="1590021" cy="120566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Shape 116"/>
          <p:cNvSpPr txBox="1"/>
          <p:nvPr/>
        </p:nvSpPr>
        <p:spPr>
          <a:xfrm>
            <a:off x="1839502" y="2782004"/>
            <a:ext cx="1708146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err="1" smtClean="0"/>
              <a:t>emporal</a:t>
            </a:r>
            <a:r>
              <a:rPr lang="en" dirty="0" smtClean="0"/>
              <a:t> </a:t>
            </a:r>
            <a:r>
              <a:rPr lang="en" dirty="0"/>
              <a:t>part </a:t>
            </a:r>
            <a:r>
              <a:rPr lang="en" dirty="0" smtClean="0"/>
              <a:t>of</a:t>
            </a:r>
            <a:endParaRPr dirty="0"/>
          </a:p>
        </p:txBody>
      </p:sp>
      <p:sp>
        <p:nvSpPr>
          <p:cNvPr id="35" name="TextBox 34"/>
          <p:cNvSpPr txBox="1"/>
          <p:nvPr/>
        </p:nvSpPr>
        <p:spPr>
          <a:xfrm>
            <a:off x="7699735" y="4521090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BIRTH_DATE</a:t>
            </a:r>
          </a:p>
          <a:p>
            <a:r>
              <a:rPr lang="en-US" dirty="0"/>
              <a:t>p</a:t>
            </a:r>
            <a:r>
              <a:rPr lang="en-US" dirty="0" smtClean="0"/>
              <a:t>1’s birthdate</a:t>
            </a:r>
          </a:p>
        </p:txBody>
      </p:sp>
    </p:spTree>
    <p:extLst>
      <p:ext uri="{BB962C8B-B14F-4D97-AF65-F5344CB8AC3E}">
        <p14:creationId xmlns:p14="http://schemas.microsoft.com/office/powerpoint/2010/main" val="102841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DEMOGRAPHIC </a:t>
            </a:r>
            <a:r>
              <a:rPr lang="en" dirty="0" smtClean="0"/>
              <a:t>Table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BIRTH_TIME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9609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1209</Words>
  <Application>Microsoft Macintosh PowerPoint</Application>
  <PresentationFormat>On-screen Show (16:9)</PresentationFormat>
  <Paragraphs>337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source sans pro</vt:lpstr>
      <vt:lpstr>Arial</vt:lpstr>
      <vt:lpstr>Simple Light</vt:lpstr>
      <vt:lpstr>PCORowl diagram specifications DEMOGRAPHIC TABLE</vt:lpstr>
      <vt:lpstr>PowerPoint Presentation</vt:lpstr>
      <vt:lpstr>DEMOGRAPHIC Table PATID</vt:lpstr>
      <vt:lpstr>PowerPoint Presentation</vt:lpstr>
      <vt:lpstr>IRIs for PATID</vt:lpstr>
      <vt:lpstr>DEMOGRAPHIC Table BIRTH_DATE</vt:lpstr>
      <vt:lpstr>IRIs used for BIRTHDATE</vt:lpstr>
      <vt:lpstr>PowerPoint Presentation</vt:lpstr>
      <vt:lpstr>DEMOGRAPHIC Table BIRTH_TIME</vt:lpstr>
      <vt:lpstr>IRIs for BIRTH_TIME</vt:lpstr>
      <vt:lpstr>PowerPoint Presentation</vt:lpstr>
      <vt:lpstr>DEMOGRAPHIC Table  SEX</vt:lpstr>
      <vt:lpstr>IRIs for F=Female</vt:lpstr>
      <vt:lpstr>PowerPoint Presentation</vt:lpstr>
      <vt:lpstr>IRIs for M=Male</vt:lpstr>
      <vt:lpstr>PowerPoint Presentation</vt:lpstr>
      <vt:lpstr>IRIs for A=Ambiguous</vt:lpstr>
      <vt:lpstr>PowerPoint Presentation</vt:lpstr>
      <vt:lpstr>DEMOGRAPHIC Table HISPANIC</vt:lpstr>
      <vt:lpstr>IRIs for HISPANIC</vt:lpstr>
      <vt:lpstr>p4 Identified as Hispanic, Latino, or Spanish Origin in the Raw Data, ETLed to PCORnet CDM</vt:lpstr>
      <vt:lpstr>p5 Identified as not Hispanic, Latino, or Spanish Origin in the Raw Data, ETLed to PCORnet CDM</vt:lpstr>
      <vt:lpstr>PowerPoint Presentation</vt:lpstr>
      <vt:lpstr>DEMOGRAPHIC Table RACE</vt:lpstr>
      <vt:lpstr>PowerPoint Presentation</vt:lpstr>
      <vt:lpstr>IRIs for RACE</vt:lpstr>
      <vt:lpstr>IRIs for RACE data values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"Demographics Table", Race</dc:title>
  <cp:lastModifiedBy>Amanda Hicks</cp:lastModifiedBy>
  <cp:revision>12</cp:revision>
  <dcterms:modified xsi:type="dcterms:W3CDTF">2018-06-25T18:44:50Z</dcterms:modified>
</cp:coreProperties>
</file>