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2"/>
    <p:restoredTop sz="94630"/>
  </p:normalViewPr>
  <p:slideViewPr>
    <p:cSldViewPr snapToGrid="0" snapToObjects="1">
      <p:cViewPr varScale="1">
        <p:scale>
          <a:sx n="82" d="100"/>
          <a:sy n="82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D841-5094-E149-8DA6-20FC6605876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A761D-4134-C246-8C17-8B9AA6D47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A761D-4134-C246-8C17-8B9AA6D471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97972C-5516-464F-B051-D4E250844B22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5DB2DD9-82F5-5F48-ACB3-2DC5E315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Activity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13,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142903" y="258840"/>
            <a:ext cx="7729728" cy="7910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" y="2597149"/>
            <a:ext cx="11747716" cy="2455298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16200000">
            <a:off x="4366936" y="2340682"/>
            <a:ext cx="1168400" cy="6895597"/>
          </a:xfrm>
          <a:prstGeom prst="lef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3534" y="4807229"/>
            <a:ext cx="0" cy="89570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18834" y="4807229"/>
            <a:ext cx="0" cy="89570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0489" y="6372681"/>
            <a:ext cx="130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from activity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2638044"/>
            <a:ext cx="10035540" cy="310198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pple Braille" charset="0"/>
                <a:ea typeface="Apple Braille" charset="0"/>
                <a:cs typeface="Apple Braille" charset="0"/>
              </a:rPr>
              <a:t>n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ame_of_dataset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 &lt;- 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read.table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(“Dataset”, header = TRUE, 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sep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 = “\t”)</a:t>
            </a:r>
          </a:p>
          <a:p>
            <a:endParaRPr lang="en-US" sz="2400" dirty="0">
              <a:latin typeface="Apple Braille" charset="0"/>
              <a:ea typeface="Apple Braille" charset="0"/>
              <a:cs typeface="Apple Braille" charset="0"/>
            </a:endParaRPr>
          </a:p>
          <a:p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library(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adegenet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)</a:t>
            </a:r>
          </a:p>
          <a:p>
            <a:endParaRPr lang="en-US" sz="2400" dirty="0">
              <a:latin typeface="Apple Braille" charset="0"/>
              <a:ea typeface="Apple Braille" charset="0"/>
              <a:cs typeface="Apple Braille" charset="0"/>
            </a:endParaRPr>
          </a:p>
          <a:p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genind</a:t>
            </a:r>
            <a:r>
              <a:rPr lang="en-US" sz="2400" dirty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&lt;- df2genind(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name_of_dataset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, ploidy = 2, 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sep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 = “/”, pop=population, </a:t>
            </a:r>
            <a:r>
              <a:rPr lang="en-US" sz="2400" dirty="0" err="1" smtClean="0">
                <a:latin typeface="Apple Braille" charset="0"/>
                <a:ea typeface="Apple Braille" charset="0"/>
                <a:cs typeface="Apple Braille" charset="0"/>
              </a:rPr>
              <a:t>NA.char</a:t>
            </a:r>
            <a:r>
              <a:rPr lang="en-US" sz="2400" dirty="0" smtClean="0">
                <a:latin typeface="Apple Braille" charset="0"/>
                <a:ea typeface="Apple Braille" charset="0"/>
                <a:cs typeface="Apple Braille" charset="0"/>
              </a:rPr>
              <a:t>=“0”)</a:t>
            </a:r>
            <a:endParaRPr lang="en-US" sz="2400" dirty="0"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Objectives: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Analyze F-statistics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Cluster individuals based on allele frequencies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 smtClean="0"/>
              <a:t>DAPC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 smtClean="0"/>
              <a:t>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2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778712"/>
            <a:ext cx="7729728" cy="1188720"/>
          </a:xfrm>
        </p:spPr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670" y="2157597"/>
            <a:ext cx="9852660" cy="310198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pull while in your GEN_462_2018 folder using </a:t>
            </a:r>
            <a:r>
              <a:rPr lang="en-US" sz="2400" dirty="0" err="1" smtClean="0"/>
              <a:t>git</a:t>
            </a:r>
            <a:r>
              <a:rPr lang="en-US" sz="2400" dirty="0" smtClean="0"/>
              <a:t> (Windows) or your terminal (Mac)</a:t>
            </a:r>
          </a:p>
          <a:p>
            <a:endParaRPr lang="en-US" sz="2400" dirty="0"/>
          </a:p>
          <a:p>
            <a:r>
              <a:rPr lang="en-US" sz="2400" dirty="0" smtClean="0"/>
              <a:t>Open R Studio</a:t>
            </a:r>
          </a:p>
          <a:p>
            <a:endParaRPr lang="en-US" sz="2400" dirty="0"/>
          </a:p>
          <a:p>
            <a:r>
              <a:rPr lang="en-US" sz="2400" dirty="0" smtClean="0"/>
              <a:t>Open the in-class exercise, </a:t>
            </a:r>
            <a:r>
              <a:rPr lang="en-US" sz="2400" dirty="0" err="1" smtClean="0"/>
              <a:t>Basic_Population_Genetics.Rmd</a:t>
            </a:r>
            <a:r>
              <a:rPr lang="en-US" sz="2400" dirty="0" smtClean="0"/>
              <a:t> in the Computational_2 folder, in R Studio</a:t>
            </a:r>
          </a:p>
          <a:p>
            <a:endParaRPr lang="en-US" sz="2400" dirty="0"/>
          </a:p>
          <a:p>
            <a:r>
              <a:rPr lang="en-US" sz="2400" dirty="0" smtClean="0"/>
              <a:t>Set working directory to </a:t>
            </a:r>
            <a:r>
              <a:rPr lang="en-US" sz="2400" dirty="0" err="1" smtClean="0"/>
              <a:t>Example_Data</a:t>
            </a:r>
            <a:r>
              <a:rPr lang="en-US" sz="2400" dirty="0" smtClean="0"/>
              <a:t> in Computational_2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94847" y="2157597"/>
            <a:ext cx="960895" cy="46161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480060"/>
            <a:ext cx="11452523" cy="1325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261" y="868680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9061" y="868678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07441" y="868679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1080880" y="1805939"/>
            <a:ext cx="1" cy="1783081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" y="3657599"/>
            <a:ext cx="3108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Observed Heterozygosity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3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261" y="2743196"/>
            <a:ext cx="11894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FST </a:t>
            </a:r>
            <a:r>
              <a:rPr lang="en-US" sz="2400" dirty="0"/>
              <a:t>measures the proportional reduction in heterozygosity of the total population due to differentiation among subpopulations 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FST (</a:t>
            </a:r>
            <a:r>
              <a:rPr lang="en-US" sz="2400" b="1" dirty="0"/>
              <a:t>fixation index</a:t>
            </a:r>
            <a:r>
              <a:rPr lang="en-US" sz="2400" dirty="0"/>
              <a:t>) often used as a measure of population differentiation 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0 </a:t>
            </a:r>
            <a:r>
              <a:rPr lang="en-US" sz="2400" dirty="0"/>
              <a:t>– 0.05: Little genetic </a:t>
            </a:r>
            <a:r>
              <a:rPr lang="en-US" sz="2400" dirty="0" smtClean="0"/>
              <a:t>differentiation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0.05 </a:t>
            </a:r>
            <a:r>
              <a:rPr lang="en-US" sz="2400" dirty="0"/>
              <a:t>– 0.15: Moderate genetic </a:t>
            </a:r>
            <a:r>
              <a:rPr lang="en-US" sz="2400" dirty="0" smtClean="0"/>
              <a:t>differentiation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0.15 </a:t>
            </a:r>
            <a:r>
              <a:rPr lang="en-US" sz="2400" dirty="0"/>
              <a:t>– 0.25: Great genetic </a:t>
            </a:r>
            <a:r>
              <a:rPr lang="en-US" sz="2400" dirty="0" smtClean="0"/>
              <a:t>differentiation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&gt; </a:t>
            </a:r>
            <a:r>
              <a:rPr lang="en-US" sz="2400" dirty="0"/>
              <a:t>0.25: Very great genetic differentiation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480060"/>
            <a:ext cx="11452523" cy="1325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29061" y="868678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62681" y="1805941"/>
            <a:ext cx="1" cy="937255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480060"/>
            <a:ext cx="11452523" cy="13258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07441" y="868679"/>
            <a:ext cx="1267239" cy="937259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121429" y="1805939"/>
            <a:ext cx="1" cy="1783081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8485" y="3589020"/>
            <a:ext cx="63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 measures the average proportional reduction in heterozygosity within subpopulations due to inbreeding </a:t>
            </a:r>
          </a:p>
        </p:txBody>
      </p:sp>
    </p:spTree>
    <p:extLst>
      <p:ext uri="{BB962C8B-B14F-4D97-AF65-F5344CB8AC3E}">
        <p14:creationId xmlns:p14="http://schemas.microsoft.com/office/powerpoint/2010/main" val="7243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903" y="258840"/>
            <a:ext cx="7729728" cy="791037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4" y="1318341"/>
            <a:ext cx="10250905" cy="31019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“Bayesian </a:t>
            </a:r>
            <a:r>
              <a:rPr lang="en-US" sz="2000" dirty="0"/>
              <a:t>iterative algorithm by placing samples into groups whose members share similar patterns of variation. </a:t>
            </a:r>
            <a:r>
              <a:rPr lang="en-US" sz="2000" i="1" dirty="0"/>
              <a:t>STRUCTURE</a:t>
            </a:r>
            <a:r>
              <a:rPr lang="en-US" sz="2000" dirty="0"/>
              <a:t> both identifies populations from the data and assigns individuals to that population representing the best fit for the variation patterns found</a:t>
            </a:r>
            <a:r>
              <a:rPr lang="en-US" sz="2000" dirty="0" smtClean="0"/>
              <a:t>.”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288506" y="63485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Porras-Hurtado, Liliana et al. “An Overview of </a:t>
            </a:r>
            <a:r>
              <a:rPr lang="en-US" sz="1200" i="1" dirty="0" smtClean="0"/>
              <a:t>STRUCTURE</a:t>
            </a:r>
            <a:r>
              <a:rPr lang="en-US" sz="1200" dirty="0" smtClean="0"/>
              <a:t>: Applications, Parameter Settings, and Supporting Software.” </a:t>
            </a:r>
            <a:r>
              <a:rPr lang="en-US" sz="1200" i="1" dirty="0" smtClean="0"/>
              <a:t>Frontiers in Genetics</a:t>
            </a:r>
            <a:r>
              <a:rPr lang="en-US" sz="1200" dirty="0" smtClean="0"/>
              <a:t> 4 (2013): 98. </a:t>
            </a:r>
            <a:r>
              <a:rPr lang="en-US" sz="1200" i="1" dirty="0" smtClean="0"/>
              <a:t>PMC</a:t>
            </a:r>
            <a:r>
              <a:rPr lang="en-US" sz="1200" dirty="0" smtClean="0"/>
              <a:t>. Web. 10 Sept. 2017.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6" y="2597149"/>
            <a:ext cx="11747716" cy="245529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1520269" y="4897464"/>
            <a:ext cx="15498" cy="883404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96533" y="4897464"/>
            <a:ext cx="745067" cy="883404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55333" y="4889851"/>
            <a:ext cx="1439334" cy="891017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4338" y="5927229"/>
            <a:ext cx="260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 location (assumed population)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2142903" y="258840"/>
            <a:ext cx="7729728" cy="79103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" y="2597149"/>
            <a:ext cx="11747716" cy="24552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92533" y="2869332"/>
            <a:ext cx="152401" cy="171960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085666" y="4658433"/>
            <a:ext cx="0" cy="895700"/>
          </a:xfrm>
          <a:prstGeom prst="straightConnector1">
            <a:avLst/>
          </a:prstGeom>
          <a:ln w="1143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1520" y="5589766"/>
            <a:ext cx="128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538</TotalTime>
  <Words>266</Words>
  <Application>Microsoft Macintosh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Braille</vt:lpstr>
      <vt:lpstr>Calibri</vt:lpstr>
      <vt:lpstr>Gill Sans MT</vt:lpstr>
      <vt:lpstr>Arial</vt:lpstr>
      <vt:lpstr>Parcel</vt:lpstr>
      <vt:lpstr>Computational Activity 2</vt:lpstr>
      <vt:lpstr>Code from activity #1</vt:lpstr>
      <vt:lpstr>Population genetics</vt:lpstr>
      <vt:lpstr>preparation</vt:lpstr>
      <vt:lpstr>PowerPoint Presentation</vt:lpstr>
      <vt:lpstr>PowerPoint Presentation</vt:lpstr>
      <vt:lpstr>PowerPoint Presentation</vt:lpstr>
      <vt:lpstr>STRUCTURE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Judson</dc:creator>
  <cp:lastModifiedBy>Jessica Judson</cp:lastModifiedBy>
  <cp:revision>23</cp:revision>
  <cp:lastPrinted>2018-09-11T01:03:28Z</cp:lastPrinted>
  <dcterms:created xsi:type="dcterms:W3CDTF">2017-09-09T21:30:41Z</dcterms:created>
  <dcterms:modified xsi:type="dcterms:W3CDTF">2018-09-11T01:09:05Z</dcterms:modified>
</cp:coreProperties>
</file>