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7" r:id="rId5"/>
    <p:sldId id="276" r:id="rId6"/>
    <p:sldId id="258" r:id="rId7"/>
    <p:sldId id="259" r:id="rId8"/>
    <p:sldId id="275" r:id="rId9"/>
    <p:sldId id="278" r:id="rId10"/>
    <p:sldId id="260" r:id="rId11"/>
    <p:sldId id="279"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6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726BE3-0B24-9C93-4A5C-762A676A66DF}" v="1085" dt="2025-01-06T03:24:03.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890" autoAdjust="0"/>
  </p:normalViewPr>
  <p:slideViewPr>
    <p:cSldViewPr snapToGrid="0">
      <p:cViewPr varScale="1">
        <p:scale>
          <a:sx n="122" d="100"/>
          <a:sy n="122" d="100"/>
        </p:scale>
        <p:origin x="744" y="192"/>
      </p:cViewPr>
      <p:guideLst/>
    </p:cSldViewPr>
  </p:slideViewPr>
  <p:notesTextViewPr>
    <p:cViewPr>
      <p:scale>
        <a:sx n="1" d="1"/>
        <a:sy n="1" d="1"/>
      </p:scale>
      <p:origin x="0" y="0"/>
    </p:cViewPr>
  </p:notesTextViewPr>
  <p:notesViewPr>
    <p:cSldViewPr snapToGrid="0">
      <p:cViewPr>
        <p:scale>
          <a:sx n="1" d="2"/>
          <a:sy n="1" d="2"/>
        </p:scale>
        <p:origin x="2708"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E1375D-9E30-4E9D-8FE9-4B3FF898C8A7}" type="datetimeFigureOut">
              <a:rPr lang="en-US" smtClean="0"/>
              <a:t>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F74E91-9563-4420-9DD7-22478D5CA185}" type="slidenum">
              <a:rPr lang="en-US" smtClean="0"/>
              <a:t>‹#›</a:t>
            </a:fld>
            <a:endParaRPr lang="en-US"/>
          </a:p>
        </p:txBody>
      </p:sp>
    </p:spTree>
    <p:extLst>
      <p:ext uri="{BB962C8B-B14F-4D97-AF65-F5344CB8AC3E}">
        <p14:creationId xmlns:p14="http://schemas.microsoft.com/office/powerpoint/2010/main" val="154959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Introductions</a:t>
            </a:r>
          </a:p>
        </p:txBody>
      </p:sp>
      <p:sp>
        <p:nvSpPr>
          <p:cNvPr id="4" name="Slide Number Placeholder 3"/>
          <p:cNvSpPr>
            <a:spLocks noGrp="1"/>
          </p:cNvSpPr>
          <p:nvPr>
            <p:ph type="sldNum" sz="quarter" idx="5"/>
          </p:nvPr>
        </p:nvSpPr>
        <p:spPr/>
        <p:txBody>
          <a:bodyPr/>
          <a:lstStyle/>
          <a:p>
            <a:fld id="{4DF74E91-9563-4420-9DD7-22478D5CA185}" type="slidenum">
              <a:rPr lang="en-US" smtClean="0"/>
              <a:t>1</a:t>
            </a:fld>
            <a:endParaRPr lang="en-US"/>
          </a:p>
        </p:txBody>
      </p:sp>
    </p:spTree>
    <p:extLst>
      <p:ext uri="{BB962C8B-B14F-4D97-AF65-F5344CB8AC3E}">
        <p14:creationId xmlns:p14="http://schemas.microsoft.com/office/powerpoint/2010/main" val="198752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F74E91-9563-4420-9DD7-22478D5CA185}" type="slidenum">
              <a:rPr lang="en-US" smtClean="0"/>
              <a:t>2</a:t>
            </a:fld>
            <a:endParaRPr lang="en-US"/>
          </a:p>
        </p:txBody>
      </p:sp>
    </p:spTree>
    <p:extLst>
      <p:ext uri="{BB962C8B-B14F-4D97-AF65-F5344CB8AC3E}">
        <p14:creationId xmlns:p14="http://schemas.microsoft.com/office/powerpoint/2010/main" val="4059279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a:t>Simple Syllabus is a centralized electronic syllabus software tool designed to streamline the process of creating and managing course syllabi. </a:t>
            </a:r>
            <a:endParaRPr lang="en-US" dirty="0"/>
          </a:p>
          <a:p>
            <a:pPr>
              <a:lnSpc>
                <a:spcPct val="150000"/>
              </a:lnSpc>
            </a:pPr>
            <a:endParaRPr lang="en-US" dirty="0"/>
          </a:p>
          <a:p>
            <a:pPr>
              <a:lnSpc>
                <a:spcPct val="150000"/>
              </a:lnSpc>
            </a:pPr>
            <a:r>
              <a:rPr lang="en-US"/>
              <a:t>Provides a consistent experience for students.</a:t>
            </a:r>
            <a:endParaRPr lang="en-US" dirty="0"/>
          </a:p>
          <a:p>
            <a:pPr>
              <a:lnSpc>
                <a:spcPct val="150000"/>
              </a:lnSpc>
            </a:pPr>
            <a:endParaRPr lang="en-US" dirty="0"/>
          </a:p>
          <a:p>
            <a:pPr>
              <a:lnSpc>
                <a:spcPct val="150000"/>
              </a:lnSpc>
            </a:pPr>
            <a:r>
              <a:rPr lang="en-US" dirty="0"/>
              <a:t>Simple Syllabus integrates directly to D2L course pages</a:t>
            </a:r>
          </a:p>
          <a:p>
            <a:pPr>
              <a:lnSpc>
                <a:spcPct val="150000"/>
              </a:lnSpc>
            </a:pPr>
            <a:endParaRPr lang="en-US" dirty="0"/>
          </a:p>
          <a:p>
            <a:pPr>
              <a:lnSpc>
                <a:spcPct val="150000"/>
              </a:lnSpc>
            </a:pPr>
            <a:r>
              <a:rPr lang="en-US" dirty="0"/>
              <a:t>Integrates w Banner; automatically pulls relevant course information from the institution's systems, such as course descriptions, meeting times, and instructor details.</a:t>
            </a:r>
          </a:p>
          <a:p>
            <a:pPr>
              <a:lnSpc>
                <a:spcPct val="150000"/>
              </a:lnSpc>
            </a:pPr>
            <a:endParaRPr lang="en-US" dirty="0"/>
          </a:p>
          <a:p>
            <a:pPr>
              <a:lnSpc>
                <a:spcPct val="150000"/>
              </a:lnSpc>
            </a:pPr>
            <a:r>
              <a:rPr lang="en-US" dirty="0"/>
              <a:t>Offers customization for college, departments, and administrators. Interactive features: You can include interactive elements like embedded videos, links, and quizzes to enhance student engagement.</a:t>
            </a:r>
          </a:p>
          <a:p>
            <a:pPr>
              <a:lnSpc>
                <a:spcPct val="150000"/>
              </a:lnSpc>
            </a:pPr>
            <a:endParaRPr lang="en-US" dirty="0"/>
          </a:p>
          <a:p>
            <a:pPr>
              <a:lnSpc>
                <a:spcPct val="150000"/>
              </a:lnSpc>
            </a:pPr>
            <a:r>
              <a:rPr lang="en-US" dirty="0"/>
              <a:t>Saves time, Template-based: It offers pre-designed templates that you can customize to fit your specific course needs.</a:t>
            </a:r>
          </a:p>
          <a:p>
            <a:pPr>
              <a:lnSpc>
                <a:spcPct val="150000"/>
              </a:lnSpc>
            </a:pPr>
            <a:endParaRPr lang="en-US" dirty="0"/>
          </a:p>
          <a:p>
            <a:pPr>
              <a:lnSpc>
                <a:spcPct val="150000"/>
              </a:lnSpc>
            </a:pPr>
            <a:r>
              <a:rPr lang="en-US" dirty="0"/>
              <a:t>Centralized access; can be updated in real-time. Students can easily access the syllabus directly within their learning management system (LMS), like Canvas or Blackboard.</a:t>
            </a:r>
          </a:p>
          <a:p>
            <a:pPr>
              <a:lnSpc>
                <a:spcPct val="150000"/>
              </a:lnSpc>
            </a:pPr>
            <a:endParaRPr lang="en-US" dirty="0"/>
          </a:p>
          <a:p>
            <a:pPr>
              <a:lnSpc>
                <a:spcPct val="150000"/>
              </a:lnSpc>
            </a:pPr>
            <a:r>
              <a:rPr lang="en-US" dirty="0"/>
              <a:t>Provides an intuitive user experience. </a:t>
            </a:r>
          </a:p>
          <a:p>
            <a:pPr>
              <a:lnSpc>
                <a:spcPct val="150000"/>
              </a:lnSpc>
            </a:pPr>
            <a:endParaRPr lang="en-US" dirty="0"/>
          </a:p>
          <a:p>
            <a:pPr>
              <a:lnSpc>
                <a:spcPct val="150000"/>
              </a:lnSpc>
            </a:pPr>
            <a:r>
              <a:rPr lang="en-US" dirty="0"/>
              <a:t>Enables instructors to see student engagement with course syllabi.</a:t>
            </a:r>
          </a:p>
          <a:p>
            <a:pPr>
              <a:lnSpc>
                <a:spcPct val="150000"/>
              </a:lnSpc>
            </a:pPr>
            <a:endParaRPr lang="en-US" dirty="0"/>
          </a:p>
          <a:p>
            <a:pPr>
              <a:lnSpc>
                <a:spcPct val="150000"/>
              </a:lnSpc>
            </a:pPr>
            <a:r>
              <a:rPr lang="en-US" dirty="0"/>
              <a:t>Serves as repository.</a:t>
            </a:r>
          </a:p>
          <a:p>
            <a:pPr>
              <a:lnSpc>
                <a:spcPct val="150000"/>
              </a:lnSpc>
            </a:pPr>
            <a:endParaRPr lang="en-US" dirty="0"/>
          </a:p>
          <a:p>
            <a:pPr>
              <a:lnSpc>
                <a:spcPct val="150000"/>
              </a:lnSpc>
            </a:pPr>
            <a:r>
              <a:rPr lang="en-US" dirty="0"/>
              <a:t>By automating many of the tedious tasks involved in syllabus creation, Simple Syllabus allows instructors to focus on more important aspects of their teaching, such as developing engaging course content and supporting student learning.</a:t>
            </a:r>
          </a:p>
          <a:p>
            <a:pPr>
              <a:lnSpc>
                <a:spcPct val="150000"/>
              </a:lnSpc>
            </a:pPr>
            <a:endParaRPr lang="en-US" dirty="0"/>
          </a:p>
          <a:p>
            <a:pPr>
              <a:lnSpc>
                <a:spcPct val="150000"/>
              </a:lnSpc>
            </a:pPr>
            <a:endParaRPr lang="en-US" dirty="0"/>
          </a:p>
          <a:p>
            <a:pPr>
              <a:lnSpc>
                <a:spcPct val="150000"/>
              </a:lnSpc>
            </a:pPr>
            <a:endParaRPr lang="en-US" sz="1800" dirty="0"/>
          </a:p>
        </p:txBody>
      </p:sp>
      <p:sp>
        <p:nvSpPr>
          <p:cNvPr id="4" name="Slide Number Placeholder 3"/>
          <p:cNvSpPr>
            <a:spLocks noGrp="1"/>
          </p:cNvSpPr>
          <p:nvPr>
            <p:ph type="sldNum" sz="quarter" idx="5"/>
          </p:nvPr>
        </p:nvSpPr>
        <p:spPr/>
        <p:txBody>
          <a:bodyPr/>
          <a:lstStyle/>
          <a:p>
            <a:fld id="{4DF74E91-9563-4420-9DD7-22478D5CA185}" type="slidenum">
              <a:rPr lang="en-US" smtClean="0"/>
              <a:t>3</a:t>
            </a:fld>
            <a:endParaRPr lang="en-US"/>
          </a:p>
        </p:txBody>
      </p:sp>
    </p:spTree>
    <p:extLst>
      <p:ext uri="{BB962C8B-B14F-4D97-AF65-F5344CB8AC3E}">
        <p14:creationId xmlns:p14="http://schemas.microsoft.com/office/powerpoint/2010/main" val="149817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Elaborate how to make content visible to students; the following conditions must be met:</a:t>
            </a:r>
          </a:p>
          <a:p>
            <a:pPr marL="628650" lvl="1" indent="-171450">
              <a:buFont typeface="Courier New" panose="020B0604020202020204" pitchFamily="34" charset="0"/>
              <a:buChar char="o"/>
            </a:pPr>
            <a:r>
              <a:rPr lang="en-US" dirty="0"/>
              <a:t>Sections MUST contain content (not empty!)</a:t>
            </a:r>
          </a:p>
          <a:p>
            <a:pPr marL="628650" lvl="1" indent="-171450">
              <a:buFont typeface="Courier New" panose="020B0604020202020204" pitchFamily="34" charset="0"/>
              <a:buChar char="o"/>
            </a:pPr>
            <a:r>
              <a:rPr lang="en-US" dirty="0"/>
              <a:t>Sections MUST be marked visible (most are, by default)</a:t>
            </a:r>
          </a:p>
          <a:p>
            <a:pPr marL="628650" lvl="1" indent="-171450">
              <a:buFont typeface="Courier New" panose="020B0604020202020204" pitchFamily="34" charset="0"/>
              <a:buChar char="o"/>
            </a:pPr>
            <a:r>
              <a:rPr lang="en-US" dirty="0"/>
              <a:t>Syllabus MUST be shared appropriately (more on this later)</a:t>
            </a:r>
          </a:p>
          <a:p>
            <a:pPr marL="628650" lvl="1" indent="-171450">
              <a:buFont typeface="Courier New" panose="020B0604020202020204" pitchFamily="34" charset="0"/>
              <a:buChar char="o"/>
            </a:pPr>
            <a:endParaRPr lang="en-US" dirty="0"/>
          </a:p>
          <a:p>
            <a:pPr marL="171450" indent="-171450">
              <a:buFont typeface="Arial" panose="020B0604020202020204" pitchFamily="34" charset="0"/>
              <a:buChar char="•"/>
            </a:pPr>
            <a:r>
              <a:rPr lang="en-US" dirty="0"/>
              <a:t>Sections have attributes of being either Required, Optional, or Locked; cascades to all child syllabi (college-wide, or department-wide); </a:t>
            </a:r>
          </a:p>
          <a:p>
            <a:pPr marL="628650" lvl="1" indent="-171450">
              <a:buFont typeface="Courier New" panose="020B0604020202020204" pitchFamily="34" charset="0"/>
              <a:buChar char="o"/>
            </a:pPr>
            <a:r>
              <a:rPr lang="en-US" dirty="0"/>
              <a:t>Required: the section is required and title cannot be changed, but CONTENT can be changed/modified by user/department.</a:t>
            </a:r>
          </a:p>
          <a:p>
            <a:pPr marL="628650" lvl="1" indent="-171450">
              <a:buFont typeface="Courier New" panose="020B0604020202020204" pitchFamily="34" charset="0"/>
              <a:buChar char="o"/>
            </a:pPr>
            <a:r>
              <a:rPr lang="en-US" dirty="0"/>
              <a:t>Optional: the section is optional per the instructor/department. Optional sections an be hidden.</a:t>
            </a:r>
          </a:p>
          <a:p>
            <a:pPr marL="628650" lvl="1" indent="-171450">
              <a:buFont typeface="Courier New" panose="020B0604020202020204" pitchFamily="34" charset="0"/>
              <a:buChar char="o"/>
            </a:pPr>
            <a:r>
              <a:rPr lang="en-US" dirty="0"/>
              <a:t>Locked:  section is locked at the system-level; CONTENT cannot be changed/modified/removed by anyone at the college  </a:t>
            </a:r>
          </a:p>
          <a:p>
            <a:pPr marL="171450" indent="-171450">
              <a:buFont typeface="Arial" panose="020B0604020202020204" pitchFamily="34" charset="0"/>
              <a:buChar char="•"/>
            </a:pPr>
            <a:r>
              <a:rPr lang="en-US" dirty="0"/>
              <a:t>Sections can contain pre-filled sample content to adopt, and contain helpful hints including suggested content.</a:t>
            </a:r>
          </a:p>
          <a:p>
            <a:pPr marL="1085850" lvl="1" indent="-171450">
              <a:buFont typeface="Courier New" panose="020B0604020202020204" pitchFamily="34" charset="0"/>
              <a:buChar char="o"/>
            </a:pPr>
            <a:r>
              <a:rPr lang="en-US" dirty="0"/>
              <a:t>Much like syllabus templates have provided in the past.</a:t>
            </a:r>
          </a:p>
          <a:p>
            <a:pPr marL="171450" indent="-171450">
              <a:buFont typeface="Arial" panose="020B0604020202020204" pitchFamily="34" charset="0"/>
              <a:buChar char="•"/>
            </a:pPr>
            <a:r>
              <a:rPr lang="en-US" dirty="0"/>
              <a:t>Reordering sections</a:t>
            </a:r>
          </a:p>
          <a:p>
            <a:pPr marL="1085850" lvl="1" indent="-171450">
              <a:buFont typeface="Courier New" panose="020B0604020202020204" pitchFamily="34" charset="0"/>
              <a:buChar char="o"/>
            </a:pPr>
            <a:r>
              <a:rPr lang="en-US" dirty="0"/>
              <a:t>Existing sections cannot be reordered.</a:t>
            </a:r>
          </a:p>
          <a:p>
            <a:pPr marL="1085850" lvl="1" indent="-171450">
              <a:buFont typeface="Courier New" panose="020B0604020202020204" pitchFamily="34" charset="0"/>
              <a:buChar char="o"/>
            </a:pPr>
            <a:r>
              <a:rPr lang="en-US" dirty="0"/>
              <a:t>Custom sections can be ordered among the existing sections at department level</a:t>
            </a:r>
          </a:p>
          <a:p>
            <a:pPr marL="1085850" lvl="1" indent="-171450">
              <a:buFont typeface="Courier New" panose="020B0604020202020204" pitchFamily="34" charset="0"/>
              <a:buChar char="o"/>
            </a:pPr>
            <a:r>
              <a:rPr lang="en-US" dirty="0"/>
              <a:t>Custom sections CANNOT be ordered among the existing sections at the instructor level; show at the bottom of the syllabi</a:t>
            </a:r>
          </a:p>
          <a:p>
            <a:pPr marL="171450" indent="-171450">
              <a:buFont typeface="Arial" panose="020B0604020202020204" pitchFamily="34" charset="0"/>
              <a:buChar char="•"/>
            </a:pPr>
            <a:r>
              <a:rPr lang="en-US" dirty="0"/>
              <a:t>Adding custom sections</a:t>
            </a:r>
          </a:p>
          <a:p>
            <a:pPr marL="1085850" lvl="1" indent="-171450">
              <a:buFont typeface="Courier New" panose="020B0604020202020204" pitchFamily="34" charset="0"/>
              <a:buChar char="o"/>
            </a:pPr>
            <a:r>
              <a:rPr lang="en-US" dirty="0"/>
              <a:t>Different types of components are available to add to Department templates (more about this in the department training).</a:t>
            </a:r>
          </a:p>
          <a:p>
            <a:pPr marL="1085850" lvl="1" indent="-171450">
              <a:buFont typeface="Courier New" panose="020B0604020202020204" pitchFamily="34" charset="0"/>
              <a:buChar char="o"/>
            </a:pPr>
            <a:r>
              <a:rPr lang="en-US" dirty="0"/>
              <a:t>Instructors can only add new Content components</a:t>
            </a:r>
          </a:p>
          <a:p>
            <a:pPr marL="1085850" lvl="1" indent="-171450">
              <a:buFont typeface="Courier New" panose="020B0604020202020204" pitchFamily="34" charset="0"/>
              <a:buChar char="o"/>
            </a:pPr>
            <a:endParaRPr lang="en-US" dirty="0"/>
          </a:p>
          <a:p>
            <a:pPr marL="171450" indent="-171450">
              <a:buFont typeface="Arial" panose="020B0604020202020204" pitchFamily="34" charset="0"/>
              <a:buChar char="•"/>
            </a:pPr>
            <a:r>
              <a:rPr lang="en-US" dirty="0"/>
              <a:t>Required &amp; Optional sections must contain content to be visible, otherwise the section missing content will be omitted.</a:t>
            </a:r>
          </a:p>
        </p:txBody>
      </p:sp>
      <p:sp>
        <p:nvSpPr>
          <p:cNvPr id="4" name="Slide Number Placeholder 3"/>
          <p:cNvSpPr>
            <a:spLocks noGrp="1"/>
          </p:cNvSpPr>
          <p:nvPr>
            <p:ph type="sldNum" sz="quarter" idx="5"/>
          </p:nvPr>
        </p:nvSpPr>
        <p:spPr/>
        <p:txBody>
          <a:bodyPr/>
          <a:lstStyle/>
          <a:p>
            <a:fld id="{4DF74E91-9563-4420-9DD7-22478D5CA185}" type="slidenum">
              <a:rPr lang="en-US" smtClean="0"/>
              <a:t>7</a:t>
            </a:fld>
            <a:endParaRPr lang="en-US"/>
          </a:p>
        </p:txBody>
      </p:sp>
    </p:spTree>
    <p:extLst>
      <p:ext uri="{BB962C8B-B14F-4D97-AF65-F5344CB8AC3E}">
        <p14:creationId xmlns:p14="http://schemas.microsoft.com/office/powerpoint/2010/main" val="2008946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A651-7147-9E43-9F04-7E008B55F0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E42B0F-A993-4F47-B5AD-537F406E01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280405-68DC-D247-B098-77FB9B1F5522}"/>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23923C37-9F66-1A4A-8EB1-22721C64E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6DA9F-1840-7A4C-AF55-370BF549B696}"/>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277361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AE26-9C66-D34C-B211-A3A2C65E1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3DD7F-9B18-834F-B514-44E0DF607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0431A6-6F27-D443-9E3E-988241EC6670}"/>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91A69638-DFBB-3249-B288-78A1B187D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FE339-3E7C-9F47-9A10-D60B7A619F27}"/>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71355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F00286-429D-B34C-875B-0B3B5000A0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A74C5C-0CFF-394A-B4F0-B596003BF5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D843D-B701-C646-974D-DAF26C5C8B29}"/>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5BDBB394-9CFC-6E41-A359-FD7C78D39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EF8A0-2E83-0545-A5F2-B85BE0D1FA81}"/>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78302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F8E2-69E6-5340-B0D1-C05B88C01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99A72-7200-EC40-BB7C-336F17F638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EBEB1F-184B-3F48-9EB8-D9D011CBF14D}"/>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B56B7ACA-7A6A-9245-B4D1-CE1D32E626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5C443-E448-024B-8D57-1C11561B6A1C}"/>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297090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9329-22CD-C64D-9F8C-553617607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C06E04-339A-1A45-BBF1-5131A747CB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3A4B1-FD17-EC45-9AE4-1C9CA8CB1EEC}"/>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AEA108C9-AC15-CA47-A83F-E437C918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D4691-48DD-174A-AE18-DCD652BFCD39}"/>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4192983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4BA2B-8F59-8A44-BA4D-FCAFDBF93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6D737-D725-974C-95DE-1F4DA36653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84135-8EE9-DB4B-9E19-856EE0AFA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47933-939E-1D44-86BE-CA015DE36CF4}"/>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6" name="Footer Placeholder 5">
            <a:extLst>
              <a:ext uri="{FF2B5EF4-FFF2-40B4-BE49-F238E27FC236}">
                <a16:creationId xmlns:a16="http://schemas.microsoft.com/office/drawing/2014/main" id="{FEB15A54-7FE1-4745-822A-7F669D24F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710B8E-7CA9-314E-ACB9-F95D63D6EAE7}"/>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200862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ECDB-4191-A64B-A2C5-35EE54AEC0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B5D978-EF56-B840-A4DE-D03871058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C32438-7976-B04D-9652-0315799A1D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2A3C8-36B7-5D40-8138-09586DB6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E0A81F-F98C-0D4D-AF60-6A2EC68C1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634573-B9B1-DB45-908C-263197AED5CA}"/>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8" name="Footer Placeholder 7">
            <a:extLst>
              <a:ext uri="{FF2B5EF4-FFF2-40B4-BE49-F238E27FC236}">
                <a16:creationId xmlns:a16="http://schemas.microsoft.com/office/drawing/2014/main" id="{65D6EB91-466B-8347-9550-455934C6D3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1516DD-F920-0745-98D1-A8570C266444}"/>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39756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891C-03F7-A14D-96D5-8C3E64FDA5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5A9FFB-9CB6-5041-982F-004D63DAA381}"/>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4" name="Footer Placeholder 3">
            <a:extLst>
              <a:ext uri="{FF2B5EF4-FFF2-40B4-BE49-F238E27FC236}">
                <a16:creationId xmlns:a16="http://schemas.microsoft.com/office/drawing/2014/main" id="{21141CFA-B8B1-DE43-A3DB-C75EA78C75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E6F30F-FCE0-0047-898E-43F82459F6A7}"/>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396447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B2F1C1-047A-9C4C-B6D5-669AAF831B1E}"/>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3" name="Footer Placeholder 2">
            <a:extLst>
              <a:ext uri="{FF2B5EF4-FFF2-40B4-BE49-F238E27FC236}">
                <a16:creationId xmlns:a16="http://schemas.microsoft.com/office/drawing/2014/main" id="{21C055F3-C888-1C4D-AD77-C201DDB750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1041B6-E18E-264B-AEF1-2CE363E0DFB9}"/>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1887991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7CB0-6A92-554D-913A-D4D932D78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06D5D-A0FB-B348-A044-48225CF00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C9BC82-70C1-664A-99D2-692EFE95E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B71E4-5B85-2440-B8AF-B9F45D2469B1}"/>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6" name="Footer Placeholder 5">
            <a:extLst>
              <a:ext uri="{FF2B5EF4-FFF2-40B4-BE49-F238E27FC236}">
                <a16:creationId xmlns:a16="http://schemas.microsoft.com/office/drawing/2014/main" id="{098F471B-0760-BC42-A43C-A8A04317E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50C244-50CF-0B40-A5EE-23B7ED6D6645}"/>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358335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2BCB-B0D8-4643-BBE7-E7F952BAD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EE84C-7AAF-4A45-BA4E-DE88FA70AE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20033-5E4D-674C-BA29-3D7E1870BC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687A7-B355-D140-9EDD-D44A2965D43D}"/>
              </a:ext>
            </a:extLst>
          </p:cNvPr>
          <p:cNvSpPr>
            <a:spLocks noGrp="1"/>
          </p:cNvSpPr>
          <p:nvPr>
            <p:ph type="dt" sz="half" idx="10"/>
          </p:nvPr>
        </p:nvSpPr>
        <p:spPr/>
        <p:txBody>
          <a:bodyPr/>
          <a:lstStyle/>
          <a:p>
            <a:fld id="{14BF78E4-27C9-3E47-AFA4-86A14FC78ED1}" type="datetimeFigureOut">
              <a:rPr lang="en-US" smtClean="0"/>
              <a:t>1/5/25</a:t>
            </a:fld>
            <a:endParaRPr lang="en-US"/>
          </a:p>
        </p:txBody>
      </p:sp>
      <p:sp>
        <p:nvSpPr>
          <p:cNvPr id="6" name="Footer Placeholder 5">
            <a:extLst>
              <a:ext uri="{FF2B5EF4-FFF2-40B4-BE49-F238E27FC236}">
                <a16:creationId xmlns:a16="http://schemas.microsoft.com/office/drawing/2014/main" id="{B2E5E29D-5FE3-D648-B073-08B6D4D2A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27059-B7CC-1447-A008-E22D178C1F97}"/>
              </a:ext>
            </a:extLst>
          </p:cNvPr>
          <p:cNvSpPr>
            <a:spLocks noGrp="1"/>
          </p:cNvSpPr>
          <p:nvPr>
            <p:ph type="sldNum" sz="quarter" idx="12"/>
          </p:nvPr>
        </p:nvSpPr>
        <p:spPr/>
        <p:txBody>
          <a:bodyPr/>
          <a:lstStyle/>
          <a:p>
            <a:fld id="{CD159DFE-0B0E-364B-9E68-03148354044E}" type="slidenum">
              <a:rPr lang="en-US" smtClean="0"/>
              <a:t>‹#›</a:t>
            </a:fld>
            <a:endParaRPr lang="en-US"/>
          </a:p>
        </p:txBody>
      </p:sp>
    </p:spTree>
    <p:extLst>
      <p:ext uri="{BB962C8B-B14F-4D97-AF65-F5344CB8AC3E}">
        <p14:creationId xmlns:p14="http://schemas.microsoft.com/office/powerpoint/2010/main" val="188008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A3B40-5C36-8D4A-B7D2-09CC6E273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F031A4-EF28-674B-8D6A-B33330FE25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1DC97-E2BC-7F45-9643-7BBD978D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BF78E4-27C9-3E47-AFA4-86A14FC78ED1}" type="datetimeFigureOut">
              <a:rPr lang="en-US" smtClean="0"/>
              <a:t>1/5/25</a:t>
            </a:fld>
            <a:endParaRPr lang="en-US"/>
          </a:p>
        </p:txBody>
      </p:sp>
      <p:sp>
        <p:nvSpPr>
          <p:cNvPr id="5" name="Footer Placeholder 4">
            <a:extLst>
              <a:ext uri="{FF2B5EF4-FFF2-40B4-BE49-F238E27FC236}">
                <a16:creationId xmlns:a16="http://schemas.microsoft.com/office/drawing/2014/main" id="{3A44FDEA-650B-FD4D-BE2B-703C6E7408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FC73BB-1233-8F4C-85D6-34D17B81C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59DFE-0B0E-364B-9E68-03148354044E}" type="slidenum">
              <a:rPr lang="en-US" smtClean="0"/>
              <a:t>‹#›</a:t>
            </a:fld>
            <a:endParaRPr lang="en-US"/>
          </a:p>
        </p:txBody>
      </p:sp>
    </p:spTree>
    <p:extLst>
      <p:ext uri="{BB962C8B-B14F-4D97-AF65-F5344CB8AC3E}">
        <p14:creationId xmlns:p14="http://schemas.microsoft.com/office/powerpoint/2010/main" val="123408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D476D-E50E-DE41-9E45-4FD512DCA8A9}"/>
              </a:ext>
            </a:extLst>
          </p:cNvPr>
          <p:cNvSpPr>
            <a:spLocks noGrp="1"/>
          </p:cNvSpPr>
          <p:nvPr>
            <p:ph type="title"/>
          </p:nvPr>
        </p:nvSpPr>
        <p:spPr>
          <a:xfrm>
            <a:off x="838200" y="2561498"/>
            <a:ext cx="10515600" cy="1325563"/>
          </a:xfrm>
        </p:spPr>
        <p:txBody>
          <a:bodyPr>
            <a:normAutofit fontScale="90000"/>
          </a:bodyPr>
          <a:lstStyle/>
          <a:p>
            <a:r>
              <a:rPr lang="en-US" sz="6000" b="1" dirty="0">
                <a:solidFill>
                  <a:schemeClr val="bg1"/>
                </a:solidFill>
                <a:latin typeface="Arial"/>
                <a:cs typeface="Arial"/>
              </a:rPr>
              <a:t>Data Science</a:t>
            </a:r>
            <a:br>
              <a:rPr lang="en-US" sz="6000" b="1" dirty="0">
                <a:solidFill>
                  <a:schemeClr val="bg1"/>
                </a:solidFill>
                <a:latin typeface="Arial"/>
                <a:cs typeface="Arial"/>
              </a:rPr>
            </a:br>
            <a:r>
              <a:rPr lang="en-US" sz="6000" b="1" dirty="0">
                <a:solidFill>
                  <a:schemeClr val="bg1"/>
                </a:solidFill>
                <a:latin typeface="Arial"/>
                <a:cs typeface="Arial"/>
              </a:rPr>
              <a:t>Red Rocks Community College</a:t>
            </a:r>
            <a:endParaRPr lang="en-US" dirty="0">
              <a:solidFill>
                <a:schemeClr val="bg1"/>
              </a:solidFill>
            </a:endParaRPr>
          </a:p>
        </p:txBody>
      </p:sp>
      <p:sp>
        <p:nvSpPr>
          <p:cNvPr id="6" name="Rectangle 5">
            <a:extLst>
              <a:ext uri="{FF2B5EF4-FFF2-40B4-BE49-F238E27FC236}">
                <a16:creationId xmlns:a16="http://schemas.microsoft.com/office/drawing/2014/main" id="{6657CC64-3F02-F046-AE8B-51E9C44CA5B3}"/>
              </a:ext>
            </a:extLst>
          </p:cNvPr>
          <p:cNvSpPr/>
          <p:nvPr/>
        </p:nvSpPr>
        <p:spPr>
          <a:xfrm>
            <a:off x="3048000" y="4051174"/>
            <a:ext cx="6096000" cy="369332"/>
          </a:xfrm>
          <a:prstGeom prst="rect">
            <a:avLst/>
          </a:prstGeom>
        </p:spPr>
        <p:txBody>
          <a:bodyPr lIns="91440" tIns="45720" rIns="91440" bIns="45720" anchor="t">
            <a:spAutoFit/>
          </a:bodyPr>
          <a:lstStyle/>
          <a:p>
            <a:pPr algn="ctr"/>
            <a:r>
              <a:rPr lang="en-US" i="1" dirty="0">
                <a:solidFill>
                  <a:schemeClr val="bg1"/>
                </a:solidFill>
                <a:latin typeface="Arial"/>
                <a:cs typeface="Arial"/>
              </a:rPr>
              <a:t>Development and Progress</a:t>
            </a:r>
            <a:endParaRPr lang="en-US" i="1" dirty="0">
              <a:solidFill>
                <a:schemeClr val="bg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F7E5A154-EDBE-4C42-BD63-60341E49BDF0}"/>
              </a:ext>
            </a:extLst>
          </p:cNvPr>
          <p:cNvSpPr/>
          <p:nvPr/>
        </p:nvSpPr>
        <p:spPr>
          <a:xfrm>
            <a:off x="756746" y="2212719"/>
            <a:ext cx="10597054" cy="2508422"/>
          </a:xfrm>
          <a:prstGeom prst="rect">
            <a:avLst/>
          </a:pr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269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4982-D25A-5F45-9A9D-E59C8B9B61BF}"/>
              </a:ext>
            </a:extLst>
          </p:cNvPr>
          <p:cNvSpPr>
            <a:spLocks noGrp="1"/>
          </p:cNvSpPr>
          <p:nvPr>
            <p:ph type="title"/>
          </p:nvPr>
        </p:nvSpPr>
        <p:spPr/>
        <p:txBody>
          <a:bodyPr>
            <a:normAutofit/>
          </a:bodyPr>
          <a:lstStyle/>
          <a:p>
            <a:r>
              <a:rPr lang="en-US" sz="6000" b="1" dirty="0">
                <a:solidFill>
                  <a:schemeClr val="bg2">
                    <a:lumMod val="50000"/>
                  </a:schemeClr>
                </a:solidFill>
                <a:latin typeface="Arial"/>
                <a:cs typeface="Arial"/>
              </a:rPr>
              <a:t>Philosophy and Idea</a:t>
            </a:r>
          </a:p>
        </p:txBody>
      </p:sp>
      <p:sp>
        <p:nvSpPr>
          <p:cNvPr id="3" name="Content Placeholder 2">
            <a:extLst>
              <a:ext uri="{FF2B5EF4-FFF2-40B4-BE49-F238E27FC236}">
                <a16:creationId xmlns:a16="http://schemas.microsoft.com/office/drawing/2014/main" id="{1EFEBE78-1988-224C-93D2-E1C41D30114B}"/>
              </a:ext>
            </a:extLst>
          </p:cNvPr>
          <p:cNvSpPr>
            <a:spLocks noGrp="1"/>
          </p:cNvSpPr>
          <p:nvPr>
            <p:ph idx="1"/>
          </p:nvPr>
        </p:nvSpPr>
        <p:spPr>
          <a:xfrm>
            <a:off x="838200" y="1825625"/>
            <a:ext cx="10515600" cy="2837498"/>
          </a:xfrm>
        </p:spPr>
        <p:txBody>
          <a:bodyPr vert="horz" lIns="91440" tIns="45720" rIns="91440" bIns="45720" rtlCol="0" anchor="t">
            <a:normAutofit/>
          </a:bodyPr>
          <a:lstStyle/>
          <a:p>
            <a:pPr>
              <a:lnSpc>
                <a:spcPct val="100000"/>
              </a:lnSpc>
            </a:pPr>
            <a:r>
              <a:rPr lang="en-US" dirty="0">
                <a:latin typeface="Arial"/>
                <a:ea typeface="Calibri" panose="020F0502020204030204"/>
                <a:cs typeface="Arial"/>
              </a:rPr>
              <a:t>Why data science at Red Rocks?</a:t>
            </a:r>
          </a:p>
          <a:p>
            <a:pPr lvl="1">
              <a:lnSpc>
                <a:spcPct val="100000"/>
              </a:lnSpc>
              <a:buFont typeface="Courier New" panose="020B0604020202020204" pitchFamily="34" charset="0"/>
              <a:buChar char="o"/>
            </a:pPr>
            <a:r>
              <a:rPr lang="en-US" dirty="0">
                <a:latin typeface="Arial"/>
                <a:ea typeface="Calibri" panose="020F0502020204030204"/>
                <a:cs typeface="Arial"/>
              </a:rPr>
              <a:t>Students were interested to learn more about the field.</a:t>
            </a:r>
          </a:p>
          <a:p>
            <a:pPr lvl="1">
              <a:lnSpc>
                <a:spcPct val="100000"/>
              </a:lnSpc>
              <a:buFont typeface="Courier New" panose="020B0604020202020204" pitchFamily="34" charset="0"/>
              <a:buChar char="o"/>
            </a:pPr>
            <a:r>
              <a:rPr lang="en-US" dirty="0">
                <a:latin typeface="Arial"/>
                <a:ea typeface="Calibri" panose="020F0502020204030204"/>
                <a:cs typeface="Arial"/>
              </a:rPr>
              <a:t>Industry partners were asking for students with data science skills.</a:t>
            </a:r>
          </a:p>
          <a:p>
            <a:pPr lvl="1">
              <a:lnSpc>
                <a:spcPct val="100000"/>
              </a:lnSpc>
              <a:buFont typeface="Courier New" panose="020B0604020202020204" pitchFamily="34" charset="0"/>
              <a:buChar char="o"/>
            </a:pPr>
            <a:r>
              <a:rPr lang="en-US" dirty="0">
                <a:latin typeface="Arial"/>
                <a:ea typeface="Calibri" panose="020F0502020204030204"/>
                <a:cs typeface="Arial"/>
              </a:rPr>
              <a:t>Transfer schools expressed a need for more computer and data foundations for students. </a:t>
            </a:r>
          </a:p>
          <a:p>
            <a:pPr lvl="1">
              <a:lnSpc>
                <a:spcPct val="100000"/>
              </a:lnSpc>
              <a:buFont typeface="Courier New" panose="020B0604020202020204" pitchFamily="34" charset="0"/>
              <a:buChar char="o"/>
            </a:pPr>
            <a:r>
              <a:rPr lang="en-US" dirty="0">
                <a:solidFill>
                  <a:srgbClr val="000000"/>
                </a:solidFill>
                <a:latin typeface="Arial"/>
                <a:ea typeface="Calibri" panose="020F0502020204030204"/>
                <a:cs typeface="Arial"/>
              </a:rPr>
              <a:t>Data science and related fields are growing industries in our area.</a:t>
            </a:r>
          </a:p>
          <a:p>
            <a:endParaRPr lang="en-US" dirty="0">
              <a:solidFill>
                <a:srgbClr val="000000"/>
              </a:solidFill>
              <a:latin typeface="Calibri" panose="020F0502020204030204"/>
              <a:ea typeface="Calibri" panose="020F0502020204030204"/>
              <a:cs typeface="Calibri" panose="020F0502020204030204"/>
            </a:endParaRPr>
          </a:p>
        </p:txBody>
      </p:sp>
      <p:sp>
        <p:nvSpPr>
          <p:cNvPr id="4" name="TextBox 3">
            <a:extLst>
              <a:ext uri="{FF2B5EF4-FFF2-40B4-BE49-F238E27FC236}">
                <a16:creationId xmlns:a16="http://schemas.microsoft.com/office/drawing/2014/main" id="{1F860E9B-38D6-36FB-60B3-09B0EA0F33C1}"/>
              </a:ext>
            </a:extLst>
          </p:cNvPr>
          <p:cNvSpPr txBox="1"/>
          <p:nvPr/>
        </p:nvSpPr>
        <p:spPr>
          <a:xfrm>
            <a:off x="838200" y="4798060"/>
            <a:ext cx="802990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By offering introductory classes with limited to no pre-requisites, students can gain exposure and skills early in their educational pathway and determine if data science or statistics is something they are interested in pursuing.  </a:t>
            </a:r>
          </a:p>
        </p:txBody>
      </p:sp>
    </p:spTree>
    <p:extLst>
      <p:ext uri="{BB962C8B-B14F-4D97-AF65-F5344CB8AC3E}">
        <p14:creationId xmlns:p14="http://schemas.microsoft.com/office/powerpoint/2010/main" val="389560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3B30B-5D42-F941-8554-B5F5B798E83F}"/>
              </a:ext>
            </a:extLst>
          </p:cNvPr>
          <p:cNvSpPr>
            <a:spLocks noGrp="1"/>
          </p:cNvSpPr>
          <p:nvPr>
            <p:ph idx="1"/>
          </p:nvPr>
        </p:nvSpPr>
        <p:spPr/>
        <p:txBody>
          <a:bodyPr vert="horz" lIns="91440" tIns="45720" rIns="91440" bIns="45720" rtlCol="0" anchor="t">
            <a:normAutofit fontScale="85000" lnSpcReduction="10000"/>
          </a:bodyPr>
          <a:lstStyle/>
          <a:p>
            <a:pPr>
              <a:lnSpc>
                <a:spcPct val="150000"/>
              </a:lnSpc>
            </a:pPr>
            <a:r>
              <a:rPr lang="en-US" dirty="0">
                <a:solidFill>
                  <a:schemeClr val="bg1"/>
                </a:solidFill>
                <a:latin typeface="Arial"/>
                <a:cs typeface="Arial"/>
              </a:rPr>
              <a:t>Quick overview of the timeline</a:t>
            </a:r>
            <a:endParaRPr lang="en-US" dirty="0"/>
          </a:p>
          <a:p>
            <a:pPr lvl="1">
              <a:lnSpc>
                <a:spcPct val="150000"/>
              </a:lnSpc>
              <a:buFont typeface="Courier New" panose="020B0604020202020204" pitchFamily="34" charset="0"/>
              <a:buChar char="o"/>
            </a:pPr>
            <a:r>
              <a:rPr lang="en-US" dirty="0">
                <a:solidFill>
                  <a:schemeClr val="bg1"/>
                </a:solidFill>
                <a:latin typeface="Arial"/>
                <a:cs typeface="Arial"/>
              </a:rPr>
              <a:t>Students and faculty research teams worked collaboratively on data projects.</a:t>
            </a:r>
          </a:p>
          <a:p>
            <a:pPr lvl="1">
              <a:lnSpc>
                <a:spcPct val="150000"/>
              </a:lnSpc>
              <a:buFont typeface="Courier New" panose="020B0604020202020204" pitchFamily="34" charset="0"/>
              <a:buChar char="o"/>
            </a:pPr>
            <a:r>
              <a:rPr lang="en-US" dirty="0">
                <a:solidFill>
                  <a:schemeClr val="bg1"/>
                </a:solidFill>
                <a:latin typeface="Arial"/>
                <a:cs typeface="Arial"/>
              </a:rPr>
              <a:t>A special topics class in mathematics focusing on machine learning was offered.</a:t>
            </a:r>
          </a:p>
          <a:p>
            <a:pPr lvl="1">
              <a:lnSpc>
                <a:spcPct val="150000"/>
              </a:lnSpc>
              <a:buFont typeface="Courier New" panose="020B0604020202020204" pitchFamily="34" charset="0"/>
              <a:buChar char="o"/>
            </a:pPr>
            <a:r>
              <a:rPr lang="en-US" dirty="0">
                <a:solidFill>
                  <a:schemeClr val="bg1"/>
                </a:solidFill>
                <a:latin typeface="Arial"/>
                <a:cs typeface="Arial"/>
              </a:rPr>
              <a:t>The discipline in data science was developed and 5 course were created.</a:t>
            </a:r>
          </a:p>
          <a:p>
            <a:pPr lvl="1">
              <a:lnSpc>
                <a:spcPct val="150000"/>
              </a:lnSpc>
              <a:buFont typeface="Courier New" panose="020B0604020202020204" pitchFamily="34" charset="0"/>
              <a:buChar char="o"/>
            </a:pPr>
            <a:r>
              <a:rPr lang="en-US" dirty="0">
                <a:solidFill>
                  <a:schemeClr val="bg1"/>
                </a:solidFill>
                <a:latin typeface="Arial"/>
                <a:cs typeface="Arial"/>
              </a:rPr>
              <a:t>Introduction to Data, Machine Learning, and Data Visualization were offered face to face. </a:t>
            </a:r>
          </a:p>
          <a:p>
            <a:pPr lvl="1">
              <a:lnSpc>
                <a:spcPct val="150000"/>
              </a:lnSpc>
              <a:buFont typeface="Courier New" panose="020B0604020202020204" pitchFamily="34" charset="0"/>
              <a:buChar char="o"/>
            </a:pPr>
            <a:r>
              <a:rPr lang="en-US" dirty="0">
                <a:solidFill>
                  <a:schemeClr val="bg1"/>
                </a:solidFill>
                <a:latin typeface="Arial"/>
                <a:cs typeface="Arial"/>
              </a:rPr>
              <a:t>Introduction to data class to be taught online and at other Colorado Community College campuses. </a:t>
            </a:r>
          </a:p>
          <a:p>
            <a:pPr lvl="1">
              <a:buFont typeface="Courier New" panose="020B0604020202020204" pitchFamily="34" charset="0"/>
              <a:buChar char="o"/>
            </a:pPr>
            <a:endParaRPr lang="en-US" dirty="0">
              <a:solidFill>
                <a:schemeClr val="bg1"/>
              </a:solidFill>
              <a:latin typeface="Arial"/>
              <a:cs typeface="Arial"/>
            </a:endParaRPr>
          </a:p>
        </p:txBody>
      </p:sp>
      <p:sp>
        <p:nvSpPr>
          <p:cNvPr id="4" name="Title 1">
            <a:extLst>
              <a:ext uri="{FF2B5EF4-FFF2-40B4-BE49-F238E27FC236}">
                <a16:creationId xmlns:a16="http://schemas.microsoft.com/office/drawing/2014/main" id="{CFF6B54C-AB7A-9748-8564-A0BFB16C0960}"/>
              </a:ext>
            </a:extLst>
          </p:cNvPr>
          <p:cNvSpPr>
            <a:spLocks noGrp="1"/>
          </p:cNvSpPr>
          <p:nvPr>
            <p:ph type="title"/>
          </p:nvPr>
        </p:nvSpPr>
        <p:spPr/>
        <p:txBody>
          <a:bodyPr>
            <a:normAutofit/>
          </a:bodyPr>
          <a:lstStyle/>
          <a:p>
            <a:r>
              <a:rPr lang="en-US" sz="6000" b="1" dirty="0">
                <a:solidFill>
                  <a:schemeClr val="bg1"/>
                </a:solidFill>
                <a:latin typeface="Arial"/>
                <a:cs typeface="Arial"/>
              </a:rPr>
              <a:t>How did it start</a:t>
            </a:r>
            <a:r>
              <a:rPr lang="en-US" sz="6000" dirty="0">
                <a:solidFill>
                  <a:schemeClr val="bg1"/>
                </a:solidFill>
                <a:latin typeface="Arial"/>
                <a:cs typeface="Arial"/>
              </a:rPr>
              <a:t>?</a:t>
            </a:r>
            <a:endParaRPr lang="en-US" sz="6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26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4982-D25A-5F45-9A9D-E59C8B9B61BF}"/>
              </a:ext>
            </a:extLst>
          </p:cNvPr>
          <p:cNvSpPr>
            <a:spLocks noGrp="1"/>
          </p:cNvSpPr>
          <p:nvPr>
            <p:ph type="title"/>
          </p:nvPr>
        </p:nvSpPr>
        <p:spPr/>
        <p:txBody>
          <a:bodyPr>
            <a:normAutofit/>
          </a:bodyPr>
          <a:lstStyle/>
          <a:p>
            <a:r>
              <a:rPr lang="en-US" sz="6000" b="1" dirty="0">
                <a:solidFill>
                  <a:schemeClr val="bg2">
                    <a:lumMod val="50000"/>
                  </a:schemeClr>
                </a:solidFill>
                <a:latin typeface="Arial"/>
                <a:cs typeface="Arial"/>
              </a:rPr>
              <a:t>What all was built?</a:t>
            </a:r>
            <a:endParaRPr lang="en-US" dirty="0"/>
          </a:p>
        </p:txBody>
      </p:sp>
      <p:sp>
        <p:nvSpPr>
          <p:cNvPr id="3" name="Content Placeholder 2">
            <a:extLst>
              <a:ext uri="{FF2B5EF4-FFF2-40B4-BE49-F238E27FC236}">
                <a16:creationId xmlns:a16="http://schemas.microsoft.com/office/drawing/2014/main" id="{1EFEBE78-1988-224C-93D2-E1C41D30114B}"/>
              </a:ext>
            </a:extLst>
          </p:cNvPr>
          <p:cNvSpPr>
            <a:spLocks noGrp="1"/>
          </p:cNvSpPr>
          <p:nvPr>
            <p:ph idx="1"/>
          </p:nvPr>
        </p:nvSpPr>
        <p:spPr>
          <a:xfrm>
            <a:off x="838200" y="1825625"/>
            <a:ext cx="10515600" cy="2837498"/>
          </a:xfrm>
        </p:spPr>
        <p:txBody>
          <a:bodyPr vert="horz" lIns="91440" tIns="45720" rIns="91440" bIns="45720" rtlCol="0" anchor="t">
            <a:normAutofit/>
          </a:bodyPr>
          <a:lstStyle/>
          <a:p>
            <a:pPr>
              <a:lnSpc>
                <a:spcPct val="100000"/>
              </a:lnSpc>
            </a:pPr>
            <a:r>
              <a:rPr lang="en-US" i="1" dirty="0">
                <a:solidFill>
                  <a:srgbClr val="FF0000"/>
                </a:solidFill>
                <a:latin typeface="Arial"/>
                <a:cs typeface="Arial"/>
              </a:rPr>
              <a:t>Course objectives</a:t>
            </a:r>
            <a:r>
              <a:rPr lang="en-US" i="1" dirty="0">
                <a:solidFill>
                  <a:schemeClr val="bg2">
                    <a:lumMod val="50000"/>
                  </a:schemeClr>
                </a:solidFill>
                <a:latin typeface="Arial"/>
                <a:cs typeface="Arial"/>
              </a:rPr>
              <a:t> </a:t>
            </a:r>
            <a:r>
              <a:rPr lang="en-US" dirty="0">
                <a:solidFill>
                  <a:schemeClr val="bg2">
                    <a:lumMod val="50000"/>
                  </a:schemeClr>
                </a:solidFill>
                <a:latin typeface="Arial"/>
                <a:cs typeface="Arial"/>
              </a:rPr>
              <a:t>and </a:t>
            </a:r>
            <a:r>
              <a:rPr lang="en-US" i="1" dirty="0">
                <a:solidFill>
                  <a:srgbClr val="FF0000"/>
                </a:solidFill>
                <a:latin typeface="Arial"/>
                <a:cs typeface="Arial"/>
              </a:rPr>
              <a:t>Topical Outlines</a:t>
            </a:r>
            <a:r>
              <a:rPr lang="en-US" dirty="0">
                <a:solidFill>
                  <a:schemeClr val="bg2">
                    <a:lumMod val="50000"/>
                  </a:schemeClr>
                </a:solidFill>
                <a:latin typeface="Arial"/>
                <a:cs typeface="Arial"/>
              </a:rPr>
              <a:t> were created for:</a:t>
            </a:r>
          </a:p>
          <a:p>
            <a:pPr lvl="1">
              <a:lnSpc>
                <a:spcPct val="100000"/>
              </a:lnSpc>
              <a:buFont typeface="Courier New" panose="020B0604020202020204" pitchFamily="34" charset="0"/>
              <a:buChar char="o"/>
            </a:pPr>
            <a:r>
              <a:rPr lang="en-US" dirty="0">
                <a:solidFill>
                  <a:schemeClr val="bg2">
                    <a:lumMod val="50000"/>
                  </a:schemeClr>
                </a:solidFill>
                <a:latin typeface="Arial"/>
                <a:cs typeface="Arial"/>
              </a:rPr>
              <a:t>Introduction to Data Science (DAT 1001)  </a:t>
            </a:r>
            <a:endParaRPr lang="en-US" dirty="0">
              <a:solidFill>
                <a:schemeClr val="bg2">
                  <a:lumMod val="50000"/>
                </a:schemeClr>
              </a:solidFill>
              <a:latin typeface="Calibri"/>
              <a:ea typeface="Calibri"/>
              <a:cs typeface="Calibri"/>
            </a:endParaRPr>
          </a:p>
          <a:p>
            <a:pPr lvl="1">
              <a:lnSpc>
                <a:spcPct val="100000"/>
              </a:lnSpc>
              <a:buFont typeface="Courier New" panose="020B0604020202020204" pitchFamily="34" charset="0"/>
              <a:buChar char="o"/>
            </a:pPr>
            <a:r>
              <a:rPr lang="en-US" dirty="0">
                <a:solidFill>
                  <a:schemeClr val="bg2">
                    <a:lumMod val="50000"/>
                  </a:schemeClr>
                </a:solidFill>
                <a:latin typeface="Arial"/>
                <a:cs typeface="Arial"/>
              </a:rPr>
              <a:t>Data Visualization (DAT 2002)</a:t>
            </a:r>
          </a:p>
          <a:p>
            <a:pPr lvl="1">
              <a:lnSpc>
                <a:spcPct val="100000"/>
              </a:lnSpc>
              <a:buFont typeface="Courier New" panose="020B0604020202020204" pitchFamily="34" charset="0"/>
              <a:buChar char="o"/>
            </a:pPr>
            <a:r>
              <a:rPr lang="en-US" dirty="0">
                <a:solidFill>
                  <a:schemeClr val="bg2">
                    <a:lumMod val="50000"/>
                  </a:schemeClr>
                </a:solidFill>
                <a:latin typeface="Arial"/>
                <a:cs typeface="Arial"/>
              </a:rPr>
              <a:t>Statistics and Modeling (DAT 2001)</a:t>
            </a:r>
          </a:p>
          <a:p>
            <a:pPr lvl="1">
              <a:lnSpc>
                <a:spcPct val="100000"/>
              </a:lnSpc>
              <a:buFont typeface="Courier New" panose="020B0604020202020204" pitchFamily="34" charset="0"/>
              <a:buChar char="o"/>
            </a:pPr>
            <a:r>
              <a:rPr lang="en-US" dirty="0">
                <a:solidFill>
                  <a:schemeClr val="bg2">
                    <a:lumMod val="50000"/>
                  </a:schemeClr>
                </a:solidFill>
                <a:latin typeface="Arial"/>
                <a:cs typeface="Arial"/>
              </a:rPr>
              <a:t>Introduction to Machine Learning (DAT 2025)</a:t>
            </a:r>
            <a:endParaRPr lang="en-US" dirty="0">
              <a:solidFill>
                <a:schemeClr val="bg2">
                  <a:lumMod val="50000"/>
                </a:schemeClr>
              </a:solidFill>
            </a:endParaRPr>
          </a:p>
          <a:p>
            <a:pPr lvl="1">
              <a:lnSpc>
                <a:spcPct val="100000"/>
              </a:lnSpc>
              <a:buFont typeface="Courier New" panose="020B0604020202020204" pitchFamily="34" charset="0"/>
              <a:buChar char="o"/>
            </a:pPr>
            <a:r>
              <a:rPr lang="en-US" dirty="0">
                <a:solidFill>
                  <a:schemeClr val="bg2">
                    <a:lumMod val="50000"/>
                  </a:schemeClr>
                </a:solidFill>
                <a:latin typeface="Arial"/>
                <a:ea typeface="Calibri" panose="020F0502020204030204"/>
                <a:cs typeface="Arial"/>
              </a:rPr>
              <a:t>Data Ethics (DAT 1002)</a:t>
            </a:r>
          </a:p>
          <a:p>
            <a:endParaRPr lang="en-US" dirty="0">
              <a:solidFill>
                <a:srgbClr val="767171"/>
              </a:solidFill>
              <a:latin typeface="Arial"/>
              <a:ea typeface="Calibri" panose="020F0502020204030204"/>
              <a:cs typeface="Arial"/>
            </a:endParaRPr>
          </a:p>
          <a:p>
            <a:endParaRPr lang="en-US" dirty="0">
              <a:solidFill>
                <a:srgbClr val="000000"/>
              </a:solidFill>
              <a:latin typeface="Calibri" panose="020F0502020204030204"/>
              <a:ea typeface="Calibri" panose="020F0502020204030204"/>
              <a:cs typeface="Calibri" panose="020F0502020204030204"/>
            </a:endParaRPr>
          </a:p>
        </p:txBody>
      </p:sp>
      <p:sp>
        <p:nvSpPr>
          <p:cNvPr id="5" name="TextBox 4">
            <a:extLst>
              <a:ext uri="{FF2B5EF4-FFF2-40B4-BE49-F238E27FC236}">
                <a16:creationId xmlns:a16="http://schemas.microsoft.com/office/drawing/2014/main" id="{FC74CE77-F280-3CA8-0303-4BA70544BE8F}"/>
              </a:ext>
            </a:extLst>
          </p:cNvPr>
          <p:cNvSpPr txBox="1"/>
          <p:nvPr/>
        </p:nvSpPr>
        <p:spPr>
          <a:xfrm>
            <a:off x="838200" y="5059680"/>
            <a:ext cx="8585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i="1" dirty="0">
                <a:solidFill>
                  <a:srgbClr val="FF0000"/>
                </a:solidFill>
                <a:latin typeface="Arial"/>
                <a:ea typeface="Calibri"/>
                <a:cs typeface="Calibri"/>
              </a:rPr>
              <a:t>These</a:t>
            </a:r>
            <a:r>
              <a:rPr lang="en-US" sz="2000" dirty="0">
                <a:solidFill>
                  <a:srgbClr val="FF0000"/>
                </a:solidFill>
                <a:latin typeface="Arial"/>
                <a:ea typeface="Calibri"/>
                <a:cs typeface="Calibri"/>
              </a:rPr>
              <a:t> </a:t>
            </a:r>
            <a:r>
              <a:rPr lang="en-US" sz="2000" dirty="0">
                <a:solidFill>
                  <a:schemeClr val="bg2">
                    <a:lumMod val="49000"/>
                  </a:schemeClr>
                </a:solidFill>
                <a:latin typeface="Arial"/>
                <a:ea typeface="Calibri"/>
                <a:cs typeface="Calibri"/>
              </a:rPr>
              <a:t>foundational materials allow all the schools in the Colorado Community College System to teach the Data Science (DAT) classes.</a:t>
            </a:r>
            <a:r>
              <a:rPr lang="en-US" sz="2000" dirty="0">
                <a:latin typeface="Arial"/>
                <a:ea typeface="Calibri"/>
                <a:cs typeface="Calibri"/>
              </a:rPr>
              <a:t> </a:t>
            </a:r>
            <a:endParaRPr lang="en-US" sz="2000" dirty="0">
              <a:latin typeface="Arial"/>
            </a:endParaRPr>
          </a:p>
        </p:txBody>
      </p:sp>
    </p:spTree>
    <p:extLst>
      <p:ext uri="{BB962C8B-B14F-4D97-AF65-F5344CB8AC3E}">
        <p14:creationId xmlns:p14="http://schemas.microsoft.com/office/powerpoint/2010/main" val="2458591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F82A95-1B91-ACAC-D5D9-95CDB58BF7FA}"/>
              </a:ext>
            </a:extLst>
          </p:cNvPr>
          <p:cNvSpPr>
            <a:spLocks noGrp="1"/>
          </p:cNvSpPr>
          <p:nvPr>
            <p:ph type="title"/>
          </p:nvPr>
        </p:nvSpPr>
        <p:spPr>
          <a:xfrm>
            <a:off x="838200" y="365125"/>
            <a:ext cx="10515600" cy="1325563"/>
          </a:xfrm>
        </p:spPr>
        <p:txBody>
          <a:bodyPr>
            <a:normAutofit/>
          </a:bodyPr>
          <a:lstStyle/>
          <a:p>
            <a:r>
              <a:rPr lang="en-US" sz="6000" b="1" dirty="0">
                <a:solidFill>
                  <a:schemeClr val="bg1"/>
                </a:solidFill>
                <a:latin typeface="Arial"/>
                <a:cs typeface="Arial"/>
              </a:rPr>
              <a:t>Introduction to Data Science</a:t>
            </a:r>
            <a:endParaRPr lang="en-US" sz="6000" dirty="0">
              <a:solidFill>
                <a:schemeClr val="bg1"/>
              </a:solidFill>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C04C9750-52D6-700B-BB8C-DDE39454CFD3}"/>
              </a:ext>
            </a:extLst>
          </p:cNvPr>
          <p:cNvSpPr>
            <a:spLocks noGrp="1"/>
          </p:cNvSpPr>
          <p:nvPr>
            <p:ph idx="1"/>
          </p:nvPr>
        </p:nvSpPr>
        <p:spPr>
          <a:xfrm>
            <a:off x="838200" y="3429000"/>
            <a:ext cx="10515600" cy="2806262"/>
          </a:xfrm>
        </p:spPr>
        <p:txBody>
          <a:bodyPr vert="horz" lIns="91440" tIns="45720" rIns="91440" bIns="45720" rtlCol="0" anchor="t">
            <a:normAutofit/>
          </a:bodyPr>
          <a:lstStyle/>
          <a:p>
            <a:pPr>
              <a:lnSpc>
                <a:spcPct val="150000"/>
              </a:lnSpc>
            </a:pPr>
            <a:r>
              <a:rPr lang="en-US" dirty="0">
                <a:solidFill>
                  <a:schemeClr val="bg1"/>
                </a:solidFill>
                <a:latin typeface="Arial"/>
                <a:cs typeface="Arial"/>
              </a:rPr>
              <a:t>Topics for the class include:</a:t>
            </a:r>
          </a:p>
          <a:p>
            <a:pPr lvl="1">
              <a:lnSpc>
                <a:spcPct val="100000"/>
              </a:lnSpc>
            </a:pPr>
            <a:r>
              <a:rPr lang="en-US" dirty="0">
                <a:solidFill>
                  <a:schemeClr val="bg1"/>
                </a:solidFill>
                <a:latin typeface="Arial"/>
                <a:cs typeface="Arial"/>
              </a:rPr>
              <a:t>Collecting, Storing, and Accessing Data.</a:t>
            </a:r>
          </a:p>
          <a:p>
            <a:pPr lvl="1">
              <a:lnSpc>
                <a:spcPct val="100000"/>
              </a:lnSpc>
            </a:pPr>
            <a:r>
              <a:rPr lang="en-US" dirty="0">
                <a:solidFill>
                  <a:schemeClr val="bg1"/>
                </a:solidFill>
                <a:latin typeface="Arial"/>
                <a:cs typeface="Arial"/>
              </a:rPr>
              <a:t>Working with Data.</a:t>
            </a:r>
          </a:p>
          <a:p>
            <a:pPr lvl="1">
              <a:lnSpc>
                <a:spcPct val="100000"/>
              </a:lnSpc>
            </a:pPr>
            <a:r>
              <a:rPr lang="en-US" dirty="0">
                <a:solidFill>
                  <a:schemeClr val="bg1"/>
                </a:solidFill>
                <a:latin typeface="Arial"/>
                <a:cs typeface="Arial"/>
              </a:rPr>
              <a:t>Analyzing Data for Insights using Python.</a:t>
            </a:r>
          </a:p>
          <a:p>
            <a:pPr lvl="1">
              <a:lnSpc>
                <a:spcPct val="100000"/>
              </a:lnSpc>
            </a:pPr>
            <a:r>
              <a:rPr lang="en-US" dirty="0">
                <a:solidFill>
                  <a:schemeClr val="bg1"/>
                </a:solidFill>
                <a:latin typeface="Arial"/>
                <a:cs typeface="Arial"/>
              </a:rPr>
              <a:t>Presenting Findings and Proposing Actions.</a:t>
            </a:r>
          </a:p>
          <a:p>
            <a:pPr lvl="1">
              <a:lnSpc>
                <a:spcPct val="100000"/>
              </a:lnSpc>
            </a:pPr>
            <a:endParaRPr lang="en-US" dirty="0">
              <a:solidFill>
                <a:schemeClr val="bg1"/>
              </a:solidFill>
              <a:latin typeface="Arial"/>
              <a:cs typeface="Arial"/>
            </a:endParaRPr>
          </a:p>
        </p:txBody>
      </p:sp>
      <p:sp>
        <p:nvSpPr>
          <p:cNvPr id="14" name="Content Placeholder 2">
            <a:extLst>
              <a:ext uri="{FF2B5EF4-FFF2-40B4-BE49-F238E27FC236}">
                <a16:creationId xmlns:a16="http://schemas.microsoft.com/office/drawing/2014/main" id="{4D74C413-9D79-7866-3FE7-DF39C894278C}"/>
              </a:ext>
            </a:extLst>
          </p:cNvPr>
          <p:cNvSpPr txBox="1">
            <a:spLocks/>
          </p:cNvSpPr>
          <p:nvPr/>
        </p:nvSpPr>
        <p:spPr>
          <a:xfrm>
            <a:off x="595184" y="1690688"/>
            <a:ext cx="10402330" cy="1670222"/>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00000"/>
              </a:lnSpc>
              <a:buNone/>
            </a:pPr>
            <a:r>
              <a:rPr lang="en-US" dirty="0">
                <a:solidFill>
                  <a:schemeClr val="bg1"/>
                </a:solidFill>
                <a:latin typeface="Arial"/>
                <a:cs typeface="Arial"/>
              </a:rPr>
              <a:t>Our introduction class offers students a chance to explore different topics in data science and develop a foundational understanding of many of the aspects of a data science project. Over the semester, each student utilizes the topics from class to work on a personal data project that they present at the end of the semester at our campus research expo.</a:t>
            </a:r>
          </a:p>
        </p:txBody>
      </p:sp>
    </p:spTree>
    <p:extLst>
      <p:ext uri="{BB962C8B-B14F-4D97-AF65-F5344CB8AC3E}">
        <p14:creationId xmlns:p14="http://schemas.microsoft.com/office/powerpoint/2010/main" val="4139095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62892B63-1063-EA08-D07A-D97DF48F857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F02BE268-D2F9-5A2F-B18D-0861E5923968}"/>
              </a:ext>
            </a:extLst>
          </p:cNvPr>
          <p:cNvSpPr>
            <a:spLocks noGrp="1"/>
          </p:cNvSpPr>
          <p:nvPr>
            <p:ph type="title"/>
          </p:nvPr>
        </p:nvSpPr>
        <p:spPr>
          <a:xfrm>
            <a:off x="838200" y="365125"/>
            <a:ext cx="10515600" cy="1325563"/>
          </a:xfrm>
        </p:spPr>
        <p:txBody>
          <a:bodyPr>
            <a:normAutofit/>
          </a:bodyPr>
          <a:lstStyle/>
          <a:p>
            <a:r>
              <a:rPr lang="en-US" sz="6000" b="1" dirty="0">
                <a:solidFill>
                  <a:schemeClr val="bg2">
                    <a:lumMod val="50000"/>
                  </a:schemeClr>
                </a:solidFill>
                <a:latin typeface="Arial"/>
                <a:cs typeface="Arial"/>
              </a:rPr>
              <a:t>Collaboration with Math </a:t>
            </a:r>
            <a:endParaRPr lang="en-US" dirty="0"/>
          </a:p>
        </p:txBody>
      </p:sp>
      <p:sp>
        <p:nvSpPr>
          <p:cNvPr id="11" name="TextBox 10">
            <a:extLst>
              <a:ext uri="{FF2B5EF4-FFF2-40B4-BE49-F238E27FC236}">
                <a16:creationId xmlns:a16="http://schemas.microsoft.com/office/drawing/2014/main" id="{047A4F36-FEB6-2309-A7DE-10DB054C734F}"/>
              </a:ext>
            </a:extLst>
          </p:cNvPr>
          <p:cNvSpPr txBox="1"/>
          <p:nvPr/>
        </p:nvSpPr>
        <p:spPr>
          <a:xfrm>
            <a:off x="1313792" y="1902372"/>
            <a:ext cx="10121463" cy="2831544"/>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Math and Data working together:</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Initial Machine Learning class was developed as a math special topics class.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mathematics faculty developed and teach the data science classes.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technology used in the data program is also utilized in the calculus sequence.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Some lectures have been developed for both data science and math classes.</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Concepts from the introduction to data class are now included in our introduction statistics class.</a:t>
            </a:r>
          </a:p>
          <a:p>
            <a:pPr marL="285750" indent="-285750">
              <a:buFont typeface="Arial" panose="020B0604020202020204" pitchFamily="34" charset="0"/>
              <a:buChar char="•"/>
            </a:pPr>
            <a:endParaRPr lang="en-US" dirty="0"/>
          </a:p>
        </p:txBody>
      </p:sp>
      <p:sp>
        <p:nvSpPr>
          <p:cNvPr id="12" name="TextBox 11">
            <a:extLst>
              <a:ext uri="{FF2B5EF4-FFF2-40B4-BE49-F238E27FC236}">
                <a16:creationId xmlns:a16="http://schemas.microsoft.com/office/drawing/2014/main" id="{FA87471E-1119-7F36-C463-6457AA0F3748}"/>
              </a:ext>
            </a:extLst>
          </p:cNvPr>
          <p:cNvSpPr txBox="1"/>
          <p:nvPr/>
        </p:nvSpPr>
        <p:spPr>
          <a:xfrm>
            <a:off x="1313792" y="4733916"/>
            <a:ext cx="8502869"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By building the data science program as math faculty we have been able to integrate and collaborate seamlessly with the math pathway, allowing us to utilize course content in both programs and share technology throughout all the classes.</a:t>
            </a:r>
          </a:p>
        </p:txBody>
      </p:sp>
    </p:spTree>
    <p:extLst>
      <p:ext uri="{BB962C8B-B14F-4D97-AF65-F5344CB8AC3E}">
        <p14:creationId xmlns:p14="http://schemas.microsoft.com/office/powerpoint/2010/main" val="380697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D59BC55-261E-5A4C-8288-910A2C7C771C}"/>
              </a:ext>
            </a:extLst>
          </p:cNvPr>
          <p:cNvSpPr>
            <a:spLocks noGrp="1"/>
          </p:cNvSpPr>
          <p:nvPr>
            <p:ph type="title"/>
          </p:nvPr>
        </p:nvSpPr>
        <p:spPr>
          <a:xfrm>
            <a:off x="5341961" y="276367"/>
            <a:ext cx="5920771" cy="1325563"/>
          </a:xfrm>
        </p:spPr>
        <p:txBody>
          <a:bodyPr>
            <a:normAutofit/>
          </a:bodyPr>
          <a:lstStyle/>
          <a:p>
            <a:r>
              <a:rPr lang="en-US" b="1" dirty="0">
                <a:solidFill>
                  <a:schemeClr val="bg2">
                    <a:lumMod val="50000"/>
                  </a:schemeClr>
                </a:solidFill>
                <a:latin typeface="Arial" panose="020B0604020202020204" pitchFamily="34" charset="0"/>
                <a:cs typeface="Arial" panose="020B0604020202020204" pitchFamily="34" charset="0"/>
              </a:rPr>
              <a:t>The Technology</a:t>
            </a:r>
            <a:endParaRPr lang="en-US" dirty="0">
              <a:solidFill>
                <a:schemeClr val="bg2">
                  <a:lumMod val="50000"/>
                </a:schemeClr>
              </a:solidFill>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1E3E62FC-6D45-E648-A042-4F17A8BAA2DA}"/>
              </a:ext>
            </a:extLst>
          </p:cNvPr>
          <p:cNvSpPr>
            <a:spLocks noGrp="1"/>
          </p:cNvSpPr>
          <p:nvPr>
            <p:ph idx="1"/>
          </p:nvPr>
        </p:nvSpPr>
        <p:spPr>
          <a:xfrm>
            <a:off x="5341961" y="1601930"/>
            <a:ext cx="6477000" cy="3497002"/>
          </a:xfrm>
        </p:spPr>
        <p:txBody>
          <a:bodyPr numCol="2">
            <a:normAutofit/>
          </a:bodyPr>
          <a:lstStyle/>
          <a:p>
            <a:r>
              <a:rPr lang="en-US" sz="1600" dirty="0">
                <a:solidFill>
                  <a:schemeClr val="bg2">
                    <a:lumMod val="50000"/>
                  </a:schemeClr>
                </a:solidFill>
                <a:latin typeface="Arial" panose="020B0604020202020204" pitchFamily="34" charset="0"/>
                <a:cs typeface="Arial" panose="020B0604020202020204" pitchFamily="34" charset="0"/>
              </a:rPr>
              <a:t>All the data classes share a remote server. </a:t>
            </a:r>
          </a:p>
          <a:p>
            <a:r>
              <a:rPr lang="en-US" sz="1600" dirty="0">
                <a:solidFill>
                  <a:schemeClr val="bg2">
                    <a:lumMod val="50000"/>
                  </a:schemeClr>
                </a:solidFill>
                <a:latin typeface="Arial" panose="020B0604020202020204" pitchFamily="34" charset="0"/>
                <a:cs typeface="Arial" panose="020B0604020202020204" pitchFamily="34" charset="0"/>
              </a:rPr>
              <a:t>Each student gets a </a:t>
            </a:r>
            <a:r>
              <a:rPr lang="en-US" sz="1600" dirty="0" err="1">
                <a:solidFill>
                  <a:schemeClr val="bg2">
                    <a:lumMod val="50000"/>
                  </a:schemeClr>
                </a:solidFill>
                <a:latin typeface="Arial" panose="020B0604020202020204" pitchFamily="34" charset="0"/>
                <a:cs typeface="Arial" panose="020B0604020202020204" pitchFamily="34" charset="0"/>
              </a:rPr>
              <a:t>Jupyter</a:t>
            </a:r>
            <a:r>
              <a:rPr lang="en-US" sz="1600" dirty="0">
                <a:solidFill>
                  <a:schemeClr val="bg2">
                    <a:lumMod val="50000"/>
                  </a:schemeClr>
                </a:solidFill>
                <a:latin typeface="Arial" panose="020B0604020202020204" pitchFamily="34" charset="0"/>
                <a:cs typeface="Arial" panose="020B0604020202020204" pitchFamily="34" charset="0"/>
              </a:rPr>
              <a:t> environment.</a:t>
            </a:r>
          </a:p>
          <a:p>
            <a:pPr lvl="1"/>
            <a:r>
              <a:rPr lang="en-US" sz="1400" dirty="0">
                <a:solidFill>
                  <a:schemeClr val="bg2">
                    <a:lumMod val="50000"/>
                  </a:schemeClr>
                </a:solidFill>
                <a:latin typeface="Arial" panose="020B0604020202020204" pitchFamily="34" charset="0"/>
                <a:cs typeface="Arial" panose="020B0604020202020204" pitchFamily="34" charset="0"/>
              </a:rPr>
              <a:t>Allows for equitable access.</a:t>
            </a:r>
          </a:p>
          <a:p>
            <a:pPr lvl="1"/>
            <a:r>
              <a:rPr lang="en-US" sz="1400" dirty="0">
                <a:solidFill>
                  <a:schemeClr val="bg2">
                    <a:lumMod val="50000"/>
                  </a:schemeClr>
                </a:solidFill>
                <a:latin typeface="Arial" panose="020B0604020202020204" pitchFamily="34" charset="0"/>
                <a:cs typeface="Arial" panose="020B0604020202020204" pitchFamily="34" charset="0"/>
              </a:rPr>
              <a:t>Classes can work with shared data sets. </a:t>
            </a:r>
          </a:p>
          <a:p>
            <a:pPr lvl="1"/>
            <a:r>
              <a:rPr lang="en-US" sz="1400" dirty="0">
                <a:solidFill>
                  <a:schemeClr val="bg2">
                    <a:lumMod val="50000"/>
                  </a:schemeClr>
                </a:solidFill>
                <a:latin typeface="Arial" panose="020B0604020202020204" pitchFamily="34" charset="0"/>
                <a:cs typeface="Arial" panose="020B0604020202020204" pitchFamily="34" charset="0"/>
              </a:rPr>
              <a:t>Faculty can share lecture notebooks.</a:t>
            </a:r>
          </a:p>
          <a:p>
            <a:pPr lvl="1"/>
            <a:r>
              <a:rPr lang="en-US" sz="1400" dirty="0">
                <a:solidFill>
                  <a:schemeClr val="bg2">
                    <a:lumMod val="50000"/>
                  </a:schemeClr>
                </a:solidFill>
                <a:latin typeface="Arial" panose="020B0604020202020204" pitchFamily="34" charset="0"/>
                <a:cs typeface="Arial" panose="020B0604020202020204" pitchFamily="34" charset="0"/>
              </a:rPr>
              <a:t>Students can collaborate.</a:t>
            </a:r>
          </a:p>
          <a:p>
            <a:r>
              <a:rPr lang="en-US" sz="1600" dirty="0">
                <a:solidFill>
                  <a:schemeClr val="bg2">
                    <a:lumMod val="50000"/>
                  </a:schemeClr>
                </a:solidFill>
                <a:latin typeface="Arial" panose="020B0604020202020204" pitchFamily="34" charset="0"/>
                <a:cs typeface="Arial" panose="020B0604020202020204" pitchFamily="34" charset="0"/>
              </a:rPr>
              <a:t>This platform is utilized in our calculus classes for application projects.</a:t>
            </a:r>
          </a:p>
          <a:p>
            <a:r>
              <a:rPr lang="en-US" sz="1600" dirty="0">
                <a:solidFill>
                  <a:schemeClr val="bg2">
                    <a:lumMod val="50000"/>
                  </a:schemeClr>
                </a:solidFill>
                <a:latin typeface="Arial" panose="020B0604020202020204" pitchFamily="34" charset="0"/>
                <a:cs typeface="Arial" panose="020B0604020202020204" pitchFamily="34" charset="0"/>
              </a:rPr>
              <a:t>In-house physical servers allow us to keep costs down and establish a setup that works for our students and classes.</a:t>
            </a:r>
          </a:p>
          <a:p>
            <a:r>
              <a:rPr lang="en-US" sz="1600" dirty="0">
                <a:solidFill>
                  <a:schemeClr val="bg2">
                    <a:lumMod val="50000"/>
                  </a:schemeClr>
                </a:solidFill>
                <a:latin typeface="Arial" panose="020B0604020202020204" pitchFamily="34" charset="0"/>
                <a:cs typeface="Arial" panose="020B0604020202020204" pitchFamily="34" charset="0"/>
              </a:rPr>
              <a:t>In addition to the </a:t>
            </a:r>
            <a:r>
              <a:rPr lang="en-US" sz="1600" dirty="0" err="1">
                <a:solidFill>
                  <a:schemeClr val="bg2">
                    <a:lumMod val="50000"/>
                  </a:schemeClr>
                </a:solidFill>
                <a:latin typeface="Arial" panose="020B0604020202020204" pitchFamily="34" charset="0"/>
                <a:cs typeface="Arial" panose="020B0604020202020204" pitchFamily="34" charset="0"/>
              </a:rPr>
              <a:t>Jupyter</a:t>
            </a:r>
            <a:r>
              <a:rPr lang="en-US" sz="1600" dirty="0">
                <a:solidFill>
                  <a:schemeClr val="bg2">
                    <a:lumMod val="50000"/>
                  </a:schemeClr>
                </a:solidFill>
                <a:latin typeface="Arial" panose="020B0604020202020204" pitchFamily="34" charset="0"/>
                <a:cs typeface="Arial" panose="020B0604020202020204" pitchFamily="34" charset="0"/>
              </a:rPr>
              <a:t> environment, students get some exposure to Linux and working with file systems. </a:t>
            </a:r>
          </a:p>
          <a:p>
            <a:r>
              <a:rPr lang="en-US" sz="1600" dirty="0">
                <a:solidFill>
                  <a:schemeClr val="bg2">
                    <a:lumMod val="50000"/>
                  </a:schemeClr>
                </a:solidFill>
                <a:latin typeface="Arial" panose="020B0604020202020204" pitchFamily="34" charset="0"/>
                <a:cs typeface="Arial" panose="020B0604020202020204" pitchFamily="34" charset="0"/>
              </a:rPr>
              <a:t>All software is open source so that students can install on a local system to continue beyond the class.</a:t>
            </a:r>
            <a:endParaRPr lang="en-US" sz="1400" dirty="0">
              <a:latin typeface="Arial" panose="020B0604020202020204" pitchFamily="34" charset="0"/>
              <a:cs typeface="Arial" panose="020B0604020202020204" pitchFamily="34" charset="0"/>
            </a:endParaRPr>
          </a:p>
        </p:txBody>
      </p:sp>
      <p:pic>
        <p:nvPicPr>
          <p:cNvPr id="1026" name="Picture 2" descr="Project Jupyter - Wikipedia">
            <a:extLst>
              <a:ext uri="{FF2B5EF4-FFF2-40B4-BE49-F238E27FC236}">
                <a16:creationId xmlns:a16="http://schemas.microsoft.com/office/drawing/2014/main" id="{DA7A4735-F24A-C7F4-C562-24C9C47E0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4089" y="444477"/>
            <a:ext cx="2102365" cy="24368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1B0F663-86B5-E8F8-9EDD-45CB856666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908" y="3114873"/>
            <a:ext cx="1815519" cy="1992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defined">
            <a:extLst>
              <a:ext uri="{FF2B5EF4-FFF2-40B4-BE49-F238E27FC236}">
                <a16:creationId xmlns:a16="http://schemas.microsoft.com/office/drawing/2014/main" id="{C64A0C0D-B328-DBE7-3937-214F55BB1A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9447" y="3297146"/>
            <a:ext cx="3150973" cy="127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0E69B23-0BE9-08E2-E742-B6B60AEAEE8D}"/>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7D46A14-34F9-910B-FC19-6C49719CF784}"/>
              </a:ext>
            </a:extLst>
          </p:cNvPr>
          <p:cNvPicPr>
            <a:picLocks noChangeAspect="1"/>
          </p:cNvPicPr>
          <p:nvPr/>
        </p:nvPicPr>
        <p:blipFill>
          <a:blip r:embed="rId3"/>
          <a:stretch>
            <a:fillRect/>
          </a:stretch>
        </p:blipFill>
        <p:spPr>
          <a:xfrm>
            <a:off x="714703" y="265449"/>
            <a:ext cx="8433629" cy="6327102"/>
          </a:xfrm>
          <a:prstGeom prst="rect">
            <a:avLst/>
          </a:prstGeom>
          <a:ln w="28575">
            <a:solidFill>
              <a:schemeClr val="tx1"/>
            </a:solidFill>
          </a:ln>
        </p:spPr>
      </p:pic>
    </p:spTree>
    <p:extLst>
      <p:ext uri="{BB962C8B-B14F-4D97-AF65-F5344CB8AC3E}">
        <p14:creationId xmlns:p14="http://schemas.microsoft.com/office/powerpoint/2010/main" val="63692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DD583F09-EAE8-5240-92EB-3BA716E4991E}"/>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a:off x="0" y="265341"/>
            <a:ext cx="13102683" cy="1657363"/>
          </a:xfrm>
        </p:spPr>
      </p:pic>
      <p:sp>
        <p:nvSpPr>
          <p:cNvPr id="2" name="Title 1">
            <a:extLst>
              <a:ext uri="{FF2B5EF4-FFF2-40B4-BE49-F238E27FC236}">
                <a16:creationId xmlns:a16="http://schemas.microsoft.com/office/drawing/2014/main" id="{CE2E97E0-C048-6949-AF16-800DA8E1FBBA}"/>
              </a:ext>
            </a:extLst>
          </p:cNvPr>
          <p:cNvSpPr>
            <a:spLocks noGrp="1"/>
          </p:cNvSpPr>
          <p:nvPr>
            <p:ph type="title"/>
          </p:nvPr>
        </p:nvSpPr>
        <p:spPr>
          <a:xfrm>
            <a:off x="838200" y="481285"/>
            <a:ext cx="11080124" cy="1325563"/>
          </a:xfrm>
        </p:spPr>
        <p:txBody>
          <a:bodyPr/>
          <a:lstStyle/>
          <a:p>
            <a:r>
              <a:rPr lang="en-US" b="1" dirty="0">
                <a:solidFill>
                  <a:schemeClr val="bg1"/>
                </a:solidFill>
                <a:latin typeface="Arial"/>
                <a:cs typeface="Arial"/>
              </a:rPr>
              <a:t>Going Forward </a:t>
            </a:r>
            <a:endParaRPr lang="en-US" dirty="0">
              <a:solidFill>
                <a:schemeClr val="bg1"/>
              </a:solidFill>
              <a:latin typeface="Arial"/>
              <a:cs typeface="Arial"/>
            </a:endParaRPr>
          </a:p>
        </p:txBody>
      </p:sp>
      <p:sp>
        <p:nvSpPr>
          <p:cNvPr id="8" name="Content Placeholder 2">
            <a:extLst>
              <a:ext uri="{FF2B5EF4-FFF2-40B4-BE49-F238E27FC236}">
                <a16:creationId xmlns:a16="http://schemas.microsoft.com/office/drawing/2014/main" id="{FFAE3A8B-F591-BB49-823E-6106E74F7813}"/>
              </a:ext>
            </a:extLst>
          </p:cNvPr>
          <p:cNvSpPr txBox="1">
            <a:spLocks/>
          </p:cNvSpPr>
          <p:nvPr/>
        </p:nvSpPr>
        <p:spPr>
          <a:xfrm>
            <a:off x="838200" y="2059649"/>
            <a:ext cx="10515600" cy="336078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2">
                  <a:lumMod val="50000"/>
                </a:schemeClr>
              </a:solidFill>
            </a:endParaRPr>
          </a:p>
        </p:txBody>
      </p:sp>
      <p:sp>
        <p:nvSpPr>
          <p:cNvPr id="3" name="TextBox 2">
            <a:extLst>
              <a:ext uri="{FF2B5EF4-FFF2-40B4-BE49-F238E27FC236}">
                <a16:creationId xmlns:a16="http://schemas.microsoft.com/office/drawing/2014/main" id="{D2F89D44-9196-3090-37AE-4EAF6A8ECDFC}"/>
              </a:ext>
            </a:extLst>
          </p:cNvPr>
          <p:cNvSpPr txBox="1"/>
          <p:nvPr/>
        </p:nvSpPr>
        <p:spPr>
          <a:xfrm>
            <a:off x="1240220" y="2280366"/>
            <a:ext cx="971155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Collaborations with other departments within the college.</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Working on formal pathways with our transfer partners.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Continuing to develop connections with industry.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Growing the program and refining the pathway for our students.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Finalize the associates degree in data science at RRCC. </a:t>
            </a:r>
            <a:r>
              <a:rPr lang="en-US" dirty="0"/>
              <a:t> </a:t>
            </a:r>
          </a:p>
        </p:txBody>
      </p:sp>
    </p:spTree>
    <p:extLst>
      <p:ext uri="{BB962C8B-B14F-4D97-AF65-F5344CB8AC3E}">
        <p14:creationId xmlns:p14="http://schemas.microsoft.com/office/powerpoint/2010/main" val="228203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60053AEC9BE54DB57BB49DA41DFA1F" ma:contentTypeVersion="14" ma:contentTypeDescription="Create a new document." ma:contentTypeScope="" ma:versionID="71a95504c4ebc333d8a9c798ed06f526">
  <xsd:schema xmlns:xsd="http://www.w3.org/2001/XMLSchema" xmlns:xs="http://www.w3.org/2001/XMLSchema" xmlns:p="http://schemas.microsoft.com/office/2006/metadata/properties" xmlns:ns2="0ac6aa3f-7a1e-4f62-8458-e6293bad7373" xmlns:ns3="da22d5fc-f3cc-449f-92cd-6c029de6ac4f" targetNamespace="http://schemas.microsoft.com/office/2006/metadata/properties" ma:root="true" ma:fieldsID="e13607ae41b8ff7664e66b7f5a2781b8" ns2:_="" ns3:_="">
    <xsd:import namespace="0ac6aa3f-7a1e-4f62-8458-e6293bad7373"/>
    <xsd:import namespace="da22d5fc-f3cc-449f-92cd-6c029de6ac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6aa3f-7a1e-4f62-8458-e6293bad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ea199682-18ee-4490-8928-55ce5e341386"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a22d5fc-f3cc-449f-92cd-6c029de6ac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5104c4f8-a5de-4739-8d29-85e453f5c7af}" ma:internalName="TaxCatchAll" ma:showField="CatchAllData" ma:web="da22d5fc-f3cc-449f-92cd-6c029de6ac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c6aa3f-7a1e-4f62-8458-e6293bad7373">
      <Terms xmlns="http://schemas.microsoft.com/office/infopath/2007/PartnerControls"/>
    </lcf76f155ced4ddcb4097134ff3c332f>
    <TaxCatchAll xmlns="da22d5fc-f3cc-449f-92cd-6c029de6ac4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70ACE8-8DC7-46A9-95C8-0968DFD0F2F6}">
  <ds:schemaRefs>
    <ds:schemaRef ds:uri="0ac6aa3f-7a1e-4f62-8458-e6293bad7373"/>
    <ds:schemaRef ds:uri="da22d5fc-f3cc-449f-92cd-6c029de6ac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6D1627-8935-4C30-99B5-7C89617862DA}">
  <ds:schemaRefs>
    <ds:schemaRef ds:uri="0ac6aa3f-7a1e-4f62-8458-e6293bad7373"/>
    <ds:schemaRef ds:uri="da22d5fc-f3cc-449f-92cd-6c029de6ac4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F149ED1-2B77-4C09-82EA-92B4B51D4D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122</TotalTime>
  <Words>1086</Words>
  <Application>Microsoft Macintosh PowerPoint</Application>
  <PresentationFormat>Widescreen</PresentationFormat>
  <Paragraphs>103</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Calibri</vt:lpstr>
      <vt:lpstr>Calibri Light</vt:lpstr>
      <vt:lpstr>Courier New</vt:lpstr>
      <vt:lpstr>Office Theme</vt:lpstr>
      <vt:lpstr>Data Science Red Rocks Community College</vt:lpstr>
      <vt:lpstr>Philosophy and Idea</vt:lpstr>
      <vt:lpstr>How did it start?</vt:lpstr>
      <vt:lpstr>What all was built?</vt:lpstr>
      <vt:lpstr>Introduction to Data Science</vt:lpstr>
      <vt:lpstr>Collaboration with Math </vt:lpstr>
      <vt:lpstr>The Technology</vt:lpstr>
      <vt:lpstr>PowerPoint Presentation</vt:lpstr>
      <vt:lpstr>Going Forward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Moulton, Lindsey</dc:creator>
  <cp:lastModifiedBy>Forland, Adam</cp:lastModifiedBy>
  <cp:revision>165</cp:revision>
  <dcterms:created xsi:type="dcterms:W3CDTF">2020-04-07T20:05:49Z</dcterms:created>
  <dcterms:modified xsi:type="dcterms:W3CDTF">2025-01-06T05:10:03Z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0x010100BD60053AEC9BE54DB57BB49DA41DFA1F</vt:lpwstr>
  </property>
  <property fmtid="{D5CDD505-2E9C-101B-9397-08002B2CF9AE}" pid="3" name="MediaServiceImageTags">
    <vt:lpwstr/>
  </property>
</Properties>
</file>