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charts/chart73.xml" ContentType="application/vnd.openxmlformats-officedocument.drawingml.chart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en-US" sz="12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CO2 since 1950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6818372307434"/>
          <c:y val="0.210590531966813"/>
          <c:w val="0.808649735981896"/>
          <c:h val="0.639214250854075"/>
        </c:manualLayout>
      </c:layout>
      <c:scatterChart>
        <c:scatterStyle val="lineMarker"/>
        <c:varyColors val="0"/>
        <c:ser>
          <c:idx val="0"/>
          <c:order val="0"/>
          <c:spPr>
            <a:solidFill>
              <a:srgbClr val="4f81bd"/>
            </a:solidFill>
            <a:ln w="28440">
              <a:noFill/>
            </a:ln>
          </c:spPr>
          <c:marker>
            <c:symbol val="diamond"/>
            <c:size val="4"/>
            <c:spPr>
              <a:solidFill>
                <a:srgbClr val="4f81bd"/>
              </a:solidFill>
            </c:spPr>
          </c:marker>
          <c:dLbls>
            <c:txPr>
              <a:bodyPr wrap="square"/>
              <a:lstStyle/>
              <a:p>
                <a:pPr>
                  <a:defRPr b="0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spPr>
              <a:ln cap="rnd" w="19080">
                <a:solidFill>
                  <a:srgbClr val="ff0000"/>
                </a:solidFill>
                <a:round/>
              </a:ln>
            </c:spPr>
            <c:trendlineType val="linear"/>
            <c:forward val="0"/>
            <c:backward val="0"/>
            <c:dispRSqr val="0"/>
            <c:dispEq val="1"/>
          </c:trendline>
          <c:xVal>
            <c:numRef>
              <c:f>1</c:f>
              <c:numCache>
                <c:formatCode>General</c:formatCode>
                <c:ptCount val="7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70"/>
                <c:pt idx="0">
                  <c:v>311.26</c:v>
                </c:pt>
                <c:pt idx="1">
                  <c:v>311.74</c:v>
                </c:pt>
                <c:pt idx="2">
                  <c:v>312.22</c:v>
                </c:pt>
                <c:pt idx="3">
                  <c:v>312.7</c:v>
                </c:pt>
                <c:pt idx="4">
                  <c:v>313.22</c:v>
                </c:pt>
                <c:pt idx="5">
                  <c:v>313.73</c:v>
                </c:pt>
                <c:pt idx="6">
                  <c:v>314.25</c:v>
                </c:pt>
                <c:pt idx="7">
                  <c:v>314.77</c:v>
                </c:pt>
                <c:pt idx="8">
                  <c:v>315.28</c:v>
                </c:pt>
                <c:pt idx="9">
                  <c:v>316.91</c:v>
                </c:pt>
                <c:pt idx="10">
                  <c:v>317.64</c:v>
                </c:pt>
                <c:pt idx="11">
                  <c:v>318.45</c:v>
                </c:pt>
                <c:pt idx="12">
                  <c:v>318.99</c:v>
                </c:pt>
                <c:pt idx="13">
                  <c:v>319.62</c:v>
                </c:pt>
                <c:pt idx="14">
                  <c:v>320.04</c:v>
                </c:pt>
                <c:pt idx="15">
                  <c:v>321.38</c:v>
                </c:pt>
                <c:pt idx="16">
                  <c:v>322.16</c:v>
                </c:pt>
                <c:pt idx="17">
                  <c:v>323.04</c:v>
                </c:pt>
                <c:pt idx="18">
                  <c:v>324.62</c:v>
                </c:pt>
                <c:pt idx="19">
                  <c:v>325.68</c:v>
                </c:pt>
                <c:pt idx="20">
                  <c:v>326.32</c:v>
                </c:pt>
                <c:pt idx="21">
                  <c:v>327.45</c:v>
                </c:pt>
                <c:pt idx="22">
                  <c:v>329.68</c:v>
                </c:pt>
                <c:pt idx="23">
                  <c:v>330.18</c:v>
                </c:pt>
                <c:pt idx="24">
                  <c:v>331.11</c:v>
                </c:pt>
                <c:pt idx="25">
                  <c:v>332.04</c:v>
                </c:pt>
                <c:pt idx="26">
                  <c:v>333.83</c:v>
                </c:pt>
                <c:pt idx="27">
                  <c:v>335.4</c:v>
                </c:pt>
                <c:pt idx="28">
                  <c:v>336.84</c:v>
                </c:pt>
                <c:pt idx="29">
                  <c:v>338.75</c:v>
                </c:pt>
                <c:pt idx="30">
                  <c:v>340.11</c:v>
                </c:pt>
                <c:pt idx="31">
                  <c:v>341.45</c:v>
                </c:pt>
                <c:pt idx="32">
                  <c:v>343.05</c:v>
                </c:pt>
                <c:pt idx="33">
                  <c:v>344.65</c:v>
                </c:pt>
                <c:pt idx="34">
                  <c:v>346.12</c:v>
                </c:pt>
                <c:pt idx="35">
                  <c:v>347.42</c:v>
                </c:pt>
                <c:pt idx="36">
                  <c:v>349.19</c:v>
                </c:pt>
                <c:pt idx="37">
                  <c:v>351.57</c:v>
                </c:pt>
                <c:pt idx="38">
                  <c:v>353.12</c:v>
                </c:pt>
                <c:pt idx="39">
                  <c:v>354.39</c:v>
                </c:pt>
                <c:pt idx="40">
                  <c:v>355.61</c:v>
                </c:pt>
                <c:pt idx="41">
                  <c:v>356.45</c:v>
                </c:pt>
                <c:pt idx="42">
                  <c:v>357.1</c:v>
                </c:pt>
                <c:pt idx="43">
                  <c:v>358.83</c:v>
                </c:pt>
                <c:pt idx="44">
                  <c:v>360.82</c:v>
                </c:pt>
                <c:pt idx="45">
                  <c:v>362.61</c:v>
                </c:pt>
                <c:pt idx="46">
                  <c:v>363.73</c:v>
                </c:pt>
                <c:pt idx="47">
                  <c:v>366.7</c:v>
                </c:pt>
                <c:pt idx="48">
                  <c:v>368.38</c:v>
                </c:pt>
                <c:pt idx="49">
                  <c:v>369.55</c:v>
                </c:pt>
                <c:pt idx="50">
                  <c:v>371.14</c:v>
                </c:pt>
                <c:pt idx="51">
                  <c:v>373.28</c:v>
                </c:pt>
                <c:pt idx="52">
                  <c:v>375.8</c:v>
                </c:pt>
                <c:pt idx="53">
                  <c:v>377.52</c:v>
                </c:pt>
                <c:pt idx="54">
                  <c:v>379.8</c:v>
                </c:pt>
                <c:pt idx="55">
                  <c:v>381.9</c:v>
                </c:pt>
                <c:pt idx="56">
                  <c:v>383.79</c:v>
                </c:pt>
                <c:pt idx="57">
                  <c:v>385.6</c:v>
                </c:pt>
                <c:pt idx="58">
                  <c:v>387.43</c:v>
                </c:pt>
                <c:pt idx="59">
                  <c:v>389.9</c:v>
                </c:pt>
                <c:pt idx="60">
                  <c:v>391.65</c:v>
                </c:pt>
                <c:pt idx="61">
                  <c:v>393.85</c:v>
                </c:pt>
                <c:pt idx="62">
                  <c:v>396.52</c:v>
                </c:pt>
                <c:pt idx="63">
                  <c:v>398.65</c:v>
                </c:pt>
                <c:pt idx="64">
                  <c:v>400.83</c:v>
                </c:pt>
                <c:pt idx="65">
                  <c:v>404.41</c:v>
                </c:pt>
                <c:pt idx="66">
                  <c:v>406.76</c:v>
                </c:pt>
                <c:pt idx="67">
                  <c:v>408.72</c:v>
                </c:pt>
                <c:pt idx="68">
                  <c:v>411.66</c:v>
                </c:pt>
                <c:pt idx="69">
                  <c:v>414.24</c:v>
                </c:pt>
              </c:numCache>
            </c:numRef>
          </c:yVal>
          <c:smooth val="0"/>
        </c:ser>
        <c:axId val="75052514"/>
        <c:axId val="99731247"/>
      </c:scatterChart>
      <c:valAx>
        <c:axId val="75052514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Years since 1950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lang="en-US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99731247"/>
        <c:crosses val="autoZero"/>
        <c:crossBetween val="midCat"/>
      </c:valAx>
      <c:valAx>
        <c:axId val="99731247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0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CO2 ppm</a:t>
                </a:r>
              </a:p>
            </c:rich>
          </c:tx>
          <c:layout>
            <c:manualLayout>
              <c:xMode val="edge"/>
              <c:yMode val="edge"/>
              <c:x val="0.0171821305841924"/>
              <c:y val="0.43814055636896"/>
            </c:manualLayout>
          </c:layout>
          <c:overlay val="0"/>
          <c:spPr>
            <a:noFill/>
            <a:ln w="0">
              <a:noFill/>
            </a:ln>
          </c:spPr>
        </c:title>
        <c:numFmt formatCode="0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lang="en-US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75052514"/>
        <c:crosses val="autoZero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en-US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lang="en-US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CO2 since 1950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6758130081301"/>
          <c:y val="0.197678680513134"/>
          <c:w val="0.808689024390244"/>
          <c:h val="0.630665852168601"/>
        </c:manualLayout>
      </c:layout>
      <c:scatterChart>
        <c:scatterStyle val="lineMarker"/>
        <c:varyColors val="0"/>
        <c:ser>
          <c:idx val="0"/>
          <c:order val="0"/>
          <c:spPr>
            <a:solidFill>
              <a:srgbClr val="4f81bd"/>
            </a:solidFill>
            <a:ln w="28440">
              <a:noFill/>
            </a:ln>
          </c:spPr>
          <c:marker>
            <c:symbol val="diamond"/>
            <c:size val="4"/>
            <c:spPr>
              <a:solidFill>
                <a:srgbClr val="4f81bd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spPr>
              <a:ln cap="rnd" w="19080">
                <a:solidFill>
                  <a:srgbClr val="ff0000"/>
                </a:solidFill>
                <a:round/>
              </a:ln>
            </c:spPr>
            <c:trendlineType val="exp"/>
            <c:forward val="0"/>
            <c:backward val="0"/>
            <c:dispRSqr val="1"/>
            <c:dispEq val="1"/>
          </c:trendline>
          <c:xVal>
            <c:numRef>
              <c:f>1</c:f>
              <c:numCache>
                <c:formatCode>General</c:formatCode>
                <c:ptCount val="7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70"/>
                <c:pt idx="0">
                  <c:v>311.26</c:v>
                </c:pt>
                <c:pt idx="1">
                  <c:v>311.74</c:v>
                </c:pt>
                <c:pt idx="2">
                  <c:v>312.22</c:v>
                </c:pt>
                <c:pt idx="3">
                  <c:v>312.7</c:v>
                </c:pt>
                <c:pt idx="4">
                  <c:v>313.22</c:v>
                </c:pt>
                <c:pt idx="5">
                  <c:v>313.73</c:v>
                </c:pt>
                <c:pt idx="6">
                  <c:v>314.25</c:v>
                </c:pt>
                <c:pt idx="7">
                  <c:v>314.77</c:v>
                </c:pt>
                <c:pt idx="8">
                  <c:v>315.28</c:v>
                </c:pt>
                <c:pt idx="9">
                  <c:v>316.91</c:v>
                </c:pt>
                <c:pt idx="10">
                  <c:v>317.64</c:v>
                </c:pt>
                <c:pt idx="11">
                  <c:v>318.45</c:v>
                </c:pt>
                <c:pt idx="12">
                  <c:v>318.99</c:v>
                </c:pt>
                <c:pt idx="13">
                  <c:v>319.62</c:v>
                </c:pt>
                <c:pt idx="14">
                  <c:v>320.04</c:v>
                </c:pt>
                <c:pt idx="15">
                  <c:v>321.38</c:v>
                </c:pt>
                <c:pt idx="16">
                  <c:v>322.16</c:v>
                </c:pt>
                <c:pt idx="17">
                  <c:v>323.04</c:v>
                </c:pt>
                <c:pt idx="18">
                  <c:v>324.62</c:v>
                </c:pt>
                <c:pt idx="19">
                  <c:v>325.68</c:v>
                </c:pt>
                <c:pt idx="20">
                  <c:v>326.32</c:v>
                </c:pt>
                <c:pt idx="21">
                  <c:v>327.45</c:v>
                </c:pt>
                <c:pt idx="22">
                  <c:v>329.68</c:v>
                </c:pt>
                <c:pt idx="23">
                  <c:v>330.18</c:v>
                </c:pt>
                <c:pt idx="24">
                  <c:v>331.11</c:v>
                </c:pt>
                <c:pt idx="25">
                  <c:v>332.04</c:v>
                </c:pt>
                <c:pt idx="26">
                  <c:v>333.83</c:v>
                </c:pt>
                <c:pt idx="27">
                  <c:v>335.4</c:v>
                </c:pt>
                <c:pt idx="28">
                  <c:v>336.84</c:v>
                </c:pt>
                <c:pt idx="29">
                  <c:v>338.75</c:v>
                </c:pt>
                <c:pt idx="30">
                  <c:v>340.11</c:v>
                </c:pt>
                <c:pt idx="31">
                  <c:v>341.45</c:v>
                </c:pt>
                <c:pt idx="32">
                  <c:v>343.05</c:v>
                </c:pt>
                <c:pt idx="33">
                  <c:v>344.65</c:v>
                </c:pt>
                <c:pt idx="34">
                  <c:v>346.12</c:v>
                </c:pt>
                <c:pt idx="35">
                  <c:v>347.42</c:v>
                </c:pt>
                <c:pt idx="36">
                  <c:v>349.19</c:v>
                </c:pt>
                <c:pt idx="37">
                  <c:v>351.57</c:v>
                </c:pt>
                <c:pt idx="38">
                  <c:v>353.12</c:v>
                </c:pt>
                <c:pt idx="39">
                  <c:v>354.39</c:v>
                </c:pt>
                <c:pt idx="40">
                  <c:v>355.61</c:v>
                </c:pt>
                <c:pt idx="41">
                  <c:v>356.45</c:v>
                </c:pt>
                <c:pt idx="42">
                  <c:v>357.1</c:v>
                </c:pt>
                <c:pt idx="43">
                  <c:v>358.83</c:v>
                </c:pt>
                <c:pt idx="44">
                  <c:v>360.82</c:v>
                </c:pt>
                <c:pt idx="45">
                  <c:v>362.61</c:v>
                </c:pt>
                <c:pt idx="46">
                  <c:v>363.73</c:v>
                </c:pt>
                <c:pt idx="47">
                  <c:v>366.7</c:v>
                </c:pt>
                <c:pt idx="48">
                  <c:v>368.38</c:v>
                </c:pt>
                <c:pt idx="49">
                  <c:v>369.55</c:v>
                </c:pt>
                <c:pt idx="50">
                  <c:v>371.14</c:v>
                </c:pt>
                <c:pt idx="51">
                  <c:v>373.28</c:v>
                </c:pt>
                <c:pt idx="52">
                  <c:v>375.8</c:v>
                </c:pt>
                <c:pt idx="53">
                  <c:v>377.52</c:v>
                </c:pt>
                <c:pt idx="54">
                  <c:v>379.8</c:v>
                </c:pt>
                <c:pt idx="55">
                  <c:v>381.9</c:v>
                </c:pt>
                <c:pt idx="56">
                  <c:v>383.79</c:v>
                </c:pt>
                <c:pt idx="57">
                  <c:v>385.6</c:v>
                </c:pt>
                <c:pt idx="58">
                  <c:v>387.43</c:v>
                </c:pt>
                <c:pt idx="59">
                  <c:v>389.9</c:v>
                </c:pt>
                <c:pt idx="60">
                  <c:v>391.65</c:v>
                </c:pt>
                <c:pt idx="61">
                  <c:v>393.85</c:v>
                </c:pt>
                <c:pt idx="62">
                  <c:v>396.52</c:v>
                </c:pt>
                <c:pt idx="63">
                  <c:v>398.65</c:v>
                </c:pt>
                <c:pt idx="64">
                  <c:v>400.83</c:v>
                </c:pt>
                <c:pt idx="65">
                  <c:v>404.41</c:v>
                </c:pt>
                <c:pt idx="66">
                  <c:v>406.76</c:v>
                </c:pt>
                <c:pt idx="67">
                  <c:v>408.72</c:v>
                </c:pt>
                <c:pt idx="68">
                  <c:v>411.66</c:v>
                </c:pt>
                <c:pt idx="69">
                  <c:v>414.24</c:v>
                </c:pt>
              </c:numCache>
            </c:numRef>
          </c:yVal>
          <c:smooth val="0"/>
        </c:ser>
        <c:axId val="81551155"/>
        <c:axId val="64313333"/>
      </c:scatterChart>
      <c:valAx>
        <c:axId val="81551155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defRPr>
                </a:pPr>
                <a:r>
                  <a: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rPr>
                  <a:t>Years since 1950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64313333"/>
        <c:crosses val="autoZero"/>
        <c:crossBetween val="midCat"/>
      </c:valAx>
      <c:valAx>
        <c:axId val="6431333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defRPr>
                </a:pPr>
                <a:r>
                  <a: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rPr>
                  <a:t>CO2 ppm</a:t>
                </a:r>
              </a:p>
            </c:rich>
          </c:tx>
          <c:layout>
            <c:manualLayout>
              <c:xMode val="edge"/>
              <c:yMode val="edge"/>
              <c:x val="0.0171917344173442"/>
              <c:y val="0.438240684178375"/>
            </c:manualLayout>
          </c:layout>
          <c:overlay val="0"/>
          <c:spPr>
            <a:noFill/>
            <a:ln w="0">
              <a:noFill/>
            </a:ln>
          </c:spPr>
        </c:title>
        <c:numFmt formatCode="0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81551155"/>
        <c:crosses val="autoZero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en-US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lang="en-US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CO2 since 1950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0931046552328"/>
          <c:y val="0.150190114068441"/>
          <c:w val="0.844504725236262"/>
          <c:h val="0.67802824551874"/>
        </c:manualLayout>
      </c:layout>
      <c:scatterChart>
        <c:scatterStyle val="lineMarker"/>
        <c:varyColors val="0"/>
        <c:ser>
          <c:idx val="0"/>
          <c:order val="0"/>
          <c:spPr>
            <a:solidFill>
              <a:srgbClr val="4f81bd"/>
            </a:solidFill>
            <a:ln w="28440">
              <a:noFill/>
            </a:ln>
          </c:spPr>
          <c:marker>
            <c:symbol val="diamond"/>
            <c:size val="4"/>
            <c:spPr>
              <a:solidFill>
                <a:srgbClr val="4f81bd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spPr>
              <a:ln cap="rnd" w="19080">
                <a:solidFill>
                  <a:srgbClr val="ff0000"/>
                </a:solidFill>
                <a:round/>
              </a:ln>
            </c:spPr>
            <c:trendlineType val="exp"/>
            <c:forward val="0"/>
            <c:backward val="0"/>
            <c:dispRSqr val="1"/>
            <c:dispEq val="1"/>
          </c:trendline>
          <c:xVal>
            <c:numRef>
              <c:f>1</c:f>
              <c:numCache>
                <c:formatCode>General</c:formatCode>
                <c:ptCount val="7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70"/>
                <c:pt idx="0">
                  <c:v>311.26</c:v>
                </c:pt>
                <c:pt idx="1">
                  <c:v>311.74</c:v>
                </c:pt>
                <c:pt idx="2">
                  <c:v>312.22</c:v>
                </c:pt>
                <c:pt idx="3">
                  <c:v>312.7</c:v>
                </c:pt>
                <c:pt idx="4">
                  <c:v>313.22</c:v>
                </c:pt>
                <c:pt idx="5">
                  <c:v>313.73</c:v>
                </c:pt>
                <c:pt idx="6">
                  <c:v>314.25</c:v>
                </c:pt>
                <c:pt idx="7">
                  <c:v>314.77</c:v>
                </c:pt>
                <c:pt idx="8">
                  <c:v>315.28</c:v>
                </c:pt>
                <c:pt idx="9">
                  <c:v>316.91</c:v>
                </c:pt>
                <c:pt idx="10">
                  <c:v>317.64</c:v>
                </c:pt>
                <c:pt idx="11">
                  <c:v>318.45</c:v>
                </c:pt>
                <c:pt idx="12">
                  <c:v>318.99</c:v>
                </c:pt>
                <c:pt idx="13">
                  <c:v>319.62</c:v>
                </c:pt>
                <c:pt idx="14">
                  <c:v>320.04</c:v>
                </c:pt>
                <c:pt idx="15">
                  <c:v>321.38</c:v>
                </c:pt>
                <c:pt idx="16">
                  <c:v>322.16</c:v>
                </c:pt>
                <c:pt idx="17">
                  <c:v>323.04</c:v>
                </c:pt>
                <c:pt idx="18">
                  <c:v>324.62</c:v>
                </c:pt>
                <c:pt idx="19">
                  <c:v>325.68</c:v>
                </c:pt>
                <c:pt idx="20">
                  <c:v>326.32</c:v>
                </c:pt>
                <c:pt idx="21">
                  <c:v>327.45</c:v>
                </c:pt>
                <c:pt idx="22">
                  <c:v>329.68</c:v>
                </c:pt>
                <c:pt idx="23">
                  <c:v>330.18</c:v>
                </c:pt>
                <c:pt idx="24">
                  <c:v>331.11</c:v>
                </c:pt>
                <c:pt idx="25">
                  <c:v>332.04</c:v>
                </c:pt>
                <c:pt idx="26">
                  <c:v>333.83</c:v>
                </c:pt>
                <c:pt idx="27">
                  <c:v>335.4</c:v>
                </c:pt>
                <c:pt idx="28">
                  <c:v>336.84</c:v>
                </c:pt>
                <c:pt idx="29">
                  <c:v>338.75</c:v>
                </c:pt>
                <c:pt idx="30">
                  <c:v>340.11</c:v>
                </c:pt>
                <c:pt idx="31">
                  <c:v>341.45</c:v>
                </c:pt>
                <c:pt idx="32">
                  <c:v>343.05</c:v>
                </c:pt>
                <c:pt idx="33">
                  <c:v>344.65</c:v>
                </c:pt>
                <c:pt idx="34">
                  <c:v>346.12</c:v>
                </c:pt>
                <c:pt idx="35">
                  <c:v>347.42</c:v>
                </c:pt>
                <c:pt idx="36">
                  <c:v>349.19</c:v>
                </c:pt>
                <c:pt idx="37">
                  <c:v>351.57</c:v>
                </c:pt>
                <c:pt idx="38">
                  <c:v>353.12</c:v>
                </c:pt>
                <c:pt idx="39">
                  <c:v>354.39</c:v>
                </c:pt>
                <c:pt idx="40">
                  <c:v>355.61</c:v>
                </c:pt>
                <c:pt idx="41">
                  <c:v>356.45</c:v>
                </c:pt>
                <c:pt idx="42">
                  <c:v>357.1</c:v>
                </c:pt>
                <c:pt idx="43">
                  <c:v>358.83</c:v>
                </c:pt>
                <c:pt idx="44">
                  <c:v>360.82</c:v>
                </c:pt>
                <c:pt idx="45">
                  <c:v>362.61</c:v>
                </c:pt>
                <c:pt idx="46">
                  <c:v>363.73</c:v>
                </c:pt>
                <c:pt idx="47">
                  <c:v>366.7</c:v>
                </c:pt>
                <c:pt idx="48">
                  <c:v>368.38</c:v>
                </c:pt>
                <c:pt idx="49">
                  <c:v>369.55</c:v>
                </c:pt>
                <c:pt idx="50">
                  <c:v>371.14</c:v>
                </c:pt>
                <c:pt idx="51">
                  <c:v>373.28</c:v>
                </c:pt>
                <c:pt idx="52">
                  <c:v>375.8</c:v>
                </c:pt>
                <c:pt idx="53">
                  <c:v>377.52</c:v>
                </c:pt>
                <c:pt idx="54">
                  <c:v>379.8</c:v>
                </c:pt>
                <c:pt idx="55">
                  <c:v>381.9</c:v>
                </c:pt>
                <c:pt idx="56">
                  <c:v>383.79</c:v>
                </c:pt>
                <c:pt idx="57">
                  <c:v>385.6</c:v>
                </c:pt>
                <c:pt idx="58">
                  <c:v>387.43</c:v>
                </c:pt>
                <c:pt idx="59">
                  <c:v>389.9</c:v>
                </c:pt>
                <c:pt idx="60">
                  <c:v>391.65</c:v>
                </c:pt>
                <c:pt idx="61">
                  <c:v>393.85</c:v>
                </c:pt>
                <c:pt idx="62">
                  <c:v>396.52</c:v>
                </c:pt>
                <c:pt idx="63">
                  <c:v>398.65</c:v>
                </c:pt>
                <c:pt idx="64">
                  <c:v>400.83</c:v>
                </c:pt>
                <c:pt idx="65">
                  <c:v>404.41</c:v>
                </c:pt>
                <c:pt idx="66">
                  <c:v>406.76</c:v>
                </c:pt>
                <c:pt idx="67">
                  <c:v>408.72</c:v>
                </c:pt>
                <c:pt idx="68">
                  <c:v>411.66</c:v>
                </c:pt>
                <c:pt idx="69">
                  <c:v>414.24</c:v>
                </c:pt>
              </c:numCache>
            </c:numRef>
          </c:yVal>
          <c:smooth val="0"/>
        </c:ser>
        <c:axId val="35095018"/>
        <c:axId val="35499557"/>
      </c:scatterChart>
      <c:valAx>
        <c:axId val="35095018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defRPr>
                </a:pPr>
                <a:r>
                  <a: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rPr>
                  <a:t>Years since 1950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35499557"/>
        <c:crosses val="autoZero"/>
        <c:crossBetween val="midCat"/>
      </c:valAx>
      <c:valAx>
        <c:axId val="35499557"/>
        <c:scaling>
          <c:logBase val="10"/>
          <c:orientation val="minMax"/>
          <c:max val="500"/>
          <c:min val="200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defRPr>
                </a:pPr>
                <a:r>
                  <a: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rPr>
                  <a:t>CO2 ppm</a:t>
                </a:r>
              </a:p>
            </c:rich>
          </c:tx>
          <c:layout>
            <c:manualLayout>
              <c:xMode val="edge"/>
              <c:yMode val="edge"/>
              <c:x val="0.0172383619180959"/>
              <c:y val="0.438077131993482"/>
            </c:manualLayout>
          </c:layout>
          <c:overlay val="0"/>
          <c:spPr>
            <a:noFill/>
            <a:ln w="0">
              <a:noFill/>
            </a:ln>
          </c:spPr>
        </c:title>
        <c:numFmt formatCode="0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35095018"/>
        <c:crosses val="autoZero"/>
        <c:crossBetween val="midCat"/>
        <c:majorUnit val="-0.521390227654325"/>
      </c:valAx>
      <c:spPr>
        <a:noFill/>
        <a:ln w="0"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en-US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lang="en-US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Ln of CO2 since 1950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6814187569899"/>
          <c:y val="0.197645379950054"/>
          <c:w val="0.808675507269532"/>
          <c:h val="0.630633844690213"/>
        </c:manualLayout>
      </c:layout>
      <c:scatterChart>
        <c:scatterStyle val="lineMarker"/>
        <c:varyColors val="0"/>
        <c:ser>
          <c:idx val="0"/>
          <c:order val="0"/>
          <c:spPr>
            <a:solidFill>
              <a:srgbClr val="4f81bd"/>
            </a:solidFill>
            <a:ln w="28440">
              <a:noFill/>
            </a:ln>
          </c:spPr>
          <c:marker>
            <c:symbol val="diamond"/>
            <c:size val="4"/>
            <c:spPr>
              <a:solidFill>
                <a:srgbClr val="4f81bd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spPr>
              <a:ln cap="rnd" w="19080">
                <a:solidFill>
                  <a:srgbClr val="ff0000"/>
                </a:solidFill>
                <a:round/>
              </a:ln>
            </c:spPr>
            <c:trendlineType val="linear"/>
            <c:forward val="0"/>
            <c:backward val="0"/>
            <c:dispRSqr val="0"/>
            <c:dispEq val="1"/>
          </c:trendline>
          <c:xVal>
            <c:numRef>
              <c:f>1</c:f>
              <c:numCache>
                <c:formatCode>General</c:formatCode>
                <c:ptCount val="7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70"/>
                <c:pt idx="0">
                  <c:v>5.74062857577686</c:v>
                </c:pt>
                <c:pt idx="1">
                  <c:v>5.74216950706091</c:v>
                </c:pt>
                <c:pt idx="2">
                  <c:v>5.74370806752852</c:v>
                </c:pt>
                <c:pt idx="3">
                  <c:v>5.7452442644638</c:v>
                </c:pt>
                <c:pt idx="4">
                  <c:v>5.74690581903829</c:v>
                </c:pt>
                <c:pt idx="5">
                  <c:v>5.74853274339427</c:v>
                </c:pt>
                <c:pt idx="6">
                  <c:v>5.75018884747036</c:v>
                </c:pt>
                <c:pt idx="7">
                  <c:v>5.75184221339976</c:v>
                </c:pt>
                <c:pt idx="8">
                  <c:v>5.75346113288675</c:v>
                </c:pt>
                <c:pt idx="9">
                  <c:v>5.75861782189481</c:v>
                </c:pt>
                <c:pt idx="10">
                  <c:v>5.76091866602701</c:v>
                </c:pt>
                <c:pt idx="11">
                  <c:v>5.76346547681738</c:v>
                </c:pt>
                <c:pt idx="12">
                  <c:v>5.76515975433111</c:v>
                </c:pt>
                <c:pt idx="13">
                  <c:v>5.76713279015696</c:v>
                </c:pt>
                <c:pt idx="14">
                  <c:v>5.76844598798192</c:v>
                </c:pt>
                <c:pt idx="15">
                  <c:v>5.77262422361361</c:v>
                </c:pt>
                <c:pt idx="16">
                  <c:v>5.7750483165432</c:v>
                </c:pt>
                <c:pt idx="17">
                  <c:v>5.77777615456453</c:v>
                </c:pt>
                <c:pt idx="18">
                  <c:v>5.78265526747692</c:v>
                </c:pt>
                <c:pt idx="19">
                  <c:v>5.78591530419472</c:v>
                </c:pt>
                <c:pt idx="20">
                  <c:v>5.7878784950093</c:v>
                </c:pt>
                <c:pt idx="21">
                  <c:v>5.79133537166406</c:v>
                </c:pt>
                <c:pt idx="22">
                  <c:v>5.79812248703056</c:v>
                </c:pt>
                <c:pt idx="23">
                  <c:v>5.79963796029972</c:v>
                </c:pt>
                <c:pt idx="24">
                  <c:v>5.8024506464529</c:v>
                </c:pt>
                <c:pt idx="25">
                  <c:v>5.80525544358683</c:v>
                </c:pt>
                <c:pt idx="26">
                  <c:v>5.81063188136545</c:v>
                </c:pt>
                <c:pt idx="27">
                  <c:v>5.81532384938911</c:v>
                </c:pt>
                <c:pt idx="28">
                  <c:v>5.81960804016179</c:v>
                </c:pt>
                <c:pt idx="29">
                  <c:v>5.82526237219391</c:v>
                </c:pt>
                <c:pt idx="30">
                  <c:v>5.82926909469762</c:v>
                </c:pt>
                <c:pt idx="31">
                  <c:v>5.8332012554071</c:v>
                </c:pt>
                <c:pt idx="32">
                  <c:v>5.8378762091369</c:v>
                </c:pt>
                <c:pt idx="33">
                  <c:v>5.84252940933166</c:v>
                </c:pt>
                <c:pt idx="34">
                  <c:v>5.84678553573854</c:v>
                </c:pt>
                <c:pt idx="35">
                  <c:v>5.85053442267378</c:v>
                </c:pt>
                <c:pt idx="36">
                  <c:v>5.8556161866711</c:v>
                </c:pt>
                <c:pt idx="37">
                  <c:v>5.86240883793862</c:v>
                </c:pt>
                <c:pt idx="38">
                  <c:v>5.86680794250843</c:v>
                </c:pt>
                <c:pt idx="39">
                  <c:v>5.87039800162854</c:v>
                </c:pt>
                <c:pt idx="40">
                  <c:v>5.87383462472916</c:v>
                </c:pt>
                <c:pt idx="41">
                  <c:v>5.87619397756364</c:v>
                </c:pt>
                <c:pt idx="42">
                  <c:v>5.8780158546004</c:v>
                </c:pt>
                <c:pt idx="43">
                  <c:v>5.88284873872948</c:v>
                </c:pt>
                <c:pt idx="44">
                  <c:v>5.88837921902466</c:v>
                </c:pt>
                <c:pt idx="45">
                  <c:v>5.89332787653948</c:v>
                </c:pt>
                <c:pt idx="46">
                  <c:v>5.89641183415622</c:v>
                </c:pt>
                <c:pt idx="47">
                  <c:v>5.90454407507728</c:v>
                </c:pt>
                <c:pt idx="48">
                  <c:v>5.90911501409096</c:v>
                </c:pt>
                <c:pt idx="49">
                  <c:v>5.9122860492309</c:v>
                </c:pt>
                <c:pt idx="50">
                  <c:v>5.91657934991619</c:v>
                </c:pt>
                <c:pt idx="51">
                  <c:v>5.92232880827312</c:v>
                </c:pt>
                <c:pt idx="52">
                  <c:v>5.92905708697937</c:v>
                </c:pt>
                <c:pt idx="53">
                  <c:v>5.93362354741813</c:v>
                </c:pt>
                <c:pt idx="54">
                  <c:v>5.93964479837819</c:v>
                </c:pt>
                <c:pt idx="55">
                  <c:v>5.94515879423147</c:v>
                </c:pt>
                <c:pt idx="56">
                  <c:v>5.95009552799705</c:v>
                </c:pt>
                <c:pt idx="57">
                  <c:v>5.95480056273639</c:v>
                </c:pt>
                <c:pt idx="58">
                  <c:v>5.95953518731381</c:v>
                </c:pt>
                <c:pt idx="59">
                  <c:v>5.96589029598855</c:v>
                </c:pt>
                <c:pt idx="60">
                  <c:v>5.97036858381325</c:v>
                </c:pt>
                <c:pt idx="61">
                  <c:v>5.97597012614933</c:v>
                </c:pt>
                <c:pt idx="62">
                  <c:v>5.9827264811647</c:v>
                </c:pt>
                <c:pt idx="63">
                  <c:v>5.9880838389485</c:v>
                </c:pt>
                <c:pt idx="64">
                  <c:v>5.99353739726891</c:v>
                </c:pt>
                <c:pt idx="65">
                  <c:v>6.00242921483267</c:v>
                </c:pt>
                <c:pt idx="66">
                  <c:v>6.00822333092294</c:v>
                </c:pt>
                <c:pt idx="67">
                  <c:v>6.01303032502254</c:v>
                </c:pt>
                <c:pt idx="68">
                  <c:v>6.02019776593085</c:v>
                </c:pt>
                <c:pt idx="69">
                  <c:v>6.02644551600323</c:v>
                </c:pt>
              </c:numCache>
            </c:numRef>
          </c:yVal>
          <c:smooth val="0"/>
        </c:ser>
        <c:axId val="62552772"/>
        <c:axId val="44592346"/>
      </c:scatterChart>
      <c:valAx>
        <c:axId val="62552772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defRPr>
                </a:pPr>
                <a:r>
                  <a: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rPr>
                  <a:t>Years since 1950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44592346"/>
        <c:crosses val="autoZero"/>
        <c:crossBetween val="midCat"/>
      </c:valAx>
      <c:valAx>
        <c:axId val="44592346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defRPr>
                </a:pPr>
                <a:r>
                  <a: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rPr>
                  <a:t>ln(CO2)</a:t>
                </a:r>
              </a:p>
            </c:rich>
          </c:tx>
          <c:layout>
            <c:manualLayout>
              <c:xMode val="edge"/>
              <c:yMode val="edge"/>
              <c:x val="0.0172551525802844"/>
              <c:y val="0.43822095374004"/>
            </c:manualLayout>
          </c:layout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62552772"/>
        <c:crosses val="autoZero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000000"/>
      </a:solidFill>
      <a:round/>
    </a:ln>
  </c:spPr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en-US" sz="14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  <a:r>
              <a:rPr b="0" lang="en-US" sz="1400" spc="-1" strike="noStrike">
                <a:solidFill>
                  <a:srgbClr val="595959"/>
                </a:solidFill>
                <a:latin typeface="Calibri"/>
                <a:ea typeface="DejaVu Sans"/>
              </a:rPr>
              <a:t>CO2 since 1950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976993129893"/>
          <c:y val="0.197702195427141"/>
          <c:w val="0.805719763540502"/>
          <c:h val="0.621999772494597"/>
        </c:manualLayout>
      </c:layout>
      <c:scatterChart>
        <c:scatterStyle val="lineMarker"/>
        <c:varyColors val="0"/>
        <c:ser>
          <c:idx val="0"/>
          <c:order val="0"/>
          <c:spPr>
            <a:solidFill>
              <a:srgbClr val="4f81bd"/>
            </a:solidFill>
            <a:ln w="28440">
              <a:noFill/>
            </a:ln>
          </c:spPr>
          <c:marker>
            <c:symbol val="diamond"/>
            <c:size val="4"/>
            <c:spPr>
              <a:solidFill>
                <a:srgbClr val="4f81bd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spPr>
              <a:ln cap="rnd" w="19080">
                <a:solidFill>
                  <a:srgbClr val="ff0000"/>
                </a:solidFill>
                <a:round/>
              </a:ln>
            </c:spPr>
            <c:trendlineType val="exp"/>
            <c:forward val="0"/>
            <c:backward val="0"/>
            <c:dispRSqr val="1"/>
            <c:dispEq val="1"/>
          </c:trendline>
          <c:xVal>
            <c:numRef>
              <c:f>1</c:f>
              <c:numCache>
                <c:formatCode>General</c:formatCode>
                <c:ptCount val="7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70"/>
                <c:pt idx="0">
                  <c:v>311.26</c:v>
                </c:pt>
                <c:pt idx="1">
                  <c:v>311.74</c:v>
                </c:pt>
                <c:pt idx="2">
                  <c:v>312.22</c:v>
                </c:pt>
                <c:pt idx="3">
                  <c:v>312.7</c:v>
                </c:pt>
                <c:pt idx="4">
                  <c:v>313.22</c:v>
                </c:pt>
                <c:pt idx="5">
                  <c:v>313.73</c:v>
                </c:pt>
                <c:pt idx="6">
                  <c:v>314.25</c:v>
                </c:pt>
                <c:pt idx="7">
                  <c:v>314.77</c:v>
                </c:pt>
                <c:pt idx="8">
                  <c:v>315.28</c:v>
                </c:pt>
                <c:pt idx="9">
                  <c:v>316.91</c:v>
                </c:pt>
                <c:pt idx="10">
                  <c:v>317.64</c:v>
                </c:pt>
                <c:pt idx="11">
                  <c:v>318.45</c:v>
                </c:pt>
                <c:pt idx="12">
                  <c:v>318.99</c:v>
                </c:pt>
                <c:pt idx="13">
                  <c:v>319.62</c:v>
                </c:pt>
                <c:pt idx="14">
                  <c:v>320.04</c:v>
                </c:pt>
                <c:pt idx="15">
                  <c:v>321.38</c:v>
                </c:pt>
                <c:pt idx="16">
                  <c:v>322.16</c:v>
                </c:pt>
                <c:pt idx="17">
                  <c:v>323.04</c:v>
                </c:pt>
                <c:pt idx="18">
                  <c:v>324.62</c:v>
                </c:pt>
                <c:pt idx="19">
                  <c:v>325.68</c:v>
                </c:pt>
                <c:pt idx="20">
                  <c:v>326.32</c:v>
                </c:pt>
                <c:pt idx="21">
                  <c:v>327.45</c:v>
                </c:pt>
                <c:pt idx="22">
                  <c:v>329.68</c:v>
                </c:pt>
                <c:pt idx="23">
                  <c:v>330.18</c:v>
                </c:pt>
                <c:pt idx="24">
                  <c:v>331.11</c:v>
                </c:pt>
                <c:pt idx="25">
                  <c:v>332.04</c:v>
                </c:pt>
                <c:pt idx="26">
                  <c:v>333.83</c:v>
                </c:pt>
                <c:pt idx="27">
                  <c:v>335.4</c:v>
                </c:pt>
                <c:pt idx="28">
                  <c:v>336.84</c:v>
                </c:pt>
                <c:pt idx="29">
                  <c:v>338.75</c:v>
                </c:pt>
                <c:pt idx="30">
                  <c:v>340.11</c:v>
                </c:pt>
                <c:pt idx="31">
                  <c:v>341.45</c:v>
                </c:pt>
                <c:pt idx="32">
                  <c:v>343.05</c:v>
                </c:pt>
                <c:pt idx="33">
                  <c:v>344.65</c:v>
                </c:pt>
                <c:pt idx="34">
                  <c:v>346.12</c:v>
                </c:pt>
                <c:pt idx="35">
                  <c:v>347.42</c:v>
                </c:pt>
                <c:pt idx="36">
                  <c:v>349.19</c:v>
                </c:pt>
                <c:pt idx="37">
                  <c:v>351.57</c:v>
                </c:pt>
                <c:pt idx="38">
                  <c:v>353.12</c:v>
                </c:pt>
                <c:pt idx="39">
                  <c:v>354.39</c:v>
                </c:pt>
                <c:pt idx="40">
                  <c:v>355.61</c:v>
                </c:pt>
                <c:pt idx="41">
                  <c:v>356.45</c:v>
                </c:pt>
                <c:pt idx="42">
                  <c:v>357.1</c:v>
                </c:pt>
                <c:pt idx="43">
                  <c:v>358.83</c:v>
                </c:pt>
                <c:pt idx="44">
                  <c:v>360.82</c:v>
                </c:pt>
                <c:pt idx="45">
                  <c:v>362.61</c:v>
                </c:pt>
                <c:pt idx="46">
                  <c:v>363.73</c:v>
                </c:pt>
                <c:pt idx="47">
                  <c:v>366.7</c:v>
                </c:pt>
                <c:pt idx="48">
                  <c:v>368.38</c:v>
                </c:pt>
                <c:pt idx="49">
                  <c:v>369.55</c:v>
                </c:pt>
                <c:pt idx="50">
                  <c:v>371.14</c:v>
                </c:pt>
                <c:pt idx="51">
                  <c:v>373.28</c:v>
                </c:pt>
                <c:pt idx="52">
                  <c:v>375.8</c:v>
                </c:pt>
                <c:pt idx="53">
                  <c:v>377.52</c:v>
                </c:pt>
                <c:pt idx="54">
                  <c:v>379.8</c:v>
                </c:pt>
                <c:pt idx="55">
                  <c:v>381.9</c:v>
                </c:pt>
                <c:pt idx="56">
                  <c:v>383.79</c:v>
                </c:pt>
                <c:pt idx="57">
                  <c:v>385.6</c:v>
                </c:pt>
                <c:pt idx="58">
                  <c:v>387.43</c:v>
                </c:pt>
                <c:pt idx="59">
                  <c:v>389.9</c:v>
                </c:pt>
                <c:pt idx="60">
                  <c:v>391.65</c:v>
                </c:pt>
                <c:pt idx="61">
                  <c:v>393.85</c:v>
                </c:pt>
                <c:pt idx="62">
                  <c:v>396.52</c:v>
                </c:pt>
                <c:pt idx="63">
                  <c:v>398.65</c:v>
                </c:pt>
                <c:pt idx="64">
                  <c:v>400.83</c:v>
                </c:pt>
                <c:pt idx="65">
                  <c:v>404.41</c:v>
                </c:pt>
                <c:pt idx="66">
                  <c:v>406.76</c:v>
                </c:pt>
                <c:pt idx="67">
                  <c:v>408.72</c:v>
                </c:pt>
                <c:pt idx="68">
                  <c:v>411.66</c:v>
                </c:pt>
                <c:pt idx="69">
                  <c:v>414.24</c:v>
                </c:pt>
              </c:numCache>
            </c:numRef>
          </c:yVal>
          <c:smooth val="0"/>
        </c:ser>
        <c:axId val="43575885"/>
        <c:axId val="23241673"/>
      </c:scatterChart>
      <c:valAx>
        <c:axId val="43575885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0"/>
              <a:lstStyle/>
              <a:p>
                <a:pPr>
                  <a:def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defRPr>
                </a:pPr>
                <a:r>
                  <a: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rPr>
                  <a:t>Years since 1950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23241673"/>
        <c:crosses val="autoZero"/>
        <c:crossBetween val="midCat"/>
      </c:valAx>
      <c:valAx>
        <c:axId val="23241673"/>
        <c:scaling>
          <c:logBase val="10"/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title>
          <c:tx>
            <c:rich>
              <a:bodyPr rot="-5400000"/>
              <a:lstStyle/>
              <a:p>
                <a:pPr>
                  <a:def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defRPr>
                </a:pPr>
                <a:r>
                  <a:rPr b="0" lang="en-US" sz="1000" spc="-1" strike="noStrike">
                    <a:solidFill>
                      <a:srgbClr val="595959"/>
                    </a:solidFill>
                    <a:latin typeface="Calibri"/>
                    <a:ea typeface="DejaVu Sans"/>
                  </a:rPr>
                  <a:t>CO2 ppm</a:t>
                </a:r>
              </a:p>
            </c:rich>
          </c:tx>
          <c:layout>
            <c:manualLayout>
              <c:xMode val="edge"/>
              <c:yMode val="edge"/>
              <c:x val="0.0172551525802844"/>
              <c:y val="0.438175406665908"/>
            </c:manualLayout>
          </c:layout>
          <c:overlay val="0"/>
          <c:spPr>
            <a:noFill/>
            <a:ln w="0">
              <a:noFill/>
            </a:ln>
          </c:spPr>
        </c:title>
        <c:numFmt formatCode="0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900" spc="-1" strike="noStrike">
                <a:solidFill>
                  <a:srgbClr val="595959"/>
                </a:solidFill>
                <a:latin typeface="Calibri"/>
                <a:ea typeface="DejaVu Sans"/>
              </a:defRPr>
            </a:pPr>
          </a:p>
        </c:txPr>
        <c:crossAx val="43575885"/>
        <c:crosses val="autoZero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solidFill>
      <a:srgbClr val="ffffff"/>
    </a:solidFill>
    <a:ln w="9360">
      <a:solidFill>
        <a:srgbClr val="000000"/>
      </a:solidFill>
      <a:round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720" cy="52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720" cy="52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720" cy="52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71.xml"/><Relationship Id="rId2" Type="http://schemas.openxmlformats.org/officeDocument/2006/relationships/chart" Target="../charts/chart72.xm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chart" Target="../charts/chart73.xml"/><Relationship Id="rId2" Type="http://schemas.openxmlformats.org/officeDocument/2006/relationships/chart" Target="../charts/chart74.xml"/><Relationship Id="rId3" Type="http://schemas.openxmlformats.org/officeDocument/2006/relationships/chart" Target="../charts/chart75.xml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bf0f5"/>
            </a:gs>
            <a:gs pos="50000">
              <a:srgbClr val="dbf0f5"/>
            </a:gs>
            <a:gs pos="100000">
              <a:srgbClr val="dbf0f5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5800" y="1333800"/>
            <a:ext cx="11037600" cy="136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c00000"/>
                </a:solidFill>
                <a:latin typeface="Arial"/>
                <a:ea typeface="Calibri"/>
              </a:rPr>
              <a:t>Mauna Loa: </a:t>
            </a:r>
            <a:br/>
            <a:r>
              <a:rPr b="1" lang="en-US" sz="4400" spc="-1" strike="noStrike">
                <a:solidFill>
                  <a:srgbClr val="c00000"/>
                </a:solidFill>
                <a:latin typeface="Arial"/>
                <a:ea typeface="Calibri"/>
              </a:rPr>
              <a:t>How Do We Know Carbon Dioxide is Increasing?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1371600" y="4114800"/>
            <a:ext cx="91429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Deb Hughes Hallett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University of Arizona/Harvard Kennedy School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Mathematics Consortium Working Group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https://mcwg.github.io/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6400800" y="66294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"/>
          <p:cNvSpPr/>
          <p:nvPr/>
        </p:nvSpPr>
        <p:spPr>
          <a:xfrm>
            <a:off x="6172200" y="6559560"/>
            <a:ext cx="594324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b1f22"/>
                </a:solidFill>
                <a:latin typeface="HelveticaNeue"/>
                <a:ea typeface="HelveticaNeue"/>
              </a:rPr>
              <a:t>© 2022 </a:t>
            </a:r>
            <a:r>
              <a:rPr b="0" i="1" lang="en-US" sz="1400" spc="-1" strike="noStrike">
                <a:solidFill>
                  <a:srgbClr val="1b1f22"/>
                </a:solidFill>
                <a:latin typeface="HelveticaNeue-Italic"/>
                <a:ea typeface="HelveticaNeue-Italic"/>
              </a:rPr>
              <a:t>Mathematics Consortium Working Group, Hughes Hallett et al.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60" y="6559200"/>
            <a:ext cx="594324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b1f22"/>
                </a:solidFill>
                <a:latin typeface="Arial"/>
              </a:rPr>
              <a:t>https://mcwg.github.io/climate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ff3"/>
            </a:gs>
            <a:gs pos="50000">
              <a:srgbClr val="f7fff3"/>
            </a:gs>
            <a:gs pos="100000">
              <a:srgbClr val="f7fff3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30480" y="57240"/>
            <a:ext cx="4304160" cy="149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3000"/>
          </a:bodyPr>
          <a:p>
            <a:pPr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c00000"/>
                </a:solidFill>
                <a:latin typeface="Calibri"/>
              </a:rPr>
              <a:t>How Do We Know Carbon Dioxide is Increasing?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20" name="Picture 7" descr=""/>
          <p:cNvPicPr/>
          <p:nvPr/>
        </p:nvPicPr>
        <p:blipFill>
          <a:blip r:embed="rId1"/>
          <a:stretch/>
        </p:blipFill>
        <p:spPr>
          <a:xfrm>
            <a:off x="156600" y="3360240"/>
            <a:ext cx="5731560" cy="3353400"/>
          </a:xfrm>
          <a:prstGeom prst="rect">
            <a:avLst/>
          </a:prstGeom>
          <a:ln w="0">
            <a:noFill/>
          </a:ln>
        </p:spPr>
      </p:pic>
      <p:sp>
        <p:nvSpPr>
          <p:cNvPr id="121" name="TextBox 12"/>
          <p:cNvSpPr/>
          <p:nvPr/>
        </p:nvSpPr>
        <p:spPr>
          <a:xfrm>
            <a:off x="244440" y="2815920"/>
            <a:ext cx="3661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984807"/>
                </a:solidFill>
                <a:latin typeface="Calibri"/>
                <a:ea typeface="DejaVu Sans"/>
              </a:rPr>
              <a:t>https://gml.noaa.gov/ccgg/trends/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TextBox 18"/>
          <p:cNvSpPr/>
          <p:nvPr/>
        </p:nvSpPr>
        <p:spPr>
          <a:xfrm>
            <a:off x="8390160" y="3305880"/>
            <a:ext cx="38005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984807"/>
                </a:solidFill>
                <a:latin typeface="Calibri"/>
                <a:ea typeface="DejaVu Sans"/>
              </a:rPr>
              <a:t>https://www.nytimes.com/2010/12/22/science/earth/22carbon.html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23" name="Picture 20" descr=""/>
          <p:cNvPicPr/>
          <p:nvPr/>
        </p:nvPicPr>
        <p:blipFill>
          <a:blip r:embed="rId2"/>
          <a:srcRect l="1515" t="2028" r="1028" b="0"/>
          <a:stretch/>
        </p:blipFill>
        <p:spPr>
          <a:xfrm>
            <a:off x="5363280" y="-35640"/>
            <a:ext cx="6827400" cy="3394800"/>
          </a:xfrm>
          <a:prstGeom prst="rect">
            <a:avLst/>
          </a:prstGeom>
          <a:ln w="0">
            <a:noFill/>
          </a:ln>
        </p:spPr>
      </p:pic>
      <p:sp>
        <p:nvSpPr>
          <p:cNvPr id="124" name="TextBox 1"/>
          <p:cNvSpPr/>
          <p:nvPr/>
        </p:nvSpPr>
        <p:spPr>
          <a:xfrm>
            <a:off x="6217560" y="4178160"/>
            <a:ext cx="6019560" cy="234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Keeling Curve: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Black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DejaVu Sans"/>
              </a:rPr>
              <a:t> Curve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Black yearly average; red is monthly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Right curve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What function is black?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Maybe exponential? 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Left curve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 What function is black?</a:t>
            </a:r>
            <a:endParaRPr b="0" lang="en-US" sz="2400" spc="-1" strike="noStrike">
              <a:latin typeface="Arial"/>
            </a:endParaRPr>
          </a:p>
          <a:p>
            <a:pPr lvl="1" marL="9144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Approximately linear?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ff3"/>
            </a:gs>
            <a:gs pos="50000">
              <a:srgbClr val="f7fff3"/>
            </a:gs>
            <a:gs pos="100000">
              <a:srgbClr val="f7fff3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69760" y="437760"/>
            <a:ext cx="5875920" cy="159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c00000"/>
                </a:solidFill>
                <a:latin typeface="Calibri"/>
              </a:rPr>
              <a:t>Students Can Get the Data</a:t>
            </a:r>
            <a:br/>
            <a:r>
              <a:rPr b="1" lang="en-US" sz="3300" spc="-1" strike="noStrike">
                <a:solidFill>
                  <a:srgbClr val="c00000"/>
                </a:solidFill>
                <a:latin typeface="Calibri"/>
              </a:rPr>
              <a:t>or</a:t>
            </a:r>
            <a:br/>
            <a:r>
              <a:rPr b="1" lang="en-US" sz="3300" spc="-1" strike="noStrike">
                <a:solidFill>
                  <a:srgbClr val="c00000"/>
                </a:solidFill>
                <a:latin typeface="Calibri"/>
              </a:rPr>
              <a:t>You Can Give it to Them 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26" name="TextBox 12"/>
          <p:cNvSpPr/>
          <p:nvPr/>
        </p:nvSpPr>
        <p:spPr>
          <a:xfrm>
            <a:off x="193320" y="2737440"/>
            <a:ext cx="3661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984807"/>
                </a:solidFill>
                <a:latin typeface="Calibri"/>
                <a:ea typeface="DejaVu Sans"/>
              </a:rPr>
              <a:t>https://gml.noaa.gov/ccgg/trends/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7" name="Picture 14" descr=""/>
          <p:cNvPicPr/>
          <p:nvPr/>
        </p:nvPicPr>
        <p:blipFill>
          <a:blip r:embed="rId1"/>
          <a:stretch/>
        </p:blipFill>
        <p:spPr>
          <a:xfrm>
            <a:off x="5084280" y="4821120"/>
            <a:ext cx="3036240" cy="19126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16" descr=""/>
          <p:cNvPicPr/>
          <p:nvPr/>
        </p:nvPicPr>
        <p:blipFill>
          <a:blip r:embed="rId2"/>
          <a:stretch/>
        </p:blipFill>
        <p:spPr>
          <a:xfrm>
            <a:off x="193320" y="3208680"/>
            <a:ext cx="2980080" cy="32101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18"/>
          <p:cNvSpPr/>
          <p:nvPr/>
        </p:nvSpPr>
        <p:spPr>
          <a:xfrm>
            <a:off x="174960" y="6460200"/>
            <a:ext cx="38944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984807"/>
                </a:solidFill>
                <a:latin typeface="Calibri"/>
                <a:ea typeface="DejaVu Sans"/>
              </a:rPr>
              <a:t>https://www.nytimes.com/2010/12/22/science/earth/22carbon.html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130" name="Picture 2" descr=""/>
          <p:cNvPicPr/>
          <p:nvPr/>
        </p:nvPicPr>
        <p:blipFill>
          <a:blip r:embed="rId3"/>
          <a:srcRect l="0" t="0" r="8279" b="3588"/>
          <a:stretch/>
        </p:blipFill>
        <p:spPr>
          <a:xfrm>
            <a:off x="8179560" y="123120"/>
            <a:ext cx="3724200" cy="6610680"/>
          </a:xfrm>
          <a:prstGeom prst="rect">
            <a:avLst/>
          </a:prstGeom>
          <a:ln w="0">
            <a:noFill/>
          </a:ln>
        </p:spPr>
      </p:pic>
      <p:sp>
        <p:nvSpPr>
          <p:cNvPr id="131" name="TextBox 1"/>
          <p:cNvSpPr/>
          <p:nvPr/>
        </p:nvSpPr>
        <p:spPr>
          <a:xfrm>
            <a:off x="4982760" y="3186720"/>
            <a:ext cx="2805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Plot on spreadsheet or calculator and fit a curve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ff3"/>
            </a:gs>
            <a:gs pos="50000">
              <a:srgbClr val="f7fff3"/>
            </a:gs>
            <a:gs pos="100000">
              <a:srgbClr val="f7fff3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141520" y="274680"/>
            <a:ext cx="6440040" cy="85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8000"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c00000"/>
                </a:solidFill>
                <a:latin typeface="Calibri"/>
              </a:rPr>
              <a:t>Carbon Dioxide: Linear and Exponential Functions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32080" y="1255320"/>
            <a:ext cx="7023960" cy="493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Calibri"/>
              </a:rPr>
              <a:t>Top graph: Linear Fit</a:t>
            </a:r>
            <a:endParaRPr b="0" lang="en-US" sz="2000" spc="-1" strike="noStrike">
              <a:latin typeface="Arial"/>
            </a:endParaRPr>
          </a:p>
          <a:p>
            <a:pPr marL="257040" indent="-2570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Linear function does not fit well</a:t>
            </a:r>
            <a:endParaRPr b="0" lang="en-US" sz="2000" spc="-1" strike="noStrike">
              <a:latin typeface="Arial"/>
            </a:endParaRPr>
          </a:p>
          <a:p>
            <a:pPr marL="257040" indent="-2570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Slope  is too large in 1950 and too small in 2020</a:t>
            </a:r>
            <a:endParaRPr b="0" lang="en-US" sz="2000" spc="-1" strike="noStrike">
              <a:latin typeface="Arial"/>
            </a:endParaRPr>
          </a:p>
          <a:p>
            <a:pPr marL="257040" indent="-2570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Interpret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slope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 An increase of 1.47 ppm per year</a:t>
            </a:r>
            <a:endParaRPr b="0" lang="en-US" sz="2000" spc="-1" strike="noStrike">
              <a:latin typeface="Arial"/>
            </a:endParaRPr>
          </a:p>
          <a:p>
            <a:pPr marL="257040" indent="-2570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Interpret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intercept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 Projected CO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in 1950 was 299.34 ppm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Calibri"/>
              </a:rPr>
              <a:t>Bottom graph: Exponential Fit</a:t>
            </a:r>
            <a:endParaRPr b="0" lang="en-US" sz="2000" spc="-1" strike="noStrike">
              <a:latin typeface="Arial"/>
            </a:endParaRPr>
          </a:p>
          <a:p>
            <a:pPr marL="257040" indent="-2570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Exponential function also does not fit well</a:t>
            </a:r>
            <a:endParaRPr b="0" lang="en-US" sz="2000" spc="-1" strike="noStrike">
              <a:latin typeface="Arial"/>
            </a:endParaRPr>
          </a:p>
          <a:p>
            <a:pPr marL="257040" indent="-2570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Climbing slower in 1950 and faster in 2020</a:t>
            </a:r>
            <a:endParaRPr b="0" lang="en-US" sz="2000" spc="-1" strike="noStrike">
              <a:latin typeface="Arial"/>
            </a:endParaRPr>
          </a:p>
          <a:p>
            <a:pPr marL="257040" indent="-2570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Since  :</a:t>
            </a:r>
            <a:endParaRPr b="0" lang="en-US" sz="2000" spc="-1" strike="noStrike">
              <a:latin typeface="Arial"/>
            </a:endParaRPr>
          </a:p>
          <a:p>
            <a:pPr marL="257040" indent="-2570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Interpret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intercept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 Projected CO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Calibri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in 1950 was 297.82 ppm</a:t>
            </a:r>
            <a:endParaRPr b="0" lang="en-US" sz="2000" spc="-1" strike="noStrike">
              <a:latin typeface="Arial"/>
            </a:endParaRPr>
          </a:p>
          <a:p>
            <a:pPr marL="257040" indent="-2570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Interpret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growth rate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:  Increases continuously at 0.45% ppm/yr 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134" name="Chart 3"/>
          <p:cNvGraphicFramePr/>
          <p:nvPr/>
        </p:nvGraphicFramePr>
        <p:xfrm>
          <a:off x="471240" y="274680"/>
          <a:ext cx="4294800" cy="295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35" name="Chart 6"/>
          <p:cNvGraphicFramePr/>
          <p:nvPr/>
        </p:nvGraphicFramePr>
        <p:xfrm>
          <a:off x="471240" y="3581640"/>
          <a:ext cx="4250520" cy="294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7fff3"/>
            </a:gs>
            <a:gs pos="50000">
              <a:srgbClr val="f7fff3"/>
            </a:gs>
            <a:gs pos="100000">
              <a:srgbClr val="f7fff3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Chart 6"/>
          <p:cNvGraphicFramePr/>
          <p:nvPr/>
        </p:nvGraphicFramePr>
        <p:xfrm>
          <a:off x="8077320" y="2537280"/>
          <a:ext cx="4113720" cy="2650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14560" y="318240"/>
            <a:ext cx="378360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c00000"/>
                </a:solidFill>
                <a:latin typeface="Calibri"/>
              </a:rPr>
              <a:t>Another View of CO</a:t>
            </a:r>
            <a:r>
              <a:rPr b="1" lang="en-US" sz="3300" spc="-1" strike="noStrike" baseline="-25000">
                <a:solidFill>
                  <a:srgbClr val="c00000"/>
                </a:solidFill>
                <a:latin typeface="Calibri"/>
              </a:rPr>
              <a:t>2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84480" y="1404720"/>
            <a:ext cx="3783600" cy="175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Calibri"/>
              </a:rPr>
              <a:t>Log scale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 (bottom graph)</a:t>
            </a:r>
            <a:endParaRPr b="0" lang="en-US" sz="2400" spc="-1" strike="noStrike">
              <a:latin typeface="Arial"/>
            </a:endParaRPr>
          </a:p>
          <a:p>
            <a:pPr marL="257040" indent="-2570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Slope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is the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continuous growth rate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0.45% per year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39" name="Chart 7"/>
          <p:cNvGraphicFramePr/>
          <p:nvPr/>
        </p:nvGraphicFramePr>
        <p:xfrm>
          <a:off x="3570120" y="3808800"/>
          <a:ext cx="4506120" cy="3026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0" name="Chart 8"/>
          <p:cNvGraphicFramePr/>
          <p:nvPr/>
        </p:nvGraphicFramePr>
        <p:xfrm>
          <a:off x="4303080" y="-8640"/>
          <a:ext cx="4506120" cy="316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1" name="TextBox 3"/>
          <p:cNvSpPr/>
          <p:nvPr/>
        </p:nvSpPr>
        <p:spPr>
          <a:xfrm>
            <a:off x="482400" y="3281760"/>
            <a:ext cx="330480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Intercept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of log graph is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log of intercept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bf0f5"/>
            </a:gs>
            <a:gs pos="50000">
              <a:srgbClr val="dbf0f5"/>
            </a:gs>
            <a:gs pos="100000">
              <a:srgbClr val="dbf0f5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85800" y="1604160"/>
            <a:ext cx="11037600" cy="136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c00000"/>
                </a:solidFill>
                <a:latin typeface="Arial"/>
                <a:ea typeface="Calibri"/>
              </a:rPr>
              <a:t>More climate change resources 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1371600" y="2971800"/>
            <a:ext cx="91429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https://mcwg.github.io/climate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6400800" y="66294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>
            <a:off x="6172200" y="6558840"/>
            <a:ext cx="594324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b1f22"/>
                </a:solidFill>
                <a:latin typeface="HelveticaNeue"/>
                <a:ea typeface="HelveticaNeue"/>
              </a:rPr>
              <a:t>© 2022 </a:t>
            </a:r>
            <a:r>
              <a:rPr b="0" i="1" lang="en-US" sz="1400" spc="-1" strike="noStrike">
                <a:solidFill>
                  <a:srgbClr val="1b1f22"/>
                </a:solidFill>
                <a:latin typeface="HelveticaNeue-Italic"/>
                <a:ea typeface="HelveticaNeue-Italic"/>
              </a:rPr>
              <a:t>Mathematics Consortium Working Group, Hughes Hallett et al.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360" y="6559200"/>
            <a:ext cx="594324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b1f22"/>
                </a:solidFill>
                <a:latin typeface="Arial"/>
              </a:rPr>
              <a:t>https://mcwg.github.io/climate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4435</TotalTime>
  <Application>LibreOffice/7.2.5.2$MacOSX_X86_64 LibreOffice_project/499f9727c189e6ef3471021d6132d4c694f357e5</Application>
  <AppVersion>15.0000</AppVersion>
  <Words>2214</Words>
  <Paragraphs>291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2021-02-21T03:50:53Z</dcterms:created>
  <dc:creator>Deborah</dc:creator>
  <dc:description/>
  <dc:language>en-US</dc:language>
  <cp:lastModifiedBy/>
  <dcterms:modified xsi:type="dcterms:W3CDTF">2022-01-26T09:34:40Z</dcterms:modified>
  <cp:revision>244</cp:revision>
  <dc:subject/>
  <dc:title>Does Data Have a Place in a Calculus Course?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27</vt:i4>
  </property>
</Properties>
</file>