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charts/chart62.xml" ContentType="application/vnd.openxmlformats-officedocument.drawingml.chart+xml"/>
  <Override PartName="/ppt/charts/chart63.xml" ContentType="application/vnd.openxmlformats-officedocument.drawingml.chart+xml"/>
  <Override PartName="/ppt/charts/chart64.xml" ContentType="application/vnd.openxmlformats-officedocument.drawingml.chart+xml"/>
  <Override PartName="/ppt/charts/chart65.xml" ContentType="application/vnd.openxmlformats-officedocument.drawingml.chart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Tucson Ice Break since 1900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974654095751194"/>
          <c:y val="0.178301093355761"/>
          <c:w val="0.85245500183666"/>
          <c:h val="0.625495614562057"/>
        </c:manualLayout>
      </c:layout>
      <c:scatterChart>
        <c:scatterStyle val="lineMarker"/>
        <c:varyColors val="0"/>
        <c:ser>
          <c:idx val="0"/>
          <c:order val="0"/>
          <c:spPr>
            <a:solidFill>
              <a:srgbClr val="000090"/>
            </a:solidFill>
            <a:ln w="19080">
              <a:noFill/>
            </a:ln>
          </c:spPr>
          <c:marker>
            <c:symbol val="circle"/>
            <c:size val="7"/>
            <c:spPr>
              <a:solidFill>
                <a:srgbClr val="000090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w="19080">
                <a:solidFill>
                  <a:srgbClr val="000000">
                    <a:alpha val="0"/>
                  </a:srgbClr>
                </a:solidFill>
                <a:round/>
              </a:ln>
            </c:spPr>
            <c:trendlineType val="linear"/>
            <c:forward val="0"/>
            <c:backward val="0"/>
            <c:dispRSqr val="0"/>
            <c:dispEq val="0"/>
          </c:trendline>
          <c:xVal>
            <c:numRef>
              <c:f>1</c:f>
              <c:numCache>
                <c:formatCode>General</c:formatCode>
                <c:ptCount val="122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  <c:pt idx="112">
                  <c:v>2012</c:v>
                </c:pt>
                <c:pt idx="113">
                  <c:v>2013</c:v>
                </c:pt>
                <c:pt idx="114">
                  <c:v>2014</c:v>
                </c:pt>
                <c:pt idx="115">
                  <c:v>2015</c:v>
                </c:pt>
                <c:pt idx="116">
                  <c:v>2016</c:v>
                </c:pt>
                <c:pt idx="117">
                  <c:v>2017</c:v>
                </c:pt>
                <c:pt idx="118">
                  <c:v>2018</c:v>
                </c:pt>
                <c:pt idx="119">
                  <c:v>2019</c:v>
                </c:pt>
                <c:pt idx="120">
                  <c:v>2020</c:v>
                </c:pt>
                <c:pt idx="121">
                  <c:v>2021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22"/>
                <c:pt idx="0">
                  <c:v>24</c:v>
                </c:pt>
                <c:pt idx="1">
                  <c:v>53</c:v>
                </c:pt>
                <c:pt idx="2">
                  <c:v>53</c:v>
                </c:pt>
                <c:pt idx="3">
                  <c:v>28</c:v>
                </c:pt>
                <c:pt idx="4">
                  <c:v>52</c:v>
                </c:pt>
                <c:pt idx="5">
                  <c:v>68</c:v>
                </c:pt>
                <c:pt idx="6">
                  <c:v>54</c:v>
                </c:pt>
                <c:pt idx="7">
                  <c:v>35</c:v>
                </c:pt>
                <c:pt idx="8">
                  <c:v>54</c:v>
                </c:pt>
                <c:pt idx="9">
                  <c:v>48</c:v>
                </c:pt>
                <c:pt idx="10">
                  <c:v>12</c:v>
                </c:pt>
                <c:pt idx="11">
                  <c:v>50</c:v>
                </c:pt>
                <c:pt idx="12">
                  <c:v>40</c:v>
                </c:pt>
                <c:pt idx="13">
                  <c:v>38</c:v>
                </c:pt>
                <c:pt idx="14">
                  <c:v>36</c:v>
                </c:pt>
                <c:pt idx="15">
                  <c:v>54</c:v>
                </c:pt>
                <c:pt idx="16">
                  <c:v>54</c:v>
                </c:pt>
                <c:pt idx="17">
                  <c:v>54</c:v>
                </c:pt>
                <c:pt idx="18">
                  <c:v>48</c:v>
                </c:pt>
                <c:pt idx="19">
                  <c:v>52</c:v>
                </c:pt>
                <c:pt idx="20">
                  <c:v>34</c:v>
                </c:pt>
                <c:pt idx="21">
                  <c:v>53</c:v>
                </c:pt>
                <c:pt idx="22">
                  <c:v>38</c:v>
                </c:pt>
                <c:pt idx="23">
                  <c:v>24</c:v>
                </c:pt>
                <c:pt idx="24">
                  <c:v>32</c:v>
                </c:pt>
                <c:pt idx="25">
                  <c:v>33</c:v>
                </c:pt>
                <c:pt idx="26">
                  <c:v>37</c:v>
                </c:pt>
                <c:pt idx="27">
                  <c:v>28</c:v>
                </c:pt>
                <c:pt idx="28">
                  <c:v>41</c:v>
                </c:pt>
                <c:pt idx="29">
                  <c:v>49</c:v>
                </c:pt>
                <c:pt idx="30">
                  <c:v>51</c:v>
                </c:pt>
                <c:pt idx="31">
                  <c:v>60</c:v>
                </c:pt>
                <c:pt idx="32">
                  <c:v>32</c:v>
                </c:pt>
                <c:pt idx="33">
                  <c:v>44</c:v>
                </c:pt>
                <c:pt idx="34">
                  <c:v>24</c:v>
                </c:pt>
                <c:pt idx="35">
                  <c:v>50</c:v>
                </c:pt>
                <c:pt idx="36">
                  <c:v>39</c:v>
                </c:pt>
                <c:pt idx="37">
                  <c:v>28</c:v>
                </c:pt>
                <c:pt idx="38">
                  <c:v>41</c:v>
                </c:pt>
                <c:pt idx="39">
                  <c:v>44</c:v>
                </c:pt>
                <c:pt idx="40">
                  <c:v>48</c:v>
                </c:pt>
                <c:pt idx="41">
                  <c:v>27</c:v>
                </c:pt>
                <c:pt idx="42">
                  <c:v>35</c:v>
                </c:pt>
                <c:pt idx="43">
                  <c:v>15</c:v>
                </c:pt>
                <c:pt idx="44">
                  <c:v>28</c:v>
                </c:pt>
                <c:pt idx="45">
                  <c:v>59</c:v>
                </c:pt>
                <c:pt idx="46">
                  <c:v>49</c:v>
                </c:pt>
                <c:pt idx="47">
                  <c:v>17</c:v>
                </c:pt>
                <c:pt idx="48">
                  <c:v>31</c:v>
                </c:pt>
                <c:pt idx="49">
                  <c:v>39</c:v>
                </c:pt>
                <c:pt idx="50">
                  <c:v>56</c:v>
                </c:pt>
                <c:pt idx="51">
                  <c:v>40</c:v>
                </c:pt>
                <c:pt idx="52">
                  <c:v>52</c:v>
                </c:pt>
                <c:pt idx="53">
                  <c:v>57</c:v>
                </c:pt>
                <c:pt idx="54">
                  <c:v>49</c:v>
                </c:pt>
                <c:pt idx="55">
                  <c:v>44</c:v>
                </c:pt>
                <c:pt idx="56">
                  <c:v>32</c:v>
                </c:pt>
                <c:pt idx="57">
                  <c:v>47</c:v>
                </c:pt>
                <c:pt idx="58">
                  <c:v>34</c:v>
                </c:pt>
                <c:pt idx="59">
                  <c:v>55</c:v>
                </c:pt>
                <c:pt idx="60">
                  <c:v>26</c:v>
                </c:pt>
                <c:pt idx="61">
                  <c:v>56</c:v>
                </c:pt>
                <c:pt idx="62">
                  <c:v>65</c:v>
                </c:pt>
                <c:pt idx="63">
                  <c:v>35</c:v>
                </c:pt>
                <c:pt idx="64">
                  <c:v>39</c:v>
                </c:pt>
                <c:pt idx="65">
                  <c:v>44</c:v>
                </c:pt>
                <c:pt idx="66">
                  <c:v>40</c:v>
                </c:pt>
                <c:pt idx="67">
                  <c:v>63</c:v>
                </c:pt>
                <c:pt idx="68">
                  <c:v>42</c:v>
                </c:pt>
                <c:pt idx="69">
                  <c:v>42</c:v>
                </c:pt>
                <c:pt idx="70">
                  <c:v>32</c:v>
                </c:pt>
                <c:pt idx="71">
                  <c:v>61</c:v>
                </c:pt>
                <c:pt idx="72">
                  <c:v>62</c:v>
                </c:pt>
                <c:pt idx="73">
                  <c:v>52</c:v>
                </c:pt>
                <c:pt idx="74">
                  <c:v>41</c:v>
                </c:pt>
                <c:pt idx="75">
                  <c:v>48</c:v>
                </c:pt>
                <c:pt idx="76">
                  <c:v>52</c:v>
                </c:pt>
                <c:pt idx="77">
                  <c:v>45</c:v>
                </c:pt>
                <c:pt idx="78">
                  <c:v>28</c:v>
                </c:pt>
                <c:pt idx="79">
                  <c:v>58</c:v>
                </c:pt>
                <c:pt idx="80">
                  <c:v>35</c:v>
                </c:pt>
                <c:pt idx="81">
                  <c:v>51</c:v>
                </c:pt>
                <c:pt idx="82">
                  <c:v>56</c:v>
                </c:pt>
                <c:pt idx="83">
                  <c:v>38</c:v>
                </c:pt>
                <c:pt idx="84">
                  <c:v>24</c:v>
                </c:pt>
                <c:pt idx="85">
                  <c:v>52</c:v>
                </c:pt>
                <c:pt idx="86">
                  <c:v>34</c:v>
                </c:pt>
                <c:pt idx="87">
                  <c:v>48</c:v>
                </c:pt>
                <c:pt idx="88">
                  <c:v>26</c:v>
                </c:pt>
                <c:pt idx="89">
                  <c:v>4</c:v>
                </c:pt>
                <c:pt idx="90">
                  <c:v>38</c:v>
                </c:pt>
                <c:pt idx="91">
                  <c:v>40</c:v>
                </c:pt>
                <c:pt idx="92">
                  <c:v>12</c:v>
                </c:pt>
                <c:pt idx="93">
                  <c:v>26</c:v>
                </c:pt>
                <c:pt idx="94">
                  <c:v>30</c:v>
                </c:pt>
                <c:pt idx="95">
                  <c:v>36</c:v>
                </c:pt>
                <c:pt idx="96">
                  <c:v>26</c:v>
                </c:pt>
                <c:pt idx="97">
                  <c:v>44</c:v>
                </c:pt>
                <c:pt idx="98">
                  <c:v>48</c:v>
                </c:pt>
                <c:pt idx="99">
                  <c:v>43</c:v>
                </c:pt>
                <c:pt idx="100">
                  <c:v>29</c:v>
                </c:pt>
                <c:pt idx="101">
                  <c:v>23</c:v>
                </c:pt>
                <c:pt idx="102">
                  <c:v>28</c:v>
                </c:pt>
                <c:pt idx="103">
                  <c:v>32</c:v>
                </c:pt>
                <c:pt idx="104">
                  <c:v>47</c:v>
                </c:pt>
                <c:pt idx="105">
                  <c:v>35</c:v>
                </c:pt>
                <c:pt idx="106">
                  <c:v>36</c:v>
                </c:pt>
                <c:pt idx="107">
                  <c:v>26</c:v>
                </c:pt>
                <c:pt idx="108">
                  <c:v>34</c:v>
                </c:pt>
                <c:pt idx="109">
                  <c:v>22</c:v>
                </c:pt>
                <c:pt idx="110">
                  <c:v>43</c:v>
                </c:pt>
                <c:pt idx="111">
                  <c:v>42</c:v>
                </c:pt>
                <c:pt idx="112">
                  <c:v>7</c:v>
                </c:pt>
                <c:pt idx="113">
                  <c:v>47</c:v>
                </c:pt>
                <c:pt idx="114">
                  <c:v>31</c:v>
                </c:pt>
                <c:pt idx="115">
                  <c:v>45</c:v>
                </c:pt>
                <c:pt idx="116">
                  <c:v>48</c:v>
                </c:pt>
                <c:pt idx="117">
                  <c:v>19</c:v>
                </c:pt>
                <c:pt idx="118">
                  <c:v>21</c:v>
                </c:pt>
                <c:pt idx="119">
                  <c:v>55</c:v>
                </c:pt>
                <c:pt idx="120">
                  <c:v>14</c:v>
                </c:pt>
                <c:pt idx="121">
                  <c:v>28</c:v>
                </c:pt>
              </c:numCache>
            </c:numRef>
          </c:yVal>
          <c:smooth val="1"/>
        </c:ser>
        <c:axId val="35560954"/>
        <c:axId val="76408742"/>
      </c:scatterChart>
      <c:valAx>
        <c:axId val="35560954"/>
        <c:scaling>
          <c:orientation val="minMax"/>
          <c:max val="2025"/>
          <c:min val="1900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96632790498347"/>
              <c:y val="0.916977051543914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76408742"/>
        <c:crosses val="autoZero"/>
        <c:crossBetween val="midCat"/>
      </c:valAx>
      <c:valAx>
        <c:axId val="76408742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Days since April 15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35560954"/>
        <c:crosses val="autoZero"/>
        <c:crossBetween val="midCat"/>
      </c:valAx>
      <c:spPr>
        <a:noFill/>
        <a:ln w="0">
          <a:noFill/>
        </a:ln>
      </c:spPr>
    </c:plotArea>
    <c:plotVisOnly val="1"/>
    <c:dispBlanksAs val="zero"/>
  </c:chart>
  <c:spPr>
    <a:solidFill>
      <a:srgbClr val="ffffff"/>
    </a:solidFill>
    <a:ln w="12600">
      <a:solidFill>
        <a:srgbClr val="000000"/>
      </a:solidFill>
      <a:round/>
    </a:ln>
  </c:spPr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Tucson Ice Break since 1900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974654095751194"/>
          <c:y val="0.178301093355761"/>
          <c:w val="0.85245500183666"/>
          <c:h val="0.625495614562057"/>
        </c:manualLayout>
      </c:layout>
      <c:scatterChart>
        <c:scatterStyle val="lineMarker"/>
        <c:varyColors val="0"/>
        <c:ser>
          <c:idx val="0"/>
          <c:order val="0"/>
          <c:spPr>
            <a:solidFill>
              <a:srgbClr val="000090"/>
            </a:solidFill>
            <a:ln w="19080">
              <a:noFill/>
            </a:ln>
          </c:spPr>
          <c:marker>
            <c:symbol val="circle"/>
            <c:size val="7"/>
            <c:spPr>
              <a:solidFill>
                <a:srgbClr val="000090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w="19080">
                <a:solidFill>
                  <a:srgbClr val="000000">
                    <a:alpha val="0"/>
                  </a:srgbClr>
                </a:solidFill>
                <a:round/>
              </a:ln>
            </c:spPr>
            <c:trendlineType val="linear"/>
            <c:forward val="0"/>
            <c:backward val="0"/>
            <c:dispRSqr val="0"/>
            <c:dispEq val="0"/>
          </c:trendline>
          <c:trendline>
            <c:spPr>
              <a:ln w="6480">
                <a:solidFill>
                  <a:srgbClr val="000000"/>
                </a:solidFill>
                <a:round/>
              </a:ln>
            </c:spPr>
            <c:trendlineType val="linear"/>
            <c:forward val="0"/>
            <c:backward val="0"/>
            <c:dispRSqr val="1"/>
            <c:dispEq val="1"/>
          </c:trendline>
          <c:xVal>
            <c:numRef>
              <c:f>1</c:f>
              <c:numCache>
                <c:formatCode>General</c:formatCode>
                <c:ptCount val="122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  <c:pt idx="112">
                  <c:v>2012</c:v>
                </c:pt>
                <c:pt idx="113">
                  <c:v>2013</c:v>
                </c:pt>
                <c:pt idx="114">
                  <c:v>2014</c:v>
                </c:pt>
                <c:pt idx="115">
                  <c:v>2015</c:v>
                </c:pt>
                <c:pt idx="116">
                  <c:v>2016</c:v>
                </c:pt>
                <c:pt idx="117">
                  <c:v>2017</c:v>
                </c:pt>
                <c:pt idx="118">
                  <c:v>2018</c:v>
                </c:pt>
                <c:pt idx="119">
                  <c:v>2019</c:v>
                </c:pt>
                <c:pt idx="120">
                  <c:v>2020</c:v>
                </c:pt>
                <c:pt idx="121">
                  <c:v>2021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22"/>
                <c:pt idx="0">
                  <c:v>24</c:v>
                </c:pt>
                <c:pt idx="1">
                  <c:v>53</c:v>
                </c:pt>
                <c:pt idx="2">
                  <c:v>53</c:v>
                </c:pt>
                <c:pt idx="3">
                  <c:v>28</c:v>
                </c:pt>
                <c:pt idx="4">
                  <c:v>52</c:v>
                </c:pt>
                <c:pt idx="5">
                  <c:v>68</c:v>
                </c:pt>
                <c:pt idx="6">
                  <c:v>54</c:v>
                </c:pt>
                <c:pt idx="7">
                  <c:v>35</c:v>
                </c:pt>
                <c:pt idx="8">
                  <c:v>54</c:v>
                </c:pt>
                <c:pt idx="9">
                  <c:v>48</c:v>
                </c:pt>
                <c:pt idx="10">
                  <c:v>12</c:v>
                </c:pt>
                <c:pt idx="11">
                  <c:v>50</c:v>
                </c:pt>
                <c:pt idx="12">
                  <c:v>40</c:v>
                </c:pt>
                <c:pt idx="13">
                  <c:v>38</c:v>
                </c:pt>
                <c:pt idx="14">
                  <c:v>36</c:v>
                </c:pt>
                <c:pt idx="15">
                  <c:v>54</c:v>
                </c:pt>
                <c:pt idx="16">
                  <c:v>54</c:v>
                </c:pt>
                <c:pt idx="17">
                  <c:v>54</c:v>
                </c:pt>
                <c:pt idx="18">
                  <c:v>48</c:v>
                </c:pt>
                <c:pt idx="19">
                  <c:v>52</c:v>
                </c:pt>
                <c:pt idx="20">
                  <c:v>34</c:v>
                </c:pt>
                <c:pt idx="21">
                  <c:v>53</c:v>
                </c:pt>
                <c:pt idx="22">
                  <c:v>38</c:v>
                </c:pt>
                <c:pt idx="23">
                  <c:v>24</c:v>
                </c:pt>
                <c:pt idx="24">
                  <c:v>32</c:v>
                </c:pt>
                <c:pt idx="25">
                  <c:v>33</c:v>
                </c:pt>
                <c:pt idx="26">
                  <c:v>37</c:v>
                </c:pt>
                <c:pt idx="27">
                  <c:v>28</c:v>
                </c:pt>
                <c:pt idx="28">
                  <c:v>41</c:v>
                </c:pt>
                <c:pt idx="29">
                  <c:v>49</c:v>
                </c:pt>
                <c:pt idx="30">
                  <c:v>51</c:v>
                </c:pt>
                <c:pt idx="31">
                  <c:v>60</c:v>
                </c:pt>
                <c:pt idx="32">
                  <c:v>32</c:v>
                </c:pt>
                <c:pt idx="33">
                  <c:v>44</c:v>
                </c:pt>
                <c:pt idx="34">
                  <c:v>24</c:v>
                </c:pt>
                <c:pt idx="35">
                  <c:v>50</c:v>
                </c:pt>
                <c:pt idx="36">
                  <c:v>39</c:v>
                </c:pt>
                <c:pt idx="37">
                  <c:v>28</c:v>
                </c:pt>
                <c:pt idx="38">
                  <c:v>41</c:v>
                </c:pt>
                <c:pt idx="39">
                  <c:v>44</c:v>
                </c:pt>
                <c:pt idx="40">
                  <c:v>48</c:v>
                </c:pt>
                <c:pt idx="41">
                  <c:v>27</c:v>
                </c:pt>
                <c:pt idx="42">
                  <c:v>35</c:v>
                </c:pt>
                <c:pt idx="43">
                  <c:v>15</c:v>
                </c:pt>
                <c:pt idx="44">
                  <c:v>28</c:v>
                </c:pt>
                <c:pt idx="45">
                  <c:v>59</c:v>
                </c:pt>
                <c:pt idx="46">
                  <c:v>49</c:v>
                </c:pt>
                <c:pt idx="47">
                  <c:v>17</c:v>
                </c:pt>
                <c:pt idx="48">
                  <c:v>31</c:v>
                </c:pt>
                <c:pt idx="49">
                  <c:v>39</c:v>
                </c:pt>
                <c:pt idx="50">
                  <c:v>56</c:v>
                </c:pt>
                <c:pt idx="51">
                  <c:v>40</c:v>
                </c:pt>
                <c:pt idx="52">
                  <c:v>52</c:v>
                </c:pt>
                <c:pt idx="53">
                  <c:v>57</c:v>
                </c:pt>
                <c:pt idx="54">
                  <c:v>49</c:v>
                </c:pt>
                <c:pt idx="55">
                  <c:v>44</c:v>
                </c:pt>
                <c:pt idx="56">
                  <c:v>32</c:v>
                </c:pt>
                <c:pt idx="57">
                  <c:v>47</c:v>
                </c:pt>
                <c:pt idx="58">
                  <c:v>34</c:v>
                </c:pt>
                <c:pt idx="59">
                  <c:v>55</c:v>
                </c:pt>
                <c:pt idx="60">
                  <c:v>26</c:v>
                </c:pt>
                <c:pt idx="61">
                  <c:v>56</c:v>
                </c:pt>
                <c:pt idx="62">
                  <c:v>65</c:v>
                </c:pt>
                <c:pt idx="63">
                  <c:v>35</c:v>
                </c:pt>
                <c:pt idx="64">
                  <c:v>39</c:v>
                </c:pt>
                <c:pt idx="65">
                  <c:v>44</c:v>
                </c:pt>
                <c:pt idx="66">
                  <c:v>40</c:v>
                </c:pt>
                <c:pt idx="67">
                  <c:v>63</c:v>
                </c:pt>
                <c:pt idx="68">
                  <c:v>42</c:v>
                </c:pt>
                <c:pt idx="69">
                  <c:v>42</c:v>
                </c:pt>
                <c:pt idx="70">
                  <c:v>32</c:v>
                </c:pt>
                <c:pt idx="71">
                  <c:v>61</c:v>
                </c:pt>
                <c:pt idx="72">
                  <c:v>62</c:v>
                </c:pt>
                <c:pt idx="73">
                  <c:v>52</c:v>
                </c:pt>
                <c:pt idx="74">
                  <c:v>41</c:v>
                </c:pt>
                <c:pt idx="75">
                  <c:v>48</c:v>
                </c:pt>
                <c:pt idx="76">
                  <c:v>52</c:v>
                </c:pt>
                <c:pt idx="77">
                  <c:v>45</c:v>
                </c:pt>
                <c:pt idx="78">
                  <c:v>28</c:v>
                </c:pt>
                <c:pt idx="79">
                  <c:v>58</c:v>
                </c:pt>
                <c:pt idx="80">
                  <c:v>35</c:v>
                </c:pt>
                <c:pt idx="81">
                  <c:v>51</c:v>
                </c:pt>
                <c:pt idx="82">
                  <c:v>56</c:v>
                </c:pt>
                <c:pt idx="83">
                  <c:v>38</c:v>
                </c:pt>
                <c:pt idx="84">
                  <c:v>24</c:v>
                </c:pt>
                <c:pt idx="85">
                  <c:v>52</c:v>
                </c:pt>
                <c:pt idx="86">
                  <c:v>34</c:v>
                </c:pt>
                <c:pt idx="87">
                  <c:v>48</c:v>
                </c:pt>
                <c:pt idx="88">
                  <c:v>26</c:v>
                </c:pt>
                <c:pt idx="89">
                  <c:v>4</c:v>
                </c:pt>
                <c:pt idx="90">
                  <c:v>38</c:v>
                </c:pt>
                <c:pt idx="91">
                  <c:v>40</c:v>
                </c:pt>
                <c:pt idx="92">
                  <c:v>12</c:v>
                </c:pt>
                <c:pt idx="93">
                  <c:v>26</c:v>
                </c:pt>
                <c:pt idx="94">
                  <c:v>30</c:v>
                </c:pt>
                <c:pt idx="95">
                  <c:v>36</c:v>
                </c:pt>
                <c:pt idx="96">
                  <c:v>26</c:v>
                </c:pt>
                <c:pt idx="97">
                  <c:v>44</c:v>
                </c:pt>
                <c:pt idx="98">
                  <c:v>48</c:v>
                </c:pt>
                <c:pt idx="99">
                  <c:v>43</c:v>
                </c:pt>
                <c:pt idx="100">
                  <c:v>29</c:v>
                </c:pt>
                <c:pt idx="101">
                  <c:v>23</c:v>
                </c:pt>
                <c:pt idx="102">
                  <c:v>28</c:v>
                </c:pt>
                <c:pt idx="103">
                  <c:v>32</c:v>
                </c:pt>
                <c:pt idx="104">
                  <c:v>47</c:v>
                </c:pt>
                <c:pt idx="105">
                  <c:v>35</c:v>
                </c:pt>
                <c:pt idx="106">
                  <c:v>36</c:v>
                </c:pt>
                <c:pt idx="107">
                  <c:v>26</c:v>
                </c:pt>
                <c:pt idx="108">
                  <c:v>34</c:v>
                </c:pt>
                <c:pt idx="109">
                  <c:v>22</c:v>
                </c:pt>
                <c:pt idx="110">
                  <c:v>43</c:v>
                </c:pt>
                <c:pt idx="111">
                  <c:v>42</c:v>
                </c:pt>
                <c:pt idx="112">
                  <c:v>7</c:v>
                </c:pt>
                <c:pt idx="113">
                  <c:v>47</c:v>
                </c:pt>
                <c:pt idx="114">
                  <c:v>31</c:v>
                </c:pt>
                <c:pt idx="115">
                  <c:v>45</c:v>
                </c:pt>
                <c:pt idx="116">
                  <c:v>48</c:v>
                </c:pt>
                <c:pt idx="117">
                  <c:v>19</c:v>
                </c:pt>
                <c:pt idx="118">
                  <c:v>21</c:v>
                </c:pt>
                <c:pt idx="119">
                  <c:v>55</c:v>
                </c:pt>
                <c:pt idx="120">
                  <c:v>14</c:v>
                </c:pt>
                <c:pt idx="121">
                  <c:v>28</c:v>
                </c:pt>
              </c:numCache>
            </c:numRef>
          </c:yVal>
          <c:smooth val="1"/>
        </c:ser>
        <c:axId val="91138839"/>
        <c:axId val="95468216"/>
      </c:scatterChart>
      <c:valAx>
        <c:axId val="91138839"/>
        <c:scaling>
          <c:orientation val="minMax"/>
          <c:max val="2025"/>
          <c:min val="1900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96632790498347"/>
              <c:y val="0.916977051543914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5468216"/>
        <c:crosses val="autoZero"/>
        <c:crossBetween val="midCat"/>
      </c:valAx>
      <c:valAx>
        <c:axId val="95468216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Days since April 15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1138839"/>
        <c:crosses val="autoZero"/>
        <c:crossBetween val="midCat"/>
      </c:valAx>
      <c:spPr>
        <a:noFill/>
        <a:ln w="0">
          <a:noFill/>
        </a:ln>
      </c:spPr>
    </c:plotArea>
    <c:plotVisOnly val="1"/>
    <c:dispBlanksAs val="zero"/>
  </c:chart>
  <c:spPr>
    <a:solidFill>
      <a:srgbClr val="ffffff"/>
    </a:solidFill>
    <a:ln w="12600">
      <a:solidFill>
        <a:srgbClr val="000000"/>
      </a:solidFill>
      <a:round/>
    </a:ln>
  </c:spPr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Tucson Ice Break since 1900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974654095751194"/>
          <c:y val="0.178301093355761"/>
          <c:w val="0.85245500183666"/>
          <c:h val="0.625495614562057"/>
        </c:manualLayout>
      </c:layout>
      <c:scatterChart>
        <c:scatterStyle val="lineMarker"/>
        <c:varyColors val="0"/>
        <c:ser>
          <c:idx val="0"/>
          <c:order val="0"/>
          <c:spPr>
            <a:solidFill>
              <a:srgbClr val="000090"/>
            </a:solidFill>
            <a:ln w="19080">
              <a:noFill/>
            </a:ln>
          </c:spPr>
          <c:marker>
            <c:symbol val="circle"/>
            <c:size val="7"/>
            <c:spPr>
              <a:solidFill>
                <a:srgbClr val="000090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w="19080">
                <a:solidFill>
                  <a:srgbClr val="000000">
                    <a:alpha val="0"/>
                  </a:srgbClr>
                </a:solidFill>
                <a:round/>
              </a:ln>
            </c:spPr>
            <c:trendlineType val="linear"/>
            <c:forward val="0"/>
            <c:backward val="0"/>
            <c:dispRSqr val="0"/>
            <c:dispEq val="0"/>
          </c:trendline>
          <c:trendline>
            <c:spPr>
              <a:ln w="6480">
                <a:solidFill>
                  <a:srgbClr val="000000"/>
                </a:solidFill>
                <a:round/>
              </a:ln>
            </c:spPr>
            <c:trendlineType val="linear"/>
            <c:forward val="0"/>
            <c:backward val="0"/>
            <c:dispRSqr val="1"/>
            <c:dispEq val="1"/>
          </c:trendline>
          <c:xVal>
            <c:numRef>
              <c:f>1</c:f>
              <c:numCache>
                <c:formatCode>General</c:formatCode>
                <c:ptCount val="122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  <c:pt idx="112">
                  <c:v>2012</c:v>
                </c:pt>
                <c:pt idx="113">
                  <c:v>2013</c:v>
                </c:pt>
                <c:pt idx="114">
                  <c:v>2014</c:v>
                </c:pt>
                <c:pt idx="115">
                  <c:v>2015</c:v>
                </c:pt>
                <c:pt idx="116">
                  <c:v>2016</c:v>
                </c:pt>
                <c:pt idx="117">
                  <c:v>2017</c:v>
                </c:pt>
                <c:pt idx="118">
                  <c:v>2018</c:v>
                </c:pt>
                <c:pt idx="119">
                  <c:v>2019</c:v>
                </c:pt>
                <c:pt idx="120">
                  <c:v>2020</c:v>
                </c:pt>
                <c:pt idx="121">
                  <c:v>2021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22"/>
                <c:pt idx="0">
                  <c:v>24</c:v>
                </c:pt>
                <c:pt idx="1">
                  <c:v>53</c:v>
                </c:pt>
                <c:pt idx="2">
                  <c:v>53</c:v>
                </c:pt>
                <c:pt idx="3">
                  <c:v>28</c:v>
                </c:pt>
                <c:pt idx="4">
                  <c:v>52</c:v>
                </c:pt>
                <c:pt idx="5">
                  <c:v>68</c:v>
                </c:pt>
                <c:pt idx="6">
                  <c:v>54</c:v>
                </c:pt>
                <c:pt idx="7">
                  <c:v>35</c:v>
                </c:pt>
                <c:pt idx="8">
                  <c:v>54</c:v>
                </c:pt>
                <c:pt idx="9">
                  <c:v>48</c:v>
                </c:pt>
                <c:pt idx="10">
                  <c:v>12</c:v>
                </c:pt>
                <c:pt idx="11">
                  <c:v>50</c:v>
                </c:pt>
                <c:pt idx="12">
                  <c:v>40</c:v>
                </c:pt>
                <c:pt idx="13">
                  <c:v>38</c:v>
                </c:pt>
                <c:pt idx="14">
                  <c:v>36</c:v>
                </c:pt>
                <c:pt idx="15">
                  <c:v>54</c:v>
                </c:pt>
                <c:pt idx="16">
                  <c:v>54</c:v>
                </c:pt>
                <c:pt idx="17">
                  <c:v>54</c:v>
                </c:pt>
                <c:pt idx="18">
                  <c:v>48</c:v>
                </c:pt>
                <c:pt idx="19">
                  <c:v>52</c:v>
                </c:pt>
                <c:pt idx="20">
                  <c:v>34</c:v>
                </c:pt>
                <c:pt idx="21">
                  <c:v>53</c:v>
                </c:pt>
                <c:pt idx="22">
                  <c:v>38</c:v>
                </c:pt>
                <c:pt idx="23">
                  <c:v>24</c:v>
                </c:pt>
                <c:pt idx="24">
                  <c:v>32</c:v>
                </c:pt>
                <c:pt idx="25">
                  <c:v>33</c:v>
                </c:pt>
                <c:pt idx="26">
                  <c:v>37</c:v>
                </c:pt>
                <c:pt idx="27">
                  <c:v>28</c:v>
                </c:pt>
                <c:pt idx="28">
                  <c:v>41</c:v>
                </c:pt>
                <c:pt idx="29">
                  <c:v>49</c:v>
                </c:pt>
                <c:pt idx="30">
                  <c:v>51</c:v>
                </c:pt>
                <c:pt idx="31">
                  <c:v>60</c:v>
                </c:pt>
                <c:pt idx="32">
                  <c:v>32</c:v>
                </c:pt>
                <c:pt idx="33">
                  <c:v>44</c:v>
                </c:pt>
                <c:pt idx="34">
                  <c:v>24</c:v>
                </c:pt>
                <c:pt idx="35">
                  <c:v>50</c:v>
                </c:pt>
                <c:pt idx="36">
                  <c:v>39</c:v>
                </c:pt>
                <c:pt idx="37">
                  <c:v>28</c:v>
                </c:pt>
                <c:pt idx="38">
                  <c:v>41</c:v>
                </c:pt>
                <c:pt idx="39">
                  <c:v>44</c:v>
                </c:pt>
                <c:pt idx="40">
                  <c:v>48</c:v>
                </c:pt>
                <c:pt idx="41">
                  <c:v>27</c:v>
                </c:pt>
                <c:pt idx="42">
                  <c:v>35</c:v>
                </c:pt>
                <c:pt idx="43">
                  <c:v>15</c:v>
                </c:pt>
                <c:pt idx="44">
                  <c:v>28</c:v>
                </c:pt>
                <c:pt idx="45">
                  <c:v>59</c:v>
                </c:pt>
                <c:pt idx="46">
                  <c:v>49</c:v>
                </c:pt>
                <c:pt idx="47">
                  <c:v>17</c:v>
                </c:pt>
                <c:pt idx="48">
                  <c:v>31</c:v>
                </c:pt>
                <c:pt idx="49">
                  <c:v>39</c:v>
                </c:pt>
                <c:pt idx="50">
                  <c:v>56</c:v>
                </c:pt>
                <c:pt idx="51">
                  <c:v>40</c:v>
                </c:pt>
                <c:pt idx="52">
                  <c:v>52</c:v>
                </c:pt>
                <c:pt idx="53">
                  <c:v>57</c:v>
                </c:pt>
                <c:pt idx="54">
                  <c:v>49</c:v>
                </c:pt>
                <c:pt idx="55">
                  <c:v>44</c:v>
                </c:pt>
                <c:pt idx="56">
                  <c:v>32</c:v>
                </c:pt>
                <c:pt idx="57">
                  <c:v>47</c:v>
                </c:pt>
                <c:pt idx="58">
                  <c:v>34</c:v>
                </c:pt>
                <c:pt idx="59">
                  <c:v>55</c:v>
                </c:pt>
                <c:pt idx="60">
                  <c:v>26</c:v>
                </c:pt>
                <c:pt idx="61">
                  <c:v>56</c:v>
                </c:pt>
                <c:pt idx="62">
                  <c:v>65</c:v>
                </c:pt>
                <c:pt idx="63">
                  <c:v>35</c:v>
                </c:pt>
                <c:pt idx="64">
                  <c:v>39</c:v>
                </c:pt>
                <c:pt idx="65">
                  <c:v>44</c:v>
                </c:pt>
                <c:pt idx="66">
                  <c:v>40</c:v>
                </c:pt>
                <c:pt idx="67">
                  <c:v>63</c:v>
                </c:pt>
                <c:pt idx="68">
                  <c:v>42</c:v>
                </c:pt>
                <c:pt idx="69">
                  <c:v>42</c:v>
                </c:pt>
                <c:pt idx="70">
                  <c:v>32</c:v>
                </c:pt>
                <c:pt idx="71">
                  <c:v>61</c:v>
                </c:pt>
                <c:pt idx="72">
                  <c:v>62</c:v>
                </c:pt>
                <c:pt idx="73">
                  <c:v>52</c:v>
                </c:pt>
                <c:pt idx="74">
                  <c:v>41</c:v>
                </c:pt>
                <c:pt idx="75">
                  <c:v>48</c:v>
                </c:pt>
                <c:pt idx="76">
                  <c:v>52</c:v>
                </c:pt>
                <c:pt idx="77">
                  <c:v>45</c:v>
                </c:pt>
                <c:pt idx="78">
                  <c:v>28</c:v>
                </c:pt>
                <c:pt idx="79">
                  <c:v>58</c:v>
                </c:pt>
                <c:pt idx="80">
                  <c:v>35</c:v>
                </c:pt>
                <c:pt idx="81">
                  <c:v>51</c:v>
                </c:pt>
                <c:pt idx="82">
                  <c:v>56</c:v>
                </c:pt>
                <c:pt idx="83">
                  <c:v>38</c:v>
                </c:pt>
                <c:pt idx="84">
                  <c:v>24</c:v>
                </c:pt>
                <c:pt idx="85">
                  <c:v>52</c:v>
                </c:pt>
                <c:pt idx="86">
                  <c:v>34</c:v>
                </c:pt>
                <c:pt idx="87">
                  <c:v>48</c:v>
                </c:pt>
                <c:pt idx="88">
                  <c:v>26</c:v>
                </c:pt>
                <c:pt idx="89">
                  <c:v>4</c:v>
                </c:pt>
                <c:pt idx="90">
                  <c:v>38</c:v>
                </c:pt>
                <c:pt idx="91">
                  <c:v>40</c:v>
                </c:pt>
                <c:pt idx="92">
                  <c:v>12</c:v>
                </c:pt>
                <c:pt idx="93">
                  <c:v>26</c:v>
                </c:pt>
                <c:pt idx="94">
                  <c:v>30</c:v>
                </c:pt>
                <c:pt idx="95">
                  <c:v>36</c:v>
                </c:pt>
                <c:pt idx="96">
                  <c:v>26</c:v>
                </c:pt>
                <c:pt idx="97">
                  <c:v>44</c:v>
                </c:pt>
                <c:pt idx="98">
                  <c:v>48</c:v>
                </c:pt>
                <c:pt idx="99">
                  <c:v>43</c:v>
                </c:pt>
                <c:pt idx="100">
                  <c:v>29</c:v>
                </c:pt>
                <c:pt idx="101">
                  <c:v>23</c:v>
                </c:pt>
                <c:pt idx="102">
                  <c:v>28</c:v>
                </c:pt>
                <c:pt idx="103">
                  <c:v>32</c:v>
                </c:pt>
                <c:pt idx="104">
                  <c:v>47</c:v>
                </c:pt>
                <c:pt idx="105">
                  <c:v>35</c:v>
                </c:pt>
                <c:pt idx="106">
                  <c:v>36</c:v>
                </c:pt>
                <c:pt idx="107">
                  <c:v>26</c:v>
                </c:pt>
                <c:pt idx="108">
                  <c:v>34</c:v>
                </c:pt>
                <c:pt idx="109">
                  <c:v>22</c:v>
                </c:pt>
                <c:pt idx="110">
                  <c:v>43</c:v>
                </c:pt>
                <c:pt idx="111">
                  <c:v>42</c:v>
                </c:pt>
                <c:pt idx="112">
                  <c:v>7</c:v>
                </c:pt>
                <c:pt idx="113">
                  <c:v>47</c:v>
                </c:pt>
                <c:pt idx="114">
                  <c:v>31</c:v>
                </c:pt>
                <c:pt idx="115">
                  <c:v>45</c:v>
                </c:pt>
                <c:pt idx="116">
                  <c:v>48</c:v>
                </c:pt>
                <c:pt idx="117">
                  <c:v>19</c:v>
                </c:pt>
                <c:pt idx="118">
                  <c:v>21</c:v>
                </c:pt>
                <c:pt idx="119">
                  <c:v>55</c:v>
                </c:pt>
                <c:pt idx="120">
                  <c:v>14</c:v>
                </c:pt>
                <c:pt idx="121">
                  <c:v>28</c:v>
                </c:pt>
              </c:numCache>
            </c:numRef>
          </c:yVal>
          <c:smooth val="1"/>
        </c:ser>
        <c:axId val="68004496"/>
        <c:axId val="94217396"/>
      </c:scatterChart>
      <c:valAx>
        <c:axId val="68004496"/>
        <c:scaling>
          <c:orientation val="minMax"/>
          <c:max val="2025"/>
          <c:min val="1900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96632790498347"/>
              <c:y val="0.916977051543914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94217396"/>
        <c:crosses val="autoZero"/>
        <c:crossBetween val="midCat"/>
      </c:valAx>
      <c:valAx>
        <c:axId val="94217396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Days since April 15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68004496"/>
        <c:crosses val="autoZero"/>
        <c:crossBetween val="midCat"/>
      </c:valAx>
      <c:spPr>
        <a:noFill/>
        <a:ln w="0">
          <a:noFill/>
        </a:ln>
      </c:spPr>
    </c:plotArea>
    <c:plotVisOnly val="1"/>
    <c:dispBlanksAs val="zero"/>
  </c:chart>
  <c:spPr>
    <a:solidFill>
      <a:srgbClr val="ffffff"/>
    </a:solidFill>
    <a:ln w="12600">
      <a:solidFill>
        <a:srgbClr val="000000"/>
      </a:solidFill>
      <a:round/>
    </a:ln>
  </c:spPr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lang="en-US" sz="18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Tucson Ice Break since 1900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0974688629971876"/>
          <c:y val="0.178241129981503"/>
          <c:w val="0.852390518280434"/>
          <c:h val="0.625525475029427"/>
        </c:manualLayout>
      </c:layout>
      <c:scatterChart>
        <c:scatterStyle val="lineMarker"/>
        <c:varyColors val="0"/>
        <c:ser>
          <c:idx val="0"/>
          <c:order val="0"/>
          <c:spPr>
            <a:solidFill>
              <a:srgbClr val="000090"/>
            </a:solidFill>
            <a:ln w="19080">
              <a:noFill/>
            </a:ln>
          </c:spPr>
          <c:marker>
            <c:symbol val="circle"/>
            <c:size val="7"/>
            <c:spPr>
              <a:solidFill>
                <a:srgbClr val="000090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trendline>
            <c:spPr>
              <a:ln w="19080">
                <a:solidFill>
                  <a:srgbClr val="000000">
                    <a:alpha val="0"/>
                  </a:srgbClr>
                </a:solidFill>
                <a:round/>
              </a:ln>
            </c:spPr>
            <c:trendlineType val="linear"/>
            <c:forward val="0"/>
            <c:backward val="0"/>
            <c:dispRSqr val="0"/>
            <c:dispEq val="0"/>
          </c:trendline>
          <c:trendline>
            <c:spPr>
              <a:ln w="6480">
                <a:solidFill>
                  <a:srgbClr val="000000"/>
                </a:solidFill>
                <a:round/>
              </a:ln>
            </c:spPr>
            <c:trendlineType val="linear"/>
            <c:forward val="0"/>
            <c:backward val="0"/>
            <c:dispRSqr val="1"/>
            <c:dispEq val="1"/>
          </c:trendline>
          <c:xVal>
            <c:numRef>
              <c:f>1</c:f>
              <c:numCache>
                <c:formatCode>General</c:formatCode>
                <c:ptCount val="122"/>
                <c:pt idx="0">
                  <c:v>1900</c:v>
                </c:pt>
                <c:pt idx="1">
                  <c:v>1901</c:v>
                </c:pt>
                <c:pt idx="2">
                  <c:v>1902</c:v>
                </c:pt>
                <c:pt idx="3">
                  <c:v>1903</c:v>
                </c:pt>
                <c:pt idx="4">
                  <c:v>1904</c:v>
                </c:pt>
                <c:pt idx="5">
                  <c:v>1905</c:v>
                </c:pt>
                <c:pt idx="6">
                  <c:v>1906</c:v>
                </c:pt>
                <c:pt idx="7">
                  <c:v>1907</c:v>
                </c:pt>
                <c:pt idx="8">
                  <c:v>1908</c:v>
                </c:pt>
                <c:pt idx="9">
                  <c:v>1909</c:v>
                </c:pt>
                <c:pt idx="10">
                  <c:v>1910</c:v>
                </c:pt>
                <c:pt idx="11">
                  <c:v>1911</c:v>
                </c:pt>
                <c:pt idx="12">
                  <c:v>1912</c:v>
                </c:pt>
                <c:pt idx="13">
                  <c:v>1913</c:v>
                </c:pt>
                <c:pt idx="14">
                  <c:v>1914</c:v>
                </c:pt>
                <c:pt idx="15">
                  <c:v>1915</c:v>
                </c:pt>
                <c:pt idx="16">
                  <c:v>1916</c:v>
                </c:pt>
                <c:pt idx="17">
                  <c:v>1917</c:v>
                </c:pt>
                <c:pt idx="18">
                  <c:v>1918</c:v>
                </c:pt>
                <c:pt idx="19">
                  <c:v>1919</c:v>
                </c:pt>
                <c:pt idx="20">
                  <c:v>1920</c:v>
                </c:pt>
                <c:pt idx="21">
                  <c:v>1921</c:v>
                </c:pt>
                <c:pt idx="22">
                  <c:v>1922</c:v>
                </c:pt>
                <c:pt idx="23">
                  <c:v>1923</c:v>
                </c:pt>
                <c:pt idx="24">
                  <c:v>1924</c:v>
                </c:pt>
                <c:pt idx="25">
                  <c:v>1925</c:v>
                </c:pt>
                <c:pt idx="26">
                  <c:v>1926</c:v>
                </c:pt>
                <c:pt idx="27">
                  <c:v>1927</c:v>
                </c:pt>
                <c:pt idx="28">
                  <c:v>1928</c:v>
                </c:pt>
                <c:pt idx="29">
                  <c:v>1929</c:v>
                </c:pt>
                <c:pt idx="30">
                  <c:v>1930</c:v>
                </c:pt>
                <c:pt idx="31">
                  <c:v>1931</c:v>
                </c:pt>
                <c:pt idx="32">
                  <c:v>1932</c:v>
                </c:pt>
                <c:pt idx="33">
                  <c:v>1933</c:v>
                </c:pt>
                <c:pt idx="34">
                  <c:v>1934</c:v>
                </c:pt>
                <c:pt idx="35">
                  <c:v>1935</c:v>
                </c:pt>
                <c:pt idx="36">
                  <c:v>1936</c:v>
                </c:pt>
                <c:pt idx="37">
                  <c:v>1937</c:v>
                </c:pt>
                <c:pt idx="38">
                  <c:v>1938</c:v>
                </c:pt>
                <c:pt idx="39">
                  <c:v>1939</c:v>
                </c:pt>
                <c:pt idx="40">
                  <c:v>1940</c:v>
                </c:pt>
                <c:pt idx="41">
                  <c:v>1941</c:v>
                </c:pt>
                <c:pt idx="42">
                  <c:v>1942</c:v>
                </c:pt>
                <c:pt idx="43">
                  <c:v>1943</c:v>
                </c:pt>
                <c:pt idx="44">
                  <c:v>1944</c:v>
                </c:pt>
                <c:pt idx="45">
                  <c:v>1945</c:v>
                </c:pt>
                <c:pt idx="46">
                  <c:v>1946</c:v>
                </c:pt>
                <c:pt idx="47">
                  <c:v>1947</c:v>
                </c:pt>
                <c:pt idx="48">
                  <c:v>1948</c:v>
                </c:pt>
                <c:pt idx="49">
                  <c:v>1949</c:v>
                </c:pt>
                <c:pt idx="50">
                  <c:v>1950</c:v>
                </c:pt>
                <c:pt idx="51">
                  <c:v>1951</c:v>
                </c:pt>
                <c:pt idx="52">
                  <c:v>1952</c:v>
                </c:pt>
                <c:pt idx="53">
                  <c:v>1953</c:v>
                </c:pt>
                <c:pt idx="54">
                  <c:v>1954</c:v>
                </c:pt>
                <c:pt idx="55">
                  <c:v>1955</c:v>
                </c:pt>
                <c:pt idx="56">
                  <c:v>1956</c:v>
                </c:pt>
                <c:pt idx="57">
                  <c:v>1957</c:v>
                </c:pt>
                <c:pt idx="58">
                  <c:v>1958</c:v>
                </c:pt>
                <c:pt idx="59">
                  <c:v>1959</c:v>
                </c:pt>
                <c:pt idx="60">
                  <c:v>1960</c:v>
                </c:pt>
                <c:pt idx="61">
                  <c:v>1961</c:v>
                </c:pt>
                <c:pt idx="62">
                  <c:v>1962</c:v>
                </c:pt>
                <c:pt idx="63">
                  <c:v>1963</c:v>
                </c:pt>
                <c:pt idx="64">
                  <c:v>1964</c:v>
                </c:pt>
                <c:pt idx="65">
                  <c:v>1965</c:v>
                </c:pt>
                <c:pt idx="66">
                  <c:v>1966</c:v>
                </c:pt>
                <c:pt idx="67">
                  <c:v>1967</c:v>
                </c:pt>
                <c:pt idx="68">
                  <c:v>1968</c:v>
                </c:pt>
                <c:pt idx="69">
                  <c:v>1969</c:v>
                </c:pt>
                <c:pt idx="70">
                  <c:v>1970</c:v>
                </c:pt>
                <c:pt idx="71">
                  <c:v>1971</c:v>
                </c:pt>
                <c:pt idx="72">
                  <c:v>1972</c:v>
                </c:pt>
                <c:pt idx="73">
                  <c:v>1973</c:v>
                </c:pt>
                <c:pt idx="74">
                  <c:v>1974</c:v>
                </c:pt>
                <c:pt idx="75">
                  <c:v>1975</c:v>
                </c:pt>
                <c:pt idx="76">
                  <c:v>1976</c:v>
                </c:pt>
                <c:pt idx="77">
                  <c:v>1977</c:v>
                </c:pt>
                <c:pt idx="78">
                  <c:v>1978</c:v>
                </c:pt>
                <c:pt idx="79">
                  <c:v>1979</c:v>
                </c:pt>
                <c:pt idx="80">
                  <c:v>1980</c:v>
                </c:pt>
                <c:pt idx="81">
                  <c:v>1981</c:v>
                </c:pt>
                <c:pt idx="82">
                  <c:v>1982</c:v>
                </c:pt>
                <c:pt idx="83">
                  <c:v>1983</c:v>
                </c:pt>
                <c:pt idx="84">
                  <c:v>1984</c:v>
                </c:pt>
                <c:pt idx="85">
                  <c:v>1985</c:v>
                </c:pt>
                <c:pt idx="86">
                  <c:v>1986</c:v>
                </c:pt>
                <c:pt idx="87">
                  <c:v>1987</c:v>
                </c:pt>
                <c:pt idx="88">
                  <c:v>1988</c:v>
                </c:pt>
                <c:pt idx="89">
                  <c:v>1989</c:v>
                </c:pt>
                <c:pt idx="90">
                  <c:v>1990</c:v>
                </c:pt>
                <c:pt idx="91">
                  <c:v>1991</c:v>
                </c:pt>
                <c:pt idx="92">
                  <c:v>1992</c:v>
                </c:pt>
                <c:pt idx="93">
                  <c:v>1993</c:v>
                </c:pt>
                <c:pt idx="94">
                  <c:v>1994</c:v>
                </c:pt>
                <c:pt idx="95">
                  <c:v>1995</c:v>
                </c:pt>
                <c:pt idx="96">
                  <c:v>1996</c:v>
                </c:pt>
                <c:pt idx="97">
                  <c:v>1997</c:v>
                </c:pt>
                <c:pt idx="98">
                  <c:v>1998</c:v>
                </c:pt>
                <c:pt idx="99">
                  <c:v>1999</c:v>
                </c:pt>
                <c:pt idx="100">
                  <c:v>2000</c:v>
                </c:pt>
                <c:pt idx="101">
                  <c:v>2001</c:v>
                </c:pt>
                <c:pt idx="102">
                  <c:v>2002</c:v>
                </c:pt>
                <c:pt idx="103">
                  <c:v>2003</c:v>
                </c:pt>
                <c:pt idx="104">
                  <c:v>2004</c:v>
                </c:pt>
                <c:pt idx="105">
                  <c:v>2005</c:v>
                </c:pt>
                <c:pt idx="106">
                  <c:v>2006</c:v>
                </c:pt>
                <c:pt idx="107">
                  <c:v>2007</c:v>
                </c:pt>
                <c:pt idx="108">
                  <c:v>2008</c:v>
                </c:pt>
                <c:pt idx="109">
                  <c:v>2009</c:v>
                </c:pt>
                <c:pt idx="110">
                  <c:v>2010</c:v>
                </c:pt>
                <c:pt idx="111">
                  <c:v>2011</c:v>
                </c:pt>
                <c:pt idx="112">
                  <c:v>2012</c:v>
                </c:pt>
                <c:pt idx="113">
                  <c:v>2013</c:v>
                </c:pt>
                <c:pt idx="114">
                  <c:v>2014</c:v>
                </c:pt>
                <c:pt idx="115">
                  <c:v>2015</c:v>
                </c:pt>
                <c:pt idx="116">
                  <c:v>2016</c:v>
                </c:pt>
                <c:pt idx="117">
                  <c:v>2017</c:v>
                </c:pt>
                <c:pt idx="118">
                  <c:v>2018</c:v>
                </c:pt>
                <c:pt idx="119">
                  <c:v>2019</c:v>
                </c:pt>
                <c:pt idx="120">
                  <c:v>2020</c:v>
                </c:pt>
                <c:pt idx="121">
                  <c:v>2021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22"/>
                <c:pt idx="0">
                  <c:v>24</c:v>
                </c:pt>
                <c:pt idx="1">
                  <c:v>53</c:v>
                </c:pt>
                <c:pt idx="2">
                  <c:v>53</c:v>
                </c:pt>
                <c:pt idx="3">
                  <c:v>28</c:v>
                </c:pt>
                <c:pt idx="4">
                  <c:v>52</c:v>
                </c:pt>
                <c:pt idx="5">
                  <c:v>68</c:v>
                </c:pt>
                <c:pt idx="6">
                  <c:v>54</c:v>
                </c:pt>
                <c:pt idx="7">
                  <c:v>35</c:v>
                </c:pt>
                <c:pt idx="8">
                  <c:v>54</c:v>
                </c:pt>
                <c:pt idx="9">
                  <c:v>48</c:v>
                </c:pt>
                <c:pt idx="10">
                  <c:v>12</c:v>
                </c:pt>
                <c:pt idx="11">
                  <c:v>50</c:v>
                </c:pt>
                <c:pt idx="12">
                  <c:v>40</c:v>
                </c:pt>
                <c:pt idx="13">
                  <c:v>38</c:v>
                </c:pt>
                <c:pt idx="14">
                  <c:v>36</c:v>
                </c:pt>
                <c:pt idx="15">
                  <c:v>54</c:v>
                </c:pt>
                <c:pt idx="16">
                  <c:v>54</c:v>
                </c:pt>
                <c:pt idx="17">
                  <c:v>54</c:v>
                </c:pt>
                <c:pt idx="18">
                  <c:v>48</c:v>
                </c:pt>
                <c:pt idx="19">
                  <c:v>52</c:v>
                </c:pt>
                <c:pt idx="20">
                  <c:v>34</c:v>
                </c:pt>
                <c:pt idx="21">
                  <c:v>53</c:v>
                </c:pt>
                <c:pt idx="22">
                  <c:v>38</c:v>
                </c:pt>
                <c:pt idx="23">
                  <c:v>24</c:v>
                </c:pt>
                <c:pt idx="24">
                  <c:v>32</c:v>
                </c:pt>
                <c:pt idx="25">
                  <c:v>33</c:v>
                </c:pt>
                <c:pt idx="26">
                  <c:v>37</c:v>
                </c:pt>
                <c:pt idx="27">
                  <c:v>28</c:v>
                </c:pt>
                <c:pt idx="28">
                  <c:v>41</c:v>
                </c:pt>
                <c:pt idx="29">
                  <c:v>49</c:v>
                </c:pt>
                <c:pt idx="30">
                  <c:v>51</c:v>
                </c:pt>
                <c:pt idx="31">
                  <c:v>60</c:v>
                </c:pt>
                <c:pt idx="32">
                  <c:v>32</c:v>
                </c:pt>
                <c:pt idx="33">
                  <c:v>44</c:v>
                </c:pt>
                <c:pt idx="34">
                  <c:v>24</c:v>
                </c:pt>
                <c:pt idx="35">
                  <c:v>50</c:v>
                </c:pt>
                <c:pt idx="36">
                  <c:v>39</c:v>
                </c:pt>
                <c:pt idx="37">
                  <c:v>28</c:v>
                </c:pt>
                <c:pt idx="38">
                  <c:v>41</c:v>
                </c:pt>
                <c:pt idx="39">
                  <c:v>44</c:v>
                </c:pt>
                <c:pt idx="40">
                  <c:v>48</c:v>
                </c:pt>
                <c:pt idx="41">
                  <c:v>27</c:v>
                </c:pt>
                <c:pt idx="42">
                  <c:v>35</c:v>
                </c:pt>
                <c:pt idx="43">
                  <c:v>15</c:v>
                </c:pt>
                <c:pt idx="44">
                  <c:v>28</c:v>
                </c:pt>
                <c:pt idx="45">
                  <c:v>59</c:v>
                </c:pt>
                <c:pt idx="46">
                  <c:v>49</c:v>
                </c:pt>
                <c:pt idx="47">
                  <c:v>17</c:v>
                </c:pt>
                <c:pt idx="48">
                  <c:v>31</c:v>
                </c:pt>
                <c:pt idx="49">
                  <c:v>39</c:v>
                </c:pt>
                <c:pt idx="50">
                  <c:v>56</c:v>
                </c:pt>
                <c:pt idx="51">
                  <c:v>40</c:v>
                </c:pt>
                <c:pt idx="52">
                  <c:v>52</c:v>
                </c:pt>
                <c:pt idx="53">
                  <c:v>57</c:v>
                </c:pt>
                <c:pt idx="54">
                  <c:v>49</c:v>
                </c:pt>
                <c:pt idx="55">
                  <c:v>44</c:v>
                </c:pt>
                <c:pt idx="56">
                  <c:v>32</c:v>
                </c:pt>
                <c:pt idx="57">
                  <c:v>47</c:v>
                </c:pt>
                <c:pt idx="58">
                  <c:v>34</c:v>
                </c:pt>
                <c:pt idx="59">
                  <c:v>55</c:v>
                </c:pt>
                <c:pt idx="60">
                  <c:v>26</c:v>
                </c:pt>
                <c:pt idx="61">
                  <c:v>56</c:v>
                </c:pt>
                <c:pt idx="62">
                  <c:v>65</c:v>
                </c:pt>
                <c:pt idx="63">
                  <c:v>35</c:v>
                </c:pt>
                <c:pt idx="64">
                  <c:v>39</c:v>
                </c:pt>
                <c:pt idx="65">
                  <c:v>44</c:v>
                </c:pt>
                <c:pt idx="66">
                  <c:v>40</c:v>
                </c:pt>
                <c:pt idx="67">
                  <c:v>63</c:v>
                </c:pt>
                <c:pt idx="68">
                  <c:v>42</c:v>
                </c:pt>
                <c:pt idx="69">
                  <c:v>42</c:v>
                </c:pt>
                <c:pt idx="70">
                  <c:v>32</c:v>
                </c:pt>
                <c:pt idx="71">
                  <c:v>61</c:v>
                </c:pt>
                <c:pt idx="72">
                  <c:v>62</c:v>
                </c:pt>
                <c:pt idx="73">
                  <c:v>52</c:v>
                </c:pt>
                <c:pt idx="74">
                  <c:v>41</c:v>
                </c:pt>
                <c:pt idx="75">
                  <c:v>48</c:v>
                </c:pt>
                <c:pt idx="76">
                  <c:v>52</c:v>
                </c:pt>
                <c:pt idx="77">
                  <c:v>45</c:v>
                </c:pt>
                <c:pt idx="78">
                  <c:v>28</c:v>
                </c:pt>
                <c:pt idx="79">
                  <c:v>58</c:v>
                </c:pt>
                <c:pt idx="80">
                  <c:v>35</c:v>
                </c:pt>
                <c:pt idx="81">
                  <c:v>51</c:v>
                </c:pt>
                <c:pt idx="82">
                  <c:v>56</c:v>
                </c:pt>
                <c:pt idx="83">
                  <c:v>38</c:v>
                </c:pt>
                <c:pt idx="84">
                  <c:v>24</c:v>
                </c:pt>
                <c:pt idx="85">
                  <c:v>52</c:v>
                </c:pt>
                <c:pt idx="86">
                  <c:v>34</c:v>
                </c:pt>
                <c:pt idx="87">
                  <c:v>48</c:v>
                </c:pt>
                <c:pt idx="88">
                  <c:v>26</c:v>
                </c:pt>
                <c:pt idx="89">
                  <c:v>4</c:v>
                </c:pt>
                <c:pt idx="90">
                  <c:v>38</c:v>
                </c:pt>
                <c:pt idx="91">
                  <c:v>40</c:v>
                </c:pt>
                <c:pt idx="92">
                  <c:v>12</c:v>
                </c:pt>
                <c:pt idx="93">
                  <c:v>26</c:v>
                </c:pt>
                <c:pt idx="94">
                  <c:v>30</c:v>
                </c:pt>
                <c:pt idx="95">
                  <c:v>36</c:v>
                </c:pt>
                <c:pt idx="96">
                  <c:v>26</c:v>
                </c:pt>
                <c:pt idx="97">
                  <c:v>44</c:v>
                </c:pt>
                <c:pt idx="98">
                  <c:v>48</c:v>
                </c:pt>
                <c:pt idx="99">
                  <c:v>43</c:v>
                </c:pt>
                <c:pt idx="100">
                  <c:v>29</c:v>
                </c:pt>
                <c:pt idx="101">
                  <c:v>23</c:v>
                </c:pt>
                <c:pt idx="102">
                  <c:v>28</c:v>
                </c:pt>
                <c:pt idx="103">
                  <c:v>32</c:v>
                </c:pt>
                <c:pt idx="104">
                  <c:v>47</c:v>
                </c:pt>
                <c:pt idx="105">
                  <c:v>35</c:v>
                </c:pt>
                <c:pt idx="106">
                  <c:v>36</c:v>
                </c:pt>
                <c:pt idx="107">
                  <c:v>26</c:v>
                </c:pt>
                <c:pt idx="108">
                  <c:v>34</c:v>
                </c:pt>
                <c:pt idx="109">
                  <c:v>22</c:v>
                </c:pt>
                <c:pt idx="110">
                  <c:v>43</c:v>
                </c:pt>
                <c:pt idx="111">
                  <c:v>42</c:v>
                </c:pt>
                <c:pt idx="112">
                  <c:v>7</c:v>
                </c:pt>
                <c:pt idx="113">
                  <c:v>47</c:v>
                </c:pt>
                <c:pt idx="114">
                  <c:v>31</c:v>
                </c:pt>
                <c:pt idx="115">
                  <c:v>45</c:v>
                </c:pt>
                <c:pt idx="116">
                  <c:v>48</c:v>
                </c:pt>
                <c:pt idx="117">
                  <c:v>19</c:v>
                </c:pt>
                <c:pt idx="118">
                  <c:v>21</c:v>
                </c:pt>
                <c:pt idx="119">
                  <c:v>55</c:v>
                </c:pt>
                <c:pt idx="120">
                  <c:v>14</c:v>
                </c:pt>
                <c:pt idx="121">
                  <c:v>28</c:v>
                </c:pt>
              </c:numCache>
            </c:numRef>
          </c:yVal>
          <c:smooth val="1"/>
        </c:ser>
        <c:axId val="47290055"/>
        <c:axId val="42817908"/>
      </c:scatterChart>
      <c:valAx>
        <c:axId val="47290055"/>
        <c:scaling>
          <c:orientation val="minMax"/>
          <c:max val="2025"/>
          <c:min val="1900"/>
        </c:scaling>
        <c:delete val="0"/>
        <c:axPos val="b"/>
        <c:title>
          <c:tx>
            <c:rich>
              <a:bodyPr rot="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Year</a:t>
                </a:r>
              </a:p>
            </c:rich>
          </c:tx>
          <c:layout>
            <c:manualLayout>
              <c:xMode val="edge"/>
              <c:yMode val="edge"/>
              <c:x val="0.496665327440739"/>
              <c:y val="0.916932907348243"/>
            </c:manualLayout>
          </c:layout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42817908"/>
        <c:crosses val="autoZero"/>
        <c:crossBetween val="midCat"/>
      </c:valAx>
      <c:valAx>
        <c:axId val="42817908"/>
        <c:scaling>
          <c:orientation val="minMax"/>
        </c:scaling>
        <c:delete val="0"/>
        <c:axPos val="l"/>
        <c:title>
          <c:tx>
            <c:rich>
              <a:bodyPr rot="-5400000"/>
              <a:lstStyle/>
              <a:p>
                <a:pPr>
                  <a:def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defRPr>
                </a:pPr>
                <a:r>
                  <a:rPr b="1" lang="en-US" sz="1000" spc="-1" strike="noStrike">
                    <a:solidFill>
                      <a:srgbClr val="000000"/>
                    </a:solidFill>
                    <a:latin typeface="Calibri"/>
                    <a:ea typeface="DejaVu Sans"/>
                  </a:rPr>
                  <a:t>Days since April 15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6480">
            <a:solidFill>
              <a:srgbClr val="8b8b8b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47290055"/>
        <c:crosses val="autoZero"/>
        <c:crossBetween val="midCat"/>
      </c:valAx>
      <c:spPr>
        <a:noFill/>
        <a:ln w="0">
          <a:noFill/>
        </a:ln>
      </c:spPr>
    </c:plotArea>
    <c:plotVisOnly val="1"/>
    <c:dispBlanksAs val="zero"/>
  </c:chart>
  <c:spPr>
    <a:solidFill>
      <a:srgbClr val="ffffff"/>
    </a:solidFill>
    <a:ln w="12600">
      <a:solidFill>
        <a:srgbClr val="000000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7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720" cy="52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0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720" cy="114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6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chart" Target="../charts/chart63.xml"/><Relationship Id="rId3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chart" Target="../charts/chart64.xml"/><Relationship Id="rId3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chart" Target="../charts/chart65.xml"/><Relationship Id="rId3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bf0f5"/>
            </a:gs>
            <a:gs pos="50000">
              <a:srgbClr val="dbf0f5"/>
            </a:gs>
            <a:gs pos="100000">
              <a:srgbClr val="dbf0f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85800" y="1333800"/>
            <a:ext cx="11037600" cy="136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c00000"/>
                </a:solidFill>
                <a:latin typeface="Arial"/>
                <a:ea typeface="Calibri"/>
              </a:rPr>
              <a:t>Tucson Ice Break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1371600" y="4114800"/>
            <a:ext cx="91429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Deb Hughes Hallett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University of Arizona/Harvard Kennedy School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Mathematics Consortium Working Group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https://mcwg.github.io/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400800" y="6629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"/>
          <p:cNvSpPr/>
          <p:nvPr/>
        </p:nvSpPr>
        <p:spPr>
          <a:xfrm>
            <a:off x="6172200" y="655920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HelveticaNeue"/>
                <a:ea typeface="HelveticaNeue"/>
              </a:rPr>
              <a:t>© 2022 </a:t>
            </a:r>
            <a:r>
              <a:rPr b="0" i="1" lang="en-US" sz="1400" spc="-1" strike="noStrike">
                <a:solidFill>
                  <a:srgbClr val="1b1f22"/>
                </a:solidFill>
                <a:latin typeface="HelveticaNeue-Italic"/>
                <a:ea typeface="HelveticaNeue-Italic"/>
              </a:rPr>
              <a:t>Mathematics Consortium Working Group, Hughes Hallett et al.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360" y="655920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Arial"/>
              </a:rPr>
              <a:t>https://mcwg.github.io/climate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Chart 8"/>
          <p:cNvGraphicFramePr/>
          <p:nvPr/>
        </p:nvGraphicFramePr>
        <p:xfrm>
          <a:off x="539640" y="2741040"/>
          <a:ext cx="5879880" cy="299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83" name="Picture 3" descr="A picture containing text, measuring stick, indoor&#10;&#10;Description automatically generated"/>
          <p:cNvPicPr/>
          <p:nvPr/>
        </p:nvPicPr>
        <p:blipFill>
          <a:blip r:embed="rId2"/>
          <a:stretch/>
        </p:blipFill>
        <p:spPr>
          <a:xfrm>
            <a:off x="0" y="2808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4" name="TextBox 4"/>
          <p:cNvSpPr/>
          <p:nvPr/>
        </p:nvSpPr>
        <p:spPr>
          <a:xfrm>
            <a:off x="1741680" y="1523880"/>
            <a:ext cx="34758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Tucson Ice Break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5" name="TextBox 5"/>
          <p:cNvSpPr/>
          <p:nvPr/>
        </p:nvSpPr>
        <p:spPr>
          <a:xfrm>
            <a:off x="223200" y="6388200"/>
            <a:ext cx="8138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https://www.wrh.noaa.gov/twc/climate/Tucson100s/Tucson100s_1st100.php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https://www.kvoa.com/weather/features/the-ice-is-thin-but-still-present-on-the-santa-cruz-river/article_f7f1fe9b-7fe7-51dc-b80b-f3c360000c6c.html</a:t>
            </a:r>
            <a:endParaRPr b="0" lang="en-US" sz="1000" spc="-1" strike="noStrike">
              <a:latin typeface="Arial"/>
            </a:endParaRPr>
          </a:p>
        </p:txBody>
      </p:sp>
      <p:sp>
        <p:nvSpPr>
          <p:cNvPr id="86" name="TextBox 6"/>
          <p:cNvSpPr/>
          <p:nvPr/>
        </p:nvSpPr>
        <p:spPr>
          <a:xfrm>
            <a:off x="223200" y="403200"/>
            <a:ext cx="769176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The date “Ice Breaks” on Santa Cruz river, Tucson</a:t>
            </a:r>
            <a:endParaRPr b="0" lang="en-US" sz="24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First day temperature goes over 100  at Tucson Airport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7" name="TextBox 7"/>
          <p:cNvSpPr/>
          <p:nvPr/>
        </p:nvSpPr>
        <p:spPr>
          <a:xfrm>
            <a:off x="631080" y="2259360"/>
            <a:ext cx="5577480" cy="3949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Has the temperature changed over the last century?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8" name="TextBox 10"/>
          <p:cNvSpPr/>
          <p:nvPr/>
        </p:nvSpPr>
        <p:spPr>
          <a:xfrm>
            <a:off x="631080" y="5897520"/>
            <a:ext cx="4170240" cy="36432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do we expect to see? Do we see it?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0" name="Picture 3" descr="A picture containing text, measuring stick, indoor&#10;&#10;Description automatically generated"/>
          <p:cNvPicPr/>
          <p:nvPr/>
        </p:nvPicPr>
        <p:blipFill>
          <a:blip r:embed="rId1"/>
          <a:stretch/>
        </p:blipFill>
        <p:spPr>
          <a:xfrm>
            <a:off x="-65880" y="-2016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91" name="TextBox 4"/>
          <p:cNvSpPr/>
          <p:nvPr/>
        </p:nvSpPr>
        <p:spPr>
          <a:xfrm>
            <a:off x="1741680" y="1523880"/>
            <a:ext cx="34758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Tucson Ice Break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2" name="TextBox 7"/>
          <p:cNvSpPr/>
          <p:nvPr/>
        </p:nvSpPr>
        <p:spPr>
          <a:xfrm>
            <a:off x="751680" y="2170080"/>
            <a:ext cx="5719680" cy="100476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What does the trendline tell us?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Date is coming earlier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Why is this?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93" name="Chart 8"/>
          <p:cNvGraphicFramePr/>
          <p:nvPr/>
        </p:nvGraphicFramePr>
        <p:xfrm>
          <a:off x="591480" y="3495960"/>
          <a:ext cx="5879880" cy="299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4" name="TextBox 9"/>
          <p:cNvSpPr/>
          <p:nvPr/>
        </p:nvSpPr>
        <p:spPr>
          <a:xfrm>
            <a:off x="223200" y="6388200"/>
            <a:ext cx="8138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https://www.wrh.noaa.gov/twc/climate/Tucson100s/Tucson100s_1st100.php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https://www.kvoa.com/weather/features/the-ice-is-thin-but-still-present-on-the-santa-cruz-river/article_f7f1fe9b-7fe7-51dc-b80b-f3c360000c6c.html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96" name="Picture 3" descr="A picture containing text, measuring stick, indoor&#10;&#10;Description automatically generated"/>
          <p:cNvPicPr/>
          <p:nvPr/>
        </p:nvPicPr>
        <p:blipFill>
          <a:blip r:embed="rId1"/>
          <a:stretch/>
        </p:blipFill>
        <p:spPr>
          <a:xfrm>
            <a:off x="-8244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97" name="TextBox 4"/>
          <p:cNvSpPr/>
          <p:nvPr/>
        </p:nvSpPr>
        <p:spPr>
          <a:xfrm>
            <a:off x="1724760" y="1284120"/>
            <a:ext cx="347580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Tucson Ice Break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TextBox 7"/>
          <p:cNvSpPr/>
          <p:nvPr/>
        </p:nvSpPr>
        <p:spPr>
          <a:xfrm>
            <a:off x="751680" y="2085480"/>
            <a:ext cx="5719680" cy="13096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How quickly is the date moving earlier? 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About 0.09 days per year. 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About 0.9 days per decade</a:t>
            </a:r>
            <a:endParaRPr b="0" lang="en-US" sz="2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About  days in a student’s lifetime</a:t>
            </a:r>
            <a:endParaRPr b="0" lang="en-US" sz="2000" spc="-1" strike="noStrike">
              <a:latin typeface="Arial"/>
            </a:endParaRPr>
          </a:p>
        </p:txBody>
      </p:sp>
      <p:graphicFrame>
        <p:nvGraphicFramePr>
          <p:cNvPr id="99" name="Chart 8"/>
          <p:cNvGraphicFramePr/>
          <p:nvPr/>
        </p:nvGraphicFramePr>
        <p:xfrm>
          <a:off x="591480" y="3495960"/>
          <a:ext cx="5879880" cy="299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0" name="TextBox 9"/>
          <p:cNvSpPr/>
          <p:nvPr/>
        </p:nvSpPr>
        <p:spPr>
          <a:xfrm>
            <a:off x="223200" y="6388200"/>
            <a:ext cx="8138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https://www.wrh.noaa.gov/twc/climate/Tucson100s/Tucson100s_1st100.php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https://www.kvoa.com/weather/features/the-ice-is-thin-but-still-present-on-the-santa-cruz-river/article_f7f1fe9b-7fe7-51dc-b80b-f3c360000c6c.html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pic>
        <p:nvPicPr>
          <p:cNvPr id="102" name="Picture 3" descr="A picture containing text, measuring stick, indoor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03" name="TextBox 4"/>
          <p:cNvSpPr/>
          <p:nvPr/>
        </p:nvSpPr>
        <p:spPr>
          <a:xfrm>
            <a:off x="1829160" y="1226880"/>
            <a:ext cx="3431880" cy="63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Tucson Ice Break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4" name="TextBox 6"/>
          <p:cNvSpPr/>
          <p:nvPr/>
        </p:nvSpPr>
        <p:spPr>
          <a:xfrm>
            <a:off x="1247040" y="2055960"/>
            <a:ext cx="4848120" cy="191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Much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variability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in the data 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Makes  predictions uncertain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But date is definitely  changing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squared is </a:t>
            </a:r>
            <a:endParaRPr b="0" lang="en-US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Correlation is  </a:t>
            </a:r>
            <a:endParaRPr b="0" lang="en-US" sz="2400" spc="-1" strike="noStrike">
              <a:latin typeface="Arial"/>
            </a:endParaRPr>
          </a:p>
        </p:txBody>
      </p:sp>
      <p:graphicFrame>
        <p:nvGraphicFramePr>
          <p:cNvPr id="105" name="Chart 7"/>
          <p:cNvGraphicFramePr/>
          <p:nvPr/>
        </p:nvGraphicFramePr>
        <p:xfrm>
          <a:off x="1149840" y="4177440"/>
          <a:ext cx="4479840" cy="2140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6" name="TextBox 8"/>
          <p:cNvSpPr/>
          <p:nvPr/>
        </p:nvSpPr>
        <p:spPr>
          <a:xfrm>
            <a:off x="223200" y="6388200"/>
            <a:ext cx="8138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https://www.wrh.noaa.gov/twc/climate/Tucson100s/Tucson100s_1st100.php</a:t>
            </a: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000" spc="-1" strike="noStrike">
                <a:solidFill>
                  <a:srgbClr val="000000"/>
                </a:solidFill>
                <a:latin typeface="Calibri"/>
                <a:ea typeface="DejaVu Sans"/>
              </a:rPr>
              <a:t>https://www.kvoa.com/weather/features/the-ice-is-thin-but-still-present-on-the-santa-cruz-river/article_f7f1fe9b-7fe7-51dc-b80b-f3c360000c6c.html</a:t>
            </a:r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bf0f5"/>
            </a:gs>
            <a:gs pos="50000">
              <a:srgbClr val="dbf0f5"/>
            </a:gs>
            <a:gs pos="100000">
              <a:srgbClr val="dbf0f5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85800" y="1604160"/>
            <a:ext cx="11037600" cy="136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c00000"/>
                </a:solidFill>
                <a:latin typeface="Arial"/>
                <a:ea typeface="Calibri"/>
              </a:rPr>
              <a:t>More climate change resources 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1371600" y="2971800"/>
            <a:ext cx="9142920" cy="205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Calibri"/>
              </a:rPr>
              <a:t>https://mcwg.github.io/climate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6400800" y="6629400"/>
            <a:ext cx="18036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"/>
          <p:cNvSpPr/>
          <p:nvPr/>
        </p:nvSpPr>
        <p:spPr>
          <a:xfrm>
            <a:off x="6172200" y="655884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HelveticaNeue"/>
                <a:ea typeface="HelveticaNeue"/>
              </a:rPr>
              <a:t>© 2022 </a:t>
            </a:r>
            <a:r>
              <a:rPr b="0" i="1" lang="en-US" sz="1400" spc="-1" strike="noStrike">
                <a:solidFill>
                  <a:srgbClr val="1b1f22"/>
                </a:solidFill>
                <a:latin typeface="HelveticaNeue-Italic"/>
                <a:ea typeface="HelveticaNeue-Italic"/>
              </a:rPr>
              <a:t>Mathematics Consortium Working Group, Hughes Hallett et al.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360" y="6559200"/>
            <a:ext cx="5943240" cy="29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1b1f22"/>
                </a:solidFill>
                <a:latin typeface="Arial"/>
              </a:rPr>
              <a:t>https://mcwg.github.io/climate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4450</TotalTime>
  <Application>LibreOffice/7.2.5.2$MacOSX_X86_64 LibreOffice_project/499f9727c189e6ef3471021d6132d4c694f357e5</Application>
  <AppVersion>15.0000</AppVersion>
  <Words>2214</Words>
  <Paragraphs>291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2021-02-21T03:50:53Z</dcterms:created>
  <dc:creator>Deborah</dc:creator>
  <dc:description/>
  <dc:language>en-US</dc:language>
  <cp:lastModifiedBy/>
  <dcterms:modified xsi:type="dcterms:W3CDTF">2022-01-26T09:34:30Z</dcterms:modified>
  <cp:revision>245</cp:revision>
  <dc:subject/>
  <dc:title>Does Data Have a Place in a Calculus Course?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Widescreen</vt:lpwstr>
  </property>
  <property fmtid="{D5CDD505-2E9C-101B-9397-08002B2CF9AE}" pid="4" name="Slides">
    <vt:i4>27</vt:i4>
  </property>
</Properties>
</file>