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23"/>
  </p:notesMasterIdLst>
  <p:sldIdLst>
    <p:sldId id="256" r:id="rId2"/>
    <p:sldId id="318" r:id="rId3"/>
    <p:sldId id="372" r:id="rId4"/>
    <p:sldId id="373" r:id="rId5"/>
    <p:sldId id="283" r:id="rId6"/>
    <p:sldId id="322" r:id="rId7"/>
    <p:sldId id="323" r:id="rId8"/>
    <p:sldId id="286" r:id="rId9"/>
    <p:sldId id="262" r:id="rId10"/>
    <p:sldId id="299" r:id="rId11"/>
    <p:sldId id="263" r:id="rId12"/>
    <p:sldId id="285" r:id="rId13"/>
    <p:sldId id="328" r:id="rId14"/>
    <p:sldId id="364" r:id="rId15"/>
    <p:sldId id="396" r:id="rId16"/>
    <p:sldId id="343" r:id="rId17"/>
    <p:sldId id="398" r:id="rId18"/>
    <p:sldId id="300" r:id="rId19"/>
    <p:sldId id="397" r:id="rId20"/>
    <p:sldId id="342" r:id="rId21"/>
    <p:sldId id="3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5853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54D4C-4EFF-498C-AE82-A4B7C63B50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B6F719-E30C-40D6-80DD-B96AFB0E8A2A}">
      <dgm:prSet/>
      <dgm:spPr/>
      <dgm:t>
        <a:bodyPr/>
        <a:lstStyle/>
        <a:p>
          <a:r>
            <a:rPr lang="en-US" dirty="0"/>
            <a:t>Provides instructors and students an environment to </a:t>
          </a:r>
          <a:r>
            <a:rPr lang="en-US" b="1" dirty="0"/>
            <a:t>weave together</a:t>
          </a:r>
          <a:r>
            <a:rPr lang="en-US" dirty="0"/>
            <a:t> narrative text, executable code, interactive visualizations, and/or videos all in one document.</a:t>
          </a:r>
        </a:p>
      </dgm:t>
    </dgm:pt>
    <dgm:pt modelId="{9A250CE1-FF0D-45E3-8029-6BF766E516D8}" type="parTrans" cxnId="{D3B6E6F2-07B9-4F29-8BEC-7C31D16BCB21}">
      <dgm:prSet/>
      <dgm:spPr/>
      <dgm:t>
        <a:bodyPr/>
        <a:lstStyle/>
        <a:p>
          <a:endParaRPr lang="en-US"/>
        </a:p>
      </dgm:t>
    </dgm:pt>
    <dgm:pt modelId="{364D18CD-992F-416A-AFC4-08CAB16AC781}" type="sibTrans" cxnId="{D3B6E6F2-07B9-4F29-8BEC-7C31D16BCB21}">
      <dgm:prSet/>
      <dgm:spPr/>
      <dgm:t>
        <a:bodyPr/>
        <a:lstStyle/>
        <a:p>
          <a:endParaRPr lang="en-US"/>
        </a:p>
      </dgm:t>
    </dgm:pt>
    <dgm:pt modelId="{29CCAED7-5D4F-4106-90EF-0F41157A10DC}">
      <dgm:prSet/>
      <dgm:spPr/>
      <dgm:t>
        <a:bodyPr/>
        <a:lstStyle/>
        <a:p>
          <a:r>
            <a:rPr lang="en-US" dirty="0"/>
            <a:t>Materials are </a:t>
          </a:r>
          <a:r>
            <a:rPr lang="en-US" b="1" dirty="0"/>
            <a:t>FREE</a:t>
          </a:r>
          <a:r>
            <a:rPr lang="en-US" dirty="0"/>
            <a:t>! No additional technology required. Course materials are delivered in Google </a:t>
          </a:r>
          <a:r>
            <a:rPr lang="en-US" dirty="0" err="1"/>
            <a:t>Colaboratory</a:t>
          </a:r>
          <a:r>
            <a:rPr lang="en-US" dirty="0"/>
            <a:t>, a free, cloud-based application.  </a:t>
          </a:r>
        </a:p>
      </dgm:t>
    </dgm:pt>
    <dgm:pt modelId="{D0B5F652-9A5E-4248-88EA-BA72115054DA}" type="parTrans" cxnId="{22B14239-7824-4306-AAC3-7607B6CBC64C}">
      <dgm:prSet/>
      <dgm:spPr/>
      <dgm:t>
        <a:bodyPr/>
        <a:lstStyle/>
        <a:p>
          <a:endParaRPr lang="en-US"/>
        </a:p>
      </dgm:t>
    </dgm:pt>
    <dgm:pt modelId="{0C0E05F1-9066-4CCB-AA01-FAF06425A870}" type="sibTrans" cxnId="{22B14239-7824-4306-AAC3-7607B6CBC64C}">
      <dgm:prSet/>
      <dgm:spPr/>
      <dgm:t>
        <a:bodyPr/>
        <a:lstStyle/>
        <a:p>
          <a:endParaRPr lang="en-US"/>
        </a:p>
      </dgm:t>
    </dgm:pt>
    <dgm:pt modelId="{3E37E7D6-47AD-4BC9-8658-591C58154BAC}">
      <dgm:prSet/>
      <dgm:spPr/>
      <dgm:t>
        <a:bodyPr/>
        <a:lstStyle/>
        <a:p>
          <a:r>
            <a:rPr lang="en-US"/>
            <a:t>The </a:t>
          </a:r>
          <a:r>
            <a:rPr lang="en-US" b="1"/>
            <a:t>flexibility</a:t>
          </a:r>
          <a:r>
            <a:rPr lang="en-US"/>
            <a:t> to design materials for a variety of course formats. </a:t>
          </a:r>
        </a:p>
      </dgm:t>
    </dgm:pt>
    <dgm:pt modelId="{4A1E38B2-AB8D-4A4A-BF8E-F9C65E7A4002}" type="parTrans" cxnId="{965AB220-2B9F-4AD8-AFE4-EE3CF5B03317}">
      <dgm:prSet/>
      <dgm:spPr/>
      <dgm:t>
        <a:bodyPr/>
        <a:lstStyle/>
        <a:p>
          <a:endParaRPr lang="en-US"/>
        </a:p>
      </dgm:t>
    </dgm:pt>
    <dgm:pt modelId="{77189733-E007-4223-8E3B-54097D39A4CB}" type="sibTrans" cxnId="{965AB220-2B9F-4AD8-AFE4-EE3CF5B03317}">
      <dgm:prSet/>
      <dgm:spPr/>
      <dgm:t>
        <a:bodyPr/>
        <a:lstStyle/>
        <a:p>
          <a:endParaRPr lang="en-US"/>
        </a:p>
      </dgm:t>
    </dgm:pt>
    <dgm:pt modelId="{C5179886-B450-4C07-882D-29759F5113AB}">
      <dgm:prSet/>
      <dgm:spPr/>
      <dgm:t>
        <a:bodyPr/>
        <a:lstStyle/>
        <a:p>
          <a:r>
            <a:rPr lang="en-US" dirty="0"/>
            <a:t>Create a </a:t>
          </a:r>
          <a:r>
            <a:rPr lang="en-US" b="1" dirty="0"/>
            <a:t>dynamic</a:t>
          </a:r>
          <a:r>
            <a:rPr lang="en-US" dirty="0"/>
            <a:t> learning environment for students to experiment with mathematics.</a:t>
          </a:r>
        </a:p>
      </dgm:t>
    </dgm:pt>
    <dgm:pt modelId="{45144E45-AFCD-4C6D-9357-FDE415DC3EA8}" type="parTrans" cxnId="{1EF2388D-2906-4E4F-8EEA-42995BF722E2}">
      <dgm:prSet/>
      <dgm:spPr/>
      <dgm:t>
        <a:bodyPr/>
        <a:lstStyle/>
        <a:p>
          <a:endParaRPr lang="en-US"/>
        </a:p>
      </dgm:t>
    </dgm:pt>
    <dgm:pt modelId="{B0A42F8B-665C-43D7-9752-7D4419DDC68C}" type="sibTrans" cxnId="{1EF2388D-2906-4E4F-8EEA-42995BF722E2}">
      <dgm:prSet/>
      <dgm:spPr/>
      <dgm:t>
        <a:bodyPr/>
        <a:lstStyle/>
        <a:p>
          <a:endParaRPr lang="en-US"/>
        </a:p>
      </dgm:t>
    </dgm:pt>
    <dgm:pt modelId="{1EF37F8A-B0AA-4D85-A851-6DD95C8F55C1}" type="pres">
      <dgm:prSet presAssocID="{44B54D4C-4EFF-498C-AE82-A4B7C63B509D}" presName="root" presStyleCnt="0">
        <dgm:presLayoutVars>
          <dgm:dir/>
          <dgm:resizeHandles val="exact"/>
        </dgm:presLayoutVars>
      </dgm:prSet>
      <dgm:spPr/>
    </dgm:pt>
    <dgm:pt modelId="{573327A5-324E-48E7-B162-EC8BF5C7D10B}" type="pres">
      <dgm:prSet presAssocID="{F8B6F719-E30C-40D6-80DD-B96AFB0E8A2A}" presName="compNode" presStyleCnt="0"/>
      <dgm:spPr/>
    </dgm:pt>
    <dgm:pt modelId="{68836FA5-22CE-41A0-8599-8BBC546749F4}" type="pres">
      <dgm:prSet presAssocID="{F8B6F719-E30C-40D6-80DD-B96AFB0E8A2A}" presName="bgRect" presStyleLbl="bgShp" presStyleIdx="0" presStyleCnt="4"/>
      <dgm:spPr/>
    </dgm:pt>
    <dgm:pt modelId="{42A4B4D1-CD93-4138-8646-0731B07E1EF9}" type="pres">
      <dgm:prSet presAssocID="{F8B6F719-E30C-40D6-80DD-B96AFB0E8A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outline"/>
        </a:ext>
      </dgm:extLst>
    </dgm:pt>
    <dgm:pt modelId="{40A9BF12-D9DE-4DCA-B5E2-15803C0BF73A}" type="pres">
      <dgm:prSet presAssocID="{F8B6F719-E30C-40D6-80DD-B96AFB0E8A2A}" presName="spaceRect" presStyleCnt="0"/>
      <dgm:spPr/>
    </dgm:pt>
    <dgm:pt modelId="{9767F0C6-73D3-4659-A5F9-5066E86E97FC}" type="pres">
      <dgm:prSet presAssocID="{F8B6F719-E30C-40D6-80DD-B96AFB0E8A2A}" presName="parTx" presStyleLbl="revTx" presStyleIdx="0" presStyleCnt="4">
        <dgm:presLayoutVars>
          <dgm:chMax val="0"/>
          <dgm:chPref val="0"/>
        </dgm:presLayoutVars>
      </dgm:prSet>
      <dgm:spPr/>
    </dgm:pt>
    <dgm:pt modelId="{514A5948-08D5-4653-85D2-4830F0AEBBA6}" type="pres">
      <dgm:prSet presAssocID="{364D18CD-992F-416A-AFC4-08CAB16AC781}" presName="sibTrans" presStyleCnt="0"/>
      <dgm:spPr/>
    </dgm:pt>
    <dgm:pt modelId="{85ACE724-0E0E-48CA-9AE6-C64DC53EDCA2}" type="pres">
      <dgm:prSet presAssocID="{29CCAED7-5D4F-4106-90EF-0F41157A10DC}" presName="compNode" presStyleCnt="0"/>
      <dgm:spPr/>
    </dgm:pt>
    <dgm:pt modelId="{339BCA40-86E3-45C3-8AEC-99B60D3902F7}" type="pres">
      <dgm:prSet presAssocID="{29CCAED7-5D4F-4106-90EF-0F41157A10DC}" presName="bgRect" presStyleLbl="bgShp" presStyleIdx="1" presStyleCnt="4"/>
      <dgm:spPr/>
    </dgm:pt>
    <dgm:pt modelId="{C87D8FA7-3B0C-4992-868E-9EE3DB6B5076}" type="pres">
      <dgm:prSet presAssocID="{29CCAED7-5D4F-4106-90EF-0F41157A10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0A0F77A-BCFB-4F05-8B5E-E5ACDF1217F2}" type="pres">
      <dgm:prSet presAssocID="{29CCAED7-5D4F-4106-90EF-0F41157A10DC}" presName="spaceRect" presStyleCnt="0"/>
      <dgm:spPr/>
    </dgm:pt>
    <dgm:pt modelId="{C7FF00E5-9A8E-46B0-B336-5A712E0F3F94}" type="pres">
      <dgm:prSet presAssocID="{29CCAED7-5D4F-4106-90EF-0F41157A10DC}" presName="parTx" presStyleLbl="revTx" presStyleIdx="1" presStyleCnt="4">
        <dgm:presLayoutVars>
          <dgm:chMax val="0"/>
          <dgm:chPref val="0"/>
        </dgm:presLayoutVars>
      </dgm:prSet>
      <dgm:spPr/>
    </dgm:pt>
    <dgm:pt modelId="{1784E478-B2AE-4DDC-A488-733AFA2543B6}" type="pres">
      <dgm:prSet presAssocID="{0C0E05F1-9066-4CCB-AA01-FAF06425A870}" presName="sibTrans" presStyleCnt="0"/>
      <dgm:spPr/>
    </dgm:pt>
    <dgm:pt modelId="{CBC60A71-20B3-4820-B09E-1E8CE2F439E3}" type="pres">
      <dgm:prSet presAssocID="{3E37E7D6-47AD-4BC9-8658-591C58154BAC}" presName="compNode" presStyleCnt="0"/>
      <dgm:spPr/>
    </dgm:pt>
    <dgm:pt modelId="{29498EBC-C967-41DB-85C3-099FAB5B2214}" type="pres">
      <dgm:prSet presAssocID="{3E37E7D6-47AD-4BC9-8658-591C58154BAC}" presName="bgRect" presStyleLbl="bgShp" presStyleIdx="2" presStyleCnt="4"/>
      <dgm:spPr/>
    </dgm:pt>
    <dgm:pt modelId="{649F90C6-233B-43A6-B76B-D7BBD3D4CE9F}" type="pres">
      <dgm:prSet presAssocID="{3E37E7D6-47AD-4BC9-8658-591C58154B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oga outline"/>
        </a:ext>
      </dgm:extLst>
    </dgm:pt>
    <dgm:pt modelId="{7ADE37D7-11D6-4DF4-8213-80996FC26808}" type="pres">
      <dgm:prSet presAssocID="{3E37E7D6-47AD-4BC9-8658-591C58154BAC}" presName="spaceRect" presStyleCnt="0"/>
      <dgm:spPr/>
    </dgm:pt>
    <dgm:pt modelId="{6F38A004-0B77-47AD-A461-8A2935865D3B}" type="pres">
      <dgm:prSet presAssocID="{3E37E7D6-47AD-4BC9-8658-591C58154BAC}" presName="parTx" presStyleLbl="revTx" presStyleIdx="2" presStyleCnt="4">
        <dgm:presLayoutVars>
          <dgm:chMax val="0"/>
          <dgm:chPref val="0"/>
        </dgm:presLayoutVars>
      </dgm:prSet>
      <dgm:spPr/>
    </dgm:pt>
    <dgm:pt modelId="{8E1ABD1D-8708-40C0-88C3-46889BFD236B}" type="pres">
      <dgm:prSet presAssocID="{77189733-E007-4223-8E3B-54097D39A4CB}" presName="sibTrans" presStyleCnt="0"/>
      <dgm:spPr/>
    </dgm:pt>
    <dgm:pt modelId="{8E072D22-A7A1-4179-9248-FFA314503FD3}" type="pres">
      <dgm:prSet presAssocID="{C5179886-B450-4C07-882D-29759F5113AB}" presName="compNode" presStyleCnt="0"/>
      <dgm:spPr/>
    </dgm:pt>
    <dgm:pt modelId="{CA48B507-FDF1-439D-B502-265A5FB5676F}" type="pres">
      <dgm:prSet presAssocID="{C5179886-B450-4C07-882D-29759F5113AB}" presName="bgRect" presStyleLbl="bgShp" presStyleIdx="3" presStyleCnt="4"/>
      <dgm:spPr/>
    </dgm:pt>
    <dgm:pt modelId="{329EF47E-9A92-4EDA-847A-A6137C5AEB33}" type="pres">
      <dgm:prSet presAssocID="{C5179886-B450-4C07-882D-29759F5113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D02295D7-D85F-4FD8-A3CA-5FE4D66DD210}" type="pres">
      <dgm:prSet presAssocID="{C5179886-B450-4C07-882D-29759F5113AB}" presName="spaceRect" presStyleCnt="0"/>
      <dgm:spPr/>
    </dgm:pt>
    <dgm:pt modelId="{1917138A-478E-4F7E-9348-A27E4E7DE36E}" type="pres">
      <dgm:prSet presAssocID="{C5179886-B450-4C07-882D-29759F5113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5AB220-2B9F-4AD8-AFE4-EE3CF5B03317}" srcId="{44B54D4C-4EFF-498C-AE82-A4B7C63B509D}" destId="{3E37E7D6-47AD-4BC9-8658-591C58154BAC}" srcOrd="2" destOrd="0" parTransId="{4A1E38B2-AB8D-4A4A-BF8E-F9C65E7A4002}" sibTransId="{77189733-E007-4223-8E3B-54097D39A4CB}"/>
    <dgm:cxn modelId="{22B14239-7824-4306-AAC3-7607B6CBC64C}" srcId="{44B54D4C-4EFF-498C-AE82-A4B7C63B509D}" destId="{29CCAED7-5D4F-4106-90EF-0F41157A10DC}" srcOrd="1" destOrd="0" parTransId="{D0B5F652-9A5E-4248-88EA-BA72115054DA}" sibTransId="{0C0E05F1-9066-4CCB-AA01-FAF06425A870}"/>
    <dgm:cxn modelId="{1EF2388D-2906-4E4F-8EEA-42995BF722E2}" srcId="{44B54D4C-4EFF-498C-AE82-A4B7C63B509D}" destId="{C5179886-B450-4C07-882D-29759F5113AB}" srcOrd="3" destOrd="0" parTransId="{45144E45-AFCD-4C6D-9357-FDE415DC3EA8}" sibTransId="{B0A42F8B-665C-43D7-9752-7D4419DDC68C}"/>
    <dgm:cxn modelId="{893794CD-1EEF-437A-8A18-A232BABEE043}" type="presOf" srcId="{3E37E7D6-47AD-4BC9-8658-591C58154BAC}" destId="{6F38A004-0B77-47AD-A461-8A2935865D3B}" srcOrd="0" destOrd="0" presId="urn:microsoft.com/office/officeart/2018/2/layout/IconVerticalSolidList"/>
    <dgm:cxn modelId="{B1E037DF-F35F-4AA6-AB5B-29AFAC862753}" type="presOf" srcId="{44B54D4C-4EFF-498C-AE82-A4B7C63B509D}" destId="{1EF37F8A-B0AA-4D85-A851-6DD95C8F55C1}" srcOrd="0" destOrd="0" presId="urn:microsoft.com/office/officeart/2018/2/layout/IconVerticalSolidList"/>
    <dgm:cxn modelId="{72C6FDE1-F43D-418F-812B-A4F237F2CCAF}" type="presOf" srcId="{F8B6F719-E30C-40D6-80DD-B96AFB0E8A2A}" destId="{9767F0C6-73D3-4659-A5F9-5066E86E97FC}" srcOrd="0" destOrd="0" presId="urn:microsoft.com/office/officeart/2018/2/layout/IconVerticalSolidList"/>
    <dgm:cxn modelId="{E1B7E6E4-40C8-4ED8-AC75-615ED1DE664B}" type="presOf" srcId="{C5179886-B450-4C07-882D-29759F5113AB}" destId="{1917138A-478E-4F7E-9348-A27E4E7DE36E}" srcOrd="0" destOrd="0" presId="urn:microsoft.com/office/officeart/2018/2/layout/IconVerticalSolidList"/>
    <dgm:cxn modelId="{E99F7EEE-4C32-44AE-BD4B-60706D523403}" type="presOf" srcId="{29CCAED7-5D4F-4106-90EF-0F41157A10DC}" destId="{C7FF00E5-9A8E-46B0-B336-5A712E0F3F94}" srcOrd="0" destOrd="0" presId="urn:microsoft.com/office/officeart/2018/2/layout/IconVerticalSolidList"/>
    <dgm:cxn modelId="{D3B6E6F2-07B9-4F29-8BEC-7C31D16BCB21}" srcId="{44B54D4C-4EFF-498C-AE82-A4B7C63B509D}" destId="{F8B6F719-E30C-40D6-80DD-B96AFB0E8A2A}" srcOrd="0" destOrd="0" parTransId="{9A250CE1-FF0D-45E3-8029-6BF766E516D8}" sibTransId="{364D18CD-992F-416A-AFC4-08CAB16AC781}"/>
    <dgm:cxn modelId="{A26B6735-27F0-4F45-8129-6C4B7E369AEF}" type="presParOf" srcId="{1EF37F8A-B0AA-4D85-A851-6DD95C8F55C1}" destId="{573327A5-324E-48E7-B162-EC8BF5C7D10B}" srcOrd="0" destOrd="0" presId="urn:microsoft.com/office/officeart/2018/2/layout/IconVerticalSolidList"/>
    <dgm:cxn modelId="{A368B614-D0EC-4AC3-AA5E-D4DED5A7464D}" type="presParOf" srcId="{573327A5-324E-48E7-B162-EC8BF5C7D10B}" destId="{68836FA5-22CE-41A0-8599-8BBC546749F4}" srcOrd="0" destOrd="0" presId="urn:microsoft.com/office/officeart/2018/2/layout/IconVerticalSolidList"/>
    <dgm:cxn modelId="{098FE206-3B1B-45E4-B2D4-7E50C3EEFF82}" type="presParOf" srcId="{573327A5-324E-48E7-B162-EC8BF5C7D10B}" destId="{42A4B4D1-CD93-4138-8646-0731B07E1EF9}" srcOrd="1" destOrd="0" presId="urn:microsoft.com/office/officeart/2018/2/layout/IconVerticalSolidList"/>
    <dgm:cxn modelId="{C44D25A9-E3E7-4017-B8B0-6FF322EE7545}" type="presParOf" srcId="{573327A5-324E-48E7-B162-EC8BF5C7D10B}" destId="{40A9BF12-D9DE-4DCA-B5E2-15803C0BF73A}" srcOrd="2" destOrd="0" presId="urn:microsoft.com/office/officeart/2018/2/layout/IconVerticalSolidList"/>
    <dgm:cxn modelId="{DE4B7518-8235-4D7E-983A-607893E0D620}" type="presParOf" srcId="{573327A5-324E-48E7-B162-EC8BF5C7D10B}" destId="{9767F0C6-73D3-4659-A5F9-5066E86E97FC}" srcOrd="3" destOrd="0" presId="urn:microsoft.com/office/officeart/2018/2/layout/IconVerticalSolidList"/>
    <dgm:cxn modelId="{706D13E0-235A-46CF-88C1-F30AEADCEABE}" type="presParOf" srcId="{1EF37F8A-B0AA-4D85-A851-6DD95C8F55C1}" destId="{514A5948-08D5-4653-85D2-4830F0AEBBA6}" srcOrd="1" destOrd="0" presId="urn:microsoft.com/office/officeart/2018/2/layout/IconVerticalSolidList"/>
    <dgm:cxn modelId="{BF160CCF-8FF4-4D4A-96C9-A254F087B4F2}" type="presParOf" srcId="{1EF37F8A-B0AA-4D85-A851-6DD95C8F55C1}" destId="{85ACE724-0E0E-48CA-9AE6-C64DC53EDCA2}" srcOrd="2" destOrd="0" presId="urn:microsoft.com/office/officeart/2018/2/layout/IconVerticalSolidList"/>
    <dgm:cxn modelId="{D6E0C484-AB33-4F02-BFA3-3C7A8A72990B}" type="presParOf" srcId="{85ACE724-0E0E-48CA-9AE6-C64DC53EDCA2}" destId="{339BCA40-86E3-45C3-8AEC-99B60D3902F7}" srcOrd="0" destOrd="0" presId="urn:microsoft.com/office/officeart/2018/2/layout/IconVerticalSolidList"/>
    <dgm:cxn modelId="{40D54A08-04E6-4F7E-B0AE-E08F67C4749A}" type="presParOf" srcId="{85ACE724-0E0E-48CA-9AE6-C64DC53EDCA2}" destId="{C87D8FA7-3B0C-4992-868E-9EE3DB6B5076}" srcOrd="1" destOrd="0" presId="urn:microsoft.com/office/officeart/2018/2/layout/IconVerticalSolidList"/>
    <dgm:cxn modelId="{093B66DE-78F7-4814-9825-1D54A430B67E}" type="presParOf" srcId="{85ACE724-0E0E-48CA-9AE6-C64DC53EDCA2}" destId="{A0A0F77A-BCFB-4F05-8B5E-E5ACDF1217F2}" srcOrd="2" destOrd="0" presId="urn:microsoft.com/office/officeart/2018/2/layout/IconVerticalSolidList"/>
    <dgm:cxn modelId="{CAF87530-778F-4A23-90BE-CF79F2E128DD}" type="presParOf" srcId="{85ACE724-0E0E-48CA-9AE6-C64DC53EDCA2}" destId="{C7FF00E5-9A8E-46B0-B336-5A712E0F3F94}" srcOrd="3" destOrd="0" presId="urn:microsoft.com/office/officeart/2018/2/layout/IconVerticalSolidList"/>
    <dgm:cxn modelId="{1653B4A7-AA9D-44CC-872D-87ACFF758FFC}" type="presParOf" srcId="{1EF37F8A-B0AA-4D85-A851-6DD95C8F55C1}" destId="{1784E478-B2AE-4DDC-A488-733AFA2543B6}" srcOrd="3" destOrd="0" presId="urn:microsoft.com/office/officeart/2018/2/layout/IconVerticalSolidList"/>
    <dgm:cxn modelId="{8728468A-33D9-40D5-AC47-F75E85DF2606}" type="presParOf" srcId="{1EF37F8A-B0AA-4D85-A851-6DD95C8F55C1}" destId="{CBC60A71-20B3-4820-B09E-1E8CE2F439E3}" srcOrd="4" destOrd="0" presId="urn:microsoft.com/office/officeart/2018/2/layout/IconVerticalSolidList"/>
    <dgm:cxn modelId="{D399C0C5-1BAA-49B4-BCF2-100ABC74B1AE}" type="presParOf" srcId="{CBC60A71-20B3-4820-B09E-1E8CE2F439E3}" destId="{29498EBC-C967-41DB-85C3-099FAB5B2214}" srcOrd="0" destOrd="0" presId="urn:microsoft.com/office/officeart/2018/2/layout/IconVerticalSolidList"/>
    <dgm:cxn modelId="{A0286FE1-DA71-4FE8-BAEB-D9F0A36C5F3D}" type="presParOf" srcId="{CBC60A71-20B3-4820-B09E-1E8CE2F439E3}" destId="{649F90C6-233B-43A6-B76B-D7BBD3D4CE9F}" srcOrd="1" destOrd="0" presId="urn:microsoft.com/office/officeart/2018/2/layout/IconVerticalSolidList"/>
    <dgm:cxn modelId="{447931B7-14C4-4092-93D5-3DE9B53B484A}" type="presParOf" srcId="{CBC60A71-20B3-4820-B09E-1E8CE2F439E3}" destId="{7ADE37D7-11D6-4DF4-8213-80996FC26808}" srcOrd="2" destOrd="0" presId="urn:microsoft.com/office/officeart/2018/2/layout/IconVerticalSolidList"/>
    <dgm:cxn modelId="{F5C3B579-DBDD-4E47-823C-3FBED0647772}" type="presParOf" srcId="{CBC60A71-20B3-4820-B09E-1E8CE2F439E3}" destId="{6F38A004-0B77-47AD-A461-8A2935865D3B}" srcOrd="3" destOrd="0" presId="urn:microsoft.com/office/officeart/2018/2/layout/IconVerticalSolidList"/>
    <dgm:cxn modelId="{80053C17-9260-40C2-A4C0-D913B6E353B7}" type="presParOf" srcId="{1EF37F8A-B0AA-4D85-A851-6DD95C8F55C1}" destId="{8E1ABD1D-8708-40C0-88C3-46889BFD236B}" srcOrd="5" destOrd="0" presId="urn:microsoft.com/office/officeart/2018/2/layout/IconVerticalSolidList"/>
    <dgm:cxn modelId="{7B13C772-6E75-4A47-8085-108F19AA4054}" type="presParOf" srcId="{1EF37F8A-B0AA-4D85-A851-6DD95C8F55C1}" destId="{8E072D22-A7A1-4179-9248-FFA314503FD3}" srcOrd="6" destOrd="0" presId="urn:microsoft.com/office/officeart/2018/2/layout/IconVerticalSolidList"/>
    <dgm:cxn modelId="{5C5F9A9F-02BE-4C49-9724-927950192CA7}" type="presParOf" srcId="{8E072D22-A7A1-4179-9248-FFA314503FD3}" destId="{CA48B507-FDF1-439D-B502-265A5FB5676F}" srcOrd="0" destOrd="0" presId="urn:microsoft.com/office/officeart/2018/2/layout/IconVerticalSolidList"/>
    <dgm:cxn modelId="{A76D546C-9820-47E0-B8B1-5F3BE0AFF3D5}" type="presParOf" srcId="{8E072D22-A7A1-4179-9248-FFA314503FD3}" destId="{329EF47E-9A92-4EDA-847A-A6137C5AEB33}" srcOrd="1" destOrd="0" presId="urn:microsoft.com/office/officeart/2018/2/layout/IconVerticalSolidList"/>
    <dgm:cxn modelId="{3EAB7DB9-0D18-4071-B930-05447A509916}" type="presParOf" srcId="{8E072D22-A7A1-4179-9248-FFA314503FD3}" destId="{D02295D7-D85F-4FD8-A3CA-5FE4D66DD210}" srcOrd="2" destOrd="0" presId="urn:microsoft.com/office/officeart/2018/2/layout/IconVerticalSolidList"/>
    <dgm:cxn modelId="{E3899580-3A37-4F6D-B4B4-C92D258C6BA1}" type="presParOf" srcId="{8E072D22-A7A1-4179-9248-FFA314503FD3}" destId="{1917138A-478E-4F7E-9348-A27E4E7DE3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36FA5-22CE-41A0-8599-8BBC546749F4}">
      <dsp:nvSpPr>
        <dsp:cNvPr id="0" name=""/>
        <dsp:cNvSpPr/>
      </dsp:nvSpPr>
      <dsp:spPr>
        <a:xfrm>
          <a:off x="0" y="1808"/>
          <a:ext cx="11137186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4B4D1-CD93-4138-8646-0731B07E1EF9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7F0C6-73D3-4659-A5F9-5066E86E97FC}">
      <dsp:nvSpPr>
        <dsp:cNvPr id="0" name=""/>
        <dsp:cNvSpPr/>
      </dsp:nvSpPr>
      <dsp:spPr>
        <a:xfrm>
          <a:off x="1058686" y="1808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Provides instructors and students an environment to </a:t>
          </a:r>
          <a:r>
            <a:rPr lang="en-US" sz="2200" b="1" kern="1200" dirty="0"/>
            <a:t>weave together</a:t>
          </a:r>
          <a:r>
            <a:rPr lang="en-US" sz="2200" kern="1200" dirty="0"/>
            <a:t> narrative text, executable code, interactive visualizations, and/or videos all in one document.</a:t>
          </a:r>
        </a:p>
      </dsp:txBody>
      <dsp:txXfrm>
        <a:off x="1058686" y="1808"/>
        <a:ext cx="10078500" cy="916611"/>
      </dsp:txXfrm>
    </dsp:sp>
    <dsp:sp modelId="{339BCA40-86E3-45C3-8AEC-99B60D3902F7}">
      <dsp:nvSpPr>
        <dsp:cNvPr id="0" name=""/>
        <dsp:cNvSpPr/>
      </dsp:nvSpPr>
      <dsp:spPr>
        <a:xfrm>
          <a:off x="0" y="1147573"/>
          <a:ext cx="11137186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D8FA7-3B0C-4992-868E-9EE3DB6B507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F00E5-9A8E-46B0-B336-5A712E0F3F94}">
      <dsp:nvSpPr>
        <dsp:cNvPr id="0" name=""/>
        <dsp:cNvSpPr/>
      </dsp:nvSpPr>
      <dsp:spPr>
        <a:xfrm>
          <a:off x="1058686" y="1147573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Materials are </a:t>
          </a:r>
          <a:r>
            <a:rPr lang="en-US" sz="2200" b="1" kern="1200" dirty="0"/>
            <a:t>FREE</a:t>
          </a:r>
          <a:r>
            <a:rPr lang="en-US" sz="2200" kern="1200" dirty="0"/>
            <a:t>! No additional technology required. Course materials are delivered in Google </a:t>
          </a:r>
          <a:r>
            <a:rPr lang="en-US" sz="2200" kern="1200" dirty="0" err="1"/>
            <a:t>Colaboratory</a:t>
          </a:r>
          <a:r>
            <a:rPr lang="en-US" sz="2200" kern="1200" dirty="0"/>
            <a:t>, a free, cloud-based application.  </a:t>
          </a:r>
        </a:p>
      </dsp:txBody>
      <dsp:txXfrm>
        <a:off x="1058686" y="1147573"/>
        <a:ext cx="10078500" cy="916611"/>
      </dsp:txXfrm>
    </dsp:sp>
    <dsp:sp modelId="{29498EBC-C967-41DB-85C3-099FAB5B2214}">
      <dsp:nvSpPr>
        <dsp:cNvPr id="0" name=""/>
        <dsp:cNvSpPr/>
      </dsp:nvSpPr>
      <dsp:spPr>
        <a:xfrm>
          <a:off x="0" y="2293338"/>
          <a:ext cx="11137186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F90C6-233B-43A6-B76B-D7BBD3D4CE9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8A004-0B77-47AD-A461-8A2935865D3B}">
      <dsp:nvSpPr>
        <dsp:cNvPr id="0" name=""/>
        <dsp:cNvSpPr/>
      </dsp:nvSpPr>
      <dsp:spPr>
        <a:xfrm>
          <a:off x="1058686" y="2293338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</a:t>
          </a:r>
          <a:r>
            <a:rPr lang="en-US" sz="2200" b="1" kern="1200"/>
            <a:t>flexibility</a:t>
          </a:r>
          <a:r>
            <a:rPr lang="en-US" sz="2200" kern="1200"/>
            <a:t> to design materials for a variety of course formats. </a:t>
          </a:r>
        </a:p>
      </dsp:txBody>
      <dsp:txXfrm>
        <a:off x="1058686" y="2293338"/>
        <a:ext cx="10078500" cy="916611"/>
      </dsp:txXfrm>
    </dsp:sp>
    <dsp:sp modelId="{CA48B507-FDF1-439D-B502-265A5FB5676F}">
      <dsp:nvSpPr>
        <dsp:cNvPr id="0" name=""/>
        <dsp:cNvSpPr/>
      </dsp:nvSpPr>
      <dsp:spPr>
        <a:xfrm>
          <a:off x="0" y="3439103"/>
          <a:ext cx="11137186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F47E-9A92-4EDA-847A-A6137C5AEB3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7138A-478E-4F7E-9348-A27E4E7DE36E}">
      <dsp:nvSpPr>
        <dsp:cNvPr id="0" name=""/>
        <dsp:cNvSpPr/>
      </dsp:nvSpPr>
      <dsp:spPr>
        <a:xfrm>
          <a:off x="1058686" y="3439103"/>
          <a:ext cx="10078500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a </a:t>
          </a:r>
          <a:r>
            <a:rPr lang="en-US" sz="2200" b="1" kern="1200" dirty="0"/>
            <a:t>dynamic</a:t>
          </a:r>
          <a:r>
            <a:rPr lang="en-US" sz="2200" kern="1200" dirty="0"/>
            <a:t> learning environment for students to experiment with mathematics.</a:t>
          </a:r>
        </a:p>
      </dsp:txBody>
      <dsp:txXfrm>
        <a:off x="1058686" y="3439103"/>
        <a:ext cx="10078500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92636-228D-FD4C-B866-2172A9270A3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B5324-E23E-DA4D-A9C0-2A1344A35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1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B5324-E23E-DA4D-A9C0-2A1344A354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6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FFAB-6B02-8844-976B-DCF9B171DCF4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587E-A5FF-634F-A30B-EB71F8DD8FEF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CAA4-9600-884D-92CF-57B4DCDD8C25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8108-8BD3-FC40-BF05-BFEA4578A9B1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695-7424-D347-AD4B-28F9A6459A5C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8136-280A-DE46-BB4C-29A185391615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D9B2-A872-8B40-B7A6-C34D04630892}" type="datetime1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2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77CE-BB5B-514E-A9CD-F49E14093C9E}" type="datetime1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98D-45FF-5448-BC17-F4B97D226FD0}" type="datetime1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5FB8-399C-9341-91FB-1B50CD29AAF9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0F09A-69AB-E24B-82BE-6F899D43FCE4}" type="datetime1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 Spiegler, University of Colorado Denver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A9072-B880-F94F-9309-755D104D4A4E}" type="datetime1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Adam Spiegler, University of Colorado Denver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mailto:adam.spiegler@ucdenver.edu" TargetMode="Externa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-Denver-MathStats-O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jupyter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science.ucdenver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cience.ucdenver.edu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tocolab.com/mcwg/calc-python-labs/blob/main/Lab5-Symbolic-Differentiation-Marginal-Cost.ipynb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githubtocolab.com/mcwg/calc-python-labs/blob/main/Lab4-Derivatives-with-Water-Level.ipynb" TargetMode="External"/><Relationship Id="rId12" Type="http://schemas.openxmlformats.org/officeDocument/2006/relationships/image" Target="../media/image22.png"/><Relationship Id="rId2" Type="http://schemas.openxmlformats.org/officeDocument/2006/relationships/hyperlink" Target="https://github.com/mcwg/calc-python-lab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tocolab.com/mcwg/calc-python-labs/blob/main/Lab3-Linear-Regression.ipynb" TargetMode="External"/><Relationship Id="rId11" Type="http://schemas.openxmlformats.org/officeDocument/2006/relationships/hyperlink" Target="https://githubtocolab.com/mcwg/calc-python-labs/blob/main/Lab8-Symbolic-Integration.ipynb" TargetMode="External"/><Relationship Id="rId5" Type="http://schemas.openxmlformats.org/officeDocument/2006/relationships/hyperlink" Target="https://githubtocolab.com/mcwg/calc-python-labs/blob/main/Lab2-Plotting-and-Solving-Equations.ipynb" TargetMode="External"/><Relationship Id="rId10" Type="http://schemas.openxmlformats.org/officeDocument/2006/relationships/hyperlink" Target="https://githubtocolab.com/mcwg/calc-python-labs/blob/main/Lab7-Definite-Integrals-and-Accumulated-Change.ipynb" TargetMode="External"/><Relationship Id="rId4" Type="http://schemas.openxmlformats.org/officeDocument/2006/relationships/hyperlink" Target="https://githubtocolab.com/mcwg/calc-python-labs/blob/main/Lab1-Getting-Started-with-Colab-Python.ipynb" TargetMode="External"/><Relationship Id="rId9" Type="http://schemas.openxmlformats.org/officeDocument/2006/relationships/hyperlink" Target="https://githubtocolab.com/mcwg/calc-python-labs/blob/main/Lab6-Optimization.ipynb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hyperlink" Target="https://github.com/CU-Denver-MathStats-OER" TargetMode="External"/><Relationship Id="rId7" Type="http://schemas.openxmlformats.org/officeDocument/2006/relationships/hyperlink" Target="https://datascience.ucdenver.edu/" TargetMode="External"/><Relationship Id="rId2" Type="http://schemas.openxmlformats.org/officeDocument/2006/relationships/hyperlink" Target="mailto:adam.spiegler@ucdenver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iegler.github.io/Statistical-Theory/" TargetMode="External"/><Relationship Id="rId5" Type="http://schemas.openxmlformats.org/officeDocument/2006/relationships/hyperlink" Target="https://aspiegler.github.io/Exploring-Differential-Equations/" TargetMode="External"/><Relationship Id="rId4" Type="http://schemas.openxmlformats.org/officeDocument/2006/relationships/hyperlink" Target="https://github.com/mcwg/calc-python-lab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-Denver-MathStats-OER/ODEs" TargetMode="External"/><Relationship Id="rId2" Type="http://schemas.openxmlformats.org/officeDocument/2006/relationships/hyperlink" Target="https://aspiegler.github.io/Exploring-Differential-Equa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-Denver-MathStats-OER/Statistical-Theory" TargetMode="External"/><Relationship Id="rId2" Type="http://schemas.openxmlformats.org/officeDocument/2006/relationships/hyperlink" Target="https://aspiegler.github.io/Statistical-The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i.org/10.17226/251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EF72-DD63-48A6-8D97-8594A56A3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275" y="470486"/>
            <a:ext cx="10347506" cy="1858772"/>
          </a:xfrm>
        </p:spPr>
        <p:txBody>
          <a:bodyPr anchor="b">
            <a:normAutofit/>
          </a:bodyPr>
          <a:lstStyle/>
          <a:p>
            <a:r>
              <a:rPr lang="en-US" b="1" dirty="0"/>
              <a:t>Data Science in Undergraduate Mathematics Classrooms</a:t>
            </a:r>
            <a:endParaRPr lang="en-US" sz="40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72B901B-30E4-B860-A427-EA6FA5364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376" y="5975191"/>
            <a:ext cx="2868561" cy="681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952016-C4DA-63D6-0C4C-66A1B94E4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5" y="5624683"/>
            <a:ext cx="3647489" cy="1035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9A77D-E253-33E9-AAE5-8A20655349EA}"/>
              </a:ext>
            </a:extLst>
          </p:cNvPr>
          <p:cNvSpPr txBox="1"/>
          <p:nvPr/>
        </p:nvSpPr>
        <p:spPr>
          <a:xfrm>
            <a:off x="0" y="3130504"/>
            <a:ext cx="6083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dirty="0"/>
              <a:t>Adam Spiegler</a:t>
            </a:r>
          </a:p>
          <a:p>
            <a:pPr algn="ctr">
              <a:spcBef>
                <a:spcPts val="0"/>
              </a:spcBef>
            </a:pPr>
            <a:r>
              <a:rPr lang="en-US" sz="2400" dirty="0"/>
              <a:t>University of Colorado Denver</a:t>
            </a:r>
          </a:p>
          <a:p>
            <a:pPr algn="ctr">
              <a:spcBef>
                <a:spcPts val="0"/>
              </a:spcBef>
            </a:pPr>
            <a:r>
              <a:rPr lang="en-US" sz="2400" dirty="0">
                <a:cs typeface="Calibri"/>
                <a:hlinkClick r:id="rId5"/>
              </a:rPr>
              <a:t>adam.spiegler@ucdenver.edu</a:t>
            </a:r>
            <a:endParaRPr lang="en-US" sz="2400" dirty="0">
              <a:cs typeface="Calibri"/>
            </a:endParaRPr>
          </a:p>
        </p:txBody>
      </p:sp>
      <p:pic>
        <p:nvPicPr>
          <p:cNvPr id="1026" name="Picture 2" descr="CU Denver Rankings">
            <a:extLst>
              <a:ext uri="{FF2B5EF4-FFF2-40B4-BE49-F238E27FC236}">
                <a16:creationId xmlns:a16="http://schemas.microsoft.com/office/drawing/2014/main" id="{24541BA2-C71E-A3C8-11E3-04787D71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36" y="2705445"/>
            <a:ext cx="4370901" cy="244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5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31281-F8E3-D041-B836-BB736706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337015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Initial Courses Targeted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E098-B116-A2C7-D3A1-9B3F297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83" y="1911493"/>
            <a:ext cx="6134505" cy="47079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4000/5000 levels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Applied Regression Analysis (Year 1, R)</a:t>
            </a:r>
          </a:p>
          <a:p>
            <a:pPr lvl="1"/>
            <a:r>
              <a:rPr lang="en-US" sz="2000" dirty="0"/>
              <a:t>Machine Learning Methods (Year 2, Python)</a:t>
            </a:r>
          </a:p>
          <a:p>
            <a:pPr lvl="1"/>
            <a:r>
              <a:rPr lang="en-US" sz="2000" dirty="0"/>
              <a:t>Partial Differential Equations (Year 1, Python)</a:t>
            </a:r>
          </a:p>
          <a:p>
            <a:pPr lvl="1"/>
            <a:r>
              <a:rPr lang="en-US" sz="2000" dirty="0"/>
              <a:t>Numerical Analysis I (Year 1, Python)</a:t>
            </a:r>
          </a:p>
          <a:p>
            <a:r>
              <a:rPr lang="en-US" sz="2000" dirty="0"/>
              <a:t>3000 level</a:t>
            </a:r>
          </a:p>
          <a:p>
            <a:pPr lvl="1"/>
            <a:r>
              <a:rPr lang="en-US" sz="2000" dirty="0"/>
              <a:t>Linear Algebra (Year 2, Python)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Data Wrangling and Visualization (Year 0, R)</a:t>
            </a:r>
          </a:p>
          <a:p>
            <a:pPr lvl="1"/>
            <a:r>
              <a:rPr lang="en-US" sz="2000" dirty="0"/>
              <a:t>Elementary Differential Equations (Year 1, Python)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Statistical Theory (Year 2, R)</a:t>
            </a:r>
          </a:p>
          <a:p>
            <a:r>
              <a:rPr lang="en-US" sz="2000" dirty="0"/>
              <a:t>1000/2000 level</a:t>
            </a:r>
          </a:p>
          <a:p>
            <a:pPr lvl="1"/>
            <a:r>
              <a:rPr lang="en-US" sz="2000" dirty="0"/>
              <a:t>Intro to Prog for Data Science (Year 0, Python)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6B049F-8CDB-4B6C-5B20-1775D619A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5" t="4" r="-176"/>
          <a:stretch/>
        </p:blipFill>
        <p:spPr>
          <a:xfrm>
            <a:off x="6358596" y="2531841"/>
            <a:ext cx="5598942" cy="3647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4441E-E382-5BAA-E726-6306D7BB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95" y="210997"/>
            <a:ext cx="2273257" cy="2273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BDCADB-6095-0B20-4F31-AA12CC2C9891}"/>
              </a:ext>
            </a:extLst>
          </p:cNvPr>
          <p:cNvSpPr txBox="1"/>
          <p:nvPr/>
        </p:nvSpPr>
        <p:spPr>
          <a:xfrm>
            <a:off x="6706998" y="6271654"/>
            <a:ext cx="5047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github.com</a:t>
            </a:r>
            <a:r>
              <a:rPr lang="en-US" sz="2000" dirty="0">
                <a:hlinkClick r:id="rId4"/>
              </a:rPr>
              <a:t>/CU-Denver-</a:t>
            </a:r>
            <a:r>
              <a:rPr lang="en-US" sz="2000" dirty="0" err="1">
                <a:hlinkClick r:id="rId4"/>
              </a:rPr>
              <a:t>MathStats</a:t>
            </a:r>
            <a:r>
              <a:rPr lang="en-US" sz="2000" dirty="0">
                <a:hlinkClick r:id="rId4"/>
              </a:rPr>
              <a:t>-OER</a:t>
            </a:r>
            <a:endParaRPr lang="en-US" sz="2000" dirty="0"/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12BD61CA-47E1-B88B-71AE-94C8EA5B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986" y="1654777"/>
            <a:ext cx="6553059" cy="45719"/>
          </a:xfrm>
          <a:custGeom>
            <a:avLst/>
            <a:gdLst>
              <a:gd name="connsiteX0" fmla="*/ 0 w 6553059"/>
              <a:gd name="connsiteY0" fmla="*/ 0 h 45719"/>
              <a:gd name="connsiteX1" fmla="*/ 655306 w 6553059"/>
              <a:gd name="connsiteY1" fmla="*/ 0 h 45719"/>
              <a:gd name="connsiteX2" fmla="*/ 1376142 w 6553059"/>
              <a:gd name="connsiteY2" fmla="*/ 0 h 45719"/>
              <a:gd name="connsiteX3" fmla="*/ 1965918 w 6553059"/>
              <a:gd name="connsiteY3" fmla="*/ 0 h 45719"/>
              <a:gd name="connsiteX4" fmla="*/ 2490162 w 6553059"/>
              <a:gd name="connsiteY4" fmla="*/ 0 h 45719"/>
              <a:gd name="connsiteX5" fmla="*/ 3014407 w 6553059"/>
              <a:gd name="connsiteY5" fmla="*/ 0 h 45719"/>
              <a:gd name="connsiteX6" fmla="*/ 3473121 w 6553059"/>
              <a:gd name="connsiteY6" fmla="*/ 0 h 45719"/>
              <a:gd name="connsiteX7" fmla="*/ 4259488 w 6553059"/>
              <a:gd name="connsiteY7" fmla="*/ 0 h 45719"/>
              <a:gd name="connsiteX8" fmla="*/ 5045855 w 6553059"/>
              <a:gd name="connsiteY8" fmla="*/ 0 h 45719"/>
              <a:gd name="connsiteX9" fmla="*/ 5832223 w 6553059"/>
              <a:gd name="connsiteY9" fmla="*/ 0 h 45719"/>
              <a:gd name="connsiteX10" fmla="*/ 6553059 w 6553059"/>
              <a:gd name="connsiteY10" fmla="*/ 0 h 45719"/>
              <a:gd name="connsiteX11" fmla="*/ 6553059 w 6553059"/>
              <a:gd name="connsiteY11" fmla="*/ 45719 h 45719"/>
              <a:gd name="connsiteX12" fmla="*/ 5897753 w 6553059"/>
              <a:gd name="connsiteY12" fmla="*/ 45719 h 45719"/>
              <a:gd name="connsiteX13" fmla="*/ 5176917 w 6553059"/>
              <a:gd name="connsiteY13" fmla="*/ 45719 h 45719"/>
              <a:gd name="connsiteX14" fmla="*/ 4718202 w 6553059"/>
              <a:gd name="connsiteY14" fmla="*/ 45719 h 45719"/>
              <a:gd name="connsiteX15" fmla="*/ 4259488 w 6553059"/>
              <a:gd name="connsiteY15" fmla="*/ 45719 h 45719"/>
              <a:gd name="connsiteX16" fmla="*/ 3800774 w 6553059"/>
              <a:gd name="connsiteY16" fmla="*/ 45719 h 45719"/>
              <a:gd name="connsiteX17" fmla="*/ 3276530 w 6553059"/>
              <a:gd name="connsiteY17" fmla="*/ 45719 h 45719"/>
              <a:gd name="connsiteX18" fmla="*/ 2752285 w 6553059"/>
              <a:gd name="connsiteY18" fmla="*/ 45719 h 45719"/>
              <a:gd name="connsiteX19" fmla="*/ 2228040 w 6553059"/>
              <a:gd name="connsiteY19" fmla="*/ 45719 h 45719"/>
              <a:gd name="connsiteX20" fmla="*/ 1703795 w 6553059"/>
              <a:gd name="connsiteY20" fmla="*/ 45719 h 45719"/>
              <a:gd name="connsiteX21" fmla="*/ 1179551 w 6553059"/>
              <a:gd name="connsiteY21" fmla="*/ 45719 h 45719"/>
              <a:gd name="connsiteX22" fmla="*/ 0 w 6553059"/>
              <a:gd name="connsiteY22" fmla="*/ 45719 h 45719"/>
              <a:gd name="connsiteX23" fmla="*/ 0 w 6553059"/>
              <a:gd name="connsiteY23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53059" h="45719" fill="none" extrusionOk="0">
                <a:moveTo>
                  <a:pt x="0" y="0"/>
                </a:moveTo>
                <a:cubicBezTo>
                  <a:pt x="187462" y="-13171"/>
                  <a:pt x="462668" y="10389"/>
                  <a:pt x="655306" y="0"/>
                </a:cubicBezTo>
                <a:cubicBezTo>
                  <a:pt x="847944" y="-10389"/>
                  <a:pt x="1094439" y="-2828"/>
                  <a:pt x="1376142" y="0"/>
                </a:cubicBezTo>
                <a:cubicBezTo>
                  <a:pt x="1657845" y="2828"/>
                  <a:pt x="1822232" y="21012"/>
                  <a:pt x="1965918" y="0"/>
                </a:cubicBezTo>
                <a:cubicBezTo>
                  <a:pt x="2109604" y="-21012"/>
                  <a:pt x="2264710" y="-3032"/>
                  <a:pt x="2490162" y="0"/>
                </a:cubicBezTo>
                <a:cubicBezTo>
                  <a:pt x="2715614" y="3032"/>
                  <a:pt x="2896091" y="-4132"/>
                  <a:pt x="3014407" y="0"/>
                </a:cubicBezTo>
                <a:cubicBezTo>
                  <a:pt x="3132723" y="4132"/>
                  <a:pt x="3303553" y="-117"/>
                  <a:pt x="3473121" y="0"/>
                </a:cubicBezTo>
                <a:cubicBezTo>
                  <a:pt x="3642689" y="117"/>
                  <a:pt x="4095263" y="38325"/>
                  <a:pt x="4259488" y="0"/>
                </a:cubicBezTo>
                <a:cubicBezTo>
                  <a:pt x="4423713" y="-38325"/>
                  <a:pt x="4704091" y="-24090"/>
                  <a:pt x="5045855" y="0"/>
                </a:cubicBezTo>
                <a:cubicBezTo>
                  <a:pt x="5387619" y="24090"/>
                  <a:pt x="5638292" y="-12616"/>
                  <a:pt x="5832223" y="0"/>
                </a:cubicBezTo>
                <a:cubicBezTo>
                  <a:pt x="6026154" y="12616"/>
                  <a:pt x="6307826" y="-9060"/>
                  <a:pt x="6553059" y="0"/>
                </a:cubicBezTo>
                <a:cubicBezTo>
                  <a:pt x="6552836" y="13455"/>
                  <a:pt x="6551036" y="24349"/>
                  <a:pt x="6553059" y="45719"/>
                </a:cubicBezTo>
                <a:cubicBezTo>
                  <a:pt x="6239261" y="30413"/>
                  <a:pt x="6186878" y="29653"/>
                  <a:pt x="5897753" y="45719"/>
                </a:cubicBezTo>
                <a:cubicBezTo>
                  <a:pt x="5608628" y="61785"/>
                  <a:pt x="5508527" y="40252"/>
                  <a:pt x="5176917" y="45719"/>
                </a:cubicBezTo>
                <a:cubicBezTo>
                  <a:pt x="4845307" y="51186"/>
                  <a:pt x="4894046" y="24859"/>
                  <a:pt x="4718202" y="45719"/>
                </a:cubicBezTo>
                <a:cubicBezTo>
                  <a:pt x="4542358" y="66579"/>
                  <a:pt x="4484815" y="24924"/>
                  <a:pt x="4259488" y="45719"/>
                </a:cubicBezTo>
                <a:cubicBezTo>
                  <a:pt x="4034161" y="66514"/>
                  <a:pt x="3977640" y="25972"/>
                  <a:pt x="3800774" y="45719"/>
                </a:cubicBezTo>
                <a:cubicBezTo>
                  <a:pt x="3623908" y="65466"/>
                  <a:pt x="3468329" y="66781"/>
                  <a:pt x="3276530" y="45719"/>
                </a:cubicBezTo>
                <a:cubicBezTo>
                  <a:pt x="3084731" y="24657"/>
                  <a:pt x="2861635" y="69385"/>
                  <a:pt x="2752285" y="45719"/>
                </a:cubicBezTo>
                <a:cubicBezTo>
                  <a:pt x="2642936" y="22053"/>
                  <a:pt x="2479268" y="33102"/>
                  <a:pt x="2228040" y="45719"/>
                </a:cubicBezTo>
                <a:cubicBezTo>
                  <a:pt x="1976813" y="58336"/>
                  <a:pt x="1882130" y="46323"/>
                  <a:pt x="1703795" y="45719"/>
                </a:cubicBezTo>
                <a:cubicBezTo>
                  <a:pt x="1525461" y="45115"/>
                  <a:pt x="1367478" y="71153"/>
                  <a:pt x="1179551" y="45719"/>
                </a:cubicBezTo>
                <a:cubicBezTo>
                  <a:pt x="991624" y="20285"/>
                  <a:pt x="457352" y="70785"/>
                  <a:pt x="0" y="45719"/>
                </a:cubicBezTo>
                <a:cubicBezTo>
                  <a:pt x="-394" y="34698"/>
                  <a:pt x="2137" y="22491"/>
                  <a:pt x="0" y="0"/>
                </a:cubicBezTo>
                <a:close/>
              </a:path>
              <a:path w="6553059" h="45719" stroke="0" extrusionOk="0">
                <a:moveTo>
                  <a:pt x="0" y="0"/>
                </a:moveTo>
                <a:cubicBezTo>
                  <a:pt x="201729" y="-19080"/>
                  <a:pt x="354359" y="19061"/>
                  <a:pt x="524245" y="0"/>
                </a:cubicBezTo>
                <a:cubicBezTo>
                  <a:pt x="694131" y="-19061"/>
                  <a:pt x="820845" y="7511"/>
                  <a:pt x="982959" y="0"/>
                </a:cubicBezTo>
                <a:cubicBezTo>
                  <a:pt x="1145073" y="-7511"/>
                  <a:pt x="1269783" y="18844"/>
                  <a:pt x="1507204" y="0"/>
                </a:cubicBezTo>
                <a:cubicBezTo>
                  <a:pt x="1744626" y="-18844"/>
                  <a:pt x="1953912" y="-12667"/>
                  <a:pt x="2162509" y="0"/>
                </a:cubicBezTo>
                <a:cubicBezTo>
                  <a:pt x="2371107" y="12667"/>
                  <a:pt x="2737733" y="-4695"/>
                  <a:pt x="2883346" y="0"/>
                </a:cubicBezTo>
                <a:cubicBezTo>
                  <a:pt x="3028959" y="4695"/>
                  <a:pt x="3443942" y="-3756"/>
                  <a:pt x="3669713" y="0"/>
                </a:cubicBezTo>
                <a:cubicBezTo>
                  <a:pt x="3895484" y="3756"/>
                  <a:pt x="4142999" y="-28603"/>
                  <a:pt x="4456080" y="0"/>
                </a:cubicBezTo>
                <a:cubicBezTo>
                  <a:pt x="4769161" y="28603"/>
                  <a:pt x="4851390" y="-27021"/>
                  <a:pt x="5045855" y="0"/>
                </a:cubicBezTo>
                <a:cubicBezTo>
                  <a:pt x="5240321" y="27021"/>
                  <a:pt x="5621713" y="34866"/>
                  <a:pt x="5766692" y="0"/>
                </a:cubicBezTo>
                <a:cubicBezTo>
                  <a:pt x="5911671" y="-34866"/>
                  <a:pt x="6242934" y="-1351"/>
                  <a:pt x="6553059" y="0"/>
                </a:cubicBezTo>
                <a:cubicBezTo>
                  <a:pt x="6550774" y="11132"/>
                  <a:pt x="6551382" y="36142"/>
                  <a:pt x="6553059" y="45719"/>
                </a:cubicBezTo>
                <a:cubicBezTo>
                  <a:pt x="6287467" y="78163"/>
                  <a:pt x="6145283" y="45197"/>
                  <a:pt x="5897753" y="45719"/>
                </a:cubicBezTo>
                <a:cubicBezTo>
                  <a:pt x="5650223" y="46241"/>
                  <a:pt x="5353107" y="46245"/>
                  <a:pt x="5176917" y="45719"/>
                </a:cubicBezTo>
                <a:cubicBezTo>
                  <a:pt x="5000727" y="45193"/>
                  <a:pt x="4722527" y="24941"/>
                  <a:pt x="4587141" y="45719"/>
                </a:cubicBezTo>
                <a:cubicBezTo>
                  <a:pt x="4451755" y="66497"/>
                  <a:pt x="4144684" y="51232"/>
                  <a:pt x="3997366" y="45719"/>
                </a:cubicBezTo>
                <a:cubicBezTo>
                  <a:pt x="3850049" y="40206"/>
                  <a:pt x="3475747" y="73732"/>
                  <a:pt x="3210999" y="45719"/>
                </a:cubicBezTo>
                <a:cubicBezTo>
                  <a:pt x="2946251" y="17706"/>
                  <a:pt x="2872751" y="45204"/>
                  <a:pt x="2686754" y="45719"/>
                </a:cubicBezTo>
                <a:cubicBezTo>
                  <a:pt x="2500757" y="46234"/>
                  <a:pt x="2279578" y="29889"/>
                  <a:pt x="1965918" y="45719"/>
                </a:cubicBezTo>
                <a:cubicBezTo>
                  <a:pt x="1652258" y="61549"/>
                  <a:pt x="1622852" y="38138"/>
                  <a:pt x="1507204" y="45719"/>
                </a:cubicBezTo>
                <a:cubicBezTo>
                  <a:pt x="1391556" y="53300"/>
                  <a:pt x="1150135" y="34777"/>
                  <a:pt x="851898" y="45719"/>
                </a:cubicBezTo>
                <a:cubicBezTo>
                  <a:pt x="553661" y="56661"/>
                  <a:pt x="310749" y="79399"/>
                  <a:pt x="0" y="45719"/>
                </a:cubicBezTo>
                <a:cubicBezTo>
                  <a:pt x="-2239" y="23850"/>
                  <a:pt x="-688" y="19138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BC3-FAE9-11D9-42C8-1A2D20BF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963617"/>
          </a:xfrm>
        </p:spPr>
        <p:txBody>
          <a:bodyPr anchor="b">
            <a:normAutofit/>
          </a:bodyPr>
          <a:lstStyle/>
          <a:p>
            <a:r>
              <a:rPr lang="en-US" sz="5000" dirty="0"/>
              <a:t>Equity in Computing: </a:t>
            </a:r>
            <a:r>
              <a:rPr lang="en-US" sz="5000" dirty="0" err="1"/>
              <a:t>Jupyter</a:t>
            </a:r>
            <a:r>
              <a:rPr lang="en-US" sz="5000" dirty="0"/>
              <a:t> and </a:t>
            </a:r>
            <a:r>
              <a:rPr lang="en-US" sz="5000" dirty="0" err="1"/>
              <a:t>Colab</a:t>
            </a:r>
            <a:endParaRPr lang="en-US" sz="5000" dirty="0"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84E51-CB57-3033-7326-25160AC4F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1" r="26083" b="2"/>
          <a:stretch/>
        </p:blipFill>
        <p:spPr>
          <a:xfrm>
            <a:off x="347405" y="1555883"/>
            <a:ext cx="2198848" cy="2332775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29F7-90AE-C0AA-6148-06BE3467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103" y="1724699"/>
            <a:ext cx="8420404" cy="4461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Equity in Computing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dirty="0"/>
              <a:t>We want to ensure the computing technology and educational resources we develop are accessible and usable </a:t>
            </a:r>
            <a:r>
              <a:rPr lang="en-US" sz="2000" b="1" dirty="0">
                <a:solidFill>
                  <a:srgbClr val="0070C0"/>
                </a:solidFill>
              </a:rPr>
              <a:t>no matter the socioeconomic circumstances of the user or institution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Jupyter</a:t>
            </a:r>
            <a:endParaRPr lang="en-US" sz="2400" dirty="0">
              <a:cs typeface="Calibri"/>
            </a:endParaRPr>
          </a:p>
          <a:p>
            <a:pPr>
              <a:spcBef>
                <a:spcPts val="400"/>
              </a:spcBef>
            </a:pPr>
            <a:r>
              <a:rPr lang="en-US" sz="2000" dirty="0"/>
              <a:t>is free software for interactive computing.</a:t>
            </a:r>
            <a:endParaRPr lang="en-US" sz="2000" dirty="0">
              <a:cs typeface="Calibri"/>
            </a:endParaRPr>
          </a:p>
          <a:p>
            <a:pPr>
              <a:spcBef>
                <a:spcPts val="400"/>
              </a:spcBef>
              <a:spcAft>
                <a:spcPts val="1000"/>
              </a:spcAft>
            </a:pPr>
            <a:r>
              <a:rPr lang="en-US" sz="2000" dirty="0"/>
              <a:t>supports over 40 programming languages including Python, R, and Julia.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Google </a:t>
            </a:r>
            <a:r>
              <a:rPr lang="en-US" sz="2400" b="1" dirty="0" err="1"/>
              <a:t>Colaboratory</a:t>
            </a:r>
            <a:r>
              <a:rPr lang="en-US" sz="2400" b="1" dirty="0"/>
              <a:t> (</a:t>
            </a:r>
            <a:r>
              <a:rPr lang="en-US" sz="2400" b="1" dirty="0" err="1"/>
              <a:t>Colab</a:t>
            </a:r>
            <a:r>
              <a:rPr lang="en-US" sz="2400" b="1" dirty="0"/>
              <a:t>)</a:t>
            </a:r>
            <a:endParaRPr lang="en-US" sz="2400" dirty="0">
              <a:cs typeface="Calibri"/>
            </a:endParaRPr>
          </a:p>
          <a:p>
            <a:pPr>
              <a:spcBef>
                <a:spcPts val="400"/>
              </a:spcBef>
            </a:pPr>
            <a:r>
              <a:rPr lang="en-US" sz="2000" dirty="0"/>
              <a:t>is a free cloud-based version of </a:t>
            </a:r>
            <a:r>
              <a:rPr lang="en-US" sz="2000" dirty="0" err="1"/>
              <a:t>Jupyter</a:t>
            </a:r>
            <a:r>
              <a:rPr lang="en-US" sz="2000" dirty="0"/>
              <a:t> that any institution or user can utilize</a:t>
            </a:r>
            <a:endParaRPr lang="en-US" sz="2000" dirty="0">
              <a:cs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2DBD8E-E476-A1F5-4588-EF7AC2866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6" t="12830" r="15043" b="11102"/>
          <a:stretch/>
        </p:blipFill>
        <p:spPr bwMode="auto">
          <a:xfrm>
            <a:off x="347405" y="4404770"/>
            <a:ext cx="2653229" cy="17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69E2C-BC81-2130-3523-007BCF30B7E0}"/>
              </a:ext>
            </a:extLst>
          </p:cNvPr>
          <p:cNvSpPr txBox="1"/>
          <p:nvPr/>
        </p:nvSpPr>
        <p:spPr>
          <a:xfrm>
            <a:off x="148936" y="3955407"/>
            <a:ext cx="259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hlinkClick r:id="rId4"/>
              </a:rPr>
              <a:t>https://jupyter.org/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B0EAF-5F1F-6F21-DB5C-2CA80D713676}"/>
              </a:ext>
            </a:extLst>
          </p:cNvPr>
          <p:cNvSpPr txBox="1"/>
          <p:nvPr/>
        </p:nvSpPr>
        <p:spPr>
          <a:xfrm>
            <a:off x="148936" y="6179259"/>
            <a:ext cx="387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hlinkClick r:id="rId5"/>
              </a:rPr>
              <a:t>https://colab.research.google.com/</a:t>
            </a:r>
            <a:endParaRPr lang="en-US" sz="2000" dirty="0"/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id="{1B434D22-0E87-F58A-4DF9-F60B289A2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528" y="1269414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5265-01DA-BDAD-F6D4-0EA52375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and </a:t>
            </a:r>
            <a:r>
              <a:rPr lang="en-US" dirty="0" err="1">
                <a:ea typeface="+mj-lt"/>
                <a:cs typeface="+mj-lt"/>
              </a:rPr>
              <a:t>Colab</a:t>
            </a:r>
            <a:r>
              <a:rPr lang="en-US" dirty="0">
                <a:ea typeface="+mj-lt"/>
                <a:cs typeface="+mj-lt"/>
              </a:rPr>
              <a:t>?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3E65025-1371-EDFA-54ED-2555138BA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362607"/>
              </p:ext>
            </p:extLst>
          </p:nvPr>
        </p:nvGraphicFramePr>
        <p:xfrm>
          <a:off x="667820" y="1926266"/>
          <a:ext cx="11137187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80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Approval of Data Science BS!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A2C1-17A3-33BC-A42B-6798A2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8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2019, CU Denver solicited proposals to fun a new BS program: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program would be fully online.</a:t>
            </a:r>
          </a:p>
          <a:p>
            <a:r>
              <a:rPr lang="en-US" sz="2200" dirty="0"/>
              <a:t>Structured into 8-week blocks of classes.</a:t>
            </a:r>
          </a:p>
          <a:p>
            <a:r>
              <a:rPr lang="en-US" sz="2200" dirty="0"/>
              <a:t>Students pay a total of $15,000 tuition to earn the BS online.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Department of Math/Stat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/>
                </a:solidFill>
              </a:rPr>
              <a:t>Computer Science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chemeClr val="accent1"/>
                </a:solidFill>
              </a:rPr>
              <a:t>Business School</a:t>
            </a:r>
            <a:r>
              <a:rPr lang="en-US" sz="2200" dirty="0"/>
              <a:t> jointly proposed a new interdisciplinary BS in Data Science that was approved in 2020 for development.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In April 2022, we were notified that a final proposal had been submitted and approved!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</a:t>
            </a:r>
            <a:r>
              <a:rPr lang="en-US" sz="2200" dirty="0" err="1">
                <a:hlinkClick r:id="rId2"/>
              </a:rPr>
              <a:t>datascience.ucdenver.edu</a:t>
            </a:r>
            <a:r>
              <a:rPr lang="en-US" sz="2200" dirty="0">
                <a:hlinkClick r:id="rId2"/>
              </a:rPr>
              <a:t>/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3C951-09D2-E277-01B0-6ADAA726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228" y="1801630"/>
            <a:ext cx="2520572" cy="25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7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Approval of Data Science BS!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8B19077C-4948-0518-D78F-81C02F71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476" y="2356579"/>
            <a:ext cx="1276852" cy="1276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132B8-FFA0-EB6C-65EB-892274705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228" y="1801630"/>
            <a:ext cx="2520572" cy="25205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D64A5C-25FD-2EEE-24F6-8EC002CC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85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2019, CU Denver solicited proposals to fun a new BS program: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strike="sngStrike" dirty="0"/>
              <a:t>The program would be fully online.</a:t>
            </a:r>
          </a:p>
          <a:p>
            <a:r>
              <a:rPr lang="en-US" sz="2200" strike="sngStrike" dirty="0"/>
              <a:t>Structured into 8-week blocks of classes.</a:t>
            </a:r>
          </a:p>
          <a:p>
            <a:r>
              <a:rPr lang="en-US" sz="2200" strike="sngStrike" dirty="0"/>
              <a:t>Students pay a total of $15,000 tuition to earn the BS online.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1"/>
                </a:solidFill>
              </a:rPr>
              <a:t>Department of Math/Stat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/>
                </a:solidFill>
              </a:rPr>
              <a:t>Computer Science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chemeClr val="accent1"/>
                </a:solidFill>
              </a:rPr>
              <a:t>Business School</a:t>
            </a:r>
            <a:r>
              <a:rPr lang="en-US" sz="2200" dirty="0"/>
              <a:t> jointly proposed a new interdisciplinary BS in Data Science that was approved in 2020 for development.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</a:rPr>
              <a:t>In April 2022, we were notified that a final proposal had been submitted and approved!</a:t>
            </a:r>
          </a:p>
          <a:p>
            <a:pPr marL="0" indent="0">
              <a:buNone/>
            </a:pPr>
            <a:r>
              <a:rPr lang="en-US" sz="2200" dirty="0">
                <a:hlinkClick r:id="rId5"/>
              </a:rPr>
              <a:t>https://</a:t>
            </a:r>
            <a:r>
              <a:rPr lang="en-US" sz="2200" dirty="0" err="1">
                <a:hlinkClick r:id="rId5"/>
              </a:rPr>
              <a:t>datascience.ucdenver.edu</a:t>
            </a:r>
            <a:r>
              <a:rPr lang="en-US" sz="2200" dirty="0">
                <a:hlinkClick r:id="rId5"/>
              </a:rPr>
              <a:t>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98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F57-66F2-A1C9-47AA-C4A243F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Python Labs For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319-0B5F-5D1B-1121-71C91CB9436B}"/>
              </a:ext>
            </a:extLst>
          </p:cNvPr>
          <p:cNvSpPr>
            <a:spLocks/>
          </p:cNvSpPr>
          <p:nvPr/>
        </p:nvSpPr>
        <p:spPr>
          <a:xfrm>
            <a:off x="5114277" y="5922557"/>
            <a:ext cx="7150524" cy="481515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6751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 Repo: 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https://github.com/mcwg/calc-python-labs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FC86-C9D6-644B-A199-34E77215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4" y="1322535"/>
            <a:ext cx="2600586" cy="2600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AA27-DE6B-F441-D14A-6BBDA4C1FE67}"/>
              </a:ext>
            </a:extLst>
          </p:cNvPr>
          <p:cNvSpPr txBox="1"/>
          <p:nvPr/>
        </p:nvSpPr>
        <p:spPr>
          <a:xfrm>
            <a:off x="5114277" y="1657794"/>
            <a:ext cx="68546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4" tooltip="Lab1-Getting-Started-with-Colab-Python.ipynb"/>
              </a:rPr>
              <a:t>Lab1-Getting-Started-with-Colab-Python.ipynb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5" tooltip="Lab2-Plotting-and-Solving-Equations.ipynb"/>
              </a:rPr>
              <a:t>Lab2-Plotting-and-Solving-Equations.ipynb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6" tooltip="Lab3-Linear-Regression.ipynb"/>
              </a:rPr>
              <a:t>Lab3-Linear-Regression.ipynb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7" tooltip="Lab4-Derivatives-with-Water-Level.ipynb"/>
              </a:rPr>
              <a:t>Lab4-Derivatives-with-Water-Level.ipynb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8" tooltip="Lab5-Symbolic-Differentiation-Marginal-Cost.ipynb"/>
              </a:rPr>
              <a:t>Lab5-Symbolic-Differentiation-Marginal-Cost.ipynb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9" tooltip="Lab6-Optimization.ipynb"/>
              </a:rPr>
              <a:t>Lab6-Optimization.ipynb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12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10" tooltip="Lab7-Definite-Integrals-and-Accumulated-Change.ipynb"/>
              </a:rPr>
              <a:t>Lab7-Definite-Integrals-and-Accumulated-Change.ipynb</a:t>
            </a:r>
            <a:endParaRPr lang="en-US" sz="2200" u="sng" kern="1200" dirty="0">
              <a:solidFill>
                <a:schemeClr val="tx1"/>
              </a:solidFill>
              <a:latin typeface="-apple-system"/>
              <a:ea typeface="+mn-ea"/>
              <a:cs typeface="+mn-cs"/>
            </a:endParaRPr>
          </a:p>
          <a:p>
            <a:pPr marL="250317" indent="-250317" defTabSz="667512">
              <a:spcAft>
                <a:spcPts val="600"/>
              </a:spcAft>
              <a:buFont typeface="+mj-lt"/>
              <a:buAutoNum type="arabicPeriod"/>
            </a:pPr>
            <a:r>
              <a:rPr lang="en-US" sz="2200" u="sng" kern="1200" dirty="0">
                <a:solidFill>
                  <a:schemeClr val="tx1"/>
                </a:solidFill>
                <a:latin typeface="-apple-system"/>
                <a:ea typeface="+mn-ea"/>
                <a:cs typeface="+mn-cs"/>
                <a:hlinkClick r:id="rId11" tooltip="Lab8-Symbolic-Integration.ipynb"/>
              </a:rPr>
              <a:t>Lab8-Symbolic-Integration.ipynb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DA147-E02E-5155-ED2A-689CF4B04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951" y="4113185"/>
            <a:ext cx="3379068" cy="2600585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CA55845B-F973-5A5A-0173-4DB65D83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241248"/>
            <a:ext cx="9020204" cy="45719"/>
          </a:xfrm>
          <a:custGeom>
            <a:avLst/>
            <a:gdLst>
              <a:gd name="connsiteX0" fmla="*/ 0 w 9020204"/>
              <a:gd name="connsiteY0" fmla="*/ 0 h 45719"/>
              <a:gd name="connsiteX1" fmla="*/ 784064 w 9020204"/>
              <a:gd name="connsiteY1" fmla="*/ 0 h 45719"/>
              <a:gd name="connsiteX2" fmla="*/ 1658330 w 9020204"/>
              <a:gd name="connsiteY2" fmla="*/ 0 h 45719"/>
              <a:gd name="connsiteX3" fmla="*/ 2081586 w 9020204"/>
              <a:gd name="connsiteY3" fmla="*/ 0 h 45719"/>
              <a:gd name="connsiteX4" fmla="*/ 2685245 w 9020204"/>
              <a:gd name="connsiteY4" fmla="*/ 0 h 45719"/>
              <a:gd name="connsiteX5" fmla="*/ 3108501 w 9020204"/>
              <a:gd name="connsiteY5" fmla="*/ 0 h 45719"/>
              <a:gd name="connsiteX6" fmla="*/ 3802363 w 9020204"/>
              <a:gd name="connsiteY6" fmla="*/ 0 h 45719"/>
              <a:gd name="connsiteX7" fmla="*/ 4406023 w 9020204"/>
              <a:gd name="connsiteY7" fmla="*/ 0 h 45719"/>
              <a:gd name="connsiteX8" fmla="*/ 5190087 w 9020204"/>
              <a:gd name="connsiteY8" fmla="*/ 0 h 45719"/>
              <a:gd name="connsiteX9" fmla="*/ 6064353 w 9020204"/>
              <a:gd name="connsiteY9" fmla="*/ 0 h 45719"/>
              <a:gd name="connsiteX10" fmla="*/ 6758214 w 9020204"/>
              <a:gd name="connsiteY10" fmla="*/ 0 h 45719"/>
              <a:gd name="connsiteX11" fmla="*/ 7632480 w 9020204"/>
              <a:gd name="connsiteY11" fmla="*/ 0 h 45719"/>
              <a:gd name="connsiteX12" fmla="*/ 8326342 w 9020204"/>
              <a:gd name="connsiteY12" fmla="*/ 0 h 45719"/>
              <a:gd name="connsiteX13" fmla="*/ 9020204 w 9020204"/>
              <a:gd name="connsiteY13" fmla="*/ 0 h 45719"/>
              <a:gd name="connsiteX14" fmla="*/ 9020204 w 9020204"/>
              <a:gd name="connsiteY14" fmla="*/ 45719 h 45719"/>
              <a:gd name="connsiteX15" fmla="*/ 8326342 w 9020204"/>
              <a:gd name="connsiteY15" fmla="*/ 45719 h 45719"/>
              <a:gd name="connsiteX16" fmla="*/ 7812884 w 9020204"/>
              <a:gd name="connsiteY16" fmla="*/ 45719 h 45719"/>
              <a:gd name="connsiteX17" fmla="*/ 7389629 w 9020204"/>
              <a:gd name="connsiteY17" fmla="*/ 45719 h 45719"/>
              <a:gd name="connsiteX18" fmla="*/ 6785969 w 9020204"/>
              <a:gd name="connsiteY18" fmla="*/ 45719 h 45719"/>
              <a:gd name="connsiteX19" fmla="*/ 6092107 w 9020204"/>
              <a:gd name="connsiteY19" fmla="*/ 45719 h 45719"/>
              <a:gd name="connsiteX20" fmla="*/ 5488447 w 9020204"/>
              <a:gd name="connsiteY20" fmla="*/ 45719 h 45719"/>
              <a:gd name="connsiteX21" fmla="*/ 4974989 w 9020204"/>
              <a:gd name="connsiteY21" fmla="*/ 45719 h 45719"/>
              <a:gd name="connsiteX22" fmla="*/ 4100724 w 9020204"/>
              <a:gd name="connsiteY22" fmla="*/ 45719 h 45719"/>
              <a:gd name="connsiteX23" fmla="*/ 3406862 w 9020204"/>
              <a:gd name="connsiteY23" fmla="*/ 45719 h 45719"/>
              <a:gd name="connsiteX24" fmla="*/ 2622798 w 9020204"/>
              <a:gd name="connsiteY24" fmla="*/ 45719 h 45719"/>
              <a:gd name="connsiteX25" fmla="*/ 2199542 w 9020204"/>
              <a:gd name="connsiteY25" fmla="*/ 45719 h 45719"/>
              <a:gd name="connsiteX26" fmla="*/ 1686084 w 9020204"/>
              <a:gd name="connsiteY26" fmla="*/ 45719 h 45719"/>
              <a:gd name="connsiteX27" fmla="*/ 992222 w 9020204"/>
              <a:gd name="connsiteY27" fmla="*/ 45719 h 45719"/>
              <a:gd name="connsiteX28" fmla="*/ 0 w 9020204"/>
              <a:gd name="connsiteY28" fmla="*/ 45719 h 45719"/>
              <a:gd name="connsiteX29" fmla="*/ 0 w 9020204"/>
              <a:gd name="connsiteY29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020204" h="45719" fill="none" extrusionOk="0">
                <a:moveTo>
                  <a:pt x="0" y="0"/>
                </a:moveTo>
                <a:cubicBezTo>
                  <a:pt x="297262" y="-35331"/>
                  <a:pt x="467628" y="19804"/>
                  <a:pt x="784064" y="0"/>
                </a:cubicBezTo>
                <a:cubicBezTo>
                  <a:pt x="1100500" y="-19804"/>
                  <a:pt x="1416055" y="-40653"/>
                  <a:pt x="1658330" y="0"/>
                </a:cubicBezTo>
                <a:cubicBezTo>
                  <a:pt x="1900605" y="40653"/>
                  <a:pt x="1912474" y="14707"/>
                  <a:pt x="2081586" y="0"/>
                </a:cubicBezTo>
                <a:cubicBezTo>
                  <a:pt x="2250698" y="-14707"/>
                  <a:pt x="2409198" y="19187"/>
                  <a:pt x="2685245" y="0"/>
                </a:cubicBezTo>
                <a:cubicBezTo>
                  <a:pt x="2961292" y="-19187"/>
                  <a:pt x="2969736" y="-10586"/>
                  <a:pt x="3108501" y="0"/>
                </a:cubicBezTo>
                <a:cubicBezTo>
                  <a:pt x="3247266" y="10586"/>
                  <a:pt x="3606551" y="-29239"/>
                  <a:pt x="3802363" y="0"/>
                </a:cubicBezTo>
                <a:cubicBezTo>
                  <a:pt x="3998175" y="29239"/>
                  <a:pt x="4195775" y="1866"/>
                  <a:pt x="4406023" y="0"/>
                </a:cubicBezTo>
                <a:cubicBezTo>
                  <a:pt x="4616271" y="-1866"/>
                  <a:pt x="4917840" y="-20783"/>
                  <a:pt x="5190087" y="0"/>
                </a:cubicBezTo>
                <a:cubicBezTo>
                  <a:pt x="5462334" y="20783"/>
                  <a:pt x="5673560" y="20027"/>
                  <a:pt x="6064353" y="0"/>
                </a:cubicBezTo>
                <a:cubicBezTo>
                  <a:pt x="6455146" y="-20027"/>
                  <a:pt x="6566407" y="-24659"/>
                  <a:pt x="6758214" y="0"/>
                </a:cubicBezTo>
                <a:cubicBezTo>
                  <a:pt x="6950021" y="24659"/>
                  <a:pt x="7352033" y="41849"/>
                  <a:pt x="7632480" y="0"/>
                </a:cubicBezTo>
                <a:cubicBezTo>
                  <a:pt x="7912927" y="-41849"/>
                  <a:pt x="8184469" y="27087"/>
                  <a:pt x="8326342" y="0"/>
                </a:cubicBezTo>
                <a:cubicBezTo>
                  <a:pt x="8468215" y="-27087"/>
                  <a:pt x="8716266" y="21661"/>
                  <a:pt x="9020204" y="0"/>
                </a:cubicBezTo>
                <a:cubicBezTo>
                  <a:pt x="9022037" y="22376"/>
                  <a:pt x="9022144" y="24209"/>
                  <a:pt x="9020204" y="45719"/>
                </a:cubicBezTo>
                <a:cubicBezTo>
                  <a:pt x="8781085" y="46026"/>
                  <a:pt x="8566821" y="20587"/>
                  <a:pt x="8326342" y="45719"/>
                </a:cubicBezTo>
                <a:cubicBezTo>
                  <a:pt x="8085863" y="70851"/>
                  <a:pt x="8012934" y="49248"/>
                  <a:pt x="7812884" y="45719"/>
                </a:cubicBezTo>
                <a:cubicBezTo>
                  <a:pt x="7612834" y="42190"/>
                  <a:pt x="7487525" y="44004"/>
                  <a:pt x="7389629" y="45719"/>
                </a:cubicBezTo>
                <a:cubicBezTo>
                  <a:pt x="7291733" y="47434"/>
                  <a:pt x="7043941" y="21948"/>
                  <a:pt x="6785969" y="45719"/>
                </a:cubicBezTo>
                <a:cubicBezTo>
                  <a:pt x="6527997" y="69490"/>
                  <a:pt x="6269331" y="47670"/>
                  <a:pt x="6092107" y="45719"/>
                </a:cubicBezTo>
                <a:cubicBezTo>
                  <a:pt x="5914883" y="43768"/>
                  <a:pt x="5658610" y="58803"/>
                  <a:pt x="5488447" y="45719"/>
                </a:cubicBezTo>
                <a:cubicBezTo>
                  <a:pt x="5318284" y="32635"/>
                  <a:pt x="5136672" y="69057"/>
                  <a:pt x="4974989" y="45719"/>
                </a:cubicBezTo>
                <a:cubicBezTo>
                  <a:pt x="4813306" y="22381"/>
                  <a:pt x="4283745" y="63023"/>
                  <a:pt x="4100724" y="45719"/>
                </a:cubicBezTo>
                <a:cubicBezTo>
                  <a:pt x="3917704" y="28415"/>
                  <a:pt x="3711102" y="74675"/>
                  <a:pt x="3406862" y="45719"/>
                </a:cubicBezTo>
                <a:cubicBezTo>
                  <a:pt x="3102622" y="16763"/>
                  <a:pt x="2941790" y="58541"/>
                  <a:pt x="2622798" y="45719"/>
                </a:cubicBezTo>
                <a:cubicBezTo>
                  <a:pt x="2303806" y="32897"/>
                  <a:pt x="2287505" y="43752"/>
                  <a:pt x="2199542" y="45719"/>
                </a:cubicBezTo>
                <a:cubicBezTo>
                  <a:pt x="2111579" y="47686"/>
                  <a:pt x="1932259" y="52924"/>
                  <a:pt x="1686084" y="45719"/>
                </a:cubicBezTo>
                <a:cubicBezTo>
                  <a:pt x="1439909" y="38514"/>
                  <a:pt x="1283924" y="17241"/>
                  <a:pt x="992222" y="45719"/>
                </a:cubicBezTo>
                <a:cubicBezTo>
                  <a:pt x="700520" y="74197"/>
                  <a:pt x="381061" y="13946"/>
                  <a:pt x="0" y="45719"/>
                </a:cubicBezTo>
                <a:cubicBezTo>
                  <a:pt x="1031" y="32691"/>
                  <a:pt x="-1400" y="18401"/>
                  <a:pt x="0" y="0"/>
                </a:cubicBezTo>
                <a:close/>
              </a:path>
              <a:path w="9020204" h="45719" stroke="0" extrusionOk="0">
                <a:moveTo>
                  <a:pt x="0" y="0"/>
                </a:moveTo>
                <a:cubicBezTo>
                  <a:pt x="210560" y="18576"/>
                  <a:pt x="309471" y="-1983"/>
                  <a:pt x="513458" y="0"/>
                </a:cubicBezTo>
                <a:cubicBezTo>
                  <a:pt x="717445" y="1983"/>
                  <a:pt x="821768" y="5720"/>
                  <a:pt x="936713" y="0"/>
                </a:cubicBezTo>
                <a:cubicBezTo>
                  <a:pt x="1051659" y="-5720"/>
                  <a:pt x="1224597" y="6556"/>
                  <a:pt x="1450171" y="0"/>
                </a:cubicBezTo>
                <a:cubicBezTo>
                  <a:pt x="1675745" y="-6556"/>
                  <a:pt x="2004018" y="28680"/>
                  <a:pt x="2144033" y="0"/>
                </a:cubicBezTo>
                <a:cubicBezTo>
                  <a:pt x="2284048" y="-28680"/>
                  <a:pt x="2578584" y="11922"/>
                  <a:pt x="2928097" y="0"/>
                </a:cubicBezTo>
                <a:cubicBezTo>
                  <a:pt x="3277610" y="-11922"/>
                  <a:pt x="3495795" y="-7294"/>
                  <a:pt x="3802363" y="0"/>
                </a:cubicBezTo>
                <a:cubicBezTo>
                  <a:pt x="4108931" y="7294"/>
                  <a:pt x="4376134" y="-20409"/>
                  <a:pt x="4676629" y="0"/>
                </a:cubicBezTo>
                <a:cubicBezTo>
                  <a:pt x="4977124" y="20409"/>
                  <a:pt x="5129307" y="13760"/>
                  <a:pt x="5280289" y="0"/>
                </a:cubicBezTo>
                <a:cubicBezTo>
                  <a:pt x="5431271" y="-13760"/>
                  <a:pt x="5731291" y="-28178"/>
                  <a:pt x="6064353" y="0"/>
                </a:cubicBezTo>
                <a:cubicBezTo>
                  <a:pt x="6397415" y="28178"/>
                  <a:pt x="6616882" y="5813"/>
                  <a:pt x="6758214" y="0"/>
                </a:cubicBezTo>
                <a:cubicBezTo>
                  <a:pt x="6899546" y="-5813"/>
                  <a:pt x="7192543" y="4269"/>
                  <a:pt x="7361874" y="0"/>
                </a:cubicBezTo>
                <a:cubicBezTo>
                  <a:pt x="7531205" y="-4269"/>
                  <a:pt x="7798937" y="-38949"/>
                  <a:pt x="8145938" y="0"/>
                </a:cubicBezTo>
                <a:cubicBezTo>
                  <a:pt x="8492939" y="38949"/>
                  <a:pt x="8745880" y="13831"/>
                  <a:pt x="9020204" y="0"/>
                </a:cubicBezTo>
                <a:cubicBezTo>
                  <a:pt x="9020070" y="10662"/>
                  <a:pt x="9018698" y="33908"/>
                  <a:pt x="9020204" y="45719"/>
                </a:cubicBezTo>
                <a:cubicBezTo>
                  <a:pt x="8817655" y="40306"/>
                  <a:pt x="8722948" y="58685"/>
                  <a:pt x="8506746" y="45719"/>
                </a:cubicBezTo>
                <a:cubicBezTo>
                  <a:pt x="8290544" y="32753"/>
                  <a:pt x="8029970" y="68027"/>
                  <a:pt x="7632480" y="45719"/>
                </a:cubicBezTo>
                <a:cubicBezTo>
                  <a:pt x="7234990" y="23411"/>
                  <a:pt x="7373556" y="33305"/>
                  <a:pt x="7119023" y="45719"/>
                </a:cubicBezTo>
                <a:cubicBezTo>
                  <a:pt x="6864490" y="58133"/>
                  <a:pt x="6502497" y="44627"/>
                  <a:pt x="6334959" y="45719"/>
                </a:cubicBezTo>
                <a:cubicBezTo>
                  <a:pt x="6167421" y="46811"/>
                  <a:pt x="6097860" y="42901"/>
                  <a:pt x="5911703" y="45719"/>
                </a:cubicBezTo>
                <a:cubicBezTo>
                  <a:pt x="5725546" y="48537"/>
                  <a:pt x="5381232" y="76730"/>
                  <a:pt x="5217841" y="45719"/>
                </a:cubicBezTo>
                <a:cubicBezTo>
                  <a:pt x="5054450" y="14708"/>
                  <a:pt x="4858017" y="23705"/>
                  <a:pt x="4704383" y="45719"/>
                </a:cubicBezTo>
                <a:cubicBezTo>
                  <a:pt x="4550749" y="67733"/>
                  <a:pt x="4045632" y="46319"/>
                  <a:pt x="3830117" y="45719"/>
                </a:cubicBezTo>
                <a:cubicBezTo>
                  <a:pt x="3614602" y="45119"/>
                  <a:pt x="3581097" y="66006"/>
                  <a:pt x="3406862" y="45719"/>
                </a:cubicBezTo>
                <a:cubicBezTo>
                  <a:pt x="3232627" y="25432"/>
                  <a:pt x="2913927" y="68177"/>
                  <a:pt x="2713000" y="45719"/>
                </a:cubicBezTo>
                <a:cubicBezTo>
                  <a:pt x="2512073" y="23261"/>
                  <a:pt x="2422298" y="48278"/>
                  <a:pt x="2289744" y="45719"/>
                </a:cubicBezTo>
                <a:cubicBezTo>
                  <a:pt x="2157190" y="43160"/>
                  <a:pt x="1970317" y="51239"/>
                  <a:pt x="1776286" y="45719"/>
                </a:cubicBezTo>
                <a:cubicBezTo>
                  <a:pt x="1582255" y="40199"/>
                  <a:pt x="1166935" y="10936"/>
                  <a:pt x="992222" y="45719"/>
                </a:cubicBezTo>
                <a:cubicBezTo>
                  <a:pt x="817509" y="80502"/>
                  <a:pt x="480790" y="39749"/>
                  <a:pt x="0" y="45719"/>
                </a:cubicBezTo>
                <a:cubicBezTo>
                  <a:pt x="890" y="23894"/>
                  <a:pt x="-133" y="205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Challenges and/or Opportunities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400" dirty="0"/>
              <a:t>Connecting course content cohesively</a:t>
            </a:r>
          </a:p>
          <a:p>
            <a:pPr lvl="1"/>
            <a:r>
              <a:rPr lang="en-US" sz="2200" dirty="0"/>
              <a:t>Provide multiple paths through course for different majors</a:t>
            </a:r>
          </a:p>
          <a:p>
            <a:pPr lvl="1"/>
            <a:r>
              <a:rPr lang="en-US" sz="2200" dirty="0"/>
              <a:t>Avoid repeating content</a:t>
            </a:r>
          </a:p>
          <a:p>
            <a:pPr lvl="1"/>
            <a:r>
              <a:rPr lang="en-US" sz="2200" dirty="0"/>
              <a:t>“Attract students with varied backgrounds and degrees of preparation”</a:t>
            </a:r>
          </a:p>
          <a:p>
            <a:r>
              <a:rPr lang="en-US" sz="2400" dirty="0"/>
              <a:t>Instructor capacity</a:t>
            </a:r>
          </a:p>
          <a:p>
            <a:r>
              <a:rPr lang="en-US" sz="2400" dirty="0"/>
              <a:t>Grading</a:t>
            </a:r>
          </a:p>
          <a:p>
            <a:r>
              <a:rPr lang="en-US" sz="2400" dirty="0"/>
              <a:t>Calculus requirements for Data Science BS</a:t>
            </a:r>
          </a:p>
          <a:p>
            <a:r>
              <a:rPr lang="en-US" sz="2400" dirty="0"/>
              <a:t>Build larger community</a:t>
            </a:r>
          </a:p>
          <a:p>
            <a:r>
              <a:rPr lang="en-US" sz="2400" dirty="0"/>
              <a:t>Engagement with high schools and community colleges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743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28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311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400" dirty="0"/>
              <a:t>Adam Spiegler at CU Denver: </a:t>
            </a:r>
            <a:r>
              <a:rPr lang="en-US" sz="2400" dirty="0">
                <a:hlinkClick r:id="rId2"/>
              </a:rPr>
              <a:t>adam.spiegler@ucdenver.edu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CU Denver OER Repo:  </a:t>
            </a:r>
            <a:r>
              <a:rPr lang="en-US" sz="2400" dirty="0">
                <a:hlinkClick r:id="rId3"/>
              </a:rPr>
              <a:t>https://github.com/CU-Denver-MathStats-OER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Python Labs for Calculus Repo:  </a:t>
            </a:r>
            <a:r>
              <a:rPr lang="en-US" sz="2400" dirty="0">
                <a:hlinkClick r:id="rId4"/>
              </a:rPr>
              <a:t>https://github.com/mcwg/calc-python-labs</a:t>
            </a:r>
            <a:r>
              <a:rPr lang="en-US" sz="2400" dirty="0"/>
              <a:t>  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ODE’s Text: </a:t>
            </a:r>
            <a:r>
              <a:rPr lang="en-US" sz="2400" dirty="0">
                <a:hlinkClick r:id="rId5"/>
              </a:rPr>
              <a:t>https://aspiegler.github.io/Exploring-Differential-Equations/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Statistics Text: </a:t>
            </a:r>
            <a:r>
              <a:rPr lang="en-US" sz="2400" dirty="0">
                <a:hlinkClick r:id="rId6"/>
              </a:rPr>
              <a:t>https://aspiegler.github.io/Statistical-Theory/</a:t>
            </a:r>
            <a:r>
              <a:rPr lang="en-US" sz="2400" dirty="0"/>
              <a:t> </a:t>
            </a:r>
          </a:p>
          <a:p>
            <a:pPr>
              <a:spcBef>
                <a:spcPts val="2800"/>
              </a:spcBef>
            </a:pPr>
            <a:r>
              <a:rPr lang="en-US" sz="2400" dirty="0"/>
              <a:t>CU Denver Data Science: </a:t>
            </a:r>
            <a:r>
              <a:rPr lang="en-US" sz="2400" dirty="0">
                <a:hlinkClick r:id="rId7"/>
              </a:rPr>
              <a:t>https://datascience.ucdenver.edu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8C1DB-F724-D2FD-5A50-D5D0CE24A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5" y="5624683"/>
            <a:ext cx="3647489" cy="1035208"/>
          </a:xfrm>
          <a:prstGeom prst="rect">
            <a:avLst/>
          </a:prstGeom>
        </p:spPr>
      </p:pic>
      <p:sp>
        <p:nvSpPr>
          <p:cNvPr id="6" name="sketch line">
            <a:extLst>
              <a:ext uri="{FF2B5EF4-FFF2-40B4-BE49-F238E27FC236}">
                <a16:creationId xmlns:a16="http://schemas.microsoft.com/office/drawing/2014/main" id="{C170ABF3-74BA-A760-0CC2-79AED25B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273338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ECF57-66F2-A1C9-47AA-C4A243F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636" y="454035"/>
            <a:ext cx="753358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Accessing Differential Equations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319-0B5F-5D1B-1121-71C91C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415" y="2691150"/>
            <a:ext cx="7818895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 text: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https://aspiegler.github.io/Exploring-Differential-Equations/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GitHub: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https://github.com/CU-Denver-MathStats-OER/ODEs</a:t>
            </a:r>
            <a:r>
              <a:rPr lang="en-US" sz="2400" dirty="0"/>
              <a:t> 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805672BE-17D5-8745-F5D4-9F47A0068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226" y="2368297"/>
            <a:ext cx="6127226" cy="45719"/>
          </a:xfrm>
          <a:custGeom>
            <a:avLst/>
            <a:gdLst>
              <a:gd name="connsiteX0" fmla="*/ 0 w 6127226"/>
              <a:gd name="connsiteY0" fmla="*/ 0 h 45719"/>
              <a:gd name="connsiteX1" fmla="*/ 558258 w 6127226"/>
              <a:gd name="connsiteY1" fmla="*/ 0 h 45719"/>
              <a:gd name="connsiteX2" fmla="*/ 1116517 w 6127226"/>
              <a:gd name="connsiteY2" fmla="*/ 0 h 45719"/>
              <a:gd name="connsiteX3" fmla="*/ 1858592 w 6127226"/>
              <a:gd name="connsiteY3" fmla="*/ 0 h 45719"/>
              <a:gd name="connsiteX4" fmla="*/ 2600667 w 6127226"/>
              <a:gd name="connsiteY4" fmla="*/ 0 h 45719"/>
              <a:gd name="connsiteX5" fmla="*/ 3220198 w 6127226"/>
              <a:gd name="connsiteY5" fmla="*/ 0 h 45719"/>
              <a:gd name="connsiteX6" fmla="*/ 3778456 w 6127226"/>
              <a:gd name="connsiteY6" fmla="*/ 0 h 45719"/>
              <a:gd name="connsiteX7" fmla="*/ 4336714 w 6127226"/>
              <a:gd name="connsiteY7" fmla="*/ 0 h 45719"/>
              <a:gd name="connsiteX8" fmla="*/ 4833701 w 6127226"/>
              <a:gd name="connsiteY8" fmla="*/ 0 h 45719"/>
              <a:gd name="connsiteX9" fmla="*/ 6127226 w 6127226"/>
              <a:gd name="connsiteY9" fmla="*/ 0 h 45719"/>
              <a:gd name="connsiteX10" fmla="*/ 6127226 w 6127226"/>
              <a:gd name="connsiteY10" fmla="*/ 45719 h 45719"/>
              <a:gd name="connsiteX11" fmla="*/ 5507695 w 6127226"/>
              <a:gd name="connsiteY11" fmla="*/ 45719 h 45719"/>
              <a:gd name="connsiteX12" fmla="*/ 4888165 w 6127226"/>
              <a:gd name="connsiteY12" fmla="*/ 45719 h 45719"/>
              <a:gd name="connsiteX13" fmla="*/ 4268634 w 6127226"/>
              <a:gd name="connsiteY13" fmla="*/ 45719 h 45719"/>
              <a:gd name="connsiteX14" fmla="*/ 3587831 w 6127226"/>
              <a:gd name="connsiteY14" fmla="*/ 45719 h 45719"/>
              <a:gd name="connsiteX15" fmla="*/ 2845756 w 6127226"/>
              <a:gd name="connsiteY15" fmla="*/ 45719 h 45719"/>
              <a:gd name="connsiteX16" fmla="*/ 2348770 w 6127226"/>
              <a:gd name="connsiteY16" fmla="*/ 45719 h 45719"/>
              <a:gd name="connsiteX17" fmla="*/ 1851784 w 6127226"/>
              <a:gd name="connsiteY17" fmla="*/ 45719 h 45719"/>
              <a:gd name="connsiteX18" fmla="*/ 1354798 w 6127226"/>
              <a:gd name="connsiteY18" fmla="*/ 45719 h 45719"/>
              <a:gd name="connsiteX19" fmla="*/ 796539 w 6127226"/>
              <a:gd name="connsiteY19" fmla="*/ 45719 h 45719"/>
              <a:gd name="connsiteX20" fmla="*/ 0 w 6127226"/>
              <a:gd name="connsiteY20" fmla="*/ 45719 h 45719"/>
              <a:gd name="connsiteX21" fmla="*/ 0 w 6127226"/>
              <a:gd name="connsiteY2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7226" h="45719" fill="none" extrusionOk="0">
                <a:moveTo>
                  <a:pt x="0" y="0"/>
                </a:moveTo>
                <a:cubicBezTo>
                  <a:pt x="179976" y="25145"/>
                  <a:pt x="312841" y="6377"/>
                  <a:pt x="558258" y="0"/>
                </a:cubicBezTo>
                <a:cubicBezTo>
                  <a:pt x="803675" y="-6377"/>
                  <a:pt x="877862" y="-10211"/>
                  <a:pt x="1116517" y="0"/>
                </a:cubicBezTo>
                <a:cubicBezTo>
                  <a:pt x="1355172" y="10211"/>
                  <a:pt x="1500865" y="-27159"/>
                  <a:pt x="1858592" y="0"/>
                </a:cubicBezTo>
                <a:cubicBezTo>
                  <a:pt x="2216320" y="27159"/>
                  <a:pt x="2342715" y="-2760"/>
                  <a:pt x="2600667" y="0"/>
                </a:cubicBezTo>
                <a:cubicBezTo>
                  <a:pt x="2858620" y="2760"/>
                  <a:pt x="2947236" y="-18121"/>
                  <a:pt x="3220198" y="0"/>
                </a:cubicBezTo>
                <a:cubicBezTo>
                  <a:pt x="3493160" y="18121"/>
                  <a:pt x="3603147" y="-4317"/>
                  <a:pt x="3778456" y="0"/>
                </a:cubicBezTo>
                <a:cubicBezTo>
                  <a:pt x="3953765" y="4317"/>
                  <a:pt x="4110052" y="20986"/>
                  <a:pt x="4336714" y="0"/>
                </a:cubicBezTo>
                <a:cubicBezTo>
                  <a:pt x="4563376" y="-20986"/>
                  <a:pt x="4719618" y="16631"/>
                  <a:pt x="4833701" y="0"/>
                </a:cubicBezTo>
                <a:cubicBezTo>
                  <a:pt x="4947784" y="-16631"/>
                  <a:pt x="5816878" y="16541"/>
                  <a:pt x="6127226" y="0"/>
                </a:cubicBezTo>
                <a:cubicBezTo>
                  <a:pt x="6127471" y="15833"/>
                  <a:pt x="6127594" y="35392"/>
                  <a:pt x="6127226" y="45719"/>
                </a:cubicBezTo>
                <a:cubicBezTo>
                  <a:pt x="5895189" y="69378"/>
                  <a:pt x="5683810" y="23825"/>
                  <a:pt x="5507695" y="45719"/>
                </a:cubicBezTo>
                <a:cubicBezTo>
                  <a:pt x="5331580" y="67613"/>
                  <a:pt x="5126876" y="76249"/>
                  <a:pt x="4888165" y="45719"/>
                </a:cubicBezTo>
                <a:cubicBezTo>
                  <a:pt x="4649454" y="15190"/>
                  <a:pt x="4400774" y="40901"/>
                  <a:pt x="4268634" y="45719"/>
                </a:cubicBezTo>
                <a:cubicBezTo>
                  <a:pt x="4136494" y="50537"/>
                  <a:pt x="3895800" y="76328"/>
                  <a:pt x="3587831" y="45719"/>
                </a:cubicBezTo>
                <a:cubicBezTo>
                  <a:pt x="3279862" y="15110"/>
                  <a:pt x="3126895" y="58572"/>
                  <a:pt x="2845756" y="45719"/>
                </a:cubicBezTo>
                <a:cubicBezTo>
                  <a:pt x="2564618" y="32866"/>
                  <a:pt x="2464388" y="52230"/>
                  <a:pt x="2348770" y="45719"/>
                </a:cubicBezTo>
                <a:cubicBezTo>
                  <a:pt x="2233152" y="39208"/>
                  <a:pt x="1981896" y="26608"/>
                  <a:pt x="1851784" y="45719"/>
                </a:cubicBezTo>
                <a:cubicBezTo>
                  <a:pt x="1721672" y="64830"/>
                  <a:pt x="1506176" y="47999"/>
                  <a:pt x="1354798" y="45719"/>
                </a:cubicBezTo>
                <a:cubicBezTo>
                  <a:pt x="1203420" y="43439"/>
                  <a:pt x="1069986" y="18770"/>
                  <a:pt x="796539" y="45719"/>
                </a:cubicBezTo>
                <a:cubicBezTo>
                  <a:pt x="523092" y="72668"/>
                  <a:pt x="294378" y="11166"/>
                  <a:pt x="0" y="45719"/>
                </a:cubicBezTo>
                <a:cubicBezTo>
                  <a:pt x="-1448" y="28349"/>
                  <a:pt x="-1833" y="9627"/>
                  <a:pt x="0" y="0"/>
                </a:cubicBezTo>
                <a:close/>
              </a:path>
              <a:path w="6127226" h="45719" stroke="0" extrusionOk="0">
                <a:moveTo>
                  <a:pt x="0" y="0"/>
                </a:moveTo>
                <a:cubicBezTo>
                  <a:pt x="184169" y="-13669"/>
                  <a:pt x="355253" y="16026"/>
                  <a:pt x="558258" y="0"/>
                </a:cubicBezTo>
                <a:cubicBezTo>
                  <a:pt x="761263" y="-16026"/>
                  <a:pt x="883191" y="-9410"/>
                  <a:pt x="1055244" y="0"/>
                </a:cubicBezTo>
                <a:cubicBezTo>
                  <a:pt x="1227297" y="9410"/>
                  <a:pt x="1408303" y="6062"/>
                  <a:pt x="1613503" y="0"/>
                </a:cubicBezTo>
                <a:cubicBezTo>
                  <a:pt x="1818703" y="-6062"/>
                  <a:pt x="2054026" y="-15759"/>
                  <a:pt x="2294306" y="0"/>
                </a:cubicBezTo>
                <a:cubicBezTo>
                  <a:pt x="2534586" y="15759"/>
                  <a:pt x="2758875" y="-10173"/>
                  <a:pt x="3036381" y="0"/>
                </a:cubicBezTo>
                <a:cubicBezTo>
                  <a:pt x="3313887" y="10173"/>
                  <a:pt x="3600760" y="-11024"/>
                  <a:pt x="3839728" y="0"/>
                </a:cubicBezTo>
                <a:cubicBezTo>
                  <a:pt x="4078696" y="11024"/>
                  <a:pt x="4274011" y="7757"/>
                  <a:pt x="4643076" y="0"/>
                </a:cubicBezTo>
                <a:cubicBezTo>
                  <a:pt x="5012141" y="-7757"/>
                  <a:pt x="5095546" y="21580"/>
                  <a:pt x="5262606" y="0"/>
                </a:cubicBezTo>
                <a:cubicBezTo>
                  <a:pt x="5429666" y="-21580"/>
                  <a:pt x="5751545" y="-36785"/>
                  <a:pt x="6127226" y="0"/>
                </a:cubicBezTo>
                <a:cubicBezTo>
                  <a:pt x="6126527" y="17267"/>
                  <a:pt x="6129384" y="26492"/>
                  <a:pt x="6127226" y="45719"/>
                </a:cubicBezTo>
                <a:cubicBezTo>
                  <a:pt x="5998931" y="50361"/>
                  <a:pt x="5802720" y="69237"/>
                  <a:pt x="5630240" y="45719"/>
                </a:cubicBezTo>
                <a:cubicBezTo>
                  <a:pt x="5457760" y="22201"/>
                  <a:pt x="5290611" y="25159"/>
                  <a:pt x="5133254" y="45719"/>
                </a:cubicBezTo>
                <a:cubicBezTo>
                  <a:pt x="4975897" y="66279"/>
                  <a:pt x="4628685" y="16725"/>
                  <a:pt x="4391179" y="45719"/>
                </a:cubicBezTo>
                <a:cubicBezTo>
                  <a:pt x="4153673" y="74713"/>
                  <a:pt x="4023137" y="52143"/>
                  <a:pt x="3771648" y="45719"/>
                </a:cubicBezTo>
                <a:cubicBezTo>
                  <a:pt x="3520159" y="39295"/>
                  <a:pt x="3454154" y="58147"/>
                  <a:pt x="3152117" y="45719"/>
                </a:cubicBezTo>
                <a:cubicBezTo>
                  <a:pt x="2850080" y="33291"/>
                  <a:pt x="2548151" y="44529"/>
                  <a:pt x="2348770" y="45719"/>
                </a:cubicBezTo>
                <a:cubicBezTo>
                  <a:pt x="2149389" y="46909"/>
                  <a:pt x="2067856" y="47990"/>
                  <a:pt x="1790512" y="45719"/>
                </a:cubicBezTo>
                <a:cubicBezTo>
                  <a:pt x="1513168" y="43448"/>
                  <a:pt x="1340263" y="15795"/>
                  <a:pt x="1048436" y="45719"/>
                </a:cubicBezTo>
                <a:cubicBezTo>
                  <a:pt x="756609" y="75643"/>
                  <a:pt x="378497" y="81682"/>
                  <a:pt x="0" y="45719"/>
                </a:cubicBezTo>
                <a:cubicBezTo>
                  <a:pt x="969" y="32855"/>
                  <a:pt x="949" y="228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with a dinosaur&#10;&#10;Description automatically generated">
            <a:extLst>
              <a:ext uri="{FF2B5EF4-FFF2-40B4-BE49-F238E27FC236}">
                <a16:creationId xmlns:a16="http://schemas.microsoft.com/office/drawing/2014/main" id="{0025632C-A6C1-C167-D9BF-519ED4602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07" y="454035"/>
            <a:ext cx="3277002" cy="327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113AF-6109-3C6F-4BD8-46E4754A5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84" y="4006798"/>
            <a:ext cx="3725709" cy="27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51D5A-DBF8-EA12-0031-7634A219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9" y="294967"/>
            <a:ext cx="6129929" cy="5987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64FAA8-61C8-5FBA-7CF0-6A0D5960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70" y="294967"/>
            <a:ext cx="6688811" cy="230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91EF4-B24D-1076-A24E-445AFB55BFDF}"/>
              </a:ext>
            </a:extLst>
          </p:cNvPr>
          <p:cNvSpPr txBox="1"/>
          <p:nvPr/>
        </p:nvSpPr>
        <p:spPr>
          <a:xfrm>
            <a:off x="6852482" y="5207216"/>
            <a:ext cx="461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Phase Plane Plots in </a:t>
            </a:r>
            <a:r>
              <a:rPr lang="en-US" sz="3200" dirty="0" err="1"/>
              <a:t>Colab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5220A-6AFE-7693-B7AF-BD30A899292A}"/>
              </a:ext>
            </a:extLst>
          </p:cNvPr>
          <p:cNvSpPr txBox="1"/>
          <p:nvPr/>
        </p:nvSpPr>
        <p:spPr>
          <a:xfrm>
            <a:off x="6852482" y="3027585"/>
            <a:ext cx="4616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 Modules for Experimenting with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11851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Working at CU Denver since 2018</a:t>
            </a:r>
          </a:p>
          <a:p>
            <a:r>
              <a:rPr lang="en-US" dirty="0"/>
              <a:t>Serving as Director of Undergraduate Programs since 2019</a:t>
            </a:r>
          </a:p>
          <a:p>
            <a:r>
              <a:rPr lang="en-US" dirty="0"/>
              <a:t>Work on undergraduate texts as member of Calculus Consortium</a:t>
            </a:r>
          </a:p>
          <a:p>
            <a:r>
              <a:rPr lang="en-US" dirty="0"/>
              <a:t>No prior data science background</a:t>
            </a:r>
          </a:p>
          <a:p>
            <a:r>
              <a:rPr lang="en-US" dirty="0"/>
              <a:t>Focus on developing teaching materials and curriculum development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827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CF57-66F2-A1C9-47AA-C4A243FE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636" y="454035"/>
            <a:ext cx="753358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Accessing Statistical Theory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319-0B5F-5D1B-1121-71C91C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226" y="2702053"/>
            <a:ext cx="8320064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HTML text: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https://aspiegler.github.io/Statistical-Theory/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GitHub: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https://github.com/CU-Denver-MathStats-OER/Statistical-Theory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A112A-6F46-3ED8-EF08-1707DC69E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05" y="454035"/>
            <a:ext cx="2748452" cy="2762475"/>
          </a:xfrm>
          <a:prstGeom prst="rect">
            <a:avLst/>
          </a:prstGeom>
        </p:spPr>
      </p:pic>
      <p:sp>
        <p:nvSpPr>
          <p:cNvPr id="4" name="sketchy line">
            <a:extLst>
              <a:ext uri="{FF2B5EF4-FFF2-40B4-BE49-F238E27FC236}">
                <a16:creationId xmlns:a16="http://schemas.microsoft.com/office/drawing/2014/main" id="{F174CA1B-3ECD-E548-E36B-5F547EFF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4226" y="2368297"/>
            <a:ext cx="6127226" cy="45719"/>
          </a:xfrm>
          <a:custGeom>
            <a:avLst/>
            <a:gdLst>
              <a:gd name="connsiteX0" fmla="*/ 0 w 6127226"/>
              <a:gd name="connsiteY0" fmla="*/ 0 h 45719"/>
              <a:gd name="connsiteX1" fmla="*/ 558258 w 6127226"/>
              <a:gd name="connsiteY1" fmla="*/ 0 h 45719"/>
              <a:gd name="connsiteX2" fmla="*/ 1116517 w 6127226"/>
              <a:gd name="connsiteY2" fmla="*/ 0 h 45719"/>
              <a:gd name="connsiteX3" fmla="*/ 1858592 w 6127226"/>
              <a:gd name="connsiteY3" fmla="*/ 0 h 45719"/>
              <a:gd name="connsiteX4" fmla="*/ 2600667 w 6127226"/>
              <a:gd name="connsiteY4" fmla="*/ 0 h 45719"/>
              <a:gd name="connsiteX5" fmla="*/ 3220198 w 6127226"/>
              <a:gd name="connsiteY5" fmla="*/ 0 h 45719"/>
              <a:gd name="connsiteX6" fmla="*/ 3778456 w 6127226"/>
              <a:gd name="connsiteY6" fmla="*/ 0 h 45719"/>
              <a:gd name="connsiteX7" fmla="*/ 4336714 w 6127226"/>
              <a:gd name="connsiteY7" fmla="*/ 0 h 45719"/>
              <a:gd name="connsiteX8" fmla="*/ 4833701 w 6127226"/>
              <a:gd name="connsiteY8" fmla="*/ 0 h 45719"/>
              <a:gd name="connsiteX9" fmla="*/ 6127226 w 6127226"/>
              <a:gd name="connsiteY9" fmla="*/ 0 h 45719"/>
              <a:gd name="connsiteX10" fmla="*/ 6127226 w 6127226"/>
              <a:gd name="connsiteY10" fmla="*/ 45719 h 45719"/>
              <a:gd name="connsiteX11" fmla="*/ 5507695 w 6127226"/>
              <a:gd name="connsiteY11" fmla="*/ 45719 h 45719"/>
              <a:gd name="connsiteX12" fmla="*/ 4888165 w 6127226"/>
              <a:gd name="connsiteY12" fmla="*/ 45719 h 45719"/>
              <a:gd name="connsiteX13" fmla="*/ 4268634 w 6127226"/>
              <a:gd name="connsiteY13" fmla="*/ 45719 h 45719"/>
              <a:gd name="connsiteX14" fmla="*/ 3587831 w 6127226"/>
              <a:gd name="connsiteY14" fmla="*/ 45719 h 45719"/>
              <a:gd name="connsiteX15" fmla="*/ 2845756 w 6127226"/>
              <a:gd name="connsiteY15" fmla="*/ 45719 h 45719"/>
              <a:gd name="connsiteX16" fmla="*/ 2348770 w 6127226"/>
              <a:gd name="connsiteY16" fmla="*/ 45719 h 45719"/>
              <a:gd name="connsiteX17" fmla="*/ 1851784 w 6127226"/>
              <a:gd name="connsiteY17" fmla="*/ 45719 h 45719"/>
              <a:gd name="connsiteX18" fmla="*/ 1354798 w 6127226"/>
              <a:gd name="connsiteY18" fmla="*/ 45719 h 45719"/>
              <a:gd name="connsiteX19" fmla="*/ 796539 w 6127226"/>
              <a:gd name="connsiteY19" fmla="*/ 45719 h 45719"/>
              <a:gd name="connsiteX20" fmla="*/ 0 w 6127226"/>
              <a:gd name="connsiteY20" fmla="*/ 45719 h 45719"/>
              <a:gd name="connsiteX21" fmla="*/ 0 w 6127226"/>
              <a:gd name="connsiteY21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7226" h="45719" fill="none" extrusionOk="0">
                <a:moveTo>
                  <a:pt x="0" y="0"/>
                </a:moveTo>
                <a:cubicBezTo>
                  <a:pt x="179976" y="25145"/>
                  <a:pt x="312841" y="6377"/>
                  <a:pt x="558258" y="0"/>
                </a:cubicBezTo>
                <a:cubicBezTo>
                  <a:pt x="803675" y="-6377"/>
                  <a:pt x="877862" y="-10211"/>
                  <a:pt x="1116517" y="0"/>
                </a:cubicBezTo>
                <a:cubicBezTo>
                  <a:pt x="1355172" y="10211"/>
                  <a:pt x="1500865" y="-27159"/>
                  <a:pt x="1858592" y="0"/>
                </a:cubicBezTo>
                <a:cubicBezTo>
                  <a:pt x="2216320" y="27159"/>
                  <a:pt x="2342715" y="-2760"/>
                  <a:pt x="2600667" y="0"/>
                </a:cubicBezTo>
                <a:cubicBezTo>
                  <a:pt x="2858620" y="2760"/>
                  <a:pt x="2947236" y="-18121"/>
                  <a:pt x="3220198" y="0"/>
                </a:cubicBezTo>
                <a:cubicBezTo>
                  <a:pt x="3493160" y="18121"/>
                  <a:pt x="3603147" y="-4317"/>
                  <a:pt x="3778456" y="0"/>
                </a:cubicBezTo>
                <a:cubicBezTo>
                  <a:pt x="3953765" y="4317"/>
                  <a:pt x="4110052" y="20986"/>
                  <a:pt x="4336714" y="0"/>
                </a:cubicBezTo>
                <a:cubicBezTo>
                  <a:pt x="4563376" y="-20986"/>
                  <a:pt x="4719618" y="16631"/>
                  <a:pt x="4833701" y="0"/>
                </a:cubicBezTo>
                <a:cubicBezTo>
                  <a:pt x="4947784" y="-16631"/>
                  <a:pt x="5816878" y="16541"/>
                  <a:pt x="6127226" y="0"/>
                </a:cubicBezTo>
                <a:cubicBezTo>
                  <a:pt x="6127471" y="15833"/>
                  <a:pt x="6127594" y="35392"/>
                  <a:pt x="6127226" y="45719"/>
                </a:cubicBezTo>
                <a:cubicBezTo>
                  <a:pt x="5895189" y="69378"/>
                  <a:pt x="5683810" y="23825"/>
                  <a:pt x="5507695" y="45719"/>
                </a:cubicBezTo>
                <a:cubicBezTo>
                  <a:pt x="5331580" y="67613"/>
                  <a:pt x="5126876" y="76249"/>
                  <a:pt x="4888165" y="45719"/>
                </a:cubicBezTo>
                <a:cubicBezTo>
                  <a:pt x="4649454" y="15190"/>
                  <a:pt x="4400774" y="40901"/>
                  <a:pt x="4268634" y="45719"/>
                </a:cubicBezTo>
                <a:cubicBezTo>
                  <a:pt x="4136494" y="50537"/>
                  <a:pt x="3895800" y="76328"/>
                  <a:pt x="3587831" y="45719"/>
                </a:cubicBezTo>
                <a:cubicBezTo>
                  <a:pt x="3279862" y="15110"/>
                  <a:pt x="3126895" y="58572"/>
                  <a:pt x="2845756" y="45719"/>
                </a:cubicBezTo>
                <a:cubicBezTo>
                  <a:pt x="2564618" y="32866"/>
                  <a:pt x="2464388" y="52230"/>
                  <a:pt x="2348770" y="45719"/>
                </a:cubicBezTo>
                <a:cubicBezTo>
                  <a:pt x="2233152" y="39208"/>
                  <a:pt x="1981896" y="26608"/>
                  <a:pt x="1851784" y="45719"/>
                </a:cubicBezTo>
                <a:cubicBezTo>
                  <a:pt x="1721672" y="64830"/>
                  <a:pt x="1506176" y="47999"/>
                  <a:pt x="1354798" y="45719"/>
                </a:cubicBezTo>
                <a:cubicBezTo>
                  <a:pt x="1203420" y="43439"/>
                  <a:pt x="1069986" y="18770"/>
                  <a:pt x="796539" y="45719"/>
                </a:cubicBezTo>
                <a:cubicBezTo>
                  <a:pt x="523092" y="72668"/>
                  <a:pt x="294378" y="11166"/>
                  <a:pt x="0" y="45719"/>
                </a:cubicBezTo>
                <a:cubicBezTo>
                  <a:pt x="-1448" y="28349"/>
                  <a:pt x="-1833" y="9627"/>
                  <a:pt x="0" y="0"/>
                </a:cubicBezTo>
                <a:close/>
              </a:path>
              <a:path w="6127226" h="45719" stroke="0" extrusionOk="0">
                <a:moveTo>
                  <a:pt x="0" y="0"/>
                </a:moveTo>
                <a:cubicBezTo>
                  <a:pt x="184169" y="-13669"/>
                  <a:pt x="355253" y="16026"/>
                  <a:pt x="558258" y="0"/>
                </a:cubicBezTo>
                <a:cubicBezTo>
                  <a:pt x="761263" y="-16026"/>
                  <a:pt x="883191" y="-9410"/>
                  <a:pt x="1055244" y="0"/>
                </a:cubicBezTo>
                <a:cubicBezTo>
                  <a:pt x="1227297" y="9410"/>
                  <a:pt x="1408303" y="6062"/>
                  <a:pt x="1613503" y="0"/>
                </a:cubicBezTo>
                <a:cubicBezTo>
                  <a:pt x="1818703" y="-6062"/>
                  <a:pt x="2054026" y="-15759"/>
                  <a:pt x="2294306" y="0"/>
                </a:cubicBezTo>
                <a:cubicBezTo>
                  <a:pt x="2534586" y="15759"/>
                  <a:pt x="2758875" y="-10173"/>
                  <a:pt x="3036381" y="0"/>
                </a:cubicBezTo>
                <a:cubicBezTo>
                  <a:pt x="3313887" y="10173"/>
                  <a:pt x="3600760" y="-11024"/>
                  <a:pt x="3839728" y="0"/>
                </a:cubicBezTo>
                <a:cubicBezTo>
                  <a:pt x="4078696" y="11024"/>
                  <a:pt x="4274011" y="7757"/>
                  <a:pt x="4643076" y="0"/>
                </a:cubicBezTo>
                <a:cubicBezTo>
                  <a:pt x="5012141" y="-7757"/>
                  <a:pt x="5095546" y="21580"/>
                  <a:pt x="5262606" y="0"/>
                </a:cubicBezTo>
                <a:cubicBezTo>
                  <a:pt x="5429666" y="-21580"/>
                  <a:pt x="5751545" y="-36785"/>
                  <a:pt x="6127226" y="0"/>
                </a:cubicBezTo>
                <a:cubicBezTo>
                  <a:pt x="6126527" y="17267"/>
                  <a:pt x="6129384" y="26492"/>
                  <a:pt x="6127226" y="45719"/>
                </a:cubicBezTo>
                <a:cubicBezTo>
                  <a:pt x="5998931" y="50361"/>
                  <a:pt x="5802720" y="69237"/>
                  <a:pt x="5630240" y="45719"/>
                </a:cubicBezTo>
                <a:cubicBezTo>
                  <a:pt x="5457760" y="22201"/>
                  <a:pt x="5290611" y="25159"/>
                  <a:pt x="5133254" y="45719"/>
                </a:cubicBezTo>
                <a:cubicBezTo>
                  <a:pt x="4975897" y="66279"/>
                  <a:pt x="4628685" y="16725"/>
                  <a:pt x="4391179" y="45719"/>
                </a:cubicBezTo>
                <a:cubicBezTo>
                  <a:pt x="4153673" y="74713"/>
                  <a:pt x="4023137" y="52143"/>
                  <a:pt x="3771648" y="45719"/>
                </a:cubicBezTo>
                <a:cubicBezTo>
                  <a:pt x="3520159" y="39295"/>
                  <a:pt x="3454154" y="58147"/>
                  <a:pt x="3152117" y="45719"/>
                </a:cubicBezTo>
                <a:cubicBezTo>
                  <a:pt x="2850080" y="33291"/>
                  <a:pt x="2548151" y="44529"/>
                  <a:pt x="2348770" y="45719"/>
                </a:cubicBezTo>
                <a:cubicBezTo>
                  <a:pt x="2149389" y="46909"/>
                  <a:pt x="2067856" y="47990"/>
                  <a:pt x="1790512" y="45719"/>
                </a:cubicBezTo>
                <a:cubicBezTo>
                  <a:pt x="1513168" y="43448"/>
                  <a:pt x="1340263" y="15795"/>
                  <a:pt x="1048436" y="45719"/>
                </a:cubicBezTo>
                <a:cubicBezTo>
                  <a:pt x="756609" y="75643"/>
                  <a:pt x="378497" y="81682"/>
                  <a:pt x="0" y="45719"/>
                </a:cubicBezTo>
                <a:cubicBezTo>
                  <a:pt x="969" y="32855"/>
                  <a:pt x="949" y="2283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p of North Atlantic Storms">
            <a:extLst>
              <a:ext uri="{FF2B5EF4-FFF2-40B4-BE49-F238E27FC236}">
                <a16:creationId xmlns:a16="http://schemas.microsoft.com/office/drawing/2014/main" id="{1F3FDD0D-01E6-C408-0024-35075CDB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0" y="3641492"/>
            <a:ext cx="3515710" cy="208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6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49E84-7BB3-234B-7992-74EB83B3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3" y="128078"/>
            <a:ext cx="5334797" cy="4629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C911F-999A-69C1-57BA-4AF3241F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43" y="128078"/>
            <a:ext cx="6256854" cy="2599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3221DB-785E-C70A-C90E-0261A4746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43" y="2967296"/>
            <a:ext cx="6399455" cy="2599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00E55-F35C-069B-3106-4AB5A4E3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4" y="5022166"/>
            <a:ext cx="5380656" cy="13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My Data Science Journey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81EB-EA19-D055-5BE8-88AE0FC3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127" y="2043503"/>
            <a:ext cx="6227618" cy="19188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Minimal coding experience</a:t>
            </a:r>
          </a:p>
          <a:p>
            <a:r>
              <a:rPr lang="en-US" dirty="0"/>
              <a:t>Undergraduate background in statistics</a:t>
            </a:r>
          </a:p>
          <a:p>
            <a:r>
              <a:rPr lang="en-US" dirty="0"/>
              <a:t>No research experience in data science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80F91-93E7-0639-1CBF-450D57C859DA}"/>
              </a:ext>
            </a:extLst>
          </p:cNvPr>
          <p:cNvSpPr txBox="1"/>
          <p:nvPr/>
        </p:nvSpPr>
        <p:spPr>
          <a:xfrm>
            <a:off x="3131127" y="4292799"/>
            <a:ext cx="6941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Teach statistics and data science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 undergraduate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online data science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 from colleagues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science workshops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572449-5967-8F02-70FD-8D6E141C8667}"/>
              </a:ext>
            </a:extLst>
          </p:cNvPr>
          <p:cNvSpPr/>
          <p:nvPr/>
        </p:nvSpPr>
        <p:spPr>
          <a:xfrm>
            <a:off x="540326" y="4461163"/>
            <a:ext cx="2092037" cy="1125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Professional Development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7B5882-4EF8-0653-A867-C79D625EF8EE}"/>
              </a:ext>
            </a:extLst>
          </p:cNvPr>
          <p:cNvSpPr/>
          <p:nvPr/>
        </p:nvSpPr>
        <p:spPr>
          <a:xfrm>
            <a:off x="540327" y="2513768"/>
            <a:ext cx="1866346" cy="1125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Starting</a:t>
            </a:r>
          </a:p>
          <a:p>
            <a:pPr algn="ctr"/>
            <a:r>
              <a:rPr lang="en-US" sz="240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9988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F24D-E1F1-9AA0-348B-5D91476C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Why? Broadening Our Audience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A6B358-9639-80BA-D0BF-6292D4B2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6" y="1929384"/>
            <a:ext cx="8904514" cy="379606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Finding 4.1: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The nature of data science is such that it 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offers multiple pathways for students of different backgrounds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to engage at levels ranging from basic to expert.</a:t>
            </a:r>
          </a:p>
          <a:p>
            <a:pPr>
              <a:spcAft>
                <a:spcPts val="1200"/>
              </a:spcAft>
            </a:pP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Finding 4.2: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Data science would particularly benefit from broad participation by underrepresented minorities because of the many applications to 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problems of interest to diverse populations</a:t>
            </a:r>
            <a:r>
              <a:rPr lang="en-US" sz="2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</a:t>
            </a:r>
          </a:p>
          <a:p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Recommendation 4.1: </a:t>
            </a:r>
            <a:r>
              <a:rPr lang="en-US" sz="22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As data science programs develop, they should focus on </a:t>
            </a:r>
            <a:r>
              <a:rPr lang="en-US" sz="22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attracting students with varied backgrounds and degrees of preparation</a:t>
            </a:r>
            <a:r>
              <a:rPr lang="en-US" sz="22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preparing them for success in a variety of careers.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25719-3CB2-A640-2073-7802F00DAC3F}"/>
              </a:ext>
            </a:extLst>
          </p:cNvPr>
          <p:cNvSpPr txBox="1"/>
          <p:nvPr/>
        </p:nvSpPr>
        <p:spPr>
          <a:xfrm>
            <a:off x="274485" y="6022656"/>
            <a:ext cx="10884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National Academies of Sciences, Engineering, and Medicine. 2018. </a:t>
            </a:r>
            <a:r>
              <a:rPr lang="en-US" sz="1600" i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Data Science for Undergraduates: Opportunities and Options.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Washington, DC: The National Academies Press. 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https://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doi.org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/10.17226/25104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4" name="Picture 2" descr="Cover of Data Science for Undergraduates">
            <a:extLst>
              <a:ext uri="{FF2B5EF4-FFF2-40B4-BE49-F238E27FC236}">
                <a16:creationId xmlns:a16="http://schemas.microsoft.com/office/drawing/2014/main" id="{A076A861-2A5D-6830-2DB2-ECEEC28E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5" y="2532717"/>
            <a:ext cx="2032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4A31-5B61-8321-B9E1-DC21B55B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5" y="637762"/>
            <a:ext cx="11556269" cy="900131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“What would you like to see improved in our program?”</a:t>
            </a:r>
            <a:endParaRPr lang="en-US" sz="40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37EA-BF54-1DB7-336F-21986EB2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94" y="2181360"/>
            <a:ext cx="11275496" cy="43190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ea typeface="+mn-lt"/>
                <a:cs typeface="+mn-lt"/>
              </a:rPr>
              <a:t>“The improvement that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the mathematics major desperately needs is a heavier focus on coding in python and R. </a:t>
            </a:r>
            <a:r>
              <a:rPr lang="en-US" sz="2400" dirty="0">
                <a:ea typeface="+mn-lt"/>
                <a:cs typeface="+mn-lt"/>
              </a:rPr>
              <a:t>… There absolutely needs to be a required in department coding course that goes over the fundamentals of python and R.”</a:t>
            </a:r>
            <a:endParaRPr lang="en-US" sz="2400" dirty="0">
              <a:cs typeface="Calibri" panose="020F0502020204030204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ea typeface="+mn-lt"/>
                <a:cs typeface="+mn-lt"/>
              </a:rPr>
              <a:t>“Maybe an intro to Python class or something. 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My only exposure to Python in the math department was through Math Clinic</a:t>
            </a:r>
            <a:r>
              <a:rPr lang="en-US" sz="2400" dirty="0">
                <a:ea typeface="+mn-lt"/>
                <a:cs typeface="+mn-lt"/>
              </a:rPr>
              <a:t> and that goes 0-60 faster than a sports car.”</a:t>
            </a:r>
            <a:endParaRPr lang="en-US" sz="2400" dirty="0"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Integrate coding into earlier courses</a:t>
            </a:r>
            <a:r>
              <a:rPr lang="en-US" sz="2400" dirty="0">
                <a:ea typeface="+mn-lt"/>
                <a:cs typeface="+mn-lt"/>
              </a:rPr>
              <a:t>. I hadn't learned python from any course and was expected to use it in Math Clinic for an extremely challenging project. The best course experiences I had were courses in which coding played a large role.”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cs typeface="Calibri"/>
              </a:rPr>
              <a:t>“All I can think of is possibly a </a:t>
            </a:r>
            <a:r>
              <a:rPr lang="en-US" sz="2400" b="1" dirty="0">
                <a:solidFill>
                  <a:schemeClr val="accent1"/>
                </a:solidFill>
                <a:ea typeface="+mn-lt"/>
                <a:cs typeface="+mn-lt"/>
              </a:rPr>
              <a:t>intro to computer science class geared towards math students</a:t>
            </a:r>
            <a:r>
              <a:rPr lang="en-US" sz="2400" dirty="0">
                <a:cs typeface="Calibri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898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How Data Science? At CU Denver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A2C1-17A3-33BC-A42B-6798A2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212286" cy="24076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2019, the Math/Stat Department created three new data science programs: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accent1"/>
                </a:solidFill>
              </a:rPr>
              <a:t>Undergraduate Certificate in Data Science Essentials </a:t>
            </a:r>
            <a:r>
              <a:rPr lang="en-US" sz="2400" dirty="0"/>
              <a:t>(4 courses)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Minor in Data Science </a:t>
            </a:r>
            <a:r>
              <a:rPr lang="en-US" sz="2400" dirty="0"/>
              <a:t>(6 courses)</a:t>
            </a:r>
          </a:p>
          <a:p>
            <a:r>
              <a:rPr lang="en-US" sz="2400" dirty="0"/>
              <a:t>A  </a:t>
            </a:r>
            <a:r>
              <a:rPr lang="en-US" sz="2400" b="1" dirty="0">
                <a:solidFill>
                  <a:schemeClr val="accent1"/>
                </a:solidFill>
              </a:rPr>
              <a:t>Data Science Concentration </a:t>
            </a:r>
            <a:r>
              <a:rPr lang="en-US" sz="2400" dirty="0"/>
              <a:t>to our Mathematics BS.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C7A24-62D6-7D13-AACB-E538E04F98FB}"/>
              </a:ext>
            </a:extLst>
          </p:cNvPr>
          <p:cNvSpPr txBox="1"/>
          <p:nvPr/>
        </p:nvSpPr>
        <p:spPr>
          <a:xfrm>
            <a:off x="669036" y="4570750"/>
            <a:ext cx="106847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To support these new programs, we began designing two new core courses: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Introduction to Programming for Data Science </a:t>
            </a:r>
            <a:r>
              <a:rPr lang="en-US" sz="2400" dirty="0"/>
              <a:t>(Freshman level using 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Data Wrangling and Visualization</a:t>
            </a:r>
            <a:r>
              <a:rPr lang="en-US" sz="2400" b="1" dirty="0"/>
              <a:t> </a:t>
            </a:r>
            <a:r>
              <a:rPr lang="en-US" sz="2400" dirty="0"/>
              <a:t>(Junior level using 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138D-D0E2-2995-7E47-06464BA1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How Data Science? At CU Denver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A2C1-17A3-33BC-A42B-6798A299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7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2019, CU Denver solicited proposals to fund a new online BS program: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program would be fully online.</a:t>
            </a:r>
          </a:p>
          <a:p>
            <a:r>
              <a:rPr lang="en-US" sz="2400" dirty="0"/>
              <a:t>Structured into 8-week blocks of classes.</a:t>
            </a:r>
          </a:p>
          <a:p>
            <a:r>
              <a:rPr lang="en-US" sz="2400" dirty="0"/>
              <a:t>Students pay a total of $15,000 tuition to earn the BS online.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Department of Math/Stat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/>
                </a:solidFill>
              </a:rPr>
              <a:t>Computer Science</a:t>
            </a:r>
            <a:r>
              <a:rPr lang="en-US" sz="2400" dirty="0"/>
              <a:t> and the </a:t>
            </a:r>
            <a:r>
              <a:rPr lang="en-US" sz="2400" b="1" dirty="0">
                <a:solidFill>
                  <a:schemeClr val="accent1"/>
                </a:solidFill>
              </a:rPr>
              <a:t>Business School</a:t>
            </a:r>
            <a:r>
              <a:rPr lang="en-US" sz="2400" dirty="0"/>
              <a:t> jointly proposed a new interdisciplinary BS in Data Science that was approved in Fall 2019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71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68A8-5A7B-4504-818F-68113E0F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6" y="365125"/>
            <a:ext cx="7925502" cy="127534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Experimenting with Mathematics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A308-79F5-A6E3-D2EF-4DCFD3399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844467"/>
            <a:ext cx="9004713" cy="4634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objectives of experimental mathematics are generally to make mathematics </a:t>
            </a:r>
            <a:r>
              <a:rPr lang="en-US" sz="2400" b="1" dirty="0">
                <a:solidFill>
                  <a:srgbClr val="0070C0"/>
                </a:solidFill>
                <a:ea typeface="+mn-lt"/>
                <a:cs typeface="+mn-lt"/>
              </a:rPr>
              <a:t>more tangible, lively and fun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Discover patterns and relationships.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Using graphical displays to investigate mathematical concepts.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Developing and testing conjectures.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Exploring results to help construct proofs.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Confirm analytically derived results.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Gain insight and intuition.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Bridge the divide between theory and practice.</a:t>
            </a:r>
            <a:endParaRPr lang="en-US" b="1" dirty="0">
              <a:solidFill>
                <a:srgbClr val="0070C0"/>
              </a:solidFill>
              <a:cs typeface="Calibri"/>
            </a:endParaRPr>
          </a:p>
          <a:p>
            <a:pPr lvl="1"/>
            <a:endParaRPr lang="en-US" sz="1600" dirty="0">
              <a:cs typeface="Calibri"/>
            </a:endParaRP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87B319DB-E581-C3BA-132B-6E882F401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0" r="19972" b="-1"/>
          <a:stretch/>
        </p:blipFill>
        <p:spPr>
          <a:xfrm>
            <a:off x="8357064" y="10"/>
            <a:ext cx="3834936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263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D0E1F-1378-ACEF-F04B-B306CAA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Project Motivation and Vision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AA1E-D136-52C3-45F0-04E5F54C4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893" y="2071316"/>
            <a:ext cx="6374407" cy="3455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Equip students with knowledge &amp; skills necessary to compete in the </a:t>
            </a:r>
            <a:r>
              <a:rPr lang="en-US" sz="2200" b="1" dirty="0">
                <a:solidFill>
                  <a:schemeClr val="accent1"/>
                </a:solidFill>
              </a:rPr>
              <a:t>job market</a:t>
            </a:r>
            <a:r>
              <a:rPr lang="en-US" sz="2200" dirty="0"/>
              <a:t>.</a:t>
            </a:r>
          </a:p>
          <a:p>
            <a:r>
              <a:rPr lang="en-US" sz="2200" dirty="0"/>
              <a:t>Train students as “</a:t>
            </a:r>
            <a:r>
              <a:rPr lang="en-US" sz="2200" b="1" dirty="0">
                <a:solidFill>
                  <a:schemeClr val="accent1"/>
                </a:solidFill>
              </a:rPr>
              <a:t>mathematical experimentalists</a:t>
            </a:r>
            <a:r>
              <a:rPr lang="en-US" sz="2200" dirty="0"/>
              <a:t>” across multiple levels of math, data science and statistics curricula.</a:t>
            </a:r>
          </a:p>
          <a:p>
            <a:r>
              <a:rPr lang="en-US" sz="2200" dirty="0"/>
              <a:t>Utilize “</a:t>
            </a:r>
            <a:r>
              <a:rPr lang="en-US" sz="2200" b="1" dirty="0">
                <a:solidFill>
                  <a:schemeClr val="accent1"/>
                </a:solidFill>
              </a:rPr>
              <a:t>virtual laboratories</a:t>
            </a:r>
            <a:r>
              <a:rPr lang="en-US" sz="2200" dirty="0"/>
              <a:t>” to enable an active computational learning environment.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Minimize costs </a:t>
            </a:r>
            <a:r>
              <a:rPr lang="en-US" sz="2200" dirty="0"/>
              <a:t>to students.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A9E8-092D-4285-67B1-A8ADAAA28E56}"/>
              </a:ext>
            </a:extLst>
          </p:cNvPr>
          <p:cNvSpPr txBox="1"/>
          <p:nvPr/>
        </p:nvSpPr>
        <p:spPr>
          <a:xfrm>
            <a:off x="6959600" y="2071316"/>
            <a:ext cx="51226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Team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Troy Butler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Joshua French, Director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Stephen Hartke, Associate Chair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Yaning</a:t>
            </a:r>
            <a:r>
              <a:rPr lang="en-US" sz="2200" dirty="0"/>
              <a:t> Liu, Director Statistical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Adam Spiegler, Director Undergrad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BE1F-4630-BB46-E646-85DAA7E6CB8C}"/>
              </a:ext>
            </a:extLst>
          </p:cNvPr>
          <p:cNvSpPr txBox="1"/>
          <p:nvPr/>
        </p:nvSpPr>
        <p:spPr>
          <a:xfrm>
            <a:off x="572493" y="5547515"/>
            <a:ext cx="10844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February 2022, our department was awarded a 2-year OER grant from the Colorado Department of Higher Education (CDHE).</a:t>
            </a:r>
          </a:p>
        </p:txBody>
      </p:sp>
    </p:spTree>
    <p:extLst>
      <p:ext uri="{BB962C8B-B14F-4D97-AF65-F5344CB8AC3E}">
        <p14:creationId xmlns:p14="http://schemas.microsoft.com/office/powerpoint/2010/main" val="34594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14304</TotalTime>
  <Words>1429</Words>
  <Application>Microsoft Macintosh PowerPoint</Application>
  <PresentationFormat>Widescreen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Times New Roman</vt:lpstr>
      <vt:lpstr>Office Theme</vt:lpstr>
      <vt:lpstr>Data Science in Undergraduate Mathematics Classrooms</vt:lpstr>
      <vt:lpstr>Background</vt:lpstr>
      <vt:lpstr>My Data Science Journey</vt:lpstr>
      <vt:lpstr>Why? Broadening Our Audience</vt:lpstr>
      <vt:lpstr>“What would you like to see improved in our program?”</vt:lpstr>
      <vt:lpstr>How Data Science? At CU Denver</vt:lpstr>
      <vt:lpstr>How Data Science? At CU Denver</vt:lpstr>
      <vt:lpstr>Experimenting with Mathematics </vt:lpstr>
      <vt:lpstr>Project Motivation and Vision</vt:lpstr>
      <vt:lpstr>Initial Courses Targeted</vt:lpstr>
      <vt:lpstr>Equity in Computing: Jupyter and Colab</vt:lpstr>
      <vt:lpstr>Why Jupyter and Colab?</vt:lpstr>
      <vt:lpstr>Approval of Data Science BS!</vt:lpstr>
      <vt:lpstr>Approval of Data Science BS!</vt:lpstr>
      <vt:lpstr>Python Labs For Calculus</vt:lpstr>
      <vt:lpstr>Challenges and/or Opportunities</vt:lpstr>
      <vt:lpstr>Resources</vt:lpstr>
      <vt:lpstr>Accessing Differential Equations Materials</vt:lpstr>
      <vt:lpstr>PowerPoint Presentation</vt:lpstr>
      <vt:lpstr>Accessing Statistical Theory 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Supercharge your teaching and research with Jupyter notebooks and hubs</dc:title>
  <dc:creator>Troy Butler</dc:creator>
  <cp:lastModifiedBy>Spiegler, Adam</cp:lastModifiedBy>
  <cp:revision>90</cp:revision>
  <cp:lastPrinted>2023-08-02T15:56:33Z</cp:lastPrinted>
  <dcterms:created xsi:type="dcterms:W3CDTF">2019-08-27T15:30:21Z</dcterms:created>
  <dcterms:modified xsi:type="dcterms:W3CDTF">2025-01-07T03:23:01Z</dcterms:modified>
</cp:coreProperties>
</file>