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39"/>
  </p:notesMasterIdLst>
  <p:handoutMasterIdLst>
    <p:handoutMasterId r:id="rId40"/>
  </p:handoutMasterIdLst>
  <p:sldIdLst>
    <p:sldId id="563" r:id="rId4"/>
    <p:sldId id="564" r:id="rId5"/>
    <p:sldId id="746" r:id="rId6"/>
    <p:sldId id="400" r:id="rId7"/>
    <p:sldId id="657" r:id="rId8"/>
    <p:sldId id="706" r:id="rId9"/>
    <p:sldId id="725" r:id="rId10"/>
    <p:sldId id="726" r:id="rId11"/>
    <p:sldId id="729" r:id="rId12"/>
    <p:sldId id="740" r:id="rId13"/>
    <p:sldId id="742" r:id="rId14"/>
    <p:sldId id="741" r:id="rId15"/>
    <p:sldId id="743" r:id="rId16"/>
    <p:sldId id="744" r:id="rId17"/>
    <p:sldId id="658" r:id="rId18"/>
    <p:sldId id="728" r:id="rId19"/>
    <p:sldId id="738" r:id="rId20"/>
    <p:sldId id="739" r:id="rId21"/>
    <p:sldId id="745" r:id="rId22"/>
    <p:sldId id="709" r:id="rId23"/>
    <p:sldId id="727" r:id="rId24"/>
    <p:sldId id="730" r:id="rId25"/>
    <p:sldId id="719" r:id="rId26"/>
    <p:sldId id="734" r:id="rId27"/>
    <p:sldId id="707" r:id="rId28"/>
    <p:sldId id="712" r:id="rId29"/>
    <p:sldId id="713" r:id="rId30"/>
    <p:sldId id="721" r:id="rId31"/>
    <p:sldId id="735" r:id="rId32"/>
    <p:sldId id="710" r:id="rId33"/>
    <p:sldId id="717" r:id="rId34"/>
    <p:sldId id="736" r:id="rId35"/>
    <p:sldId id="722" r:id="rId36"/>
    <p:sldId id="737" r:id="rId37"/>
    <p:sldId id="711" r:id="rId3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  <p15:guide id="2" pos="11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7F7F7F"/>
    <a:srgbClr val="949494"/>
    <a:srgbClr val="767A78"/>
    <a:srgbClr val="00B0F0"/>
    <a:srgbClr val="F9F9F9"/>
    <a:srgbClr val="92D050"/>
    <a:srgbClr val="454039"/>
    <a:srgbClr val="44546A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1244" autoAdjust="0"/>
  </p:normalViewPr>
  <p:slideViewPr>
    <p:cSldViewPr snapToGrid="0">
      <p:cViewPr varScale="1">
        <p:scale>
          <a:sx n="86" d="100"/>
          <a:sy n="86" d="100"/>
        </p:scale>
        <p:origin x="78" y="240"/>
      </p:cViewPr>
      <p:guideLst>
        <p:guide orient="horz" pos="4201"/>
        <p:guide pos="11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26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0797-41DB-4A58-A71B-F245D9E92158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94C7-73F1-4FAB-A81F-2F16C28E7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1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12FF-15C9-47D1-9663-1A17E29805ED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28D5-060F-4B14-9088-3896E33D2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430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5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7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55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85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77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22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04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31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73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5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862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19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18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05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88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38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51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21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03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677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3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75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08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44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60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60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3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8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6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7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6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528D5-060F-4B14-9088-3896E33D2EC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0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48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92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246886D-1C23-4997-867D-D4C6C88DA8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00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41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2B8E5-422F-4492-A2F8-A6E301979A77}" type="datetimeFigureOut">
              <a:rPr lang="ko-KR" altLang="en-US" smtClean="0"/>
              <a:t>2019-01-05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0FD88-5D91-4B8D-9EE2-1B82459BC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2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11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91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/>
          <p:cNvCxnSpPr/>
          <p:nvPr userDrawn="1"/>
        </p:nvCxnSpPr>
        <p:spPr>
          <a:xfrm>
            <a:off x="0" y="6408172"/>
            <a:ext cx="12192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00" y="6489700"/>
            <a:ext cx="749300" cy="294368"/>
          </a:xfrm>
          <a:prstGeom prst="rect">
            <a:avLst/>
          </a:prstGeom>
        </p:spPr>
      </p:pic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11066242" y="24894"/>
            <a:ext cx="670483" cy="175078"/>
          </a:xfrm>
          <a:prstGeom prst="rect">
            <a:avLst/>
          </a:prstGeom>
          <a:ln>
            <a:noFill/>
          </a:ln>
        </p:spPr>
        <p:txBody>
          <a:bodyPr lIns="46800" rIns="4680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A324BE3-29BF-334D-AED4-AAED15EAE2C5}" type="slidenum">
              <a:rPr kumimoji="1"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kumimoji="1"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90242431"/>
              </p:ext>
            </p:extLst>
          </p:nvPr>
        </p:nvGraphicFramePr>
        <p:xfrm>
          <a:off x="3909" y="3472"/>
          <a:ext cx="9968522" cy="21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61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8778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8024920"/>
              </p:ext>
            </p:extLst>
          </p:nvPr>
        </p:nvGraphicFramePr>
        <p:xfrm>
          <a:off x="9969778" y="0"/>
          <a:ext cx="2222222" cy="661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98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0664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112507" marR="112507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294" marR="44294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112507" marR="112507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294" marR="44294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07" marR="112507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294" marR="44294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98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/>
          <p:cNvCxnSpPr/>
          <p:nvPr userDrawn="1"/>
        </p:nvCxnSpPr>
        <p:spPr>
          <a:xfrm>
            <a:off x="0" y="6408172"/>
            <a:ext cx="12192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00" y="6489700"/>
            <a:ext cx="749300" cy="294368"/>
          </a:xfrm>
          <a:prstGeom prst="rect">
            <a:avLst/>
          </a:prstGeom>
        </p:spPr>
      </p:pic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11066242" y="24894"/>
            <a:ext cx="670483" cy="175078"/>
          </a:xfrm>
          <a:prstGeom prst="rect">
            <a:avLst/>
          </a:prstGeom>
          <a:ln>
            <a:noFill/>
          </a:ln>
        </p:spPr>
        <p:txBody>
          <a:bodyPr lIns="46800" rIns="4680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A324BE3-29BF-334D-AED4-AAED15EAE2C5}" type="slidenum">
              <a:rPr kumimoji="1" lang="ko-KR" altLang="en-US" sz="800" smtClean="0">
                <a:solidFill>
                  <a:prstClr val="black"/>
                </a:solidFill>
              </a:rPr>
              <a:pPr algn="ctr"/>
              <a:t>‹#›</a:t>
            </a:fld>
            <a:endParaRPr kumimoji="1"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/>
          </p:nvPr>
        </p:nvGraphicFramePr>
        <p:xfrm>
          <a:off x="3909" y="3472"/>
          <a:ext cx="9968522" cy="21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61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8778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69264215"/>
              </p:ext>
            </p:extLst>
          </p:nvPr>
        </p:nvGraphicFramePr>
        <p:xfrm>
          <a:off x="9969778" y="0"/>
          <a:ext cx="2222222" cy="661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98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0664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112507" marR="112507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294" marR="44294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112507" marR="112507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+mn-ea"/>
                        </a:rPr>
                        <a:t>v0.9</a:t>
                      </a:r>
                      <a:endParaRPr lang="ko-KR" altLang="en-US" sz="9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4294" marR="44294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07" marR="112507" marT="45722" marB="45722" anchor="ctr" horzOverflow="overflow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4294" marR="44294" marT="36002" marB="36002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7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5245566"/>
            <a:ext cx="12192000" cy="1612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1951" y="5465833"/>
            <a:ext cx="207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PROJECT</a:t>
            </a:r>
            <a:r>
              <a:rPr lang="en-US" altLang="ko-KR" sz="1200" dirty="0" smtClean="0">
                <a:latin typeface="+mn-ea"/>
              </a:rPr>
              <a:t> TYPE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7676" y="5811851"/>
            <a:ext cx="304800" cy="2639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W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0576" y="5811851"/>
            <a:ext cx="304800" cy="2639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M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3476" y="5811851"/>
            <a:ext cx="304800" cy="2639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57602"/>
              </p:ext>
            </p:extLst>
          </p:nvPr>
        </p:nvGraphicFramePr>
        <p:xfrm>
          <a:off x="361952" y="4395193"/>
          <a:ext cx="5077315" cy="769926"/>
        </p:xfrm>
        <a:graphic>
          <a:graphicData uri="http://schemas.openxmlformats.org/drawingml/2006/table">
            <a:tbl>
              <a:tblPr/>
              <a:tblGrid>
                <a:gridCol w="920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35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14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4749">
                <a:tc>
                  <a:txBody>
                    <a:bodyPr/>
                    <a:lstStyle/>
                    <a:p>
                      <a:pPr marL="0" marR="0" indent="0" algn="l" defTabSz="105604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PROJECT ID</a:t>
                      </a:r>
                    </a:p>
                  </a:txBody>
                  <a:tcPr marT="39589" marB="39589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39589" marB="39589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T="39589" marB="3958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2018-12-15</a:t>
                      </a:r>
                      <a:endParaRPr lang="ko-KR" altLang="en-US" sz="700" dirty="0"/>
                    </a:p>
                  </a:txBody>
                  <a:tcPr marT="39589" marB="3958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749">
                <a:tc>
                  <a:txBody>
                    <a:bodyPr/>
                    <a:lstStyle/>
                    <a:p>
                      <a:pPr marL="0" marR="0" indent="0" algn="l" defTabSz="105604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PROJECT TITLE</a:t>
                      </a:r>
                    </a:p>
                  </a:txBody>
                  <a:tcPr marT="39589" marB="39589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39589" marB="3958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LAST UPDATE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T="39589" marB="3958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39589" marB="3958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749">
                <a:tc>
                  <a:txBody>
                    <a:bodyPr/>
                    <a:lstStyle/>
                    <a:p>
                      <a:pPr marL="0" marR="0" indent="0" algn="l" defTabSz="105604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AREA</a:t>
                      </a:r>
                    </a:p>
                  </a:txBody>
                  <a:tcPr marT="39589" marB="39589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39589" marB="3958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OPTION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T="39589" marB="3958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39589" marB="3958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2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T="39589" marB="39589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0.7</a:t>
                      </a:r>
                      <a:endParaRPr lang="ko-KR" altLang="en-US" sz="700" dirty="0"/>
                    </a:p>
                  </a:txBody>
                  <a:tcPr marT="39589" marB="3958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PREPARED BY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T="39589" marB="3958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황미란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기획</a:t>
                      </a:r>
                      <a:r>
                        <a:rPr lang="en-US" altLang="ko-KR" sz="700" dirty="0" smtClean="0"/>
                        <a:t>),.</a:t>
                      </a:r>
                      <a:r>
                        <a:rPr lang="ko-KR" altLang="en-US" sz="700" dirty="0" smtClean="0"/>
                        <a:t>문찬영</a:t>
                      </a:r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개발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marT="39589" marB="3958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61951" y="4073666"/>
            <a:ext cx="207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PROJECT</a:t>
            </a:r>
            <a:r>
              <a:rPr lang="en-US" altLang="ko-KR" sz="1200" dirty="0" smtClean="0">
                <a:latin typeface="+mn-ea"/>
              </a:rPr>
              <a:t> INFO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528" y="2800561"/>
            <a:ext cx="5852190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광고퀴즈풀기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설계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30000"/>
              </a:lnSpc>
            </a:pPr>
            <a:endParaRPr lang="ko-KR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2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04833"/>
              </p:ext>
            </p:extLst>
          </p:nvPr>
        </p:nvGraphicFramePr>
        <p:xfrm>
          <a:off x="9973337" y="651435"/>
          <a:ext cx="2208344" cy="3722815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메인페이지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게임버튼 클릭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b="1" dirty="0" smtClean="0">
                          <a:latin typeface="맑은 고딕" pitchFamily="50" charset="-127"/>
                          <a:ea typeface="+mn-ea"/>
                        </a:rPr>
                        <a:t>게임페이지</a:t>
                      </a:r>
                      <a:endParaRPr lang="ko-KR" altLang="en-US" sz="8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하단메뉴 설명</a:t>
                      </a:r>
                      <a:endParaRPr lang="ko-KR" altLang="en-US" sz="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게임 메뉴 버튼</a:t>
                      </a:r>
                      <a:r>
                        <a:rPr lang="en-US" altLang="ko-KR" sz="700" dirty="0" smtClean="0"/>
                        <a:t>]</a:t>
                      </a:r>
                    </a:p>
                    <a:p>
                      <a:r>
                        <a:rPr lang="ko-KR" altLang="en-US" sz="700" dirty="0" err="1" smtClean="0"/>
                        <a:t>메인페이지</a:t>
                      </a:r>
                      <a:r>
                        <a:rPr lang="ko-KR" altLang="en-US" sz="700" baseline="0" dirty="0" smtClean="0"/>
                        <a:t> 메뉴 버튼 클릭 시</a:t>
                      </a:r>
                      <a:r>
                        <a:rPr lang="en-US" altLang="ko-KR" sz="700" baseline="0" dirty="0" smtClean="0"/>
                        <a:t>, </a:t>
                      </a:r>
                      <a:r>
                        <a:rPr lang="ko-KR" altLang="en-US" sz="700" baseline="0" dirty="0" smtClean="0"/>
                        <a:t>해당하는 페이지가 디폴트 값으로 보여지도록 노출</a:t>
                      </a:r>
                      <a:endParaRPr lang="en-US" altLang="ko-KR" sz="700" baseline="0" dirty="0" smtClean="0"/>
                    </a:p>
                    <a:p>
                      <a:r>
                        <a:rPr lang="en-US" altLang="ko-KR" sz="700" baseline="0" dirty="0" err="1" smtClean="0"/>
                        <a:t>Ec</a:t>
                      </a:r>
                      <a:r>
                        <a:rPr lang="en-US" altLang="ko-KR" sz="700" baseline="0" dirty="0" smtClean="0"/>
                        <a:t>)</a:t>
                      </a:r>
                      <a:r>
                        <a:rPr lang="ko-KR" altLang="en-US" sz="700" baseline="0" dirty="0" smtClean="0"/>
                        <a:t>게임버튼</a:t>
                      </a:r>
                      <a:r>
                        <a:rPr lang="en-US" altLang="ko-KR" sz="700" baseline="0" dirty="0" smtClean="0"/>
                        <a:t>&gt;</a:t>
                      </a:r>
                      <a:r>
                        <a:rPr lang="ko-KR" altLang="en-US" sz="700" baseline="0" dirty="0" smtClean="0"/>
                        <a:t>게임페이지</a:t>
                      </a:r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2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선물하기 버튼</a:t>
                      </a:r>
                      <a:r>
                        <a:rPr lang="en-US" altLang="ko-KR" sz="700" dirty="0" smtClean="0"/>
                        <a:t>]</a:t>
                      </a:r>
                    </a:p>
                    <a:p>
                      <a:r>
                        <a:rPr lang="ko-KR" altLang="en-US" sz="700" dirty="0" smtClean="0"/>
                        <a:t>선물페이지로 이동</a:t>
                      </a:r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8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장바구니 버튼</a:t>
                      </a:r>
                      <a:r>
                        <a:rPr lang="en-US" altLang="ko-KR" sz="700" dirty="0" smtClean="0"/>
                        <a:t>]</a:t>
                      </a:r>
                    </a:p>
                    <a:p>
                      <a:r>
                        <a:rPr lang="ko-KR" altLang="en-US" sz="700" dirty="0" smtClean="0"/>
                        <a:t>장바구니 페이지로 이동</a:t>
                      </a:r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내 정보 버튼</a:t>
                      </a:r>
                      <a:r>
                        <a:rPr lang="en-US" altLang="ko-KR" sz="700" dirty="0" smtClean="0"/>
                        <a:t>]</a:t>
                      </a:r>
                    </a:p>
                    <a:p>
                      <a:r>
                        <a:rPr lang="ko-KR" altLang="en-US" sz="700" dirty="0" err="1" smtClean="0"/>
                        <a:t>마이페이지로</a:t>
                      </a:r>
                      <a:r>
                        <a:rPr lang="ko-KR" altLang="en-US" sz="700" dirty="0" smtClean="0"/>
                        <a:t> 이동</a:t>
                      </a:r>
                      <a:endParaRPr lang="en-US" altLang="ko-KR" sz="7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[CI (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CI ) 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메인 페이지로 이동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98779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0783" y="1390025"/>
            <a:ext cx="1564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님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반갑습니다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060361" y="5153022"/>
            <a:ext cx="2606634" cy="136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60361" y="1677968"/>
            <a:ext cx="260663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67115" y="1725592"/>
            <a:ext cx="2426853" cy="33798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54179" y="3049719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</a:rPr>
              <a:t>EASY-MAP </a:t>
            </a:r>
          </a:p>
        </p:txBody>
      </p:sp>
      <p:sp>
        <p:nvSpPr>
          <p:cNvPr id="38" name="타원 37"/>
          <p:cNvSpPr/>
          <p:nvPr/>
        </p:nvSpPr>
        <p:spPr>
          <a:xfrm>
            <a:off x="5490052" y="505184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201749" y="509372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1" name="Double Tap"/>
          <p:cNvGrpSpPr>
            <a:grpSpLocks noChangeAspect="1"/>
          </p:cNvGrpSpPr>
          <p:nvPr/>
        </p:nvGrpSpPr>
        <p:grpSpPr>
          <a:xfrm>
            <a:off x="4803031" y="5524183"/>
            <a:ext cx="505397" cy="742608"/>
            <a:chOff x="2640013" y="1482726"/>
            <a:chExt cx="984250" cy="1446213"/>
          </a:xfrm>
        </p:grpSpPr>
        <p:sp>
          <p:nvSpPr>
            <p:cNvPr id="24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5059" y="0"/>
            <a:ext cx="3267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게임번튼 클릭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게임페이지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하단메뉴 설명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72246" y="505866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101202" y="507402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99099" y="4454411"/>
            <a:ext cx="27142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C00000"/>
                </a:solidFill>
              </a:rPr>
              <a:t>20190107</a:t>
            </a:r>
          </a:p>
          <a:p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밑에 하단 메뉴는 </a:t>
            </a:r>
            <a:endParaRPr lang="en-US" altLang="ko-KR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메인 페이지에서 해당하는 메뉴로</a:t>
            </a:r>
            <a:endParaRPr lang="en-US" altLang="ko-KR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들어올 시 해당 하단메뉴 아이콘은 볼드</a:t>
            </a:r>
            <a:endParaRPr lang="en-US" altLang="ko-KR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처리되어 나타나고 하단메뉴를 클릭 하며 </a:t>
            </a:r>
            <a:endParaRPr lang="en-US" altLang="ko-KR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화면 이동이 가능하도록 개발</a:t>
            </a:r>
            <a:endParaRPr lang="ko-KR" altLang="en-US" sz="105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1906" y="57296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하단 메뉴 이동페이지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다음페이지로 이어짐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038941" y="102513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55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01778"/>
              </p:ext>
            </p:extLst>
          </p:nvPr>
        </p:nvGraphicFramePr>
        <p:xfrm>
          <a:off x="9973337" y="651435"/>
          <a:ext cx="2208344" cy="3017447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메인페이지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게임버튼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하단메뉴 이동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선물 상품 리스트 페이지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[CI (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CI ) 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메인 페이지로 이동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98779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078291" y="5161987"/>
            <a:ext cx="2606634" cy="136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Double Tap"/>
          <p:cNvGrpSpPr>
            <a:grpSpLocks noChangeAspect="1"/>
          </p:cNvGrpSpPr>
          <p:nvPr/>
        </p:nvGrpSpPr>
        <p:grpSpPr>
          <a:xfrm>
            <a:off x="5488228" y="5361642"/>
            <a:ext cx="505397" cy="742608"/>
            <a:chOff x="2640013" y="1482726"/>
            <a:chExt cx="984250" cy="1446213"/>
          </a:xfrm>
        </p:grpSpPr>
        <p:sp>
          <p:nvSpPr>
            <p:cNvPr id="24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5059" y="0"/>
            <a:ext cx="4459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게임버튼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하단메뉴로 화면이동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선물상품 리스트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85201" y="1726069"/>
            <a:ext cx="26046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285207" y="1901293"/>
            <a:ext cx="1074477" cy="125731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5908" y="2277547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12778" y="2966526"/>
            <a:ext cx="530915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50000"/>
                  </a:schemeClr>
                </a:solidFill>
              </a:rPr>
              <a:t>1000P</a:t>
            </a:r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81185" y="2736289"/>
            <a:ext cx="1074477" cy="42232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18357" y="143175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상품 리스트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85207" y="2762388"/>
            <a:ext cx="665567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바나나 </a:t>
            </a:r>
            <a:r>
              <a:rPr lang="ko-KR" altLang="en-US" sz="700" dirty="0" err="1" smtClean="0">
                <a:solidFill>
                  <a:schemeClr val="bg2">
                    <a:lumMod val="50000"/>
                  </a:schemeClr>
                </a:solidFill>
              </a:rPr>
              <a:t>우류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72745" y="1895110"/>
            <a:ext cx="1074477" cy="125731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3446" y="2271364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0316" y="2960343"/>
            <a:ext cx="530915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50000"/>
                  </a:schemeClr>
                </a:solidFill>
              </a:rPr>
              <a:t>1000P</a:t>
            </a:r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77688" y="2730106"/>
            <a:ext cx="1074477" cy="42232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72745" y="2756205"/>
            <a:ext cx="575799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2">
                    <a:lumMod val="50000"/>
                  </a:schemeClr>
                </a:solidFill>
              </a:rPr>
              <a:t>초코</a:t>
            </a:r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 우유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85207" y="3283646"/>
            <a:ext cx="1074477" cy="125731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35908" y="365990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12778" y="4348879"/>
            <a:ext cx="530915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50000"/>
                  </a:schemeClr>
                </a:solidFill>
              </a:rPr>
              <a:t>1300P</a:t>
            </a:r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81185" y="4118642"/>
            <a:ext cx="1074477" cy="42232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85207" y="4144741"/>
            <a:ext cx="453970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2">
                    <a:lumMod val="50000"/>
                  </a:schemeClr>
                </a:solidFill>
              </a:rPr>
              <a:t>새우깡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2745" y="3271504"/>
            <a:ext cx="1074477" cy="125731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3446" y="3647758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00316" y="4336737"/>
            <a:ext cx="481222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50000"/>
                  </a:schemeClr>
                </a:solidFill>
              </a:rPr>
              <a:t>700P</a:t>
            </a:r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77688" y="4106500"/>
            <a:ext cx="1074477" cy="42232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72745" y="4132599"/>
            <a:ext cx="453970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메로나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289201" y="4677915"/>
            <a:ext cx="1074477" cy="485745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472745" y="4686879"/>
            <a:ext cx="1074477" cy="485745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836036" y="1057500"/>
            <a:ext cx="8965" cy="65171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836036" y="12755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50000"/>
                  </a:schemeClr>
                </a:solidFill>
              </a:rPr>
              <a:t>스크롤</a:t>
            </a:r>
            <a:endParaRPr lang="ko-KR" altLang="en-US" sz="1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41906" y="572960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하단 메뉴 이동페이지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다음페이지로 이어짐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038941" y="102513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80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12725"/>
              </p:ext>
            </p:extLst>
          </p:nvPr>
        </p:nvGraphicFramePr>
        <p:xfrm>
          <a:off x="9973337" y="651435"/>
          <a:ext cx="2208344" cy="2453574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메인페이지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게임버튼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하단메뉴 이동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장바구니 페이지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98779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3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Double Tap"/>
          <p:cNvGrpSpPr>
            <a:grpSpLocks noChangeAspect="1"/>
          </p:cNvGrpSpPr>
          <p:nvPr/>
        </p:nvGrpSpPr>
        <p:grpSpPr>
          <a:xfrm>
            <a:off x="6168433" y="5378065"/>
            <a:ext cx="505397" cy="742608"/>
            <a:chOff x="2640013" y="1482726"/>
            <a:chExt cx="984250" cy="1446213"/>
          </a:xfrm>
        </p:grpSpPr>
        <p:sp>
          <p:nvSpPr>
            <p:cNvPr id="24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4060361" y="5130800"/>
            <a:ext cx="2606634" cy="169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256491" y="4727149"/>
            <a:ext cx="2286463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52614" y="47271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</a:rPr>
              <a:t>결제하기</a:t>
            </a:r>
            <a:endParaRPr lang="ko-KR" altLang="en-US" sz="11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060361" y="1607818"/>
            <a:ext cx="26046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86643" y="135019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07733" y="2062319"/>
            <a:ext cx="2509909" cy="6967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363396" y="4019084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전체삭제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2020" y="212696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2">
                    <a:lumMod val="50000"/>
                  </a:schemeClr>
                </a:solidFill>
              </a:rPr>
              <a:t>바나나 우유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5550" y="2330988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chemeClr val="bg2">
                    <a:lumMod val="50000"/>
                  </a:schemeClr>
                </a:solidFill>
              </a:rPr>
              <a:t>1000(P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05550" y="4019084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선택삭제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0110" y="1809067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전체선택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79449" y="3783479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총 가격    </a:t>
            </a:r>
            <a:r>
              <a:rPr lang="en-US" altLang="ko-KR" sz="800" dirty="0" smtClean="0">
                <a:solidFill>
                  <a:srgbClr val="C00000"/>
                </a:solidFill>
              </a:rPr>
              <a:t>1700P</a:t>
            </a:r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1745" y="2468761"/>
            <a:ext cx="57509" cy="25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05884" y="2407061"/>
            <a:ext cx="271322" cy="35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07833" y="2443144"/>
            <a:ext cx="287468" cy="28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67600" y="2130751"/>
            <a:ext cx="718194" cy="55479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48664" y="2124924"/>
            <a:ext cx="95250" cy="1205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4035797" y="1986424"/>
            <a:ext cx="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07733" y="2833940"/>
            <a:ext cx="2509909" cy="6967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979909" y="294429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2">
                    <a:lumMod val="50000"/>
                  </a:schemeClr>
                </a:solidFill>
              </a:rPr>
              <a:t>메로나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05550" y="3102609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700(P)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37668" y="3151192"/>
            <a:ext cx="57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3144" y="3089493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65193" y="3125575"/>
            <a:ext cx="28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267600" y="2902372"/>
            <a:ext cx="718194" cy="55479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48664" y="2896545"/>
            <a:ext cx="95250" cy="1205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4035797" y="2758045"/>
            <a:ext cx="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141906" y="574753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하단 메뉴 이동페이지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다음페이지로 이어짐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255059" y="0"/>
            <a:ext cx="4410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게임버튼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하단메뉴로 화면이동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장바구니 페이지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38941" y="102513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05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78969"/>
              </p:ext>
            </p:extLst>
          </p:nvPr>
        </p:nvGraphicFramePr>
        <p:xfrm>
          <a:off x="9973337" y="651435"/>
          <a:ext cx="2208344" cy="2750586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메인페이지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게임버튼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하단메뉴 이동</a:t>
                      </a:r>
                    </a:p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543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마이 페이지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[CI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버튼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클릭 시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메인 페이지로 이동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98779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3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Double Tap"/>
          <p:cNvGrpSpPr>
            <a:grpSpLocks noChangeAspect="1"/>
          </p:cNvGrpSpPr>
          <p:nvPr/>
        </p:nvGrpSpPr>
        <p:grpSpPr>
          <a:xfrm>
            <a:off x="5216171" y="1136961"/>
            <a:ext cx="377767" cy="555074"/>
            <a:chOff x="2640013" y="1482726"/>
            <a:chExt cx="984250" cy="1446213"/>
          </a:xfrm>
        </p:grpSpPr>
        <p:sp>
          <p:nvSpPr>
            <p:cNvPr id="24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5059" y="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060361" y="5130800"/>
            <a:ext cx="2606634" cy="169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36368" y="1627614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홍길동님</a:t>
            </a:r>
            <a:endParaRPr lang="en-US" altLang="ko-KR" sz="10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65402" y="1332567"/>
            <a:ext cx="115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마이 페이지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4073613" y="1933058"/>
            <a:ext cx="26046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18185" y="2064012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잔여 포인트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 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10426" y="2468663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오늘의 남은 기회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65186" y="2904212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나의 게임 레벨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3206" y="3275713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구매 내역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     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4054937" y="2365196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054937" y="2803298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054937" y="3245966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96000" y="206281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1700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P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91200" y="245917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회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57264" y="28780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MIDDLE_MAP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3/50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03248" y="3577169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상품 구매 내역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14061" y="381706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 이름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9846" y="380722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구입 날짜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05231" y="381703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사용 포인트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082793" y="4014632"/>
            <a:ext cx="2577368" cy="247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225998" y="40555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20190103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73187" y="406431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바나나 우유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323" y="4064313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1000 P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4082793" y="4010800"/>
            <a:ext cx="2586421" cy="1901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6336027" y="321439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4054937" y="3583342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10426" y="4229601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20190103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72378" y="426255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</a:rPr>
              <a:t>메로나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22020" y="4223094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700 P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55059" y="0"/>
            <a:ext cx="4128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게임버튼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하단메뉴로 화면이동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마이 페이지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040639" y="100610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38941" y="102513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85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86457"/>
              </p:ext>
            </p:extLst>
          </p:nvPr>
        </p:nvGraphicFramePr>
        <p:xfrm>
          <a:off x="9973337" y="651435"/>
          <a:ext cx="2208344" cy="4164775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메인 페이지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b="1" u="sng" dirty="0" smtClean="0">
                          <a:solidFill>
                            <a:srgbClr val="C00000"/>
                          </a:solidFill>
                        </a:rPr>
                        <a:t>모든 화면 공통 </a:t>
                      </a:r>
                      <a:r>
                        <a:rPr lang="en-US" altLang="ko-KR" sz="800" b="1" u="sng" dirty="0" smtClean="0">
                          <a:solidFill>
                            <a:srgbClr val="C00000"/>
                          </a:solidFill>
                        </a:rPr>
                        <a:t>- [ CI ]</a:t>
                      </a:r>
                    </a:p>
                    <a:p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</a:rPr>
                        <a:t>클릭 시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</a:rPr>
                        <a:t>메인 페이지로 이동</a:t>
                      </a:r>
                      <a:endParaRPr lang="en-US" altLang="ko-KR" sz="8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1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baseline="0" dirty="0" smtClean="0"/>
                        <a:t>아이디 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환영 문구</a:t>
                      </a:r>
                      <a:r>
                        <a:rPr lang="en-US" altLang="ko-KR" sz="800" b="1" baseline="0" dirty="0" smtClean="0"/>
                        <a:t>]</a:t>
                      </a:r>
                    </a:p>
                    <a:p>
                      <a:r>
                        <a:rPr lang="ko-KR" altLang="en-US" sz="800" baseline="0" dirty="0" smtClean="0"/>
                        <a:t>환영문구와 아이디 노출되어 표시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이미지 배너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r>
                        <a:rPr lang="ko-KR" altLang="en-US" sz="800" dirty="0" smtClean="0"/>
                        <a:t>광고퀴즈 </a:t>
                      </a:r>
                      <a:r>
                        <a:rPr lang="en-US" altLang="ko-KR" sz="800" dirty="0" smtClean="0"/>
                        <a:t>APP</a:t>
                      </a:r>
                      <a:r>
                        <a:rPr lang="ko-KR" altLang="en-US" sz="800" dirty="0" smtClean="0"/>
                        <a:t>에 맞는 이미지 노출 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버튼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r>
                        <a:rPr lang="ko-KR" altLang="en-US" sz="800" dirty="0" smtClean="0"/>
                        <a:t>광고게임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게임페이지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상품 리스트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상품 페이지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장바구니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장바구니 페이지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내 정보 </a:t>
                      </a:r>
                      <a:r>
                        <a:rPr lang="en-US" altLang="ko-KR" sz="800" dirty="0" smtClean="0"/>
                        <a:t>-  </a:t>
                      </a:r>
                      <a:r>
                        <a:rPr lang="ko-KR" altLang="en-US" sz="800" dirty="0" err="1" smtClean="0"/>
                        <a:t>마이페이지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u="sng" dirty="0" smtClean="0"/>
                        <a:t>공통 </a:t>
                      </a:r>
                      <a:r>
                        <a:rPr lang="en-US" altLang="ko-KR" sz="900" b="1" u="sng" dirty="0" smtClean="0"/>
                        <a:t>- [ CI ]</a:t>
                      </a:r>
                    </a:p>
                    <a:p>
                      <a:r>
                        <a:rPr lang="ko-KR" altLang="en-US" sz="900" dirty="0" smtClean="0"/>
                        <a:t>클릭 시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메인 페이지로 이동</a:t>
                      </a:r>
                      <a:endParaRPr lang="en-US" altLang="ko-KR" sz="9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54452" y="858988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9399" y="2586002"/>
            <a:ext cx="734759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44341" y="1892368"/>
            <a:ext cx="2224876" cy="18092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3052" y="1412452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문찬영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님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3052" y="891912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54452" y="1669243"/>
            <a:ext cx="2604654" cy="16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72847" y="3927460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99965" y="406111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광고 게임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24652" y="3927460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72847" y="4682228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24652" y="4682228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78998" y="407007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상품 리스트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9965" y="4826531"/>
            <a:ext cx="748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9027" y="481588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내 정보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5059" y="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7" name="Double Tap"/>
          <p:cNvGrpSpPr>
            <a:grpSpLocks noChangeAspect="1"/>
          </p:cNvGrpSpPr>
          <p:nvPr/>
        </p:nvGrpSpPr>
        <p:grpSpPr>
          <a:xfrm>
            <a:off x="4893185" y="4158633"/>
            <a:ext cx="389867" cy="572853"/>
            <a:chOff x="2640013" y="1482726"/>
            <a:chExt cx="984250" cy="1446213"/>
          </a:xfrm>
        </p:grpSpPr>
        <p:sp>
          <p:nvSpPr>
            <p:cNvPr id="28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5088118" y="140356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472847" y="1892368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28092" y="89981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387842" y="384511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6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36161"/>
              </p:ext>
            </p:extLst>
          </p:nvPr>
        </p:nvGraphicFramePr>
        <p:xfrm>
          <a:off x="9973337" y="651435"/>
          <a:ext cx="2208344" cy="3322247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게임화면페이지 전 코치마크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게임화면 가기 전 코치마크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노출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코치마크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게임 화면의 </a:t>
                      </a:r>
                      <a:r>
                        <a:rPr lang="ko-KR" altLang="en-US" sz="8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스와이프에</a:t>
                      </a: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대한 간단한</a:t>
                      </a:r>
                      <a:r>
                        <a:rPr lang="en-US" altLang="ko-KR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설명을 표현해주는 코피마크 사용</a:t>
                      </a:r>
                      <a:endParaRPr lang="en-US" altLang="ko-KR" sz="800" b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X</a:t>
                      </a: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를 누르면 오늘 하루 보여주지 않도록 설정</a:t>
                      </a:r>
                      <a:endParaRPr lang="en-US" altLang="ko-KR" sz="800" b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[CI (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CI ) 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W_03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98779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0783" y="1390025"/>
            <a:ext cx="1564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님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반갑습니다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060361" y="5153022"/>
            <a:ext cx="2606634" cy="136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60361" y="1677968"/>
            <a:ext cx="260663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67115" y="1725592"/>
            <a:ext cx="2426853" cy="33798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54179" y="3049719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</a:rPr>
              <a:t>EASY-MAP </a:t>
            </a:r>
          </a:p>
        </p:txBody>
      </p:sp>
      <p:sp>
        <p:nvSpPr>
          <p:cNvPr id="38" name="타원 37"/>
          <p:cNvSpPr/>
          <p:nvPr/>
        </p:nvSpPr>
        <p:spPr>
          <a:xfrm>
            <a:off x="4218737" y="172559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802701" y="141607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2424" y="1027179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CI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60361" y="987794"/>
            <a:ext cx="2606634" cy="464706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05877" y="103231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6678" y="2179162"/>
            <a:ext cx="2005677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1"/>
                </a:solidFill>
              </a:rPr>
              <a:t>게임화면</a:t>
            </a:r>
            <a:r>
              <a:rPr lang="ko-KR" altLang="en-US" sz="1000" dirty="0" smtClean="0">
                <a:solidFill>
                  <a:schemeClr val="bg1"/>
                </a:solidFill>
              </a:rPr>
              <a:t>에서는 손가락을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왼쪽으로 </a:t>
            </a:r>
            <a:r>
              <a:rPr lang="ko-KR" altLang="en-US" sz="1000" dirty="0" err="1">
                <a:solidFill>
                  <a:schemeClr val="bg1"/>
                </a:solidFill>
              </a:rPr>
              <a:t>스와이프하면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다음 </a:t>
            </a:r>
            <a:r>
              <a:rPr lang="ko-KR" altLang="en-US" sz="1000" dirty="0">
                <a:solidFill>
                  <a:schemeClr val="bg1"/>
                </a:solidFill>
              </a:rPr>
              <a:t>단계 </a:t>
            </a:r>
            <a:r>
              <a:rPr lang="en-US" altLang="ko-KR" sz="1000" dirty="0">
                <a:solidFill>
                  <a:schemeClr val="bg1"/>
                </a:solidFill>
              </a:rPr>
              <a:t>MAP</a:t>
            </a:r>
            <a:r>
              <a:rPr lang="ko-KR" altLang="en-US" sz="1000" dirty="0">
                <a:solidFill>
                  <a:schemeClr val="bg1"/>
                </a:solidFill>
              </a:rPr>
              <a:t>으로 이동합니다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58728" y="1685852"/>
            <a:ext cx="2436059" cy="33888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458415" y="2734236"/>
            <a:ext cx="19820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Double Tap"/>
          <p:cNvGrpSpPr>
            <a:grpSpLocks noChangeAspect="1"/>
          </p:cNvGrpSpPr>
          <p:nvPr/>
        </p:nvGrpSpPr>
        <p:grpSpPr>
          <a:xfrm>
            <a:off x="5800480" y="2846796"/>
            <a:ext cx="505397" cy="742608"/>
            <a:chOff x="2640013" y="1482726"/>
            <a:chExt cx="984250" cy="1446213"/>
          </a:xfrm>
        </p:grpSpPr>
        <p:sp>
          <p:nvSpPr>
            <p:cNvPr id="42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03616" y="122869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알아가세요</a:t>
            </a:r>
            <a:r>
              <a:rPr lang="en-US" altLang="ko-KR" b="1" dirty="0" smtClean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5059" y="0"/>
            <a:ext cx="3132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광고게임 버튼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코치마크 화면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44138"/>
              </p:ext>
            </p:extLst>
          </p:nvPr>
        </p:nvGraphicFramePr>
        <p:xfrm>
          <a:off x="9973337" y="651435"/>
          <a:ext cx="2208344" cy="2843704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–  (EASY_MAP)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–  (EASY_MAP)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이동 버튼 이미지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EASY_MAP –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클릭 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해당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게입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맵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 페이지로 이동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98779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0783" y="1390025"/>
            <a:ext cx="1564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님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반갑습니다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060361" y="5153022"/>
            <a:ext cx="2606634" cy="136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60361" y="1677968"/>
            <a:ext cx="260663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67115" y="1725592"/>
            <a:ext cx="2426853" cy="33798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54179" y="3049719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</a:rPr>
              <a:t>EASY-MAP </a:t>
            </a:r>
          </a:p>
        </p:txBody>
      </p:sp>
      <p:sp>
        <p:nvSpPr>
          <p:cNvPr id="39" name="타원 38"/>
          <p:cNvSpPr/>
          <p:nvPr/>
        </p:nvSpPr>
        <p:spPr>
          <a:xfrm>
            <a:off x="4737189" y="291068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098122" y="885434"/>
            <a:ext cx="1536579" cy="603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3532" y="658142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오른쪽에서 왼쪽으로 </a:t>
            </a:r>
            <a:r>
              <a:rPr lang="ko-KR" alt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스와이프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1" name="Double Tap"/>
          <p:cNvGrpSpPr>
            <a:grpSpLocks noChangeAspect="1"/>
          </p:cNvGrpSpPr>
          <p:nvPr/>
        </p:nvGrpSpPr>
        <p:grpSpPr>
          <a:xfrm>
            <a:off x="5860193" y="2168074"/>
            <a:ext cx="505397" cy="742608"/>
            <a:chOff x="2640013" y="1482726"/>
            <a:chExt cx="984250" cy="1446213"/>
          </a:xfrm>
        </p:grpSpPr>
        <p:sp>
          <p:nvSpPr>
            <p:cNvPr id="24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5059" y="0"/>
            <a:ext cx="2948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게임페이지 메인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ESAY_MAP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38941" y="102513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14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85647"/>
              </p:ext>
            </p:extLst>
          </p:nvPr>
        </p:nvGraphicFramePr>
        <p:xfrm>
          <a:off x="9973337" y="651435"/>
          <a:ext cx="2208344" cy="3192546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–  (MIDDLE_MAP)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543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–  (MIDL:E_MAP)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이동 버튼 이미지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MIDDLE_MAP –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클릭 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해당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게입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맵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 페이지로 이동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[CI (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CI ) 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W_03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98779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0783" y="1390025"/>
            <a:ext cx="1564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님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반갑습니다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060361" y="5153022"/>
            <a:ext cx="2606634" cy="136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60361" y="1677968"/>
            <a:ext cx="260663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67115" y="1725592"/>
            <a:ext cx="2426853" cy="33798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54179" y="3049719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</a:rPr>
              <a:t>MIDDLE-MAP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098122" y="885434"/>
            <a:ext cx="1536579" cy="603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3532" y="658142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오른쪽에서 왼쪽으로 </a:t>
            </a:r>
            <a:r>
              <a:rPr lang="ko-KR" alt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스와이프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1" name="Double Tap"/>
          <p:cNvGrpSpPr>
            <a:grpSpLocks noChangeAspect="1"/>
          </p:cNvGrpSpPr>
          <p:nvPr/>
        </p:nvGrpSpPr>
        <p:grpSpPr>
          <a:xfrm>
            <a:off x="5860193" y="2168074"/>
            <a:ext cx="505397" cy="742608"/>
            <a:chOff x="2640013" y="1482726"/>
            <a:chExt cx="984250" cy="1446213"/>
          </a:xfrm>
        </p:grpSpPr>
        <p:sp>
          <p:nvSpPr>
            <p:cNvPr id="24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5059" y="0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게임페이지 메인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MIDDLE_MAP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737189" y="291068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8941" y="102513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66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40997"/>
              </p:ext>
            </p:extLst>
          </p:nvPr>
        </p:nvGraphicFramePr>
        <p:xfrm>
          <a:off x="9973337" y="651435"/>
          <a:ext cx="2208344" cy="3078407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–  (HIGH_MAP)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–  (HIGH_MAP)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이동 버튼 이미지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HIGH_MAP –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클릭 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해당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게입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맵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 페이지로 이동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[CI (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CI ) 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W_03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98779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0783" y="1390025"/>
            <a:ext cx="1564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님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반갑습니다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060361" y="5153022"/>
            <a:ext cx="2606634" cy="136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60361" y="1677968"/>
            <a:ext cx="260663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67115" y="1725592"/>
            <a:ext cx="2426853" cy="33798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54179" y="3049719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</a:rPr>
              <a:t>HIGH-MAP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098122" y="885434"/>
            <a:ext cx="1536579" cy="603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3532" y="658142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오른쪽에서 왼쪽으로 </a:t>
            </a:r>
            <a:r>
              <a:rPr lang="ko-KR" alt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스와이프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5059" y="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5059" y="0"/>
            <a:ext cx="29722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게임페이지 메인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HIGH_MAP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737189" y="291068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8941" y="102513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95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/>
          </p:nvPr>
        </p:nvGraphicFramePr>
        <p:xfrm>
          <a:off x="9973337" y="651435"/>
          <a:ext cx="2208344" cy="4794424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–  (EASY_MAP)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게임페이지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–  (EASY_MAP)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문구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설정한 닉네임 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볼드처리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환영 문구 노출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스와이프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탭 메뉴 화면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세가지 메뉴 슬라이드로 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화면 전환</a:t>
                      </a:r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(EASY-MAP</a:t>
                      </a:r>
                      <a:r>
                        <a:rPr lang="en-US" altLang="ko-KR" sz="800" b="1" u="sng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/ MIDDLE-MAP / HIGH-MAP)</a:t>
                      </a:r>
                      <a:endParaRPr lang="en-US" altLang="ko-KR" sz="800" b="1" u="sng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화면 이미지 버튼</a:t>
                      </a: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이미지 클릭 시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</a:t>
                      </a:r>
                    </a:p>
                    <a:p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1) 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기회가 남아있을 경우 </a:t>
                      </a:r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ko-KR" altLang="en-US" sz="800" b="1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컨펌</a:t>
                      </a:r>
                      <a:r>
                        <a:rPr lang="ko-KR" altLang="en-US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창 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기회를 사용하시겠습니까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?”(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확인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해당하는 </a:t>
                      </a:r>
                      <a:r>
                        <a:rPr lang="ko-KR" altLang="en-US" sz="8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맵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퀴즈페이즈로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이동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컨펌창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숨김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페이지 유지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2) 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기회가 없을 경우</a:t>
                      </a:r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ko-KR" altLang="en-US" sz="800" b="1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얼럿</a:t>
                      </a:r>
                      <a:r>
                        <a:rPr lang="ko-KR" altLang="en-US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창 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기회를 모두 사용하였습니다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.” (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확인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-/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취소 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얼랏창숨김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페이지 유지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98779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0783" y="1390025"/>
            <a:ext cx="1564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홍길동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님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반갑습니다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060361" y="5153022"/>
            <a:ext cx="2606634" cy="136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60361" y="1677968"/>
            <a:ext cx="260663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67115" y="1725592"/>
            <a:ext cx="2426853" cy="33798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54179" y="3049719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</a:rPr>
              <a:t>EASY-MAP </a:t>
            </a:r>
          </a:p>
        </p:txBody>
      </p:sp>
      <p:sp>
        <p:nvSpPr>
          <p:cNvPr id="38" name="타원 37"/>
          <p:cNvSpPr/>
          <p:nvPr/>
        </p:nvSpPr>
        <p:spPr>
          <a:xfrm>
            <a:off x="4218737" y="172559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802701" y="141607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098122" y="885434"/>
            <a:ext cx="1536579" cy="603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3532" y="658142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오른쪽에서 왼쪽으로 </a:t>
            </a:r>
            <a:r>
              <a:rPr lang="ko-KR" alt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스와이프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1" name="Double Tap"/>
          <p:cNvGrpSpPr>
            <a:grpSpLocks noChangeAspect="1"/>
          </p:cNvGrpSpPr>
          <p:nvPr/>
        </p:nvGrpSpPr>
        <p:grpSpPr>
          <a:xfrm>
            <a:off x="5860193" y="2168074"/>
            <a:ext cx="505397" cy="742608"/>
            <a:chOff x="2640013" y="1482726"/>
            <a:chExt cx="984250" cy="1446213"/>
          </a:xfrm>
        </p:grpSpPr>
        <p:sp>
          <p:nvSpPr>
            <p:cNvPr id="24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5059" y="0"/>
            <a:ext cx="3752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게임페이지 메인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ESAY_MAP &gt; MAP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클릭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98122" y="1003310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47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03405"/>
              </p:ext>
            </p:extLst>
          </p:nvPr>
        </p:nvGraphicFramePr>
        <p:xfrm>
          <a:off x="400048" y="659820"/>
          <a:ext cx="11306176" cy="4195020"/>
        </p:xfrm>
        <a:graphic>
          <a:graphicData uri="http://schemas.openxmlformats.org/drawingml/2006/table">
            <a:tbl>
              <a:tblPr/>
              <a:tblGrid>
                <a:gridCol w="971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15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217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Version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1173" marB="31173" anchor="ctr" horzOverflow="overflow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Update info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1173" marB="31173" anchor="ctr" horzOverflow="overflow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Writer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1173" marB="31173" anchor="ctr" horzOverflow="overflow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Date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1173" marB="31173" anchor="ctr" horzOverflow="overflow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0.1</a:t>
                      </a:r>
                      <a:endParaRPr lang="ko-KR" altLang="en-US" sz="800" dirty="0"/>
                    </a:p>
                  </a:txBody>
                  <a:tcPr marT="39589" marB="3958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최초작성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황미란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2018.12.15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0.2</a:t>
                      </a:r>
                      <a:endParaRPr lang="ko-KR" altLang="en-US" sz="800" dirty="0"/>
                    </a:p>
                  </a:txBody>
                  <a:tcPr marT="39589" marB="3958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로그인 프로세스 수정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회원가입 프로세스 생성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황미란</a:t>
                      </a:r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2018.12.17</a:t>
                      </a:r>
                      <a:endParaRPr lang="ko-KR" altLang="en-US" sz="800" dirty="0" smtClean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0.2</a:t>
                      </a:r>
                      <a:endParaRPr lang="ko-KR" altLang="en-US" sz="800" dirty="0"/>
                    </a:p>
                  </a:txBody>
                  <a:tcPr marT="39589" marB="3958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로그인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ko-KR" altLang="en-US" sz="800" dirty="0" smtClean="0"/>
                        <a:t>회원가입 삭제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닉네임 설정으로 화면 구현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닉네임 삭제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로그인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회원가입 화면 구현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황미란</a:t>
                      </a:r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2018.12.17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0.2</a:t>
                      </a:r>
                      <a:endParaRPr lang="ko-KR" altLang="en-US" sz="800" dirty="0"/>
                    </a:p>
                  </a:txBody>
                  <a:tcPr marT="39589" marB="3958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게임 페이지 수정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리스트 버튼 생성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버튼 삭제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err="1" smtClean="0"/>
                        <a:t>스와이프</a:t>
                      </a:r>
                      <a:r>
                        <a:rPr lang="ko-KR" altLang="en-US" sz="800" dirty="0" smtClean="0"/>
                        <a:t> 설정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황미란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2018.12.17</a:t>
                      </a:r>
                      <a:endParaRPr lang="ko-KR" altLang="en-US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0.3</a:t>
                      </a:r>
                      <a:endParaRPr lang="ko-KR" altLang="en-US" sz="800" dirty="0"/>
                    </a:p>
                  </a:txBody>
                  <a:tcPr marT="39589" marB="3958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스플래시</a:t>
                      </a:r>
                      <a:r>
                        <a:rPr lang="ko-KR" altLang="en-US" sz="800" dirty="0" smtClean="0"/>
                        <a:t> 화면 설정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err="1" smtClean="0"/>
                        <a:t>스플래시</a:t>
                      </a:r>
                      <a:r>
                        <a:rPr lang="ko-KR" altLang="en-US" sz="800" dirty="0" smtClean="0"/>
                        <a:t> 첫 화면으로 설정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황미란</a:t>
                      </a:r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2018.12.18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0.3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회원가입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경고 문구 생성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황미란</a:t>
                      </a:r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2018.12.18</a:t>
                      </a:r>
                      <a:endParaRPr lang="ko-KR" altLang="en-US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0.4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황미란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0.4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황미란</a:t>
                      </a:r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0.4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황미란</a:t>
                      </a:r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0.5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황미란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0.5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황미란</a:t>
                      </a:r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0.5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황미란</a:t>
                      </a:r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0.6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황미란</a:t>
                      </a:r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0.7</a:t>
                      </a:r>
                      <a:endParaRPr lang="ko-KR" altLang="en-US" sz="800" dirty="0"/>
                    </a:p>
                  </a:txBody>
                  <a:tcPr marT="39589" marB="39589">
                    <a:lnL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수정 중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아직 완성 </a:t>
                      </a:r>
                      <a:r>
                        <a:rPr lang="ko-KR" altLang="en-US" sz="800" dirty="0" err="1" smtClean="0"/>
                        <a:t>안함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황미란</a:t>
                      </a:r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2019.01.06</a:t>
                      </a:r>
                      <a:endParaRPr lang="ko-KR" altLang="en-US" sz="800" dirty="0"/>
                    </a:p>
                  </a:txBody>
                  <a:tcPr marT="39589" marB="3958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0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1313"/>
              </p:ext>
            </p:extLst>
          </p:nvPr>
        </p:nvGraphicFramePr>
        <p:xfrm>
          <a:off x="9973337" y="651435"/>
          <a:ext cx="2208344" cy="4611063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게임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문제 페이지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난이도 알림 문구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-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문제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50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개로 랜덤 설정</a:t>
                      </a:r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-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대표 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가지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 EASY-MAP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/ MIDDLE-MAP / HIGH-MAP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포인트 노출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보유하고 있는 포인트 노출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258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남은 기회 표시</a:t>
                      </a: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사용 가능한 기회 노출</a:t>
                      </a:r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58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동영상</a:t>
                      </a: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영역</a:t>
                      </a: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문제 이동 할 때 마다 동영상 랜덤으로 바뀌도록 기능 구현</a:t>
                      </a:r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문제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&amp;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정답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문제 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정답 문제 이동 할 때 마다 랜덤으로 바뀌고 같은 동영상이어도 문제는 바뀌도록 구현</a:t>
                      </a:r>
                      <a:endParaRPr lang="ko-KR" altLang="en-US" sz="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정답 버튼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정답 버튼 클릭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시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얼럿</a:t>
                      </a:r>
                      <a:r>
                        <a:rPr lang="en-US" altLang="ko-KR" sz="800" u="sng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u="sng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컨펌</a:t>
                      </a:r>
                      <a:r>
                        <a:rPr lang="ko-KR" altLang="en-US" sz="800" u="sng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창은 다음페이지 참고</a:t>
                      </a:r>
                      <a:endParaRPr lang="en-US" altLang="ko-KR" sz="800" u="sng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W_05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102365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058057" y="1400334"/>
            <a:ext cx="260663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129787" y="155311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7159" y="1400334"/>
            <a:ext cx="1274120" cy="2462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</a:rPr>
              <a:t>내 포인트  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58057" y="1400334"/>
            <a:ext cx="1351438" cy="52238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5844" y="4519081"/>
            <a:ext cx="2028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다음 중 알맞은 답은 무엇인가요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0834" y="5024568"/>
            <a:ext cx="4555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①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  <a:p>
            <a:endParaRPr lang="en-US" altLang="ko-KR" sz="105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②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22933" y="4351855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Ex)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4426" y="147368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</a:rPr>
              <a:t>EASY-MAP</a:t>
            </a:r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Level_01/50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264444" y="133542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813176" y="1009399"/>
            <a:ext cx="8965" cy="65171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13176" y="12274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50000"/>
                  </a:schemeClr>
                </a:solidFill>
              </a:rPr>
              <a:t>스크롤</a:t>
            </a:r>
            <a:endParaRPr lang="ko-KR" altLang="en-US" sz="1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7781" y="1650946"/>
            <a:ext cx="1274120" cy="2462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</a:rPr>
              <a:t>남은 기회              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272" y="164655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회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00234" y="4217626"/>
            <a:ext cx="2321868" cy="14250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39950" y="4087654"/>
            <a:ext cx="59022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>
                    <a:lumMod val="50000"/>
                  </a:schemeClr>
                </a:solidFill>
              </a:rPr>
              <a:t>문제 </a:t>
            </a:r>
            <a:r>
              <a:rPr lang="en-US" altLang="ko-KR" sz="900" b="1" dirty="0" smtClean="0">
                <a:solidFill>
                  <a:schemeClr val="bg2">
                    <a:lumMod val="50000"/>
                  </a:schemeClr>
                </a:solidFill>
              </a:rPr>
              <a:t>01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14939" y="407986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253581" y="166111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45321" y="2207678"/>
            <a:ext cx="2249885" cy="1520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070699" y="2697997"/>
            <a:ext cx="556071" cy="556071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이등변 삼각형 48"/>
          <p:cNvSpPr/>
          <p:nvPr/>
        </p:nvSpPr>
        <p:spPr>
          <a:xfrm rot="5400000">
            <a:off x="5257449" y="2867712"/>
            <a:ext cx="288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164931" y="2095350"/>
            <a:ext cx="191527" cy="20814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4815" y="5299380"/>
            <a:ext cx="466794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2">
                    <a:lumMod val="25000"/>
                  </a:schemeClr>
                </a:solidFill>
              </a:rPr>
              <a:t>정답</a:t>
            </a:r>
            <a:endParaRPr lang="ko-KR" alt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40417" y="502829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04423" y="5939223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다음페이지로 이어짐</a:t>
            </a:r>
            <a:endParaRPr lang="ko-KR" altLang="en-US" sz="1400" b="1" dirty="0"/>
          </a:p>
        </p:txBody>
      </p:sp>
      <p:grpSp>
        <p:nvGrpSpPr>
          <p:cNvPr id="31" name="Double Tap"/>
          <p:cNvGrpSpPr>
            <a:grpSpLocks noChangeAspect="1"/>
          </p:cNvGrpSpPr>
          <p:nvPr/>
        </p:nvGrpSpPr>
        <p:grpSpPr>
          <a:xfrm>
            <a:off x="5460823" y="2910309"/>
            <a:ext cx="505397" cy="742608"/>
            <a:chOff x="2640013" y="1482726"/>
            <a:chExt cx="984250" cy="1446213"/>
          </a:xfrm>
        </p:grpSpPr>
        <p:sp>
          <p:nvSpPr>
            <p:cNvPr id="32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120447" y="1415437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1500p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0892" y="373600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* EASY_MAP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의 문제 성공</a:t>
            </a:r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   200P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지급</a:t>
            </a:r>
            <a:endParaRPr lang="en-US" altLang="ko-KR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* MIDDLE_MAP 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문제 성공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300p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지급</a:t>
            </a:r>
            <a:endParaRPr lang="en-US" altLang="ko-KR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* HIGH_MAP 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문제 성공 </a:t>
            </a:r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 500P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지급</a:t>
            </a:r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55059" y="0"/>
            <a:ext cx="3897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게임버튼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 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퀴즈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04004" y="999671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06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30637"/>
              </p:ext>
            </p:extLst>
          </p:nvPr>
        </p:nvGraphicFramePr>
        <p:xfrm>
          <a:off x="9973337" y="651435"/>
          <a:ext cx="2208344" cy="3148030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게임 문제 페이지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유튜브영상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재생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258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58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W_05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98779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058057" y="1400334"/>
            <a:ext cx="260663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28478" y="1036359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CI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7159" y="1400334"/>
            <a:ext cx="1274120" cy="2462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</a:rPr>
              <a:t>내 포인트  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58057" y="1400334"/>
            <a:ext cx="1351438" cy="52238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4426" y="1473684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EASY-MAP </a:t>
            </a:r>
          </a:p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Level_01/50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2378" y="3944222"/>
            <a:ext cx="2028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다음 중 알맞은 답은 무엇인가요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3502" y="4227195"/>
            <a:ext cx="45557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①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  <a:p>
            <a:endParaRPr lang="en-US" altLang="ko-KR" sz="105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②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  <a:p>
            <a:endParaRPr lang="en-US" altLang="ko-KR" sz="105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③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6870" y="5120056"/>
            <a:ext cx="466794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정답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29787" y="3661967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Ex)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813176" y="1009399"/>
            <a:ext cx="8965" cy="65171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7781" y="1650946"/>
            <a:ext cx="1274120" cy="2462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</a:rPr>
              <a:t>남은 기회              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272" y="164655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회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81587" y="1410699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180p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86767" y="3642766"/>
            <a:ext cx="2393851" cy="18436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6484" y="3512795"/>
            <a:ext cx="59022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>
                    <a:lumMod val="50000"/>
                  </a:schemeClr>
                </a:solidFill>
              </a:rPr>
              <a:t>문제 </a:t>
            </a:r>
            <a:r>
              <a:rPr lang="en-US" altLang="ko-KR" sz="900" b="1" dirty="0" smtClean="0">
                <a:solidFill>
                  <a:schemeClr val="bg2">
                    <a:lumMod val="50000"/>
                  </a:schemeClr>
                </a:solidFill>
              </a:rPr>
              <a:t>01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2216" y="2144184"/>
            <a:ext cx="2249885" cy="126323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156624" y="2496923"/>
            <a:ext cx="556071" cy="556071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이등변 삼각형 48"/>
          <p:cNvSpPr/>
          <p:nvPr/>
        </p:nvSpPr>
        <p:spPr>
          <a:xfrm rot="5400000">
            <a:off x="5343374" y="2666638"/>
            <a:ext cx="288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97660" y="922616"/>
            <a:ext cx="2979402" cy="496961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157" y="2179429"/>
            <a:ext cx="2988001" cy="191101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55059" y="0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광고퀴즈 영상 재생 화면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/>
          </p:nvPr>
        </p:nvGraphicFramePr>
        <p:xfrm>
          <a:off x="9973337" y="651435"/>
          <a:ext cx="2208344" cy="4611063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게임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문제 페이지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난이도 알림 문구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-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문제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50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개로 랜덤 설정</a:t>
                      </a:r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-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대표 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가지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 EASY-MAP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/ MIDDLE-MAP / HIGH-MAP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포인트 노출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보유하고 있는 포인트 노출</a:t>
                      </a: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258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남은 기회 표시</a:t>
                      </a: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사용 가능한 기회 노출</a:t>
                      </a:r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58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동영상</a:t>
                      </a: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영역</a:t>
                      </a: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문제 이동 할 때 마다 동영상 랜덤으로 바뀌도록 기능 구현</a:t>
                      </a:r>
                      <a:endParaRPr lang="en-US" altLang="ko-KR" sz="8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문제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&amp;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정답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문제 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&amp;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정답 문제 이동 할 때 마다 랜덤으로 바뀌고 같은 동영상이어도 문제는 바뀌도록 구현</a:t>
                      </a:r>
                      <a:endParaRPr lang="ko-KR" altLang="en-US" sz="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정답 버튼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정답 버튼 클릭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시</a:t>
                      </a:r>
                      <a:r>
                        <a:rPr lang="en-US" altLang="ko-KR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얼럿</a:t>
                      </a:r>
                      <a:r>
                        <a:rPr lang="en-US" altLang="ko-KR" sz="800" u="sng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u="sng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컨펌</a:t>
                      </a:r>
                      <a:r>
                        <a:rPr lang="ko-KR" altLang="en-US" sz="800" u="sng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창은 다음페이지 참고</a:t>
                      </a:r>
                      <a:endParaRPr lang="en-US" altLang="ko-KR" sz="800" u="sng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W_05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1" y="102365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058057" y="1400334"/>
            <a:ext cx="260663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129787" y="155311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7159" y="1400334"/>
            <a:ext cx="1274120" cy="2462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</a:rPr>
              <a:t>내 포인트  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58057" y="1400334"/>
            <a:ext cx="1351438" cy="52238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5844" y="4519081"/>
            <a:ext cx="2028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다음 중 알맞은 답은 무엇인가요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0834" y="5024568"/>
            <a:ext cx="4555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①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  <a:p>
            <a:endParaRPr lang="en-US" altLang="ko-KR" sz="105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②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22933" y="4351855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Ex)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4426" y="147368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2">
                    <a:lumMod val="50000"/>
                  </a:schemeClr>
                </a:solidFill>
              </a:rPr>
              <a:t>EASY-MAP</a:t>
            </a:r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Level_01/50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264444" y="133542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813176" y="1009399"/>
            <a:ext cx="8965" cy="65171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13176" y="12274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50000"/>
                  </a:schemeClr>
                </a:solidFill>
              </a:rPr>
              <a:t>스크롤</a:t>
            </a:r>
            <a:endParaRPr lang="ko-KR" altLang="en-US" sz="1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7781" y="1650946"/>
            <a:ext cx="1274120" cy="2462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</a:rPr>
              <a:t>남은 기회              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272" y="164655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회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7602" y="1403008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1500p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00234" y="4217626"/>
            <a:ext cx="2321868" cy="14250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39950" y="4087654"/>
            <a:ext cx="59022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2">
                    <a:lumMod val="50000"/>
                  </a:schemeClr>
                </a:solidFill>
              </a:rPr>
              <a:t>문제 </a:t>
            </a:r>
            <a:r>
              <a:rPr lang="en-US" altLang="ko-KR" sz="900" b="1" dirty="0" smtClean="0">
                <a:solidFill>
                  <a:schemeClr val="bg2">
                    <a:lumMod val="50000"/>
                  </a:schemeClr>
                </a:solidFill>
              </a:rPr>
              <a:t>01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14939" y="407986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253581" y="166111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2216" y="2207678"/>
            <a:ext cx="2249885" cy="15204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097594" y="2697997"/>
            <a:ext cx="556071" cy="556071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이등변 삼각형 48"/>
          <p:cNvSpPr/>
          <p:nvPr/>
        </p:nvSpPr>
        <p:spPr>
          <a:xfrm rot="5400000">
            <a:off x="5284344" y="2867712"/>
            <a:ext cx="288000" cy="252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191826" y="2095350"/>
            <a:ext cx="191527" cy="208148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4815" y="5299380"/>
            <a:ext cx="466794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2">
                    <a:lumMod val="25000"/>
                  </a:schemeClr>
                </a:solidFill>
              </a:rPr>
              <a:t>정답</a:t>
            </a:r>
            <a:endParaRPr lang="ko-KR" altLang="en-US" sz="11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40417" y="502829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04423" y="5939223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다음페이지로 이어짐</a:t>
            </a:r>
            <a:endParaRPr lang="ko-KR" altLang="en-US" sz="1400" b="1" dirty="0"/>
          </a:p>
        </p:txBody>
      </p:sp>
      <p:grpSp>
        <p:nvGrpSpPr>
          <p:cNvPr id="31" name="Double Tap"/>
          <p:cNvGrpSpPr>
            <a:grpSpLocks noChangeAspect="1"/>
          </p:cNvGrpSpPr>
          <p:nvPr/>
        </p:nvGrpSpPr>
        <p:grpSpPr>
          <a:xfrm>
            <a:off x="5981346" y="5401322"/>
            <a:ext cx="505397" cy="742608"/>
            <a:chOff x="2640013" y="1482726"/>
            <a:chExt cx="984250" cy="1446213"/>
          </a:xfrm>
        </p:grpSpPr>
        <p:sp>
          <p:nvSpPr>
            <p:cNvPr id="32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 rot="16200000">
            <a:off x="4349038" y="523532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10892" y="373600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* EASY_MAP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의 문제 성공</a:t>
            </a:r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  200P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지급</a:t>
            </a:r>
            <a:endParaRPr lang="en-US" altLang="ko-KR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* MIDDLE_MAP 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문제 성공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 300p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지급</a:t>
            </a:r>
            <a:endParaRPr lang="en-US" altLang="ko-KR" sz="6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* HIGH_MAP 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문제 성공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 500P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</a:rPr>
              <a:t>지급</a:t>
            </a:r>
            <a:r>
              <a:rPr lang="en-US" altLang="ko-KR" sz="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55059" y="0"/>
            <a:ext cx="3897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게임버튼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게임 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퀴즈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55558" y="1025442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80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0953"/>
              </p:ext>
            </p:extLst>
          </p:nvPr>
        </p:nvGraphicFramePr>
        <p:xfrm>
          <a:off x="9973337" y="651435"/>
          <a:ext cx="2208344" cy="4884440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40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문제풀이 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컨펌창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9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err="1" smtClean="0"/>
                        <a:t>얼럿</a:t>
                      </a:r>
                      <a:r>
                        <a:rPr lang="ko-KR" altLang="en-US" sz="800" b="1" dirty="0" smtClean="0"/>
                        <a:t> 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정답 버튼 클릭 시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smtClean="0"/>
                        <a:t>정답을 체크 하지 않았을 경우 발생</a:t>
                      </a:r>
                      <a:endParaRPr lang="en-US" altLang="ko-KR" sz="800" b="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20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err="1" smtClean="0"/>
                        <a:t>컨펌창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답을 선택 후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smtClean="0"/>
                        <a:t>정답 버튼 클릭 시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smtClean="0"/>
                        <a:t>정답이 아닐 경우 발생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확인</a:t>
                      </a:r>
                      <a:r>
                        <a:rPr lang="en-US" altLang="ko-KR" sz="800" b="0" dirty="0" smtClean="0"/>
                        <a:t>-</a:t>
                      </a:r>
                      <a:r>
                        <a:rPr lang="ko-KR" altLang="en-US" sz="800" b="0" dirty="0" smtClean="0"/>
                        <a:t>동일 레벨</a:t>
                      </a:r>
                      <a:r>
                        <a:rPr lang="ko-KR" altLang="en-US" sz="800" b="0" baseline="0" dirty="0" smtClean="0"/>
                        <a:t> 다른 문제 페이지 이동</a:t>
                      </a:r>
                      <a:r>
                        <a:rPr lang="en-US" altLang="ko-KR" sz="800" b="0" baseline="0" dirty="0" smtClean="0"/>
                        <a:t>/ </a:t>
                      </a:r>
                      <a:r>
                        <a:rPr lang="ko-KR" altLang="en-US" sz="800" b="0" baseline="0" dirty="0" smtClean="0"/>
                        <a:t>취소</a:t>
                      </a:r>
                      <a:r>
                        <a:rPr lang="en-US" altLang="ko-KR" sz="800" b="0" baseline="0" dirty="0" smtClean="0"/>
                        <a:t>-</a:t>
                      </a:r>
                      <a:r>
                        <a:rPr lang="ko-KR" altLang="en-US" sz="800" b="0" baseline="0" dirty="0" err="1" smtClean="0"/>
                        <a:t>메인페이지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u="sng" dirty="0" smtClean="0"/>
                        <a:t>W_04</a:t>
                      </a:r>
                      <a:r>
                        <a:rPr lang="ko-KR" altLang="en-US" sz="800" b="0" u="sng" dirty="0" smtClean="0"/>
                        <a:t> </a:t>
                      </a:r>
                      <a:r>
                        <a:rPr lang="ko-KR" altLang="en-US" sz="800" b="0" baseline="0" dirty="0" smtClean="0"/>
                        <a:t> 이동</a:t>
                      </a:r>
                      <a:r>
                        <a:rPr lang="en-US" altLang="ko-KR" sz="800" b="0" baseline="0" dirty="0" smtClean="0"/>
                        <a:t>)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444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err="1" smtClean="0"/>
                        <a:t>컨펌창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답 선택 후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smtClean="0"/>
                        <a:t>정답 버튼 클릭 시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smtClean="0"/>
                        <a:t>정답일 경우 발생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확인</a:t>
                      </a:r>
                      <a:r>
                        <a:rPr lang="en-US" altLang="ko-KR" sz="800" b="0" dirty="0" smtClean="0"/>
                        <a:t>-</a:t>
                      </a:r>
                      <a:r>
                        <a:rPr lang="ko-KR" altLang="en-US" sz="800" b="0" dirty="0" smtClean="0"/>
                        <a:t>다음문제로 이동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취소</a:t>
                      </a:r>
                      <a:r>
                        <a:rPr lang="en-US" altLang="ko-KR" sz="800" b="0" dirty="0" smtClean="0"/>
                        <a:t>-</a:t>
                      </a:r>
                      <a:r>
                        <a:rPr lang="ko-KR" altLang="en-US" sz="800" b="0" dirty="0" smtClean="0"/>
                        <a:t>메인 페이지로 </a:t>
                      </a:r>
                      <a:r>
                        <a:rPr lang="en-US" altLang="ko-KR" sz="800" b="0" u="sng" dirty="0" smtClean="0"/>
                        <a:t>W_04</a:t>
                      </a:r>
                      <a:r>
                        <a:rPr lang="ko-KR" altLang="en-US" sz="800" b="0" u="sng" dirty="0" smtClean="0"/>
                        <a:t> </a:t>
                      </a:r>
                      <a:r>
                        <a:rPr lang="ko-KR" altLang="en-US" sz="800" b="0" dirty="0" smtClean="0"/>
                        <a:t>이동</a:t>
                      </a:r>
                      <a:r>
                        <a:rPr lang="en-US" altLang="ko-KR" sz="800" b="0" dirty="0" smtClean="0"/>
                        <a:t>)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757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err="1" smtClean="0"/>
                        <a:t>컨펌창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문제 푸는 도중 뒤로 가기 클릭 또는 </a:t>
                      </a:r>
                      <a:r>
                        <a:rPr lang="en-US" altLang="ko-KR" sz="800" b="0" dirty="0" smtClean="0"/>
                        <a:t>CI</a:t>
                      </a:r>
                      <a:r>
                        <a:rPr lang="ko-KR" altLang="en-US" sz="800" b="0" dirty="0" smtClean="0"/>
                        <a:t>버튼을 클릭</a:t>
                      </a:r>
                      <a:r>
                        <a:rPr lang="ko-KR" altLang="en-US" sz="800" b="0" baseline="0" dirty="0" smtClean="0"/>
                        <a:t> 시 발생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확인</a:t>
                      </a:r>
                      <a:r>
                        <a:rPr lang="en-US" altLang="ko-KR" sz="800" b="0" dirty="0" smtClean="0"/>
                        <a:t>-</a:t>
                      </a:r>
                      <a:r>
                        <a:rPr lang="ko-KR" altLang="en-US" sz="800" b="0" dirty="0" smtClean="0"/>
                        <a:t>메인 페이지로 </a:t>
                      </a:r>
                      <a:r>
                        <a:rPr lang="en-US" altLang="ko-KR" sz="800" b="0" u="sng" dirty="0" smtClean="0"/>
                        <a:t>W_04</a:t>
                      </a:r>
                      <a:r>
                        <a:rPr lang="ko-KR" altLang="en-US" sz="800" b="0" u="sng" dirty="0" smtClean="0"/>
                        <a:t> </a:t>
                      </a:r>
                      <a:r>
                        <a:rPr lang="ko-KR" altLang="en-US" sz="800" b="0" dirty="0" smtClean="0"/>
                        <a:t>이동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취소</a:t>
                      </a:r>
                      <a:r>
                        <a:rPr lang="en-US" altLang="ko-KR" sz="800" b="0" dirty="0" smtClean="0"/>
                        <a:t>-</a:t>
                      </a:r>
                      <a:r>
                        <a:rPr lang="ko-KR" altLang="en-US" sz="800" b="0" dirty="0" smtClean="0"/>
                        <a:t>현재페이지 유지 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err="1" smtClean="0"/>
                        <a:t>얼럿창</a:t>
                      </a:r>
                      <a:r>
                        <a:rPr lang="ko-KR" altLang="en-US" sz="800" b="0" dirty="0" smtClean="0"/>
                        <a:t> 숨김</a:t>
                      </a:r>
                      <a:r>
                        <a:rPr lang="en-US" altLang="ko-KR" sz="800" b="0" dirty="0" smtClean="0"/>
                        <a:t>)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61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W_05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08857" y="904235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7124" y="1680578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2556" y="1196165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정답을 선택 하십시오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91124" y="399676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59622" y="4174191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66855" y="4951032"/>
            <a:ext cx="1306792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56917" y="4386347"/>
            <a:ext cx="22765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정답입니다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이어서 다음 문제를 푸시겠습니까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91124" y="228257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41377" y="2443174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83874" y="2654344"/>
            <a:ext cx="20938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오답입니다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다른 문제에 도전하시겠습니까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73647" y="4951032"/>
            <a:ext cx="1288893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취소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37370" y="3217196"/>
            <a:ext cx="1325384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62754" y="3217196"/>
            <a:ext cx="1288893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취소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14445" y="939185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21678" y="1716026"/>
            <a:ext cx="1306792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9683" y="1119857"/>
            <a:ext cx="23775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나가시면 사용된 기회가 사라집니다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그래도 나가시겠습니까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28470" y="1716026"/>
            <a:ext cx="1288893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취소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345465" y="79623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55059" y="0"/>
            <a:ext cx="1907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퀴즈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얼럿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컨펌창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14723"/>
              </p:ext>
            </p:extLst>
          </p:nvPr>
        </p:nvGraphicFramePr>
        <p:xfrm>
          <a:off x="9973337" y="651435"/>
          <a:ext cx="2208344" cy="3280855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메인 페이지 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상품리스트 클릭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메인 페이지 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상품리스트 클릭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상품 리스트 버튼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r>
                        <a:rPr lang="ko-KR" altLang="en-US" sz="800" dirty="0" smtClean="0"/>
                        <a:t>상품 리스트 버튼 클릭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상품리스트 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페이지 이동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1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_01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54452" y="858988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9399" y="2586002"/>
            <a:ext cx="734759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44341" y="1892368"/>
            <a:ext cx="2224876" cy="18092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3052" y="1412452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문찬영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님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3052" y="891912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54452" y="1669243"/>
            <a:ext cx="2604654" cy="16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72847" y="3927460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99965" y="406111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광고 게임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24652" y="3927460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72847" y="4682228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24652" y="4682228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78998" y="407007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상품 리스트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9027" y="481588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내 정보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7" name="Double Tap"/>
          <p:cNvGrpSpPr>
            <a:grpSpLocks noChangeAspect="1"/>
          </p:cNvGrpSpPr>
          <p:nvPr/>
        </p:nvGrpSpPr>
        <p:grpSpPr>
          <a:xfrm>
            <a:off x="5880162" y="4169951"/>
            <a:ext cx="389867" cy="572853"/>
            <a:chOff x="2640013" y="1482726"/>
            <a:chExt cx="984250" cy="1446213"/>
          </a:xfrm>
        </p:grpSpPr>
        <p:sp>
          <p:nvSpPr>
            <p:cNvPr id="28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5059" y="0"/>
            <a:ext cx="21771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상품리스트 클릭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650042" y="386791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55195" y="48158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63614"/>
              </p:ext>
            </p:extLst>
          </p:nvPr>
        </p:nvGraphicFramePr>
        <p:xfrm>
          <a:off x="9973337" y="651435"/>
          <a:ext cx="2219161" cy="3182685"/>
        </p:xfrm>
        <a:graphic>
          <a:graphicData uri="http://schemas.openxmlformats.org/drawingml/2006/table">
            <a:tbl>
              <a:tblPr/>
              <a:tblGrid>
                <a:gridCol w="256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378"/>
                <a:gridCol w="1865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930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리스트페이지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이동 버튼 상품 이미지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상품이미지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카카오선물 참고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상세 페이지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상품 리스트 디폴트 값은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개로 노출되고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스코롤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내릴때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마다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개씩 추가</a:t>
                      </a: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상품이름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가격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상세페이지 이동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W_06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2342" y="1048512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297048" y="189049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037501" y="5115560"/>
            <a:ext cx="2606634" cy="169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62341" y="1677968"/>
            <a:ext cx="26046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262347" y="1853192"/>
            <a:ext cx="1074477" cy="125731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3048" y="2229446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9918" y="2918425"/>
            <a:ext cx="530915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50000"/>
                  </a:schemeClr>
                </a:solidFill>
              </a:rPr>
              <a:t>1000P</a:t>
            </a:r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58325" y="2688188"/>
            <a:ext cx="1074477" cy="42232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5497" y="138365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상품 리스트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62347" y="2714287"/>
            <a:ext cx="665567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바나나 </a:t>
            </a:r>
            <a:r>
              <a:rPr lang="ko-KR" altLang="en-US" sz="700" dirty="0" err="1" smtClean="0">
                <a:solidFill>
                  <a:schemeClr val="bg2">
                    <a:lumMod val="50000"/>
                  </a:schemeClr>
                </a:solidFill>
              </a:rPr>
              <a:t>우류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2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49885" y="1847009"/>
            <a:ext cx="1074477" cy="125731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00586" y="2223263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77456" y="2912242"/>
            <a:ext cx="530915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50000"/>
                  </a:schemeClr>
                </a:solidFill>
              </a:rPr>
              <a:t>1000P</a:t>
            </a:r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54828" y="2682005"/>
            <a:ext cx="1074477" cy="42232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9885" y="2708104"/>
            <a:ext cx="575799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2">
                    <a:lumMod val="50000"/>
                  </a:schemeClr>
                </a:solidFill>
              </a:rPr>
              <a:t>초코</a:t>
            </a:r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 우유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62347" y="3235545"/>
            <a:ext cx="1074477" cy="125731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13048" y="361179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9918" y="4300778"/>
            <a:ext cx="530915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50000"/>
                  </a:schemeClr>
                </a:solidFill>
              </a:rPr>
              <a:t>1300P</a:t>
            </a:r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58325" y="4070541"/>
            <a:ext cx="1074477" cy="42232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62347" y="4096640"/>
            <a:ext cx="453970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2">
                    <a:lumMod val="50000"/>
                  </a:schemeClr>
                </a:solidFill>
              </a:rPr>
              <a:t>새우깡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49885" y="3223403"/>
            <a:ext cx="1074477" cy="125731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00586" y="3599657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77456" y="4288636"/>
            <a:ext cx="481222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50000"/>
                  </a:schemeClr>
                </a:solidFill>
              </a:rPr>
              <a:t>700P</a:t>
            </a:r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54828" y="4058399"/>
            <a:ext cx="1074477" cy="42232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49885" y="4084498"/>
            <a:ext cx="453970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메로나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66341" y="4629814"/>
            <a:ext cx="1074477" cy="485745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49885" y="4638778"/>
            <a:ext cx="1074477" cy="485745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6813176" y="1009399"/>
            <a:ext cx="8965" cy="65171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13176" y="12274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50000"/>
                  </a:schemeClr>
                </a:solidFill>
              </a:rPr>
              <a:t>스크롤</a:t>
            </a:r>
            <a:endParaRPr lang="ko-KR" altLang="en-US" sz="1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89918" y="253494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4" name="Double Tap"/>
          <p:cNvGrpSpPr>
            <a:grpSpLocks noChangeAspect="1"/>
          </p:cNvGrpSpPr>
          <p:nvPr/>
        </p:nvGrpSpPr>
        <p:grpSpPr>
          <a:xfrm>
            <a:off x="4760680" y="2374224"/>
            <a:ext cx="389867" cy="572853"/>
            <a:chOff x="2640013" y="1482726"/>
            <a:chExt cx="984250" cy="1446213"/>
          </a:xfrm>
        </p:grpSpPr>
        <p:sp>
          <p:nvSpPr>
            <p:cNvPr id="45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55059" y="0"/>
            <a:ext cx="35557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상품 리스트클릭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상품리스트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0589" y="1062905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18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71458"/>
              </p:ext>
            </p:extLst>
          </p:nvPr>
        </p:nvGraphicFramePr>
        <p:xfrm>
          <a:off x="9973337" y="651435"/>
          <a:ext cx="2219161" cy="6070254"/>
        </p:xfrm>
        <a:graphic>
          <a:graphicData uri="http://schemas.openxmlformats.org/drawingml/2006/table">
            <a:tbl>
              <a:tblPr/>
              <a:tblGrid>
                <a:gridCol w="256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378"/>
                <a:gridCol w="1865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상품 리스트 페이지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상품 상세페이지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상세 페이지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상품리스트 페이지로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상품이름 노출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507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이미지 영역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상품이미지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582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 정보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상품이름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가격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아래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 개수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감소 버튼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개수 감소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2)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개수 증가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클릭된 만큼의 수는 가운데 노출되어 화면에 표시됨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수량 제한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 20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총 금액 표시 문구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왼쪽영역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총 금액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오른쪽영역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총 합계 된 가격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C00000"/>
                          </a:solidFill>
                        </a:rPr>
                        <a:t>-&gt; (5)</a:t>
                      </a:r>
                      <a:r>
                        <a:rPr lang="ko-KR" altLang="en-US" sz="800" baseline="0" dirty="0" smtClean="0">
                          <a:solidFill>
                            <a:srgbClr val="C00000"/>
                          </a:solidFill>
                        </a:rPr>
                        <a:t>번 개수 증가</a:t>
                      </a:r>
                      <a:r>
                        <a:rPr lang="en-US" altLang="ko-KR" sz="800" baseline="0" dirty="0" smtClean="0">
                          <a:solidFill>
                            <a:srgbClr val="C00000"/>
                          </a:solidFill>
                        </a:rPr>
                        <a:t>,</a:t>
                      </a:r>
                      <a:r>
                        <a:rPr lang="ko-KR" altLang="en-US" sz="800" baseline="0" dirty="0" smtClean="0">
                          <a:solidFill>
                            <a:srgbClr val="C00000"/>
                          </a:solidFill>
                        </a:rPr>
                        <a:t>감소될 때 자동으로 총 합계 가격은 바뀌도록 설정</a:t>
                      </a:r>
                      <a:endParaRPr lang="ko-KR" alt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683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장바구니 버튼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 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(W_09)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(7-1)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번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얼럿창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발생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선물하기 버튼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 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W_07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4620" y="1037199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728055" y="878564"/>
            <a:ext cx="216000" cy="2123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40307" y="1436789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바나나 우유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726600" y="1704862"/>
            <a:ext cx="26046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435669" y="144472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3192" y="1872627"/>
            <a:ext cx="1600200" cy="178646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19317" y="260955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상품이미지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2456" y="385809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바나나 우유</a:t>
            </a:r>
            <a:endParaRPr lang="en-US" altLang="ko-KR" sz="9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1000(P)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24620" y="4283647"/>
            <a:ext cx="2604654" cy="2129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87074" y="4227420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598" y="420679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3557" y="426869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2318" y="5139152"/>
            <a:ext cx="9144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29885" y="516811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선물하기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2624" y="4578581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총 금액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97725" y="4569835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1000P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057899" y="5148411"/>
            <a:ext cx="9144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3194732" y="516919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976216" y="4283647"/>
            <a:ext cx="1307" cy="2129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3107534" y="4275169"/>
            <a:ext cx="2103" cy="22140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109637" y="184722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786874" y="363809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900905" y="409493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601364" y="457802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90666" y="503920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117518" y="501981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89892" y="4255189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88159" y="5016098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4238" y="4475965"/>
            <a:ext cx="18774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2">
                    <a:lumMod val="50000"/>
                  </a:schemeClr>
                </a:solidFill>
              </a:rPr>
              <a:t>장바구니에 추가하였습니다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155297" y="4016188"/>
            <a:ext cx="281362" cy="23900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smtClean="0">
                <a:solidFill>
                  <a:schemeClr val="bg1"/>
                </a:solidFill>
                <a:latin typeface="+mn-ea"/>
              </a:rPr>
              <a:t>7-1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872719" y="1144728"/>
            <a:ext cx="18812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3669" y="106610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bg2">
                    <a:lumMod val="50000"/>
                  </a:schemeClr>
                </a:solidFill>
              </a:rPr>
              <a:t>상품 상세</a:t>
            </a:r>
            <a:endParaRPr lang="ko-KR" altLang="en-US" sz="14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6" name="Double Tap"/>
          <p:cNvGrpSpPr>
            <a:grpSpLocks noChangeAspect="1"/>
          </p:cNvGrpSpPr>
          <p:nvPr/>
        </p:nvGrpSpPr>
        <p:grpSpPr>
          <a:xfrm>
            <a:off x="4546324" y="5193422"/>
            <a:ext cx="389867" cy="572853"/>
            <a:chOff x="2640013" y="1482726"/>
            <a:chExt cx="984250" cy="1446213"/>
          </a:xfrm>
        </p:grpSpPr>
        <p:sp>
          <p:nvSpPr>
            <p:cNvPr id="44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55059" y="0"/>
            <a:ext cx="4511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상품 리스트클릭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상품리스트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상세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17035" y="600834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다음페이지로 이어짐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823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83395"/>
              </p:ext>
            </p:extLst>
          </p:nvPr>
        </p:nvGraphicFramePr>
        <p:xfrm>
          <a:off x="9973337" y="651435"/>
          <a:ext cx="2219161" cy="3981895"/>
        </p:xfrm>
        <a:graphic>
          <a:graphicData uri="http://schemas.openxmlformats.org/drawingml/2006/table">
            <a:tbl>
              <a:tblPr/>
              <a:tblGrid>
                <a:gridCol w="256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378"/>
                <a:gridCol w="1865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 상세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화면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 상세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레이어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화면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상품 </a:t>
                      </a: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가격 문구</a:t>
                      </a: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  <a:endParaRPr lang="en-US" altLang="ko-KR" sz="800" b="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상품이름</a:t>
                      </a:r>
                      <a:endParaRPr lang="en-US" altLang="ko-KR" sz="800" b="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가격 </a:t>
                      </a:r>
                      <a:r>
                        <a:rPr lang="en-US" altLang="ko-KR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현재 가지고 있는 포인트</a:t>
                      </a:r>
                      <a:r>
                        <a:rPr lang="en-US" altLang="ko-KR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결제 후 잔여 포인트 문구 노출</a:t>
                      </a:r>
                      <a:endParaRPr lang="en-US" altLang="ko-KR" sz="800" b="1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취소 버튼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취소버튼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숨김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95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선물 버튼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선물버튼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얼럿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발생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선물 성공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해당 상품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발송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582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W_08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920" y="3713982"/>
            <a:ext cx="1602998" cy="250627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4373070" y="893084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88757" y="1292674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바나나 우유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4375050" y="1560747"/>
            <a:ext cx="26046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901642" y="1728512"/>
            <a:ext cx="1600200" cy="178646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67767" y="246544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상품이미지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0906" y="371398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바나나 우유</a:t>
            </a:r>
            <a:endParaRPr lang="en-US" altLang="ko-KR" sz="9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1000(P)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73070" y="4139532"/>
            <a:ext cx="2604654" cy="2129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635524" y="4083305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30048" y="406267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82007" y="4124579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840768" y="4995037"/>
            <a:ext cx="9144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978335" y="502400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선물하기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61074" y="4434466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총 금액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46175" y="442572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1000P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06349" y="5004296"/>
            <a:ext cx="9144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4843182" y="50250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6624666" y="4139532"/>
            <a:ext cx="1307" cy="2129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755984" y="4131054"/>
            <a:ext cx="2103" cy="22140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521169" y="1000613"/>
            <a:ext cx="18812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192119" y="92198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상품 상세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377670" y="893085"/>
            <a:ext cx="2609038" cy="464706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94449" y="1940258"/>
            <a:ext cx="2233999" cy="2205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55073" y="228060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바나나 우유</a:t>
            </a:r>
            <a:endParaRPr lang="en-US" altLang="ko-KR" sz="105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6755" y="260571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가격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8212" y="2649111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1000P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03747" y="2867328"/>
            <a:ext cx="221540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09197" y="322878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</a:rPr>
              <a:t>잔여 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96755" y="2940977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현재 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3360" y="291161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2500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P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33139" y="317443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1500P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97526" y="3805467"/>
            <a:ext cx="1124550" cy="349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취소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731627" y="3797399"/>
            <a:ext cx="1097811" cy="349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선물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7" name="Double Tap"/>
          <p:cNvGrpSpPr>
            <a:grpSpLocks noChangeAspect="1"/>
          </p:cNvGrpSpPr>
          <p:nvPr/>
        </p:nvGrpSpPr>
        <p:grpSpPr>
          <a:xfrm>
            <a:off x="6086513" y="3941590"/>
            <a:ext cx="389867" cy="572853"/>
            <a:chOff x="2640013" y="1482726"/>
            <a:chExt cx="984250" cy="1446213"/>
          </a:xfrm>
        </p:grpSpPr>
        <p:sp>
          <p:nvSpPr>
            <p:cNvPr id="98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7" name="타원 106"/>
          <p:cNvSpPr/>
          <p:nvPr/>
        </p:nvSpPr>
        <p:spPr>
          <a:xfrm>
            <a:off x="4648922" y="2090728"/>
            <a:ext cx="216000" cy="2123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4655073" y="3675317"/>
            <a:ext cx="216000" cy="2123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741588" y="3675427"/>
            <a:ext cx="216000" cy="2123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55059" y="0"/>
            <a:ext cx="5466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상품 리스트클릭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상품리스트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상세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선물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967820" y="5846976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다음페이지로 이어짐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455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66525"/>
              </p:ext>
            </p:extLst>
          </p:nvPr>
        </p:nvGraphicFramePr>
        <p:xfrm>
          <a:off x="9973337" y="651435"/>
          <a:ext cx="2208344" cy="4274840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선물 하기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컨펌창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40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선물 하기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컨펌창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9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얼럿창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선물 버튼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포인트가 상품 가격보다 적을 경우 발생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20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컨펌창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선물 버튼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성공적으로 결제가 이루어질 경우 발생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(3)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번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얼럿창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발생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컨펌창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숨김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선물 페이지 유지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551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얼럿창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(2)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번 </a:t>
                      </a:r>
                      <a:r>
                        <a:rPr lang="ko-KR" altLang="en-US" sz="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컨펌창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확인 버튼 클릭 시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발생하는 </a:t>
                      </a:r>
                      <a:r>
                        <a:rPr lang="ko-KR" altLang="en-US" sz="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얼럿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창 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기프티콘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자신의 핸드폰으로 전송 되도록 구현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757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61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W_08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91991" y="72318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08857" y="904235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7124" y="1680578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9945" y="1229941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포인트가 부족합니다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07124" y="2647325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16123" y="3421347"/>
            <a:ext cx="1306792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36669" y="2920936"/>
            <a:ext cx="1372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선물 하시겠습니까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16248" y="274196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22915" y="3421347"/>
            <a:ext cx="1288893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취소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05545" y="4388094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03812" y="5164437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2248" y="4649308"/>
            <a:ext cx="2194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선물상품 쿠폰이 전송되었습니다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617647" y="427777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5059" y="0"/>
            <a:ext cx="3336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선물 페이지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선물버튼 클릭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얼럿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컨펌창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 발생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42082"/>
              </p:ext>
            </p:extLst>
          </p:nvPr>
        </p:nvGraphicFramePr>
        <p:xfrm>
          <a:off x="9973337" y="651435"/>
          <a:ext cx="2208344" cy="2756203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메인페이지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장바구니 버튼 클릭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메인페이지</a:t>
                      </a:r>
                      <a:r>
                        <a:rPr lang="en-US" altLang="ko-KR" sz="800" dirty="0" smtClean="0"/>
                        <a:t>&gt;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장바구니 버튼 클릭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장바구니 버튼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r>
                        <a:rPr lang="ko-KR" altLang="en-US" sz="800" dirty="0" smtClean="0"/>
                        <a:t>장바구니 버튼 클릭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장바구니 페이지 이동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_01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54452" y="858988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9399" y="2586002"/>
            <a:ext cx="734759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44341" y="1892368"/>
            <a:ext cx="2224876" cy="18092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3052" y="1412452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문찬영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님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3052" y="900877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54452" y="1669243"/>
            <a:ext cx="2604654" cy="16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72847" y="3927460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99965" y="406111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광고 게임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24652" y="3927460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72847" y="4682228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24652" y="4682228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78998" y="407007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상품 리스트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4098" y="48158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9027" y="481588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내 정보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7" name="Double Tap"/>
          <p:cNvGrpSpPr>
            <a:grpSpLocks noChangeAspect="1"/>
          </p:cNvGrpSpPr>
          <p:nvPr/>
        </p:nvGrpSpPr>
        <p:grpSpPr>
          <a:xfrm>
            <a:off x="4893185" y="4861059"/>
            <a:ext cx="389867" cy="572853"/>
            <a:chOff x="2640013" y="1482726"/>
            <a:chExt cx="984250" cy="1446213"/>
          </a:xfrm>
        </p:grpSpPr>
        <p:sp>
          <p:nvSpPr>
            <p:cNvPr id="28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55059" y="0"/>
            <a:ext cx="2417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 장바구니 버튼 클릭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511903" y="4656158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7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392" y="0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광고퀴즈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이란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0612" y="2268069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광고퀴즈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이란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661" y="3477589"/>
            <a:ext cx="830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막연하게 사람들이 광고나 따분한 영상들을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보면서 시간을 소비한다 느낄 때 잠시나마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퀴즈를 풀며 포인트를 얻고 그 포인트로 맛있는 것도 구입 할 수 있는 흥미롭고 재미있는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시간으로 바꾸어 드리고 싶은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서비스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APP </a:t>
            </a:r>
            <a:r>
              <a:rPr lang="ko-KR" altLang="en-US" sz="1600" dirty="0" smtClean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99608"/>
              </p:ext>
            </p:extLst>
          </p:nvPr>
        </p:nvGraphicFramePr>
        <p:xfrm>
          <a:off x="9973337" y="651435"/>
          <a:ext cx="2219161" cy="5481907"/>
        </p:xfrm>
        <a:graphic>
          <a:graphicData uri="http://schemas.openxmlformats.org/drawingml/2006/table">
            <a:tbl>
              <a:tblPr/>
              <a:tblGrid>
                <a:gridCol w="256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378"/>
                <a:gridCol w="1865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장바구니 페이지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장바구니 페이지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장바구니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전체선택 버튼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 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장바구니 리스트의 모든 상품들 선택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2582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체크박스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장바구니 화면 노출 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</a:rPr>
                        <a:t>디폴트 값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모든 상품 체크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이동 버튼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상세페이지로 이동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79603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 이름 문구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상세페이지로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683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수량 증가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감소 버튼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감소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/+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증가 버튼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해당하는 버튼 클릭 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가운데 숫자 자동으로 알맞게 노출되도록 구현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가격 문구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가격 노출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수량 증가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가격도 자동으로 수량에 맞게 증가되도록 구현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W_09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0361" y="101030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060361" y="5130800"/>
            <a:ext cx="2606634" cy="169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60361" y="1607818"/>
            <a:ext cx="26046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52613" y="13595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07733" y="2062319"/>
            <a:ext cx="2509909" cy="6967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63396" y="4019084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전체삭제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2020" y="212696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2">
                    <a:lumMod val="50000"/>
                  </a:schemeClr>
                </a:solidFill>
              </a:rPr>
              <a:t>바나나 우유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05550" y="2330988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chemeClr val="bg2">
                    <a:lumMod val="50000"/>
                  </a:schemeClr>
                </a:solidFill>
              </a:rPr>
              <a:t>1000(P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05550" y="4019084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선택삭제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10110" y="1809067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전체선택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9449" y="3783479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총 가격    </a:t>
            </a:r>
            <a:r>
              <a:rPr lang="en-US" altLang="ko-KR" sz="800" dirty="0" smtClean="0">
                <a:solidFill>
                  <a:srgbClr val="C00000"/>
                </a:solidFill>
              </a:rPr>
              <a:t>1700P</a:t>
            </a:r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1745" y="2468761"/>
            <a:ext cx="57509" cy="25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5884" y="2407061"/>
            <a:ext cx="271322" cy="35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7833" y="2443144"/>
            <a:ext cx="287468" cy="28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56491" y="4719218"/>
            <a:ext cx="2286463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052614" y="471921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주문하기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67600" y="2130751"/>
            <a:ext cx="718194" cy="55479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48664" y="2124924"/>
            <a:ext cx="95250" cy="1205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035797" y="1986424"/>
            <a:ext cx="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07733" y="2833940"/>
            <a:ext cx="2509909" cy="6967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979909" y="294429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2">
                    <a:lumMod val="50000"/>
                  </a:schemeClr>
                </a:solidFill>
              </a:rPr>
              <a:t>메로나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05550" y="3102609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700(P)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37668" y="3151192"/>
            <a:ext cx="57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63144" y="3089493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65193" y="3125575"/>
            <a:ext cx="28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67600" y="2902372"/>
            <a:ext cx="718194" cy="55479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48664" y="2896545"/>
            <a:ext cx="95250" cy="1205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4035797" y="2758045"/>
            <a:ext cx="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10130" y="192806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296082" y="2084807"/>
            <a:ext cx="212761" cy="19854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25966" y="230415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885727" y="2252349"/>
            <a:ext cx="216000" cy="19380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904394" y="2071854"/>
            <a:ext cx="207046" cy="19614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107733" y="1584816"/>
            <a:ext cx="207047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37014" y="1391406"/>
            <a:ext cx="216000" cy="18729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98165" y="5903364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다음페이지로 이어짐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255059" y="8965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장바구니 클릭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장바구니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69512" y="97050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60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03069"/>
              </p:ext>
            </p:extLst>
          </p:nvPr>
        </p:nvGraphicFramePr>
        <p:xfrm>
          <a:off x="9973337" y="651436"/>
          <a:ext cx="2219161" cy="4887632"/>
        </p:xfrm>
        <a:graphic>
          <a:graphicData uri="http://schemas.openxmlformats.org/drawingml/2006/table">
            <a:tbl>
              <a:tblPr/>
              <a:tblGrid>
                <a:gridCol w="353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5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4654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1597">
                <a:tc gridSpan="2"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메인 장바구니 클릭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장바구니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상세 장바구니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장바구니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4654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672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장바구니 페이지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44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가격 알림 문구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총 가격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선택 상품과 수량에 맞게 자동으로 변하여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err="1" smtClean="0">
                          <a:solidFill>
                            <a:srgbClr val="C00000"/>
                          </a:solidFill>
                        </a:rPr>
                        <a:t>디폴트값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장바구니에 있는 모든 상품가격의 합계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838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전체 삭제 버튼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삭제 버튼 클릭 시 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800" b="1" u="sng" dirty="0" err="1" smtClean="0">
                          <a:solidFill>
                            <a:schemeClr val="tx1"/>
                          </a:solidFill>
                        </a:rPr>
                        <a:t>얼럿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sng" dirty="0" err="1" smtClean="0">
                          <a:solidFill>
                            <a:schemeClr val="tx1"/>
                          </a:solidFill>
                        </a:rPr>
                        <a:t>컨펌창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 다음페이지 참고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모두 삭제 하겠습니까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?”</a:t>
                      </a:r>
                    </a:p>
                    <a:p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상품 삭제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페이지 유지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/ 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컨펌창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숨김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페이지 유지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9310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선택 삭제 버튼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선택 삭제 버튼 클릭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800" b="1" u="sng" dirty="0" err="1" smtClean="0">
                          <a:solidFill>
                            <a:schemeClr val="tx1"/>
                          </a:solidFill>
                        </a:rPr>
                        <a:t>얼럿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sng" dirty="0" err="1" smtClean="0">
                          <a:solidFill>
                            <a:schemeClr val="tx1"/>
                          </a:solidFill>
                        </a:rPr>
                        <a:t>컨펌창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 다음페이지 참고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1)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선택한 상품 없이 버튼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얼럿창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선택된 상품이 없습니다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2)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상품이 선택되어 버튼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컨펌창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선택된 상품을 삭제 하겠습니까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?”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선택 상품 삭제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페이지 유지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컨펌창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숨김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페이지 유지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964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선물하기 버튼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선물 화면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800" b="1" u="sng" dirty="0" err="1" smtClean="0">
                          <a:solidFill>
                            <a:schemeClr val="tx1"/>
                          </a:solidFill>
                        </a:rPr>
                        <a:t>얼럿</a:t>
                      </a:r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sng" dirty="0" err="1" smtClean="0">
                          <a:solidFill>
                            <a:schemeClr val="tx1"/>
                          </a:solidFill>
                        </a:rPr>
                        <a:t>컨펌창</a:t>
                      </a:r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 다음페이지 참고</a:t>
                      </a:r>
                      <a:endParaRPr lang="en-US" altLang="ko-KR" sz="800" b="1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W_09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60361" y="101030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060361" y="5130800"/>
            <a:ext cx="2606634" cy="169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256491" y="4727149"/>
            <a:ext cx="2286463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052614" y="47271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선물하기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09887"/>
              </p:ext>
            </p:extLst>
          </p:nvPr>
        </p:nvGraphicFramePr>
        <p:xfrm>
          <a:off x="9972839" y="5292045"/>
          <a:ext cx="2219161" cy="1377043"/>
        </p:xfrm>
        <a:graphic>
          <a:graphicData uri="http://schemas.openxmlformats.org/drawingml/2006/table">
            <a:tbl>
              <a:tblPr/>
              <a:tblGrid>
                <a:gridCol w="256513"/>
                <a:gridCol w="97378"/>
                <a:gridCol w="1865270"/>
              </a:tblGrid>
              <a:tr h="273271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15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7768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7768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Controller"/>
          <p:cNvSpPr>
            <a:spLocks noChangeAspect="1" noEditPoints="1"/>
          </p:cNvSpPr>
          <p:nvPr/>
        </p:nvSpPr>
        <p:spPr bwMode="auto">
          <a:xfrm>
            <a:off x="4323007" y="525397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Edit User"/>
          <p:cNvSpPr>
            <a:spLocks noChangeAspect="1" noEditPoints="1"/>
          </p:cNvSpPr>
          <p:nvPr/>
        </p:nvSpPr>
        <p:spPr bwMode="auto">
          <a:xfrm>
            <a:off x="6174229" y="527339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Add to Cart"/>
          <p:cNvSpPr>
            <a:spLocks noChangeAspect="1" noEditPoints="1"/>
          </p:cNvSpPr>
          <p:nvPr/>
        </p:nvSpPr>
        <p:spPr bwMode="auto">
          <a:xfrm>
            <a:off x="5556490" y="526147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Gift"/>
          <p:cNvSpPr>
            <a:spLocks noChangeAspect="1" noEditPoints="1"/>
          </p:cNvSpPr>
          <p:nvPr/>
        </p:nvSpPr>
        <p:spPr bwMode="auto">
          <a:xfrm>
            <a:off x="4988258" y="526147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060361" y="1607818"/>
            <a:ext cx="26046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86643" y="135019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07733" y="2062319"/>
            <a:ext cx="2509909" cy="6967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363396" y="4019084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전체삭제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2020" y="212696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2">
                    <a:lumMod val="50000"/>
                  </a:schemeClr>
                </a:solidFill>
              </a:rPr>
              <a:t>바나나 우유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5550" y="2330988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chemeClr val="bg2">
                    <a:lumMod val="50000"/>
                  </a:schemeClr>
                </a:solidFill>
              </a:rPr>
              <a:t>1000(P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05550" y="4019084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선택삭제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10110" y="1809067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전체선택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79449" y="3783479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총 가격    </a:t>
            </a:r>
            <a:r>
              <a:rPr lang="en-US" altLang="ko-KR" sz="800" dirty="0" smtClean="0">
                <a:solidFill>
                  <a:srgbClr val="C00000"/>
                </a:solidFill>
              </a:rPr>
              <a:t>1700P</a:t>
            </a:r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81745" y="2468761"/>
            <a:ext cx="57509" cy="25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05884" y="2407061"/>
            <a:ext cx="271322" cy="35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07833" y="2443144"/>
            <a:ext cx="287468" cy="28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67600" y="2130751"/>
            <a:ext cx="718194" cy="55479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48664" y="2124924"/>
            <a:ext cx="95250" cy="1205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4035797" y="1986424"/>
            <a:ext cx="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07733" y="2833940"/>
            <a:ext cx="2509909" cy="6967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979909" y="294429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2">
                    <a:lumMod val="50000"/>
                  </a:schemeClr>
                </a:solidFill>
              </a:rPr>
              <a:t>메로나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05550" y="3102609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700(P)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37668" y="3151192"/>
            <a:ext cx="57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63144" y="3089493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65193" y="3125575"/>
            <a:ext cx="28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67600" y="2902372"/>
            <a:ext cx="718194" cy="55479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48664" y="2896545"/>
            <a:ext cx="95250" cy="1205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4035797" y="2758045"/>
            <a:ext cx="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375109" y="4788215"/>
            <a:ext cx="212761" cy="19854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875055" y="4108288"/>
            <a:ext cx="207046" cy="19614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206975" y="4107881"/>
            <a:ext cx="207047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516243" y="3758380"/>
            <a:ext cx="216000" cy="18729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86619" y="1879317"/>
            <a:ext cx="89960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00" dirty="0">
                <a:solidFill>
                  <a:srgbClr val="C00000"/>
                </a:solidFill>
              </a:rPr>
              <a:t>(</a:t>
            </a:r>
            <a:r>
              <a:rPr lang="ko-KR" altLang="en-US" sz="700" dirty="0">
                <a:solidFill>
                  <a:srgbClr val="C00000"/>
                </a:solidFill>
              </a:rPr>
              <a:t>가격에는 빨간색</a:t>
            </a:r>
            <a:r>
              <a:rPr lang="en-US" altLang="ko-KR" sz="7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3958" y="5650435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다음페이지로 이어짐</a:t>
            </a:r>
            <a:endParaRPr lang="ko-KR" altLang="en-US" sz="1400" b="1" dirty="0"/>
          </a:p>
        </p:txBody>
      </p:sp>
      <p:grpSp>
        <p:nvGrpSpPr>
          <p:cNvPr id="45" name="Double Tap"/>
          <p:cNvGrpSpPr>
            <a:grpSpLocks noChangeAspect="1"/>
          </p:cNvGrpSpPr>
          <p:nvPr/>
        </p:nvGrpSpPr>
        <p:grpSpPr>
          <a:xfrm>
            <a:off x="5260865" y="4816074"/>
            <a:ext cx="389867" cy="572853"/>
            <a:chOff x="2640013" y="1482726"/>
            <a:chExt cx="984250" cy="1446213"/>
          </a:xfrm>
        </p:grpSpPr>
        <p:sp>
          <p:nvSpPr>
            <p:cNvPr id="46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038941" y="102513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55059" y="0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장바구니 클릭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장바구니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36674"/>
              </p:ext>
            </p:extLst>
          </p:nvPr>
        </p:nvGraphicFramePr>
        <p:xfrm>
          <a:off x="9973337" y="651435"/>
          <a:ext cx="2219161" cy="3981895"/>
        </p:xfrm>
        <a:graphic>
          <a:graphicData uri="http://schemas.openxmlformats.org/drawingml/2006/table">
            <a:tbl>
              <a:tblPr/>
              <a:tblGrid>
                <a:gridCol w="256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378"/>
                <a:gridCol w="1865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장바구니페이지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 선물페이지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상품 선물페이지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상품 </a:t>
                      </a: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가격 문구</a:t>
                      </a:r>
                      <a:r>
                        <a:rPr lang="en-US" altLang="ko-KR" sz="800" b="1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  <a:endParaRPr lang="en-US" altLang="ko-KR" sz="800" b="0" baseline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상품이름</a:t>
                      </a:r>
                      <a:endParaRPr lang="en-US" altLang="ko-KR" sz="800" b="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가격 </a:t>
                      </a:r>
                      <a:r>
                        <a:rPr lang="en-US" altLang="ko-KR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현재 가지고 있는 포인트</a:t>
                      </a:r>
                      <a:r>
                        <a:rPr lang="en-US" altLang="ko-KR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결제 후 잔여 포인트 문구 노출</a:t>
                      </a:r>
                      <a:endParaRPr lang="en-US" altLang="ko-KR" sz="800" b="1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취소 버튼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취소버튼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숨김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95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선물 버튼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선물버튼 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얼럿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발생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선물 성공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해당 상품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기프티콘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발송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582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W_08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04423" y="5948188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다음페이지로 이어짐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545" y="3515293"/>
            <a:ext cx="1621228" cy="253477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55059" y="0"/>
            <a:ext cx="2459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장바구니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상품선물페이지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58692" y="1131885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058692" y="5252380"/>
            <a:ext cx="2606634" cy="169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254822" y="4848729"/>
            <a:ext cx="2286463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050945" y="484872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선물하기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Controller"/>
          <p:cNvSpPr>
            <a:spLocks noChangeAspect="1" noEditPoints="1"/>
          </p:cNvSpPr>
          <p:nvPr/>
        </p:nvSpPr>
        <p:spPr bwMode="auto">
          <a:xfrm>
            <a:off x="4321338" y="537555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Edit User"/>
          <p:cNvSpPr>
            <a:spLocks noChangeAspect="1" noEditPoints="1"/>
          </p:cNvSpPr>
          <p:nvPr/>
        </p:nvSpPr>
        <p:spPr bwMode="auto">
          <a:xfrm>
            <a:off x="6172560" y="539497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Add to Cart"/>
          <p:cNvSpPr>
            <a:spLocks noChangeAspect="1" noEditPoints="1"/>
          </p:cNvSpPr>
          <p:nvPr/>
        </p:nvSpPr>
        <p:spPr bwMode="auto">
          <a:xfrm>
            <a:off x="5554821" y="538305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Gift"/>
          <p:cNvSpPr>
            <a:spLocks noChangeAspect="1" noEditPoints="1"/>
          </p:cNvSpPr>
          <p:nvPr/>
        </p:nvSpPr>
        <p:spPr bwMode="auto">
          <a:xfrm>
            <a:off x="4986589" y="538305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4058692" y="1729398"/>
            <a:ext cx="26046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84974" y="147177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106064" y="2183899"/>
            <a:ext cx="2509909" cy="6967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361727" y="4140664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전체삭제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50351" y="224854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2">
                    <a:lumMod val="50000"/>
                  </a:schemeClr>
                </a:solidFill>
              </a:rPr>
              <a:t>바나나 우유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03881" y="2452568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chemeClr val="bg2">
                    <a:lumMod val="50000"/>
                  </a:schemeClr>
                </a:solidFill>
              </a:rPr>
              <a:t>1000(P</a:t>
            </a:r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03881" y="4140664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선택삭제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08441" y="1930647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전체선택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80076" y="2590341"/>
            <a:ext cx="57509" cy="25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04215" y="2528641"/>
            <a:ext cx="271322" cy="35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06164" y="2564724"/>
            <a:ext cx="287468" cy="28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65931" y="2252331"/>
            <a:ext cx="718194" cy="55479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146995" y="2246504"/>
            <a:ext cx="95250" cy="1205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4034128" y="2108004"/>
            <a:ext cx="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106064" y="2955520"/>
            <a:ext cx="2509909" cy="6967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4978240" y="306587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2">
                    <a:lumMod val="50000"/>
                  </a:schemeClr>
                </a:solidFill>
              </a:rPr>
              <a:t>메로나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03881" y="3224189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700(P)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35999" y="3272772"/>
            <a:ext cx="57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61475" y="3211073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63524" y="3247155"/>
            <a:ext cx="28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265931" y="3023952"/>
            <a:ext cx="718194" cy="55479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2">
                    <a:lumMod val="50000"/>
                  </a:schemeClr>
                </a:solidFill>
              </a:rPr>
              <a:t>썸네일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146995" y="3018125"/>
            <a:ext cx="95250" cy="1205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4034128" y="2879625"/>
            <a:ext cx="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37272" y="114671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052264" y="1148817"/>
            <a:ext cx="2609038" cy="464706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939096" y="26486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상품이미지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72235" y="389717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바나나 우유</a:t>
            </a:r>
            <a:endParaRPr lang="en-US" altLang="ko-KR" sz="9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2">
                    <a:lumMod val="50000"/>
                  </a:schemeClr>
                </a:solidFill>
              </a:rPr>
              <a:t>1000(P)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5778" y="2123451"/>
            <a:ext cx="2233999" cy="2205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45661" y="2363592"/>
            <a:ext cx="18742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바나나 우유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           </a:t>
            </a:r>
            <a:r>
              <a:rPr lang="en-US" altLang="ko-KR" sz="1050" b="1" dirty="0" smtClean="0">
                <a:solidFill>
                  <a:schemeClr val="bg2">
                    <a:lumMod val="50000"/>
                  </a:schemeClr>
                </a:solidFill>
              </a:rPr>
              <a:t>1000P</a:t>
            </a:r>
          </a:p>
          <a:p>
            <a:r>
              <a:rPr lang="ko-KR" altLang="en-US" sz="1050" b="1" dirty="0" smtClean="0">
                <a:solidFill>
                  <a:schemeClr val="bg2">
                    <a:lumMod val="50000"/>
                  </a:schemeClr>
                </a:solidFill>
              </a:rPr>
              <a:t>메로나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                   </a:t>
            </a:r>
            <a:r>
              <a:rPr lang="en-US" altLang="ko-KR" sz="1050" b="1" dirty="0" smtClean="0">
                <a:solidFill>
                  <a:schemeClr val="bg2">
                    <a:lumMod val="50000"/>
                  </a:schemeClr>
                </a:solidFill>
              </a:rPr>
              <a:t>700P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3681" y="279878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</a:rPr>
              <a:t>가격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02522" y="2819219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1700P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275076" y="3050521"/>
            <a:ext cx="221540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50002" y="3357119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잔여 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43681" y="3087481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현재 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88870" y="3095268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2500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75507" y="3310745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1500P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8855" y="3988660"/>
            <a:ext cx="1124550" cy="349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취소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402956" y="3980592"/>
            <a:ext cx="1097811" cy="349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선물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7" name="Double Tap"/>
          <p:cNvGrpSpPr>
            <a:grpSpLocks noChangeAspect="1"/>
          </p:cNvGrpSpPr>
          <p:nvPr/>
        </p:nvGrpSpPr>
        <p:grpSpPr>
          <a:xfrm>
            <a:off x="5757842" y="4124783"/>
            <a:ext cx="389867" cy="572853"/>
            <a:chOff x="2640013" y="1482726"/>
            <a:chExt cx="984250" cy="1446213"/>
          </a:xfrm>
        </p:grpSpPr>
        <p:sp>
          <p:nvSpPr>
            <p:cNvPr id="98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4320251" y="2273921"/>
            <a:ext cx="216000" cy="2123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486522" y="3912384"/>
            <a:ext cx="216000" cy="2123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479923" y="3906581"/>
            <a:ext cx="216000" cy="2123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03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58076"/>
              </p:ext>
            </p:extLst>
          </p:nvPr>
        </p:nvGraphicFramePr>
        <p:xfrm>
          <a:off x="9973337" y="651435"/>
          <a:ext cx="2208344" cy="6262532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40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장바구니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선물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컨펌창</a:t>
                      </a:r>
                      <a:endParaRPr lang="ko-KR" altLang="en-US" sz="8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9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컨펌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전체삭제 버튼 클릭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전체 상품 삭제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페이지 유지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컨펀창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숨김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페이지유지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20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컨펌창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선택삭제 버튼 클릭 시 선택 된 상품이 있을 경우 발생</a:t>
                      </a:r>
                      <a:endParaRPr lang="en-US" altLang="ko-KR" sz="800" b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확인</a:t>
                      </a:r>
                      <a:r>
                        <a:rPr lang="en-US" altLang="ko-KR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선택 상품 삭제</a:t>
                      </a:r>
                      <a:r>
                        <a:rPr lang="en-US" altLang="ko-KR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페이지 유지</a:t>
                      </a:r>
                      <a:r>
                        <a:rPr lang="en-US" altLang="ko-KR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컨펌장</a:t>
                      </a: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숨김</a:t>
                      </a:r>
                      <a:r>
                        <a:rPr lang="en-US" altLang="ko-KR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페이지 유지</a:t>
                      </a:r>
                      <a:r>
                        <a:rPr lang="en-US" altLang="ko-KR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551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얼럿창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선택한 상품 없이 선택 삭제 버튼 클릭 시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757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얼럿창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선택된 상품 없이 선물하기 버튼 클릭 시 발생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76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err="1" smtClean="0"/>
                        <a:t>컨펌창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상품 선택 후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선물하기 버튼 클릭 시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확인 </a:t>
                      </a:r>
                      <a:r>
                        <a:rPr lang="en-US" altLang="ko-KR" sz="800" dirty="0" smtClean="0"/>
                        <a:t>–(7)</a:t>
                      </a:r>
                      <a:r>
                        <a:rPr lang="ko-KR" altLang="en-US" sz="800" dirty="0" smtClean="0"/>
                        <a:t>번 </a:t>
                      </a:r>
                      <a:r>
                        <a:rPr lang="ko-KR" altLang="en-US" sz="800" dirty="0" err="1" smtClean="0"/>
                        <a:t>얼럿창</a:t>
                      </a:r>
                      <a:r>
                        <a:rPr lang="ko-KR" altLang="en-US" sz="800" dirty="0" smtClean="0"/>
                        <a:t> 발생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취소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err="1" smtClean="0"/>
                        <a:t>컨펌창</a:t>
                      </a:r>
                      <a:r>
                        <a:rPr lang="ko-KR" altLang="en-US" sz="800" dirty="0" smtClean="0"/>
                        <a:t> 숨김</a:t>
                      </a:r>
                      <a:r>
                        <a:rPr lang="en-US" altLang="ko-KR" sz="800" dirty="0" smtClean="0"/>
                        <a:t>_ </a:t>
                      </a:r>
                      <a:r>
                        <a:rPr lang="ko-KR" altLang="en-US" sz="800" dirty="0" smtClean="0"/>
                        <a:t>장바구니페이지 유지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752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얼럿창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선물 버튼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포인트가 상품 가격보다 적을 경우 발생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76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얼럿창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(5)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번 </a:t>
                      </a:r>
                      <a:r>
                        <a:rPr lang="ko-KR" altLang="en-US" sz="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컨펌창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확인 버튼 클릭 시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발생하는 </a:t>
                      </a:r>
                      <a:r>
                        <a:rPr lang="ko-KR" altLang="en-US" sz="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얼럿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창 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8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기프티콘</a:t>
                      </a: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자신의 핸드폰으로 전송 되도록 구현</a:t>
                      </a:r>
                      <a:r>
                        <a:rPr lang="en-US" altLang="ko-KR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61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W_09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91991" y="72318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4089" y="4390202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2356" y="5166545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4221" y="4715908"/>
            <a:ext cx="1685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선택된 상품이 없습니다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22703" y="676307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0970" y="1453148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79461" y="1002013"/>
            <a:ext cx="2348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선물하실 상품을 선택하여 주십시오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803237" y="48542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019237" y="2063345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28236" y="2837367"/>
            <a:ext cx="1306792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22661" y="2351762"/>
            <a:ext cx="18245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상품을 선물 하시겠습니까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03237" y="189758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78693" y="238683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96426" y="2555928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3297" y="2853660"/>
            <a:ext cx="21707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선택된 상품을 삭제 하겠습니까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35028" y="2837367"/>
            <a:ext cx="1288893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취소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07998" y="3335226"/>
            <a:ext cx="1306792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14790" y="3335226"/>
            <a:ext cx="1288893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취소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89391" y="399937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05391" y="761818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1535" y="1072184"/>
            <a:ext cx="20072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모든 상품을 삭제 하겠습니까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07998" y="1532151"/>
            <a:ext cx="1306792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14790" y="1532151"/>
            <a:ext cx="1288893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취소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17658" y="3442384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15925" y="4218727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78746" y="3768090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포인트가 부족합니다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31896" y="4924507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30163" y="5700850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58599" y="5185721"/>
            <a:ext cx="2194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선물상품 쿠폰이 전송되었습니다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799925" y="346837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15030" y="486182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55059" y="0"/>
            <a:ext cx="3427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장바구니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상품선물페이지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얼럿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b="1" dirty="0" err="1" smtClean="0">
                <a:solidFill>
                  <a:schemeClr val="bg2">
                    <a:lumMod val="50000"/>
                  </a:schemeClr>
                </a:solidFill>
              </a:rPr>
              <a:t>컨펌창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96686"/>
              </p:ext>
            </p:extLst>
          </p:nvPr>
        </p:nvGraphicFramePr>
        <p:xfrm>
          <a:off x="9973337" y="651435"/>
          <a:ext cx="2208344" cy="2512363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메인 페이지 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내 정보 클릭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내 정보 버튼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r>
                        <a:rPr lang="ko-KR" altLang="en-US" sz="800" dirty="0" smtClean="0"/>
                        <a:t>내 정보 버튼 클릭 </a:t>
                      </a:r>
                      <a:r>
                        <a:rPr lang="en-US" altLang="ko-KR" sz="800" dirty="0" smtClean="0"/>
                        <a:t>–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마이페이지</a:t>
                      </a:r>
                      <a:r>
                        <a:rPr lang="ko-KR" altLang="en-US" sz="800" dirty="0" smtClean="0"/>
                        <a:t> 이동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_01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54452" y="858988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9399" y="2586002"/>
            <a:ext cx="734759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44341" y="1892368"/>
            <a:ext cx="2224876" cy="18092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3052" y="1412452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문찬영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님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3052" y="891912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54452" y="1669243"/>
            <a:ext cx="2604654" cy="16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72847" y="3927460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99965" y="406111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광고 게임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24652" y="3927460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72847" y="4682228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24652" y="4682228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78998" y="407007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상품 리스트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9027" y="481588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내 정보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7" name="Double Tap"/>
          <p:cNvGrpSpPr>
            <a:grpSpLocks noChangeAspect="1"/>
          </p:cNvGrpSpPr>
          <p:nvPr/>
        </p:nvGrpSpPr>
        <p:grpSpPr>
          <a:xfrm>
            <a:off x="6038526" y="4938854"/>
            <a:ext cx="389867" cy="572853"/>
            <a:chOff x="2640013" y="1482726"/>
            <a:chExt cx="984250" cy="1446213"/>
          </a:xfrm>
        </p:grpSpPr>
        <p:sp>
          <p:nvSpPr>
            <p:cNvPr id="28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55059" y="0"/>
            <a:ext cx="1944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 </a:t>
            </a:r>
            <a:r>
              <a:rPr lang="en-US" altLang="ko-KR" sz="11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내 정보 클릭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55195" y="48158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78525" y="459899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46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7075"/>
              </p:ext>
            </p:extLst>
          </p:nvPr>
        </p:nvGraphicFramePr>
        <p:xfrm>
          <a:off x="9973337" y="651435"/>
          <a:ext cx="2219161" cy="4075506"/>
        </p:xfrm>
        <a:graphic>
          <a:graphicData uri="http://schemas.openxmlformats.org/drawingml/2006/table">
            <a:tbl>
              <a:tblPr/>
              <a:tblGrid>
                <a:gridCol w="256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378"/>
                <a:gridCol w="1865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마이 페이지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잔여포인트 알림 문구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오늘 하루 남은 기회 알림 문구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2582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현재 진행된 게임 레벨 알림 문구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2582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아코디언 메뉴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구매내역 노출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22582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구매내역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구입날짜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상품이름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사용 포인트 화면에 노출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노출되는 구매내역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개로 제한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(6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이상일 경우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제일 오래된 날짜내역 삭제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W_10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58925" y="938588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553369" y="5067778"/>
            <a:ext cx="2606634" cy="169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34800" y="1542854"/>
            <a:ext cx="1534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홍길동님</a:t>
            </a:r>
            <a:endParaRPr lang="en-US" altLang="ko-KR" sz="11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0736" y="99909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마이 페이지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72045" y="1848298"/>
            <a:ext cx="26046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63618" y="1978448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잔여 포인트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 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3618" y="2401624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오늘의 남은 기회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3618" y="2819452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나의 게임 레벨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1638" y="3221174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구매 내역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53369" y="2336868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553369" y="2748293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53369" y="3161206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72045" y="3482381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13798" y="198614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1700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P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4117" y="240059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회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452" y="279402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MIDDLE_MAP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3/50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16625" y="897640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530925" y="367292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5629745" y="5009120"/>
            <a:ext cx="2606634" cy="169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92500" y="1501906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홍길동님</a:t>
            </a:r>
            <a:endParaRPr lang="en-US" altLang="ko-KR" sz="10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40963" y="94694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마이 페이지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5629745" y="1807350"/>
            <a:ext cx="26046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74317" y="1938304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잔여 포인트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 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66558" y="2342955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오늘의 남은 기회 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21318" y="2778504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나의 게임 레벨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29338" y="3150005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구매 내역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ko-KR" sz="1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     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5611069" y="2239488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611069" y="2677590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611069" y="3120258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629745" y="4887739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52132" y="1937111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1700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P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332" y="233346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회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13396" y="275236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MIDDLE_MAP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3/50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9380" y="3451461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상품 구매 내역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0193" y="369135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상품 이름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55978" y="368151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구입 날짜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61363" y="369132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사용 포인트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stCxn id="30" idx="4"/>
          </p:cNvCxnSpPr>
          <p:nvPr/>
        </p:nvCxnSpPr>
        <p:spPr>
          <a:xfrm>
            <a:off x="5638925" y="3888924"/>
            <a:ext cx="2577368" cy="247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82130" y="3929871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20190103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29319" y="393860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바나나 우유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23455" y="3938605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1000 P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466077" y="2012438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464045" y="2449973"/>
            <a:ext cx="216000" cy="18711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64045" y="2865662"/>
            <a:ext cx="216000" cy="18711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465021" y="322117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5638925" y="3885092"/>
            <a:ext cx="2586421" cy="1901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오른쪽 화살표 79"/>
          <p:cNvSpPr/>
          <p:nvPr/>
        </p:nvSpPr>
        <p:spPr>
          <a:xfrm>
            <a:off x="4679144" y="3006107"/>
            <a:ext cx="539527" cy="28779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7892159" y="308868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>
            <a:off x="3732366" y="31445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Controller"/>
          <p:cNvSpPr>
            <a:spLocks noChangeAspect="1" noEditPoints="1"/>
          </p:cNvSpPr>
          <p:nvPr/>
        </p:nvSpPr>
        <p:spPr bwMode="auto">
          <a:xfrm>
            <a:off x="1809043" y="5189923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Edit User"/>
          <p:cNvSpPr>
            <a:spLocks noChangeAspect="1" noEditPoints="1"/>
          </p:cNvSpPr>
          <p:nvPr/>
        </p:nvSpPr>
        <p:spPr bwMode="auto">
          <a:xfrm>
            <a:off x="3660265" y="5209343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dd to Cart"/>
          <p:cNvSpPr>
            <a:spLocks noChangeAspect="1" noEditPoints="1"/>
          </p:cNvSpPr>
          <p:nvPr/>
        </p:nvSpPr>
        <p:spPr bwMode="auto">
          <a:xfrm>
            <a:off x="3042526" y="5197425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Gift"/>
          <p:cNvSpPr>
            <a:spLocks noChangeAspect="1" noEditPoints="1"/>
          </p:cNvSpPr>
          <p:nvPr/>
        </p:nvSpPr>
        <p:spPr bwMode="auto">
          <a:xfrm>
            <a:off x="2474294" y="5197425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Controller"/>
          <p:cNvSpPr>
            <a:spLocks noChangeAspect="1" noEditPoints="1"/>
          </p:cNvSpPr>
          <p:nvPr/>
        </p:nvSpPr>
        <p:spPr bwMode="auto">
          <a:xfrm>
            <a:off x="5857717" y="5164996"/>
            <a:ext cx="264863" cy="262267"/>
          </a:xfrm>
          <a:custGeom>
            <a:avLst/>
            <a:gdLst>
              <a:gd name="T0" fmla="*/ 574 w 667"/>
              <a:gd name="T1" fmla="*/ 14 h 654"/>
              <a:gd name="T2" fmla="*/ 456 w 667"/>
              <a:gd name="T3" fmla="*/ 105 h 654"/>
              <a:gd name="T4" fmla="*/ 322 w 667"/>
              <a:gd name="T5" fmla="*/ 267 h 654"/>
              <a:gd name="T6" fmla="*/ 187 w 667"/>
              <a:gd name="T7" fmla="*/ 227 h 654"/>
              <a:gd name="T8" fmla="*/ 63 w 667"/>
              <a:gd name="T9" fmla="*/ 337 h 654"/>
              <a:gd name="T10" fmla="*/ 21 w 667"/>
              <a:gd name="T11" fmla="*/ 621 h 654"/>
              <a:gd name="T12" fmla="*/ 230 w 667"/>
              <a:gd name="T13" fmla="*/ 591 h 654"/>
              <a:gd name="T14" fmla="*/ 437 w 667"/>
              <a:gd name="T15" fmla="*/ 591 h 654"/>
              <a:gd name="T16" fmla="*/ 646 w 667"/>
              <a:gd name="T17" fmla="*/ 621 h 654"/>
              <a:gd name="T18" fmla="*/ 604 w 667"/>
              <a:gd name="T19" fmla="*/ 337 h 654"/>
              <a:gd name="T20" fmla="*/ 480 w 667"/>
              <a:gd name="T21" fmla="*/ 227 h 654"/>
              <a:gd name="T22" fmla="*/ 348 w 667"/>
              <a:gd name="T23" fmla="*/ 266 h 654"/>
              <a:gd name="T24" fmla="*/ 466 w 667"/>
              <a:gd name="T25" fmla="*/ 129 h 654"/>
              <a:gd name="T26" fmla="*/ 600 w 667"/>
              <a:gd name="T27" fmla="*/ 14 h 654"/>
              <a:gd name="T28" fmla="*/ 187 w 667"/>
              <a:gd name="T29" fmla="*/ 254 h 654"/>
              <a:gd name="T30" fmla="*/ 332 w 667"/>
              <a:gd name="T31" fmla="*/ 294 h 654"/>
              <a:gd name="T32" fmla="*/ 337 w 667"/>
              <a:gd name="T33" fmla="*/ 294 h 654"/>
              <a:gd name="T34" fmla="*/ 480 w 667"/>
              <a:gd name="T35" fmla="*/ 254 h 654"/>
              <a:gd name="T36" fmla="*/ 581 w 667"/>
              <a:gd name="T37" fmla="*/ 351 h 654"/>
              <a:gd name="T38" fmla="*/ 625 w 667"/>
              <a:gd name="T39" fmla="*/ 606 h 654"/>
              <a:gd name="T40" fmla="*/ 454 w 667"/>
              <a:gd name="T41" fmla="*/ 570 h 654"/>
              <a:gd name="T42" fmla="*/ 214 w 667"/>
              <a:gd name="T43" fmla="*/ 570 h 654"/>
              <a:gd name="T44" fmla="*/ 43 w 667"/>
              <a:gd name="T45" fmla="*/ 606 h 654"/>
              <a:gd name="T46" fmla="*/ 86 w 667"/>
              <a:gd name="T47" fmla="*/ 351 h 654"/>
              <a:gd name="T48" fmla="*/ 187 w 667"/>
              <a:gd name="T49" fmla="*/ 254 h 654"/>
              <a:gd name="T50" fmla="*/ 467 w 667"/>
              <a:gd name="T51" fmla="*/ 374 h 654"/>
              <a:gd name="T52" fmla="*/ 520 w 667"/>
              <a:gd name="T53" fmla="*/ 374 h 654"/>
              <a:gd name="T54" fmla="*/ 160 w 667"/>
              <a:gd name="T55" fmla="*/ 361 h 654"/>
              <a:gd name="T56" fmla="*/ 120 w 667"/>
              <a:gd name="T57" fmla="*/ 401 h 654"/>
              <a:gd name="T58" fmla="*/ 160 w 667"/>
              <a:gd name="T59" fmla="*/ 441 h 654"/>
              <a:gd name="T60" fmla="*/ 200 w 667"/>
              <a:gd name="T61" fmla="*/ 481 h 654"/>
              <a:gd name="T62" fmla="*/ 240 w 667"/>
              <a:gd name="T63" fmla="*/ 441 h 654"/>
              <a:gd name="T64" fmla="*/ 200 w 667"/>
              <a:gd name="T65" fmla="*/ 401 h 654"/>
              <a:gd name="T66" fmla="*/ 160 w 667"/>
              <a:gd name="T67" fmla="*/ 361 h 654"/>
              <a:gd name="T68" fmla="*/ 414 w 667"/>
              <a:gd name="T69" fmla="*/ 427 h 654"/>
              <a:gd name="T70" fmla="*/ 467 w 667"/>
              <a:gd name="T71" fmla="*/ 427 h 654"/>
              <a:gd name="T72" fmla="*/ 547 w 667"/>
              <a:gd name="T73" fmla="*/ 401 h 654"/>
              <a:gd name="T74" fmla="*/ 547 w 667"/>
              <a:gd name="T75" fmla="*/ 454 h 654"/>
              <a:gd name="T76" fmla="*/ 547 w 667"/>
              <a:gd name="T77" fmla="*/ 401 h 654"/>
              <a:gd name="T78" fmla="*/ 467 w 667"/>
              <a:gd name="T79" fmla="*/ 481 h 654"/>
              <a:gd name="T80" fmla="*/ 520 w 667"/>
              <a:gd name="T81" fmla="*/ 48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7" h="654">
                <a:moveTo>
                  <a:pt x="587" y="0"/>
                </a:moveTo>
                <a:cubicBezTo>
                  <a:pt x="580" y="0"/>
                  <a:pt x="574" y="6"/>
                  <a:pt x="574" y="14"/>
                </a:cubicBezTo>
                <a:cubicBezTo>
                  <a:pt x="574" y="39"/>
                  <a:pt x="562" y="53"/>
                  <a:pt x="541" y="67"/>
                </a:cubicBezTo>
                <a:cubicBezTo>
                  <a:pt x="519" y="80"/>
                  <a:pt x="488" y="91"/>
                  <a:pt x="456" y="105"/>
                </a:cubicBezTo>
                <a:cubicBezTo>
                  <a:pt x="423" y="118"/>
                  <a:pt x="390" y="135"/>
                  <a:pt x="364" y="162"/>
                </a:cubicBezTo>
                <a:cubicBezTo>
                  <a:pt x="341" y="187"/>
                  <a:pt x="325" y="221"/>
                  <a:pt x="322" y="267"/>
                </a:cubicBezTo>
                <a:cubicBezTo>
                  <a:pt x="298" y="265"/>
                  <a:pt x="283" y="257"/>
                  <a:pt x="267" y="249"/>
                </a:cubicBezTo>
                <a:cubicBezTo>
                  <a:pt x="247" y="239"/>
                  <a:pt x="224" y="227"/>
                  <a:pt x="187" y="227"/>
                </a:cubicBezTo>
                <a:cubicBezTo>
                  <a:pt x="164" y="227"/>
                  <a:pt x="143" y="240"/>
                  <a:pt x="122" y="260"/>
                </a:cubicBezTo>
                <a:cubicBezTo>
                  <a:pt x="101" y="280"/>
                  <a:pt x="81" y="306"/>
                  <a:pt x="63" y="337"/>
                </a:cubicBezTo>
                <a:cubicBezTo>
                  <a:pt x="27" y="399"/>
                  <a:pt x="0" y="477"/>
                  <a:pt x="0" y="547"/>
                </a:cubicBezTo>
                <a:cubicBezTo>
                  <a:pt x="0" y="576"/>
                  <a:pt x="8" y="602"/>
                  <a:pt x="21" y="621"/>
                </a:cubicBezTo>
                <a:cubicBezTo>
                  <a:pt x="35" y="641"/>
                  <a:pt x="56" y="654"/>
                  <a:pt x="80" y="654"/>
                </a:cubicBezTo>
                <a:cubicBezTo>
                  <a:pt x="145" y="654"/>
                  <a:pt x="192" y="621"/>
                  <a:pt x="230" y="591"/>
                </a:cubicBezTo>
                <a:cubicBezTo>
                  <a:pt x="269" y="561"/>
                  <a:pt x="300" y="534"/>
                  <a:pt x="334" y="534"/>
                </a:cubicBezTo>
                <a:cubicBezTo>
                  <a:pt x="367" y="534"/>
                  <a:pt x="398" y="561"/>
                  <a:pt x="437" y="591"/>
                </a:cubicBezTo>
                <a:cubicBezTo>
                  <a:pt x="476" y="621"/>
                  <a:pt x="523" y="654"/>
                  <a:pt x="587" y="654"/>
                </a:cubicBezTo>
                <a:cubicBezTo>
                  <a:pt x="612" y="654"/>
                  <a:pt x="633" y="641"/>
                  <a:pt x="646" y="621"/>
                </a:cubicBezTo>
                <a:cubicBezTo>
                  <a:pt x="660" y="602"/>
                  <a:pt x="667" y="576"/>
                  <a:pt x="667" y="547"/>
                </a:cubicBezTo>
                <a:cubicBezTo>
                  <a:pt x="667" y="477"/>
                  <a:pt x="640" y="399"/>
                  <a:pt x="604" y="337"/>
                </a:cubicBezTo>
                <a:cubicBezTo>
                  <a:pt x="587" y="306"/>
                  <a:pt x="566" y="280"/>
                  <a:pt x="546" y="260"/>
                </a:cubicBezTo>
                <a:cubicBezTo>
                  <a:pt x="525" y="240"/>
                  <a:pt x="503" y="227"/>
                  <a:pt x="480" y="227"/>
                </a:cubicBezTo>
                <a:cubicBezTo>
                  <a:pt x="443" y="227"/>
                  <a:pt x="420" y="239"/>
                  <a:pt x="401" y="249"/>
                </a:cubicBezTo>
                <a:cubicBezTo>
                  <a:pt x="385" y="257"/>
                  <a:pt x="371" y="264"/>
                  <a:pt x="348" y="266"/>
                </a:cubicBezTo>
                <a:cubicBezTo>
                  <a:pt x="351" y="227"/>
                  <a:pt x="364" y="201"/>
                  <a:pt x="384" y="181"/>
                </a:cubicBezTo>
                <a:cubicBezTo>
                  <a:pt x="405" y="158"/>
                  <a:pt x="435" y="143"/>
                  <a:pt x="466" y="129"/>
                </a:cubicBezTo>
                <a:cubicBezTo>
                  <a:pt x="497" y="116"/>
                  <a:pt x="529" y="106"/>
                  <a:pt x="555" y="89"/>
                </a:cubicBezTo>
                <a:cubicBezTo>
                  <a:pt x="581" y="73"/>
                  <a:pt x="600" y="49"/>
                  <a:pt x="600" y="14"/>
                </a:cubicBezTo>
                <a:cubicBezTo>
                  <a:pt x="601" y="6"/>
                  <a:pt x="594" y="0"/>
                  <a:pt x="587" y="0"/>
                </a:cubicBezTo>
                <a:close/>
                <a:moveTo>
                  <a:pt x="187" y="254"/>
                </a:moveTo>
                <a:cubicBezTo>
                  <a:pt x="219" y="254"/>
                  <a:pt x="235" y="262"/>
                  <a:pt x="254" y="272"/>
                </a:cubicBezTo>
                <a:cubicBezTo>
                  <a:pt x="273" y="282"/>
                  <a:pt x="296" y="293"/>
                  <a:pt x="332" y="294"/>
                </a:cubicBezTo>
                <a:cubicBezTo>
                  <a:pt x="334" y="294"/>
                  <a:pt x="336" y="294"/>
                  <a:pt x="337" y="294"/>
                </a:cubicBezTo>
                <a:lnTo>
                  <a:pt x="337" y="294"/>
                </a:lnTo>
                <a:cubicBezTo>
                  <a:pt x="372" y="293"/>
                  <a:pt x="394" y="282"/>
                  <a:pt x="413" y="272"/>
                </a:cubicBezTo>
                <a:cubicBezTo>
                  <a:pt x="433" y="262"/>
                  <a:pt x="449" y="254"/>
                  <a:pt x="480" y="254"/>
                </a:cubicBezTo>
                <a:cubicBezTo>
                  <a:pt x="492" y="254"/>
                  <a:pt x="509" y="262"/>
                  <a:pt x="527" y="279"/>
                </a:cubicBezTo>
                <a:cubicBezTo>
                  <a:pt x="546" y="296"/>
                  <a:pt x="565" y="321"/>
                  <a:pt x="581" y="351"/>
                </a:cubicBezTo>
                <a:cubicBezTo>
                  <a:pt x="615" y="409"/>
                  <a:pt x="640" y="484"/>
                  <a:pt x="640" y="547"/>
                </a:cubicBezTo>
                <a:cubicBezTo>
                  <a:pt x="640" y="572"/>
                  <a:pt x="634" y="592"/>
                  <a:pt x="625" y="606"/>
                </a:cubicBezTo>
                <a:cubicBezTo>
                  <a:pt x="615" y="620"/>
                  <a:pt x="603" y="627"/>
                  <a:pt x="587" y="627"/>
                </a:cubicBezTo>
                <a:cubicBezTo>
                  <a:pt x="532" y="627"/>
                  <a:pt x="492" y="600"/>
                  <a:pt x="454" y="570"/>
                </a:cubicBezTo>
                <a:cubicBezTo>
                  <a:pt x="416" y="540"/>
                  <a:pt x="380" y="507"/>
                  <a:pt x="334" y="507"/>
                </a:cubicBezTo>
                <a:cubicBezTo>
                  <a:pt x="287" y="507"/>
                  <a:pt x="252" y="540"/>
                  <a:pt x="214" y="570"/>
                </a:cubicBezTo>
                <a:cubicBezTo>
                  <a:pt x="176" y="600"/>
                  <a:pt x="136" y="627"/>
                  <a:pt x="80" y="627"/>
                </a:cubicBezTo>
                <a:cubicBezTo>
                  <a:pt x="65" y="627"/>
                  <a:pt x="53" y="620"/>
                  <a:pt x="43" y="606"/>
                </a:cubicBezTo>
                <a:cubicBezTo>
                  <a:pt x="33" y="592"/>
                  <a:pt x="27" y="572"/>
                  <a:pt x="27" y="547"/>
                </a:cubicBezTo>
                <a:cubicBezTo>
                  <a:pt x="27" y="484"/>
                  <a:pt x="52" y="409"/>
                  <a:pt x="86" y="351"/>
                </a:cubicBezTo>
                <a:cubicBezTo>
                  <a:pt x="103" y="321"/>
                  <a:pt x="122" y="296"/>
                  <a:pt x="140" y="279"/>
                </a:cubicBezTo>
                <a:cubicBezTo>
                  <a:pt x="158" y="262"/>
                  <a:pt x="176" y="254"/>
                  <a:pt x="187" y="254"/>
                </a:cubicBezTo>
                <a:close/>
                <a:moveTo>
                  <a:pt x="494" y="347"/>
                </a:moveTo>
                <a:cubicBezTo>
                  <a:pt x="479" y="347"/>
                  <a:pt x="467" y="359"/>
                  <a:pt x="467" y="374"/>
                </a:cubicBezTo>
                <a:cubicBezTo>
                  <a:pt x="467" y="389"/>
                  <a:pt x="479" y="401"/>
                  <a:pt x="494" y="401"/>
                </a:cubicBezTo>
                <a:cubicBezTo>
                  <a:pt x="509" y="401"/>
                  <a:pt x="520" y="389"/>
                  <a:pt x="520" y="374"/>
                </a:cubicBezTo>
                <a:cubicBezTo>
                  <a:pt x="520" y="359"/>
                  <a:pt x="509" y="347"/>
                  <a:pt x="494" y="347"/>
                </a:cubicBezTo>
                <a:close/>
                <a:moveTo>
                  <a:pt x="160" y="361"/>
                </a:moveTo>
                <a:lnTo>
                  <a:pt x="160" y="401"/>
                </a:lnTo>
                <a:lnTo>
                  <a:pt x="120" y="401"/>
                </a:lnTo>
                <a:lnTo>
                  <a:pt x="120" y="441"/>
                </a:lnTo>
                <a:lnTo>
                  <a:pt x="160" y="441"/>
                </a:lnTo>
                <a:lnTo>
                  <a:pt x="160" y="481"/>
                </a:lnTo>
                <a:lnTo>
                  <a:pt x="200" y="481"/>
                </a:lnTo>
                <a:lnTo>
                  <a:pt x="200" y="441"/>
                </a:lnTo>
                <a:lnTo>
                  <a:pt x="240" y="441"/>
                </a:lnTo>
                <a:lnTo>
                  <a:pt x="240" y="401"/>
                </a:lnTo>
                <a:lnTo>
                  <a:pt x="200" y="401"/>
                </a:lnTo>
                <a:lnTo>
                  <a:pt x="200" y="361"/>
                </a:lnTo>
                <a:lnTo>
                  <a:pt x="160" y="361"/>
                </a:lnTo>
                <a:close/>
                <a:moveTo>
                  <a:pt x="440" y="401"/>
                </a:moveTo>
                <a:cubicBezTo>
                  <a:pt x="426" y="401"/>
                  <a:pt x="414" y="412"/>
                  <a:pt x="414" y="427"/>
                </a:cubicBezTo>
                <a:cubicBezTo>
                  <a:pt x="414" y="442"/>
                  <a:pt x="426" y="454"/>
                  <a:pt x="440" y="454"/>
                </a:cubicBezTo>
                <a:cubicBezTo>
                  <a:pt x="455" y="454"/>
                  <a:pt x="467" y="442"/>
                  <a:pt x="467" y="427"/>
                </a:cubicBezTo>
                <a:cubicBezTo>
                  <a:pt x="467" y="412"/>
                  <a:pt x="455" y="401"/>
                  <a:pt x="440" y="401"/>
                </a:cubicBezTo>
                <a:close/>
                <a:moveTo>
                  <a:pt x="547" y="401"/>
                </a:moveTo>
                <a:cubicBezTo>
                  <a:pt x="532" y="401"/>
                  <a:pt x="520" y="412"/>
                  <a:pt x="520" y="427"/>
                </a:cubicBezTo>
                <a:cubicBezTo>
                  <a:pt x="520" y="442"/>
                  <a:pt x="532" y="454"/>
                  <a:pt x="547" y="454"/>
                </a:cubicBezTo>
                <a:cubicBezTo>
                  <a:pt x="562" y="454"/>
                  <a:pt x="574" y="442"/>
                  <a:pt x="574" y="427"/>
                </a:cubicBezTo>
                <a:cubicBezTo>
                  <a:pt x="574" y="412"/>
                  <a:pt x="562" y="401"/>
                  <a:pt x="547" y="401"/>
                </a:cubicBezTo>
                <a:close/>
                <a:moveTo>
                  <a:pt x="494" y="454"/>
                </a:moveTo>
                <a:cubicBezTo>
                  <a:pt x="479" y="454"/>
                  <a:pt x="467" y="466"/>
                  <a:pt x="467" y="481"/>
                </a:cubicBezTo>
                <a:cubicBezTo>
                  <a:pt x="467" y="495"/>
                  <a:pt x="479" y="507"/>
                  <a:pt x="494" y="507"/>
                </a:cubicBezTo>
                <a:cubicBezTo>
                  <a:pt x="509" y="507"/>
                  <a:pt x="520" y="495"/>
                  <a:pt x="520" y="481"/>
                </a:cubicBezTo>
                <a:cubicBezTo>
                  <a:pt x="520" y="466"/>
                  <a:pt x="509" y="454"/>
                  <a:pt x="494" y="454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Edit User"/>
          <p:cNvSpPr>
            <a:spLocks noChangeAspect="1" noEditPoints="1"/>
          </p:cNvSpPr>
          <p:nvPr/>
        </p:nvSpPr>
        <p:spPr bwMode="auto">
          <a:xfrm>
            <a:off x="7708939" y="5184416"/>
            <a:ext cx="263297" cy="242847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2">
                <a:lumMod val="1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Add to Cart"/>
          <p:cNvSpPr>
            <a:spLocks noChangeAspect="1" noEditPoints="1"/>
          </p:cNvSpPr>
          <p:nvPr/>
        </p:nvSpPr>
        <p:spPr bwMode="auto">
          <a:xfrm>
            <a:off x="7091200" y="5172498"/>
            <a:ext cx="260053" cy="268015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Gift"/>
          <p:cNvSpPr>
            <a:spLocks noChangeAspect="1" noEditPoints="1"/>
          </p:cNvSpPr>
          <p:nvPr/>
        </p:nvSpPr>
        <p:spPr bwMode="auto">
          <a:xfrm>
            <a:off x="6522968" y="5172498"/>
            <a:ext cx="260054" cy="262708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5611069" y="3457634"/>
            <a:ext cx="26046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766558" y="4103893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20190103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28510" y="413684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65000"/>
                  </a:schemeClr>
                </a:solidFill>
              </a:rPr>
              <a:t>메로나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78152" y="4097386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700 P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3664278" y="3262122"/>
            <a:ext cx="389867" cy="572853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255059" y="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99970"/>
              </p:ext>
            </p:extLst>
          </p:nvPr>
        </p:nvGraphicFramePr>
        <p:xfrm>
          <a:off x="9973337" y="651435"/>
          <a:ext cx="2208344" cy="2634283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스플래시</a:t>
                      </a:r>
                      <a:r>
                        <a:rPr lang="ko-KR" altLang="en-US" sz="800" dirty="0" smtClean="0"/>
                        <a:t> 화면 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err="1" smtClean="0"/>
                        <a:t>스플래시</a:t>
                      </a:r>
                      <a:r>
                        <a:rPr lang="ko-KR" altLang="en-US" sz="800" b="1" dirty="0" smtClean="0"/>
                        <a:t> 화면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err="1" smtClean="0"/>
                        <a:t>스플래시</a:t>
                      </a:r>
                      <a:r>
                        <a:rPr lang="ko-KR" altLang="en-US" sz="800" dirty="0" smtClean="0"/>
                        <a:t> 효과로 자동으로 화면 전환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 효과 이후 </a:t>
                      </a:r>
                      <a:r>
                        <a:rPr lang="ko-KR" altLang="en-US" sz="800" dirty="0" err="1" smtClean="0"/>
                        <a:t>스플래시</a:t>
                      </a:r>
                      <a:r>
                        <a:rPr lang="ko-KR" altLang="en-US" sz="800" dirty="0" smtClean="0"/>
                        <a:t> 종료 후 바로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_01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54452" y="858988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6437" y="2729180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44736" y="213444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38918" y="977153"/>
            <a:ext cx="2447364" cy="4419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0965" y="-31416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스플래시</a:t>
            </a:r>
            <a:r>
              <a:rPr lang="ko-KR" altLang="en-US" sz="1100" dirty="0" smtClean="0"/>
              <a:t> 화면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210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58195"/>
              </p:ext>
            </p:extLst>
          </p:nvPr>
        </p:nvGraphicFramePr>
        <p:xfrm>
          <a:off x="9973337" y="651435"/>
          <a:ext cx="2208344" cy="4246524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40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로그인 화면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9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이미지 영역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r>
                        <a:rPr lang="ko-KR" altLang="en-US" sz="800" b="0" dirty="0" smtClean="0"/>
                        <a:t>메인 이미지 노출</a:t>
                      </a:r>
                      <a:endParaRPr lang="en-US" altLang="ko-KR" sz="800" b="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20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 </a:t>
                      </a:r>
                      <a:r>
                        <a:rPr lang="ko-KR" altLang="en-US" sz="8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인풋창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 입력 할 수 있는 인풋 창</a:t>
                      </a:r>
                      <a:endParaRPr lang="en-US" altLang="ko-KR" sz="800" b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551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u="sng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비밀번호 </a:t>
                      </a:r>
                      <a:r>
                        <a:rPr lang="ko-KR" altLang="en-US" sz="800" b="1" u="none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인풋창</a:t>
                      </a:r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비밀번호 입력 할 수 있는 인풋 창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6872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로그인 버튼</a:t>
                      </a:r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버튼 클릭 시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메인 페이지로 이동 </a:t>
                      </a:r>
                      <a:endParaRPr lang="en-US" altLang="ko-KR" sz="800" b="0" u="none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en-US" altLang="ko-KR" sz="800" b="0" u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u="none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얼럿</a:t>
                      </a:r>
                      <a:r>
                        <a:rPr lang="en-US" altLang="ko-KR" sz="800" b="0" u="non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="0" u="none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컨펌창</a:t>
                      </a:r>
                      <a:r>
                        <a:rPr lang="ko-KR" altLang="en-US" sz="800" b="0" u="none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다음페이지 참고</a:t>
                      </a:r>
                      <a:endParaRPr lang="en-US" altLang="ko-KR" sz="800" b="0" u="none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872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회원가입 버튼</a:t>
                      </a:r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클릭 시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회원가입 페이지로</a:t>
                      </a:r>
                      <a:r>
                        <a:rPr lang="en-US" altLang="ko-KR" sz="800" b="0" u="sng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(W_03)</a:t>
                      </a:r>
                      <a:r>
                        <a:rPr lang="ko-KR" altLang="en-US" sz="800" b="0" u="sng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이동</a:t>
                      </a:r>
                      <a:endParaRPr lang="en-US" altLang="ko-KR" sz="800" b="0" u="none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61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29165" y="1021788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899239" y="4777945"/>
            <a:ext cx="569913" cy="31326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15765" y="478069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</a:rPr>
              <a:t>얼럿창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</a:rPr>
              <a:t> 다음페이지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44666" y="3649391"/>
            <a:ext cx="2409202" cy="317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디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44666" y="4020869"/>
            <a:ext cx="2409202" cy="317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4666" y="4472352"/>
            <a:ext cx="2409202" cy="3852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5432" y="4942529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u="sng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u="sng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800" u="sng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57" y="1219200"/>
            <a:ext cx="2201820" cy="218819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4" name="타원 23"/>
          <p:cNvSpPr/>
          <p:nvPr/>
        </p:nvSpPr>
        <p:spPr>
          <a:xfrm>
            <a:off x="3540357" y="113424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64715" y="349681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64715" y="3925928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56357" y="452809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307432" y="493921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5059" y="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12049"/>
              </p:ext>
            </p:extLst>
          </p:nvPr>
        </p:nvGraphicFramePr>
        <p:xfrm>
          <a:off x="9973337" y="651435"/>
          <a:ext cx="2208344" cy="4381573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26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맑은 고딕" pitchFamily="50" charset="-127"/>
                          <a:ea typeface="+mn-ea"/>
                        </a:rPr>
                        <a:t>로그인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로그인버튼</a:t>
                      </a:r>
                      <a:r>
                        <a:rPr lang="ko-KR" altLang="en-US" sz="800" b="1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얼랏</a:t>
                      </a:r>
                      <a:r>
                        <a:rPr lang="en-US" altLang="ko-KR" sz="800" b="1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컨펌창</a:t>
                      </a:r>
                      <a:endParaRPr lang="en-US" altLang="ko-KR" sz="8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09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err="1" smtClean="0"/>
                        <a:t>얼럿</a:t>
                      </a:r>
                      <a:r>
                        <a:rPr lang="ko-KR" altLang="en-US" sz="800" b="1" dirty="0" smtClean="0"/>
                        <a:t> 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존재하지 않는 아이디를 입력 할 시 발생 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20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얼럿</a:t>
                      </a:r>
                      <a:r>
                        <a:rPr lang="ko-KR" altLang="en-US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창</a:t>
                      </a:r>
                      <a:r>
                        <a:rPr lang="en-US" altLang="ko-KR" sz="8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 또는 </a:t>
                      </a: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비밀번호를 틀릴 경우 발생</a:t>
                      </a:r>
                      <a:endParaRPr lang="en-US" altLang="ko-KR" sz="800" b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551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err="1" smtClean="0"/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아이디 입력을 하지 않고 로그인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발생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3757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err="1" smtClean="0"/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비밀번호 입력을 하지 않고 로그인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발생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87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361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491991" y="72318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08857" y="904235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7124" y="1680578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9886" y="1206906"/>
            <a:ext cx="2002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존재하지 않는 아이디 입니다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1874" y="939185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60141" y="1716026"/>
            <a:ext cx="259568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4506" y="1222390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아이디를 입력해주십시오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952141" y="70799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91124" y="228257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08857" y="2451659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07124" y="3228500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4606" y="2744806"/>
            <a:ext cx="21996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아이디를 확인해주세요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61874" y="2451659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0141" y="3228500"/>
            <a:ext cx="259568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4506" y="2734864"/>
            <a:ext cx="18774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비밀번호를 입력해주십시오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885021" y="227189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5059" y="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56307"/>
              </p:ext>
            </p:extLst>
          </p:nvPr>
        </p:nvGraphicFramePr>
        <p:xfrm>
          <a:off x="9973337" y="651435"/>
          <a:ext cx="2208344" cy="6234216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574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40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회원가입 페이지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465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dirty="0" smtClean="0"/>
                        <a:t>[</a:t>
                      </a:r>
                      <a:r>
                        <a:rPr lang="ko-KR" altLang="en-US" sz="800" b="1" dirty="0" smtClean="0"/>
                        <a:t>아이디 중복확인 버튼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r>
                        <a:rPr lang="ko-KR" altLang="en-US" sz="800" dirty="0" smtClean="0"/>
                        <a:t>같은 아이디 중복가입 방지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중복확인 버튼 </a:t>
                      </a:r>
                      <a:r>
                        <a:rPr lang="ko-KR" altLang="en-US" sz="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얼럿</a:t>
                      </a:r>
                      <a:r>
                        <a:rPr lang="en-US" altLang="ko-KR" sz="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컨펌</a:t>
                      </a:r>
                      <a:r>
                        <a:rPr lang="ko-KR" altLang="en-US" sz="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창 다음페이지 참고</a:t>
                      </a:r>
                      <a:endParaRPr lang="en-US" altLang="ko-KR" sz="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84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인증번호 발송 버튼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r>
                        <a:rPr lang="ko-KR" altLang="en-US" sz="800" dirty="0" smtClean="0"/>
                        <a:t>사용자 휴대폰에 인증번호 발송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얼럿</a:t>
                      </a:r>
                      <a:r>
                        <a:rPr lang="en-US" altLang="ko-KR" sz="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컨펌</a:t>
                      </a:r>
                      <a:r>
                        <a:rPr lang="ko-KR" altLang="en-US" sz="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창 다음페이지 참고</a:t>
                      </a:r>
                      <a:endParaRPr lang="en-US" altLang="ko-KR" sz="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551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인증확인버튼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발송된 인증번호 입력</a:t>
                      </a:r>
                      <a:r>
                        <a:rPr lang="ko-KR" altLang="en-US" sz="800" baseline="0" dirty="0" smtClean="0"/>
                        <a:t> 후 인증 확인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얼럿</a:t>
                      </a:r>
                      <a:r>
                        <a:rPr lang="en-US" altLang="ko-KR" sz="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컨펌</a:t>
                      </a:r>
                      <a:r>
                        <a:rPr lang="ko-KR" altLang="en-US" sz="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창 다음페이지 참고</a:t>
                      </a:r>
                      <a:endParaRPr lang="en-US" altLang="ko-KR" sz="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회원가입 완료 버튼</a:t>
                      </a:r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모든 입력이 성공 적으로 이루어 지면 회원가입 성공 </a:t>
                      </a:r>
                      <a:endParaRPr lang="en-US" altLang="ko-KR" sz="800" b="0" u="none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얼럿</a:t>
                      </a:r>
                      <a:r>
                        <a:rPr lang="en-US" altLang="ko-KR" sz="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컨펌</a:t>
                      </a:r>
                      <a:r>
                        <a:rPr lang="ko-KR" altLang="en-US" sz="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창 다음페이지 참고</a:t>
                      </a:r>
                      <a:endParaRPr lang="en-US" altLang="ko-KR" sz="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241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 조건 경고문구</a:t>
                      </a:r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조건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 6~15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자리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소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),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숫자 조합</a:t>
                      </a:r>
                      <a:endParaRPr lang="en-US" altLang="ko-KR" sz="800" b="0" u="none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조건 성립되지 않으면 경고문구 노출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931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비밀번호 조건 경고문구</a:t>
                      </a:r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조건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 6~12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자리 영문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소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),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숫자 조합으로 입력</a:t>
                      </a:r>
                      <a:endParaRPr lang="en-US" altLang="ko-KR" sz="800" b="0" u="none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조건</a:t>
                      </a:r>
                      <a:r>
                        <a:rPr lang="ko-KR" altLang="en-US" sz="800" b="0" u="none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성립되지 않으면 경고문구 노출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비밀번호 확인 경고문구</a:t>
                      </a:r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위의 비밀번호 입력과 다른 경우 경고문구 노출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닫기 버튼</a:t>
                      </a:r>
                      <a:r>
                        <a:rPr lang="en-US" altLang="ko-KR" sz="800" b="1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  <a:p>
                      <a:r>
                        <a:rPr lang="en-US" altLang="ko-KR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&lt; – </a:t>
                      </a:r>
                      <a:r>
                        <a:rPr lang="ko-KR" altLang="en-US" sz="800" b="0" u="none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이전 페이지로 이동</a:t>
                      </a: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61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47594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W_03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01753" y="914212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9022423" y="5645308"/>
            <a:ext cx="569913" cy="31326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21316" y="5645308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bg2">
                    <a:lumMod val="50000"/>
                  </a:schemeClr>
                </a:solidFill>
              </a:rPr>
              <a:t>얼럿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 err="1" smtClean="0">
                <a:solidFill>
                  <a:schemeClr val="bg2">
                    <a:lumMod val="50000"/>
                  </a:schemeClr>
                </a:solidFill>
              </a:rPr>
              <a:t>컨펌창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 다음페이지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853" y="10086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회원가입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2200" y="1624923"/>
            <a:ext cx="2421055" cy="2968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13309" y="1963862"/>
            <a:ext cx="1817033" cy="2968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73520" y="1961502"/>
            <a:ext cx="559733" cy="296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26627" y="3760002"/>
            <a:ext cx="971146" cy="31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67324" y="4144359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◎ 남  ○ 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3837" y="2995360"/>
            <a:ext cx="1615382" cy="3290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 번호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(-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숫자만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50163" y="3761373"/>
            <a:ext cx="695324" cy="31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388348" y="3761373"/>
            <a:ext cx="685678" cy="31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</a:t>
            </a:r>
          </a:p>
        </p:txBody>
      </p:sp>
      <p:sp>
        <p:nvSpPr>
          <p:cNvPr id="31" name="직사각형 30"/>
          <p:cNvSpPr/>
          <p:nvPr/>
        </p:nvSpPr>
        <p:spPr>
          <a:xfrm rot="10800000">
            <a:off x="2348337" y="379154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rot="10800000">
            <a:off x="3092366" y="379074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 rot="10800000">
            <a:off x="3816001" y="380633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16665" y="2298918"/>
            <a:ext cx="2421055" cy="2968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611608" y="2650649"/>
            <a:ext cx="2421055" cy="2968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16662" y="896283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36762" y="9907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</a:rPr>
              <a:t>회원가입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27109" y="1606994"/>
            <a:ext cx="2421055" cy="2968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828218" y="1945933"/>
            <a:ext cx="1817033" cy="2968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88429" y="1943573"/>
            <a:ext cx="559733" cy="296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중복확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13675" y="4113773"/>
            <a:ext cx="971146" cy="2839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54372" y="4498130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◎ 남  ○ 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37211" y="4115144"/>
            <a:ext cx="695324" cy="2839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575396" y="4115144"/>
            <a:ext cx="685678" cy="2839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</a:t>
            </a:r>
          </a:p>
        </p:txBody>
      </p:sp>
      <p:sp>
        <p:nvSpPr>
          <p:cNvPr id="50" name="직사각형 49"/>
          <p:cNvSpPr/>
          <p:nvPr/>
        </p:nvSpPr>
        <p:spPr>
          <a:xfrm rot="10800000">
            <a:off x="5535385" y="414531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 rot="10800000">
            <a:off x="6279414" y="414451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rot="10800000">
            <a:off x="7003049" y="416010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38198" y="2393815"/>
            <a:ext cx="2421055" cy="2675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829746" y="2874650"/>
            <a:ext cx="2421055" cy="2675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6665" y="5024565"/>
            <a:ext cx="2421055" cy="3657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806417" y="5046963"/>
            <a:ext cx="2421055" cy="3657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3498" y="2667396"/>
            <a:ext cx="20569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rgbClr val="C00000"/>
                </a:solidFill>
              </a:rPr>
              <a:t>6~10</a:t>
            </a:r>
            <a:r>
              <a:rPr lang="ko-KR" altLang="en-US" sz="700" dirty="0" smtClean="0">
                <a:solidFill>
                  <a:srgbClr val="C00000"/>
                </a:solidFill>
              </a:rPr>
              <a:t>자리의 영문</a:t>
            </a:r>
            <a:r>
              <a:rPr lang="en-US" altLang="ko-KR" sz="700" dirty="0" smtClean="0">
                <a:solidFill>
                  <a:srgbClr val="C00000"/>
                </a:solidFill>
              </a:rPr>
              <a:t>,</a:t>
            </a:r>
            <a:r>
              <a:rPr lang="ko-KR" altLang="en-US" sz="700" dirty="0" smtClean="0">
                <a:solidFill>
                  <a:srgbClr val="C00000"/>
                </a:solidFill>
              </a:rPr>
              <a:t>숫자 조합으로 입력해주세요</a:t>
            </a:r>
            <a:r>
              <a:rPr lang="en-US" altLang="ko-KR" sz="700" dirty="0" smtClean="0">
                <a:solidFill>
                  <a:srgbClr val="C00000"/>
                </a:solidFill>
              </a:rPr>
              <a:t>.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86482" y="3145654"/>
            <a:ext cx="14542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C00000"/>
                </a:solidFill>
              </a:rPr>
              <a:t>비밀번호를 다시 확인해주세요</a:t>
            </a:r>
            <a:r>
              <a:rPr lang="en-US" altLang="ko-KR" sz="700" dirty="0" smtClean="0">
                <a:solidFill>
                  <a:srgbClr val="C00000"/>
                </a:solidFill>
              </a:rPr>
              <a:t>..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0983" y="2989539"/>
            <a:ext cx="715844" cy="3331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인증번호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15187" y="3367788"/>
            <a:ext cx="1614032" cy="3290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인증번호 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00983" y="3374593"/>
            <a:ext cx="715844" cy="3331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인증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54372" y="2213395"/>
            <a:ext cx="22910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rgbClr val="C00000"/>
                </a:solidFill>
              </a:rPr>
              <a:t>6~15</a:t>
            </a:r>
            <a:r>
              <a:rPr lang="ko-KR" altLang="en-US" sz="700" dirty="0" smtClean="0">
                <a:solidFill>
                  <a:srgbClr val="C00000"/>
                </a:solidFill>
              </a:rPr>
              <a:t>자리의 </a:t>
            </a:r>
            <a:r>
              <a:rPr lang="en-US" altLang="ko-KR" sz="700" dirty="0" smtClean="0">
                <a:solidFill>
                  <a:srgbClr val="C00000"/>
                </a:solidFill>
              </a:rPr>
              <a:t>(</a:t>
            </a:r>
            <a:r>
              <a:rPr lang="ko-KR" altLang="en-US" sz="700" dirty="0" smtClean="0">
                <a:solidFill>
                  <a:srgbClr val="C00000"/>
                </a:solidFill>
              </a:rPr>
              <a:t>소</a:t>
            </a:r>
            <a:r>
              <a:rPr lang="en-US" altLang="ko-KR" sz="700" dirty="0" smtClean="0">
                <a:solidFill>
                  <a:srgbClr val="C00000"/>
                </a:solidFill>
              </a:rPr>
              <a:t>)</a:t>
            </a:r>
            <a:r>
              <a:rPr lang="ko-KR" altLang="en-US" sz="700" dirty="0" smtClean="0">
                <a:solidFill>
                  <a:srgbClr val="C00000"/>
                </a:solidFill>
              </a:rPr>
              <a:t>영문</a:t>
            </a:r>
            <a:r>
              <a:rPr lang="en-US" altLang="ko-KR" sz="700" dirty="0" smtClean="0">
                <a:solidFill>
                  <a:srgbClr val="C00000"/>
                </a:solidFill>
              </a:rPr>
              <a:t>,</a:t>
            </a:r>
            <a:r>
              <a:rPr lang="ko-KR" altLang="en-US" sz="700" dirty="0" smtClean="0">
                <a:solidFill>
                  <a:srgbClr val="C00000"/>
                </a:solidFill>
              </a:rPr>
              <a:t>숫자의 조합으로 입력해주세요</a:t>
            </a:r>
            <a:r>
              <a:rPr lang="en-US" altLang="ko-KR" sz="700" dirty="0" smtClean="0">
                <a:solidFill>
                  <a:srgbClr val="C00000"/>
                </a:solidFill>
              </a:rPr>
              <a:t>.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824482" y="3353962"/>
            <a:ext cx="1615382" cy="3290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휴대전화 번호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(-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숫자만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511628" y="3348141"/>
            <a:ext cx="715844" cy="3331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인증번호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825832" y="3726390"/>
            <a:ext cx="1614032" cy="3290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인증번호 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11628" y="3733195"/>
            <a:ext cx="715844" cy="3331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>
                    <a:lumMod val="50000"/>
                  </a:schemeClr>
                </a:solidFill>
              </a:rPr>
              <a:t>인증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388348" y="184179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226097" y="287267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234653" y="3366478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004200" y="509944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590417" y="216159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585328" y="268020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608482" y="316917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598989" y="981195"/>
            <a:ext cx="216000" cy="20270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753" y="9002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16949" y="8867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255059" y="0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회원가입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78742"/>
              </p:ext>
            </p:extLst>
          </p:nvPr>
        </p:nvGraphicFramePr>
        <p:xfrm>
          <a:off x="9973337" y="651435"/>
          <a:ext cx="2208344" cy="6326511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5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342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425">
                <a:tc gridSpan="2"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3425"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125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맑은 고딕" pitchFamily="50" charset="-127"/>
                          <a:ea typeface="+mn-ea"/>
                        </a:rPr>
                        <a:t>회원가입시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 필요한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endParaRPr lang="ko-KR" altLang="en-US" sz="8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48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아이디 중복 확인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아이디 중복 확인 버튼클릭 시</a:t>
                      </a:r>
                      <a:r>
                        <a:rPr lang="en-US" altLang="ko-KR" sz="800" b="0" dirty="0" smtClean="0"/>
                        <a:t>, </a:t>
                      </a:r>
                      <a:r>
                        <a:rPr lang="ko-KR" altLang="en-US" sz="800" b="0" dirty="0" smtClean="0"/>
                        <a:t>아이디가 중복 될 경우 발생</a:t>
                      </a:r>
                      <a:endParaRPr lang="en-US" altLang="ko-KR" sz="800" b="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968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아이디 승인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아이디 </a:t>
                      </a:r>
                      <a:r>
                        <a:rPr lang="ko-KR" altLang="en-US" sz="800" dirty="0" err="1" smtClean="0"/>
                        <a:t>입력후</a:t>
                      </a:r>
                      <a:r>
                        <a:rPr lang="ko-KR" altLang="en-US" sz="800" dirty="0" smtClean="0"/>
                        <a:t> 중복확인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사용가능한</a:t>
                      </a:r>
                      <a:r>
                        <a:rPr lang="ko-KR" altLang="en-US" sz="800" dirty="0" smtClean="0"/>
                        <a:t> 아이디 일시 발생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77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인증 번호 발송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휴대전화번호 입력 후 인증번호 클릭 시</a:t>
                      </a:r>
                      <a:r>
                        <a:rPr lang="en-US" altLang="ko-KR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발생</a:t>
                      </a:r>
                      <a:endParaRPr lang="en-US" altLang="ko-KR" sz="800" b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47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인증 확인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발송된 인증 번호 입력</a:t>
                      </a:r>
                      <a:r>
                        <a:rPr lang="ko-KR" altLang="en-US" sz="8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시 틀리게 입력 할 경우 발생</a:t>
                      </a:r>
                      <a:endParaRPr lang="ko-KR" altLang="en-US" sz="8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78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생년월일 선택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생년월일 선택 없이 회원가입 버튼을 클릭 할 시 발생</a:t>
                      </a:r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8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아이디 중복확인 요청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아이디 중복 학인 버튼을 클릭하지 </a:t>
                      </a:r>
                      <a:r>
                        <a:rPr lang="ko-KR" altLang="en-US" sz="800" dirty="0" err="1" smtClean="0"/>
                        <a:t>않은체</a:t>
                      </a:r>
                      <a:r>
                        <a:rPr lang="ko-KR" altLang="en-US" sz="800" dirty="0" smtClean="0"/>
                        <a:t> 회원가입 버튼 클릭 시 발생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78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이름 입력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이름을 입력하지 않은 체 회원가입 버튼을 클릭하면 발생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8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인증 번호 입력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인증번호 입력하지 않은 상태에서 회원가입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발생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8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휴대전화 입력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휴대전화를 입력하지 않고 회원가입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발생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8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성별 라디오버튼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성별을 선택하지 않고 회원가입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발생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8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비밀번호 입력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비밀번호 입력하지 않거나 조건에 충족하지 않을 경우  회원가입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빨생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8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W_03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95566"/>
              </p:ext>
            </p:extLst>
          </p:nvPr>
        </p:nvGraphicFramePr>
        <p:xfrm>
          <a:off x="7764174" y="6073529"/>
          <a:ext cx="2208344" cy="459364"/>
        </p:xfrm>
        <a:graphic>
          <a:graphicData uri="http://schemas.openxmlformats.org/drawingml/2006/table">
            <a:tbl>
              <a:tblPr/>
              <a:tblGrid>
                <a:gridCol w="343074"/>
                <a:gridCol w="1865270"/>
              </a:tblGrid>
              <a:tr h="23578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아이디 입력 </a:t>
                      </a:r>
                      <a:r>
                        <a:rPr lang="ko-KR" altLang="en-US" sz="800" b="1" dirty="0" err="1" smtClean="0">
                          <a:latin typeface="맑은 고딕" pitchFamily="50" charset="-127"/>
                          <a:ea typeface="+mn-ea"/>
                        </a:rPr>
                        <a:t>얼럿창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아이디를 입력하지 않고 회원가입 버튼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발생 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255059" y="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52008" y="537300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50275" y="1304678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43419" y="855455"/>
            <a:ext cx="2021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2">
                    <a:lumMod val="50000"/>
                  </a:schemeClr>
                </a:solidFill>
              </a:rPr>
              <a:t>이미 사용 중인 아이디 입니다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37196" y="4294405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35463" y="5062281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22675" y="4479725"/>
            <a:ext cx="20601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인증번호가 일치하지 않습니다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정확한 번호를 입력하십시오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08956" y="1785085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18240" y="2552961"/>
            <a:ext cx="259568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16649" y="2068290"/>
            <a:ext cx="19255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아이디 중복을 확인하십시오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137196" y="3050975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35463" y="3827816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13496" y="3253389"/>
            <a:ext cx="19255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인증 번호를 발송하였습니다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확인 후 입력바랍니다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21266" y="3043606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119533" y="3820447"/>
            <a:ext cx="259568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87657" y="3305069"/>
            <a:ext cx="14734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이름을 입력하십시오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121266" y="4299308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119533" y="5076149"/>
            <a:ext cx="259568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50822" y="4593701"/>
            <a:ext cx="2194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발송된 인증번호를 입력하십시오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79198" y="481334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077465" y="1249210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48601" y="732168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2">
                    <a:lumMod val="50000"/>
                  </a:schemeClr>
                </a:solidFill>
              </a:rPr>
              <a:t>생년월일을 선택하십시오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999931" y="481334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998198" y="1249210"/>
            <a:ext cx="260799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20858" y="738314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휴대전화를 입력하십시오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001664" y="1797368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99931" y="2565244"/>
            <a:ext cx="259568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80365" y="2090141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성별을 선택하십시오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013974" y="3055889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021206" y="3832730"/>
            <a:ext cx="259568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87015" y="3284876"/>
            <a:ext cx="2060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비밀번호를 다시 확인하십시오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13974" y="4311591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012241" y="5088432"/>
            <a:ext cx="259568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433402" y="4602240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2">
                    <a:lumMod val="50000"/>
                  </a:schemeClr>
                </a:solidFill>
              </a:rPr>
              <a:t>아이디를 입력해주십시오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121098" y="1783748"/>
            <a:ext cx="2606263" cy="11592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/>
            </a:r>
            <a:br>
              <a:rPr lang="en-US" altLang="ko-KR" sz="800" noProof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</a:br>
            <a:endParaRPr lang="en-US" altLang="ko-KR" sz="800" noProof="1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137295" y="2551624"/>
            <a:ext cx="2595686" cy="3852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  확인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40526" y="2074397"/>
            <a:ext cx="17908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2">
                    <a:lumMod val="50000"/>
                  </a:schemeClr>
                </a:solidFill>
              </a:rPr>
              <a:t>사용 가능한 아이디입니다</a:t>
            </a:r>
            <a:r>
              <a:rPr lang="en-US" altLang="ko-KR" sz="105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081221" y="50634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087813" y="306887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74145" y="179865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098134" y="4301307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997764" y="44939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997764" y="175819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008612" y="2997892"/>
            <a:ext cx="216000" cy="22102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4068480" y="4277880"/>
            <a:ext cx="216000" cy="22102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907484" y="434899"/>
            <a:ext cx="216000" cy="22102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942497" y="1707478"/>
            <a:ext cx="216000" cy="22102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6952283" y="3017625"/>
            <a:ext cx="216000" cy="1973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6952283" y="4282360"/>
            <a:ext cx="216000" cy="19736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9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97324"/>
              </p:ext>
            </p:extLst>
          </p:nvPr>
        </p:nvGraphicFramePr>
        <p:xfrm>
          <a:off x="9973337" y="651435"/>
          <a:ext cx="2208344" cy="4164775"/>
        </p:xfrm>
        <a:graphic>
          <a:graphicData uri="http://schemas.openxmlformats.org/drawingml/2006/table">
            <a:tbl>
              <a:tblPr/>
              <a:tblGrid>
                <a:gridCol w="3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Navigation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맑은 고딕" pitchFamily="50" charset="-127"/>
                          <a:ea typeface="+mn-ea"/>
                        </a:rPr>
                        <a:t>메인 페이지</a:t>
                      </a:r>
                      <a:endParaRPr lang="ko-KR" altLang="en-US" sz="8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4016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Description </a:t>
                      </a:r>
                    </a:p>
                  </a:txBody>
                  <a:tcPr marL="91412" marR="91412" marT="45722" marB="4572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5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※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b="1" u="sng" dirty="0" smtClean="0"/>
                        <a:t>공통 </a:t>
                      </a:r>
                      <a:r>
                        <a:rPr lang="en-US" altLang="ko-KR" sz="800" b="1" u="sng" dirty="0" smtClean="0"/>
                        <a:t>- [ CI ]</a:t>
                      </a:r>
                    </a:p>
                    <a:p>
                      <a:r>
                        <a:rPr lang="ko-KR" altLang="en-US" sz="800" dirty="0" smtClean="0"/>
                        <a:t>클릭 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메인 페이지로 이동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1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baseline="0" dirty="0" smtClean="0"/>
                        <a:t>아이디 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환영 문구</a:t>
                      </a:r>
                      <a:r>
                        <a:rPr lang="en-US" altLang="ko-KR" sz="800" b="1" baseline="0" dirty="0" smtClean="0"/>
                        <a:t>]</a:t>
                      </a:r>
                    </a:p>
                    <a:p>
                      <a:r>
                        <a:rPr lang="ko-KR" altLang="en-US" sz="800" baseline="0" dirty="0" smtClean="0"/>
                        <a:t>환영문구와 아이디 노출되어 표시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이미지 배너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r>
                        <a:rPr lang="ko-KR" altLang="en-US" sz="800" dirty="0" smtClean="0"/>
                        <a:t>광고퀴즈 </a:t>
                      </a:r>
                      <a:r>
                        <a:rPr lang="en-US" altLang="ko-KR" sz="800" dirty="0" smtClean="0"/>
                        <a:t>APP</a:t>
                      </a:r>
                      <a:r>
                        <a:rPr lang="ko-KR" altLang="en-US" sz="800" dirty="0" smtClean="0"/>
                        <a:t>에 맞는 이미지 노출 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800" b="1" dirty="0" smtClean="0"/>
                        <a:t>[</a:t>
                      </a:r>
                      <a:r>
                        <a:rPr lang="ko-KR" altLang="en-US" sz="800" b="1" dirty="0" smtClean="0"/>
                        <a:t>버튼</a:t>
                      </a:r>
                      <a:r>
                        <a:rPr lang="en-US" altLang="ko-KR" sz="800" b="1" dirty="0" smtClean="0"/>
                        <a:t>]</a:t>
                      </a:r>
                    </a:p>
                    <a:p>
                      <a:r>
                        <a:rPr lang="ko-KR" altLang="en-US" sz="800" dirty="0" smtClean="0"/>
                        <a:t>광고게임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게임페이지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상품 리스트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상품 페이지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나의 장바구니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장바구니 페이지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내 정보 </a:t>
                      </a:r>
                      <a:r>
                        <a:rPr lang="en-US" altLang="ko-KR" sz="800" dirty="0" smtClean="0"/>
                        <a:t>-  </a:t>
                      </a:r>
                      <a:r>
                        <a:rPr lang="ko-KR" altLang="en-US" sz="800" dirty="0" err="1" smtClean="0"/>
                        <a:t>마이페이지</a:t>
                      </a:r>
                      <a:endParaRPr lang="en-US" altLang="ko-KR" sz="800" dirty="0" smtClean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865"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 전달 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2865">
                <a:tc gridSpan="2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35989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u="sng" dirty="0" smtClean="0"/>
                        <a:t>공통 </a:t>
                      </a:r>
                      <a:r>
                        <a:rPr lang="en-US" altLang="ko-KR" sz="900" b="1" u="sng" dirty="0" smtClean="0"/>
                        <a:t>- [ CI ]</a:t>
                      </a:r>
                    </a:p>
                    <a:p>
                      <a:r>
                        <a:rPr lang="ko-KR" altLang="en-US" sz="900" dirty="0" smtClean="0"/>
                        <a:t>클릭 시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메인 페이지로 이동</a:t>
                      </a:r>
                      <a:endParaRPr lang="en-US" altLang="ko-KR" sz="9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marL="71978" marR="71978" marT="46802" marB="468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662723" y="42731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W_04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54452" y="858988"/>
            <a:ext cx="2604654" cy="464706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9399" y="2586002"/>
            <a:ext cx="734759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44341" y="1892368"/>
            <a:ext cx="2224876" cy="18092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3052" y="1412452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문찬영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님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3052" y="891912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QUIZ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54452" y="1669243"/>
            <a:ext cx="2604654" cy="161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72847" y="3927460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99965" y="406111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광고 게임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24652" y="3927460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72847" y="4682228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24652" y="4682228"/>
            <a:ext cx="1066800" cy="52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78998" y="407007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상품 리스트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5195" y="48158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장바구니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29027" y="481588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내 정보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5059" y="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ko-KR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7" name="Double Tap"/>
          <p:cNvGrpSpPr>
            <a:grpSpLocks noChangeAspect="1"/>
          </p:cNvGrpSpPr>
          <p:nvPr/>
        </p:nvGrpSpPr>
        <p:grpSpPr>
          <a:xfrm>
            <a:off x="4893185" y="4158633"/>
            <a:ext cx="389867" cy="572853"/>
            <a:chOff x="2640013" y="1482726"/>
            <a:chExt cx="984250" cy="1446213"/>
          </a:xfrm>
        </p:grpSpPr>
        <p:sp>
          <p:nvSpPr>
            <p:cNvPr id="28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5088118" y="140356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472847" y="1892368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28092" y="899810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387842" y="3845114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11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19969</TotalTime>
  <Words>4048</Words>
  <Application>Microsoft Office PowerPoint</Application>
  <PresentationFormat>와이드스크린</PresentationFormat>
  <Paragraphs>1491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Segoe UI</vt:lpstr>
      <vt:lpstr>Times New Roman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eda1708</dc:creator>
  <cp:lastModifiedBy>hwang</cp:lastModifiedBy>
  <cp:revision>1785</cp:revision>
  <cp:lastPrinted>2018-05-15T00:29:36Z</cp:lastPrinted>
  <dcterms:created xsi:type="dcterms:W3CDTF">2018-02-12T06:55:29Z</dcterms:created>
  <dcterms:modified xsi:type="dcterms:W3CDTF">2019-01-05T08:44:08Z</dcterms:modified>
</cp:coreProperties>
</file>