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57" r:id="rId4"/>
    <p:sldId id="259" r:id="rId5"/>
    <p:sldId id="260" r:id="rId6"/>
    <p:sldId id="261" r:id="rId7"/>
    <p:sldId id="265" r:id="rId8"/>
    <p:sldId id="266" r:id="rId9"/>
    <p:sldId id="267" r:id="rId10"/>
    <p:sldId id="268" r:id="rId11"/>
    <p:sldId id="269" r:id="rId12"/>
    <p:sldId id="270" r:id="rId13"/>
    <p:sldId id="271" r:id="rId14"/>
    <p:sldId id="272" r:id="rId15"/>
    <p:sldId id="273" r:id="rId16"/>
    <p:sldId id="274" r:id="rId17"/>
    <p:sldId id="275"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FF"/>
    <a:srgbClr val="009999"/>
    <a:srgbClr val="66FF99"/>
    <a:srgbClr val="0099CC"/>
    <a:srgbClr val="33CCFF"/>
    <a:srgbClr val="99FF33"/>
    <a:srgbClr val="CCCC00"/>
    <a:srgbClr val="009900"/>
    <a:srgbClr val="990000"/>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0" autoAdjust="0"/>
    <p:restoredTop sz="93153" autoAdjust="0"/>
  </p:normalViewPr>
  <p:slideViewPr>
    <p:cSldViewPr snapToGrid="0">
      <p:cViewPr varScale="1">
        <p:scale>
          <a:sx n="104" d="100"/>
          <a:sy n="104" d="100"/>
        </p:scale>
        <p:origin x="15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E674EE-7A0F-411F-B473-49C471C368FA}" type="datetimeFigureOut">
              <a:rPr lang="zh-CN" altLang="en-US" smtClean="0"/>
              <a:t>2016/5/31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57E15E-D653-4C68-850C-A1EC11D9D33E}" type="slidenum">
              <a:rPr lang="zh-CN" altLang="en-US" smtClean="0"/>
              <a:t>‹#›</a:t>
            </a:fld>
            <a:endParaRPr lang="zh-CN" altLang="en-US"/>
          </a:p>
        </p:txBody>
      </p:sp>
    </p:spTree>
    <p:extLst>
      <p:ext uri="{BB962C8B-B14F-4D97-AF65-F5344CB8AC3E}">
        <p14:creationId xmlns:p14="http://schemas.microsoft.com/office/powerpoint/2010/main" val="4004136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57E15E-D653-4C68-850C-A1EC11D9D33E}" type="slidenum">
              <a:rPr lang="zh-CN" altLang="en-US" smtClean="0"/>
              <a:t>2</a:t>
            </a:fld>
            <a:endParaRPr lang="zh-CN" altLang="en-US"/>
          </a:p>
        </p:txBody>
      </p:sp>
    </p:spTree>
    <p:extLst>
      <p:ext uri="{BB962C8B-B14F-4D97-AF65-F5344CB8AC3E}">
        <p14:creationId xmlns:p14="http://schemas.microsoft.com/office/powerpoint/2010/main" val="2510554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57E15E-D653-4C68-850C-A1EC11D9D33E}" type="slidenum">
              <a:rPr lang="zh-CN" altLang="en-US" smtClean="0"/>
              <a:t>15</a:t>
            </a:fld>
            <a:endParaRPr lang="zh-CN" altLang="en-US"/>
          </a:p>
        </p:txBody>
      </p:sp>
    </p:spTree>
    <p:extLst>
      <p:ext uri="{BB962C8B-B14F-4D97-AF65-F5344CB8AC3E}">
        <p14:creationId xmlns:p14="http://schemas.microsoft.com/office/powerpoint/2010/main" val="2276276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57E15E-D653-4C68-850C-A1EC11D9D33E}" type="slidenum">
              <a:rPr lang="zh-CN" altLang="en-US" smtClean="0"/>
              <a:t>16</a:t>
            </a:fld>
            <a:endParaRPr lang="zh-CN" altLang="en-US"/>
          </a:p>
        </p:txBody>
      </p:sp>
    </p:spTree>
    <p:extLst>
      <p:ext uri="{BB962C8B-B14F-4D97-AF65-F5344CB8AC3E}">
        <p14:creationId xmlns:p14="http://schemas.microsoft.com/office/powerpoint/2010/main" val="2492959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57E15E-D653-4C68-850C-A1EC11D9D33E}" type="slidenum">
              <a:rPr lang="zh-CN" altLang="en-US" smtClean="0"/>
              <a:t>7</a:t>
            </a:fld>
            <a:endParaRPr lang="zh-CN" altLang="en-US"/>
          </a:p>
        </p:txBody>
      </p:sp>
    </p:spTree>
    <p:extLst>
      <p:ext uri="{BB962C8B-B14F-4D97-AF65-F5344CB8AC3E}">
        <p14:creationId xmlns:p14="http://schemas.microsoft.com/office/powerpoint/2010/main" val="3539187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57E15E-D653-4C68-850C-A1EC11D9D33E}" type="slidenum">
              <a:rPr lang="zh-CN" altLang="en-US" smtClean="0"/>
              <a:t>8</a:t>
            </a:fld>
            <a:endParaRPr lang="zh-CN" altLang="en-US"/>
          </a:p>
        </p:txBody>
      </p:sp>
    </p:spTree>
    <p:extLst>
      <p:ext uri="{BB962C8B-B14F-4D97-AF65-F5344CB8AC3E}">
        <p14:creationId xmlns:p14="http://schemas.microsoft.com/office/powerpoint/2010/main" val="2585969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57E15E-D653-4C68-850C-A1EC11D9D33E}" type="slidenum">
              <a:rPr lang="zh-CN" altLang="en-US" smtClean="0"/>
              <a:t>9</a:t>
            </a:fld>
            <a:endParaRPr lang="zh-CN" altLang="en-US"/>
          </a:p>
        </p:txBody>
      </p:sp>
    </p:spTree>
    <p:extLst>
      <p:ext uri="{BB962C8B-B14F-4D97-AF65-F5344CB8AC3E}">
        <p14:creationId xmlns:p14="http://schemas.microsoft.com/office/powerpoint/2010/main" val="3109327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57E15E-D653-4C68-850C-A1EC11D9D33E}" type="slidenum">
              <a:rPr lang="zh-CN" altLang="en-US" smtClean="0"/>
              <a:t>10</a:t>
            </a:fld>
            <a:endParaRPr lang="zh-CN" altLang="en-US"/>
          </a:p>
        </p:txBody>
      </p:sp>
    </p:spTree>
    <p:extLst>
      <p:ext uri="{BB962C8B-B14F-4D97-AF65-F5344CB8AC3E}">
        <p14:creationId xmlns:p14="http://schemas.microsoft.com/office/powerpoint/2010/main" val="2754082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57E15E-D653-4C68-850C-A1EC11D9D33E}" type="slidenum">
              <a:rPr lang="zh-CN" altLang="en-US" smtClean="0"/>
              <a:t>11</a:t>
            </a:fld>
            <a:endParaRPr lang="zh-CN" altLang="en-US"/>
          </a:p>
        </p:txBody>
      </p:sp>
    </p:spTree>
    <p:extLst>
      <p:ext uri="{BB962C8B-B14F-4D97-AF65-F5344CB8AC3E}">
        <p14:creationId xmlns:p14="http://schemas.microsoft.com/office/powerpoint/2010/main" val="3481186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57E15E-D653-4C68-850C-A1EC11D9D33E}" type="slidenum">
              <a:rPr lang="zh-CN" altLang="en-US" smtClean="0"/>
              <a:t>12</a:t>
            </a:fld>
            <a:endParaRPr lang="zh-CN" altLang="en-US"/>
          </a:p>
        </p:txBody>
      </p:sp>
    </p:spTree>
    <p:extLst>
      <p:ext uri="{BB962C8B-B14F-4D97-AF65-F5344CB8AC3E}">
        <p14:creationId xmlns:p14="http://schemas.microsoft.com/office/powerpoint/2010/main" val="688036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57E15E-D653-4C68-850C-A1EC11D9D33E}" type="slidenum">
              <a:rPr lang="zh-CN" altLang="en-US" smtClean="0"/>
              <a:t>13</a:t>
            </a:fld>
            <a:endParaRPr lang="zh-CN" altLang="en-US"/>
          </a:p>
        </p:txBody>
      </p:sp>
    </p:spTree>
    <p:extLst>
      <p:ext uri="{BB962C8B-B14F-4D97-AF65-F5344CB8AC3E}">
        <p14:creationId xmlns:p14="http://schemas.microsoft.com/office/powerpoint/2010/main" val="950714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57E15E-D653-4C68-850C-A1EC11D9D33E}" type="slidenum">
              <a:rPr lang="zh-CN" altLang="en-US" smtClean="0"/>
              <a:t>14</a:t>
            </a:fld>
            <a:endParaRPr lang="zh-CN" altLang="en-US"/>
          </a:p>
        </p:txBody>
      </p:sp>
    </p:spTree>
    <p:extLst>
      <p:ext uri="{BB962C8B-B14F-4D97-AF65-F5344CB8AC3E}">
        <p14:creationId xmlns:p14="http://schemas.microsoft.com/office/powerpoint/2010/main" val="767965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E1D9695-94BB-4F5F-A26A-F15CB7FC2277}" type="datetimeFigureOut">
              <a:rPr lang="zh-CN" altLang="en-US" smtClean="0"/>
              <a:t>2016/5/31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54774D-35E9-402E-AEDD-E2A71F776116}" type="slidenum">
              <a:rPr lang="zh-CN" altLang="en-US" smtClean="0"/>
              <a:t>‹#›</a:t>
            </a:fld>
            <a:endParaRPr lang="zh-CN" altLang="en-US"/>
          </a:p>
        </p:txBody>
      </p:sp>
    </p:spTree>
    <p:extLst>
      <p:ext uri="{BB962C8B-B14F-4D97-AF65-F5344CB8AC3E}">
        <p14:creationId xmlns:p14="http://schemas.microsoft.com/office/powerpoint/2010/main" val="534146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E1D9695-94BB-4F5F-A26A-F15CB7FC2277}" type="datetimeFigureOut">
              <a:rPr lang="zh-CN" altLang="en-US" smtClean="0"/>
              <a:t>2016/5/31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54774D-35E9-402E-AEDD-E2A71F776116}" type="slidenum">
              <a:rPr lang="zh-CN" altLang="en-US" smtClean="0"/>
              <a:t>‹#›</a:t>
            </a:fld>
            <a:endParaRPr lang="zh-CN" altLang="en-US"/>
          </a:p>
        </p:txBody>
      </p:sp>
    </p:spTree>
    <p:extLst>
      <p:ext uri="{BB962C8B-B14F-4D97-AF65-F5344CB8AC3E}">
        <p14:creationId xmlns:p14="http://schemas.microsoft.com/office/powerpoint/2010/main" val="613290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E1D9695-94BB-4F5F-A26A-F15CB7FC2277}" type="datetimeFigureOut">
              <a:rPr lang="zh-CN" altLang="en-US" smtClean="0"/>
              <a:t>2016/5/31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54774D-35E9-402E-AEDD-E2A71F776116}" type="slidenum">
              <a:rPr lang="zh-CN" altLang="en-US" smtClean="0"/>
              <a:t>‹#›</a:t>
            </a:fld>
            <a:endParaRPr lang="zh-CN" altLang="en-US"/>
          </a:p>
        </p:txBody>
      </p:sp>
    </p:spTree>
    <p:extLst>
      <p:ext uri="{BB962C8B-B14F-4D97-AF65-F5344CB8AC3E}">
        <p14:creationId xmlns:p14="http://schemas.microsoft.com/office/powerpoint/2010/main" val="477876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E1D9695-94BB-4F5F-A26A-F15CB7FC2277}" type="datetimeFigureOut">
              <a:rPr lang="zh-CN" altLang="en-US" smtClean="0"/>
              <a:t>2016/5/31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54774D-35E9-402E-AEDD-E2A71F776116}" type="slidenum">
              <a:rPr lang="zh-CN" altLang="en-US" smtClean="0"/>
              <a:t>‹#›</a:t>
            </a:fld>
            <a:endParaRPr lang="zh-CN" altLang="en-US"/>
          </a:p>
        </p:txBody>
      </p:sp>
    </p:spTree>
    <p:extLst>
      <p:ext uri="{BB962C8B-B14F-4D97-AF65-F5344CB8AC3E}">
        <p14:creationId xmlns:p14="http://schemas.microsoft.com/office/powerpoint/2010/main" val="317877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E1D9695-94BB-4F5F-A26A-F15CB7FC2277}" type="datetimeFigureOut">
              <a:rPr lang="zh-CN" altLang="en-US" smtClean="0"/>
              <a:t>2016/5/31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54774D-35E9-402E-AEDD-E2A71F776116}" type="slidenum">
              <a:rPr lang="zh-CN" altLang="en-US" smtClean="0"/>
              <a:t>‹#›</a:t>
            </a:fld>
            <a:endParaRPr lang="zh-CN" altLang="en-US"/>
          </a:p>
        </p:txBody>
      </p:sp>
    </p:spTree>
    <p:extLst>
      <p:ext uri="{BB962C8B-B14F-4D97-AF65-F5344CB8AC3E}">
        <p14:creationId xmlns:p14="http://schemas.microsoft.com/office/powerpoint/2010/main" val="1720105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E1D9695-94BB-4F5F-A26A-F15CB7FC2277}" type="datetimeFigureOut">
              <a:rPr lang="zh-CN" altLang="en-US" smtClean="0"/>
              <a:t>2016/5/31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54774D-35E9-402E-AEDD-E2A71F776116}" type="slidenum">
              <a:rPr lang="zh-CN" altLang="en-US" smtClean="0"/>
              <a:t>‹#›</a:t>
            </a:fld>
            <a:endParaRPr lang="zh-CN" altLang="en-US"/>
          </a:p>
        </p:txBody>
      </p:sp>
    </p:spTree>
    <p:extLst>
      <p:ext uri="{BB962C8B-B14F-4D97-AF65-F5344CB8AC3E}">
        <p14:creationId xmlns:p14="http://schemas.microsoft.com/office/powerpoint/2010/main" val="2508190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E1D9695-94BB-4F5F-A26A-F15CB7FC2277}" type="datetimeFigureOut">
              <a:rPr lang="zh-CN" altLang="en-US" smtClean="0"/>
              <a:t>2016/5/31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E54774D-35E9-402E-AEDD-E2A71F776116}" type="slidenum">
              <a:rPr lang="zh-CN" altLang="en-US" smtClean="0"/>
              <a:t>‹#›</a:t>
            </a:fld>
            <a:endParaRPr lang="zh-CN" altLang="en-US"/>
          </a:p>
        </p:txBody>
      </p:sp>
    </p:spTree>
    <p:extLst>
      <p:ext uri="{BB962C8B-B14F-4D97-AF65-F5344CB8AC3E}">
        <p14:creationId xmlns:p14="http://schemas.microsoft.com/office/powerpoint/2010/main" val="901227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E1D9695-94BB-4F5F-A26A-F15CB7FC2277}" type="datetimeFigureOut">
              <a:rPr lang="zh-CN" altLang="en-US" smtClean="0"/>
              <a:t>2016/5/31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54774D-35E9-402E-AEDD-E2A71F776116}" type="slidenum">
              <a:rPr lang="zh-CN" altLang="en-US" smtClean="0"/>
              <a:t>‹#›</a:t>
            </a:fld>
            <a:endParaRPr lang="zh-CN" altLang="en-US"/>
          </a:p>
        </p:txBody>
      </p:sp>
    </p:spTree>
    <p:extLst>
      <p:ext uri="{BB962C8B-B14F-4D97-AF65-F5344CB8AC3E}">
        <p14:creationId xmlns:p14="http://schemas.microsoft.com/office/powerpoint/2010/main" val="2042215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E1D9695-94BB-4F5F-A26A-F15CB7FC2277}" type="datetimeFigureOut">
              <a:rPr lang="zh-CN" altLang="en-US" smtClean="0"/>
              <a:t>2016/5/31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E54774D-35E9-402E-AEDD-E2A71F776116}" type="slidenum">
              <a:rPr lang="zh-CN" altLang="en-US" smtClean="0"/>
              <a:t>‹#›</a:t>
            </a:fld>
            <a:endParaRPr lang="zh-CN" altLang="en-US"/>
          </a:p>
        </p:txBody>
      </p:sp>
    </p:spTree>
    <p:extLst>
      <p:ext uri="{BB962C8B-B14F-4D97-AF65-F5344CB8AC3E}">
        <p14:creationId xmlns:p14="http://schemas.microsoft.com/office/powerpoint/2010/main" val="2144041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E1D9695-94BB-4F5F-A26A-F15CB7FC2277}" type="datetimeFigureOut">
              <a:rPr lang="zh-CN" altLang="en-US" smtClean="0"/>
              <a:t>2016/5/31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54774D-35E9-402E-AEDD-E2A71F776116}" type="slidenum">
              <a:rPr lang="zh-CN" altLang="en-US" smtClean="0"/>
              <a:t>‹#›</a:t>
            </a:fld>
            <a:endParaRPr lang="zh-CN" altLang="en-US"/>
          </a:p>
        </p:txBody>
      </p:sp>
    </p:spTree>
    <p:extLst>
      <p:ext uri="{BB962C8B-B14F-4D97-AF65-F5344CB8AC3E}">
        <p14:creationId xmlns:p14="http://schemas.microsoft.com/office/powerpoint/2010/main" val="4049238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E1D9695-94BB-4F5F-A26A-F15CB7FC2277}" type="datetimeFigureOut">
              <a:rPr lang="zh-CN" altLang="en-US" smtClean="0"/>
              <a:t>2016/5/31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54774D-35E9-402E-AEDD-E2A71F776116}" type="slidenum">
              <a:rPr lang="zh-CN" altLang="en-US" smtClean="0"/>
              <a:t>‹#›</a:t>
            </a:fld>
            <a:endParaRPr lang="zh-CN" altLang="en-US"/>
          </a:p>
        </p:txBody>
      </p:sp>
    </p:spTree>
    <p:extLst>
      <p:ext uri="{BB962C8B-B14F-4D97-AF65-F5344CB8AC3E}">
        <p14:creationId xmlns:p14="http://schemas.microsoft.com/office/powerpoint/2010/main" val="3715868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1D9695-94BB-4F5F-A26A-F15CB7FC2277}" type="datetimeFigureOut">
              <a:rPr lang="zh-CN" altLang="en-US" smtClean="0"/>
              <a:t>2016/5/31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54774D-35E9-402E-AEDD-E2A71F776116}" type="slidenum">
              <a:rPr lang="zh-CN" altLang="en-US" smtClean="0"/>
              <a:t>‹#›</a:t>
            </a:fld>
            <a:endParaRPr lang="zh-CN" altLang="en-US"/>
          </a:p>
        </p:txBody>
      </p:sp>
    </p:spTree>
    <p:extLst>
      <p:ext uri="{BB962C8B-B14F-4D97-AF65-F5344CB8AC3E}">
        <p14:creationId xmlns:p14="http://schemas.microsoft.com/office/powerpoint/2010/main" val="3750277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package" Target="../embeddings/Microsoft_Visio___2.vsdx"/><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Visio___3.vsdx"/><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package" Target="../embeddings/Microsoft_Visio___4.vsdx"/><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6.jpeg"/><Relationship Id="rId3" Type="http://schemas.openxmlformats.org/officeDocument/2006/relationships/notesSlide" Target="../notesSlides/notesSlide4.xml"/><Relationship Id="rId7" Type="http://schemas.openxmlformats.org/officeDocument/2006/relationships/image" Target="../media/image12.wmf"/><Relationship Id="rId12" Type="http://schemas.openxmlformats.org/officeDocument/2006/relationships/image" Target="../media/image15.jpe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2.bin"/><Relationship Id="rId11" Type="http://schemas.openxmlformats.org/officeDocument/2006/relationships/image" Target="../media/image14.wmf"/><Relationship Id="rId5" Type="http://schemas.openxmlformats.org/officeDocument/2006/relationships/image" Target="../media/image11.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3.w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5286090" y="2192731"/>
            <a:ext cx="5724644" cy="830997"/>
          </a:xfrm>
          <a:prstGeom prst="rect">
            <a:avLst/>
          </a:prstGeom>
          <a:noFill/>
        </p:spPr>
        <p:txBody>
          <a:bodyPr wrap="none" rtlCol="0">
            <a:spAutoFit/>
          </a:bodyPr>
          <a:lstStyle/>
          <a:p>
            <a:pPr algn="ctr"/>
            <a:r>
              <a:rPr lang="zh-CN" altLang="zh-CN" sz="2400" b="1" dirty="0">
                <a:solidFill>
                  <a:srgbClr val="C8C7C7"/>
                </a:solidFill>
                <a:latin typeface="微软雅黑" panose="020B0503020204020204" pitchFamily="34" charset="-122"/>
                <a:ea typeface="微软雅黑" panose="020B0503020204020204" pitchFamily="34" charset="-122"/>
              </a:rPr>
              <a:t>基于电流信号的升压变换器电路故障检测</a:t>
            </a:r>
            <a:endParaRPr lang="zh-CN" altLang="zh-CN" sz="2400" dirty="0">
              <a:solidFill>
                <a:srgbClr val="C8C7C7"/>
              </a:solidFill>
              <a:latin typeface="微软雅黑" panose="020B0503020204020204" pitchFamily="34" charset="-122"/>
              <a:ea typeface="微软雅黑" panose="020B0503020204020204" pitchFamily="34" charset="-122"/>
            </a:endParaRPr>
          </a:p>
          <a:p>
            <a:pPr algn="ctr"/>
            <a:r>
              <a:rPr lang="zh-CN" altLang="zh-CN" sz="2400" b="1" dirty="0">
                <a:solidFill>
                  <a:srgbClr val="C8C7C7"/>
                </a:solidFill>
                <a:latin typeface="微软雅黑" panose="020B0503020204020204" pitchFamily="34" charset="-122"/>
                <a:ea typeface="微软雅黑" panose="020B0503020204020204" pitchFamily="34" charset="-122"/>
              </a:rPr>
              <a:t>——滤波算法设计</a:t>
            </a:r>
            <a:endParaRPr lang="zh-CN" altLang="en-US" sz="2400" dirty="0">
              <a:solidFill>
                <a:srgbClr val="C8C7C7"/>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clrChange>
              <a:clrFrom>
                <a:srgbClr val="000000">
                  <a:alpha val="0"/>
                </a:srgbClr>
              </a:clrFrom>
              <a:clrTo>
                <a:srgbClr val="000000">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79226" y="1953137"/>
            <a:ext cx="2905468" cy="2905468"/>
          </a:xfrm>
          <a:prstGeom prst="rect">
            <a:avLst/>
          </a:prstGeom>
        </p:spPr>
      </p:pic>
      <p:cxnSp>
        <p:nvCxnSpPr>
          <p:cNvPr id="7" name="直接连接符 6"/>
          <p:cNvCxnSpPr/>
          <p:nvPr/>
        </p:nvCxnSpPr>
        <p:spPr>
          <a:xfrm>
            <a:off x="4257612" y="1638795"/>
            <a:ext cx="27785" cy="3473046"/>
          </a:xfrm>
          <a:prstGeom prst="line">
            <a:avLst/>
          </a:prstGeom>
          <a:ln w="57150">
            <a:solidFill>
              <a:srgbClr val="C8C7C7"/>
            </a:solidFill>
          </a:ln>
        </p:spPr>
        <p:style>
          <a:lnRef idx="2">
            <a:schemeClr val="accent3"/>
          </a:lnRef>
          <a:fillRef idx="0">
            <a:schemeClr val="accent3"/>
          </a:fillRef>
          <a:effectRef idx="1">
            <a:schemeClr val="accent3"/>
          </a:effectRef>
          <a:fontRef idx="minor">
            <a:schemeClr val="tx1"/>
          </a:fontRef>
        </p:style>
      </p:cxnSp>
      <p:sp>
        <p:nvSpPr>
          <p:cNvPr id="12" name="文本框 11"/>
          <p:cNvSpPr txBox="1"/>
          <p:nvPr/>
        </p:nvSpPr>
        <p:spPr>
          <a:xfrm>
            <a:off x="7246959" y="3862316"/>
            <a:ext cx="2236510" cy="400110"/>
          </a:xfrm>
          <a:prstGeom prst="rect">
            <a:avLst/>
          </a:prstGeom>
          <a:noFill/>
        </p:spPr>
        <p:txBody>
          <a:bodyPr wrap="none" rtlCol="0">
            <a:spAutoFit/>
          </a:bodyPr>
          <a:lstStyle/>
          <a:p>
            <a:r>
              <a:rPr lang="zh-CN" altLang="en-US" sz="2000" dirty="0" smtClean="0">
                <a:solidFill>
                  <a:schemeClr val="bg1">
                    <a:lumMod val="75000"/>
                  </a:schemeClr>
                </a:solidFill>
                <a:latin typeface="微软雅黑" panose="020B0503020204020204" pitchFamily="34" charset="-122"/>
                <a:ea typeface="微软雅黑" panose="020B0503020204020204" pitchFamily="34" charset="-122"/>
              </a:rPr>
              <a:t>答辩学生：杨俊杰</a:t>
            </a:r>
            <a:endParaRPr lang="zh-CN" altLang="en-US" sz="20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7246959" y="4335663"/>
            <a:ext cx="2236510" cy="400110"/>
          </a:xfrm>
          <a:prstGeom prst="rect">
            <a:avLst/>
          </a:prstGeom>
          <a:noFill/>
        </p:spPr>
        <p:txBody>
          <a:bodyPr wrap="none" rtlCol="0">
            <a:spAutoFit/>
          </a:bodyPr>
          <a:lstStyle/>
          <a:p>
            <a:r>
              <a:rPr lang="zh-CN" altLang="en-US" sz="2000" dirty="0" smtClean="0">
                <a:solidFill>
                  <a:schemeClr val="bg1">
                    <a:lumMod val="75000"/>
                  </a:schemeClr>
                </a:solidFill>
                <a:latin typeface="微软雅黑" panose="020B0503020204020204" pitchFamily="34" charset="-122"/>
                <a:ea typeface="微软雅黑" panose="020B0503020204020204" pitchFamily="34" charset="-122"/>
              </a:rPr>
              <a:t>指导老师：徐维超</a:t>
            </a:r>
            <a:endParaRPr lang="zh-CN" altLang="en-US" sz="2000" dirty="0">
              <a:solidFill>
                <a:schemeClr val="bg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12854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文本框 3"/>
          <p:cNvSpPr txBox="1"/>
          <p:nvPr/>
        </p:nvSpPr>
        <p:spPr>
          <a:xfrm>
            <a:off x="5310184" y="116943"/>
            <a:ext cx="646331"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绪论</a:t>
            </a:r>
          </a:p>
        </p:txBody>
      </p:sp>
      <p:sp>
        <p:nvSpPr>
          <p:cNvPr id="5" name="文本框 4"/>
          <p:cNvSpPr txBox="1"/>
          <p:nvPr/>
        </p:nvSpPr>
        <p:spPr>
          <a:xfrm>
            <a:off x="5973561" y="116943"/>
            <a:ext cx="2031325"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多重升压斩波电路</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030985" y="113663"/>
            <a:ext cx="1338828" cy="369332"/>
          </a:xfrm>
          <a:prstGeom prst="rect">
            <a:avLst/>
          </a:prstGeom>
          <a:noFill/>
        </p:spPr>
        <p:txBody>
          <a:bodyPr wrap="none" rtlCol="0">
            <a:spAutoFit/>
          </a:bodyPr>
          <a:lstStyle/>
          <a:p>
            <a:r>
              <a:rPr lang="zh-CN" altLang="en-US" dirty="0" smtClean="0">
                <a:solidFill>
                  <a:schemeClr val="bg1">
                    <a:lumMod val="95000"/>
                  </a:schemeClr>
                </a:solidFill>
                <a:latin typeface="微软雅黑" panose="020B0503020204020204" pitchFamily="34" charset="-122"/>
                <a:ea typeface="微软雅黑" panose="020B0503020204020204" pitchFamily="34" charset="-122"/>
              </a:rPr>
              <a:t>滤波器设计</a:t>
            </a:r>
            <a:endParaRPr lang="zh-CN" altLang="en-US"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422011" y="109692"/>
            <a:ext cx="1569660" cy="369332"/>
          </a:xfrm>
          <a:prstGeom prst="rect">
            <a:avLst/>
          </a:prstGeom>
          <a:noFill/>
        </p:spPr>
        <p:txBody>
          <a:bodyPr wrap="none" rtlCol="0">
            <a:spAutoFit/>
          </a:bodyPr>
          <a:lstStyle/>
          <a:p>
            <a:r>
              <a:rPr lang="zh-CN" altLang="en-US" dirty="0" smtClean="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仿真实验结果</a:t>
            </a:r>
            <a:endParaRPr lang="zh-CN" altLang="en-US"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11059856" y="119796"/>
            <a:ext cx="1107996"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总结展望</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0" y="0"/>
            <a:ext cx="1877050" cy="5973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92D050"/>
                </a:solidFill>
                <a:latin typeface="+mn-ea"/>
              </a:rPr>
              <a:t>Part 4</a:t>
            </a:r>
            <a:endParaRPr lang="zh-CN" altLang="en-US" sz="2400" b="1" dirty="0">
              <a:solidFill>
                <a:srgbClr val="92D050"/>
              </a:solidFill>
              <a:latin typeface="+mn-ea"/>
            </a:endParaRPr>
          </a:p>
        </p:txBody>
      </p:sp>
      <p:sp>
        <p:nvSpPr>
          <p:cNvPr id="14" name="直角三角形 13"/>
          <p:cNvSpPr/>
          <p:nvPr/>
        </p:nvSpPr>
        <p:spPr>
          <a:xfrm>
            <a:off x="1877050" y="0"/>
            <a:ext cx="235204" cy="597392"/>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2096212" y="568473"/>
            <a:ext cx="10079746" cy="10235"/>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941477" y="163259"/>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021932"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9377919"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11025763"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2706624" y="1507961"/>
            <a:ext cx="8385318"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1015275" y="1277128"/>
            <a:ext cx="1415772" cy="461665"/>
          </a:xfrm>
          <a:prstGeom prst="rect">
            <a:avLst/>
          </a:prstGeom>
          <a:noFill/>
        </p:spPr>
        <p:txBody>
          <a:bodyPr wrap="none" rtlCol="0">
            <a:spAutoFit/>
          </a:bodyPr>
          <a:lstStyle/>
          <a:p>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仿真实验</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063401" y="6055894"/>
            <a:ext cx="10044582"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67" name="组合 66"/>
          <p:cNvGrpSpPr/>
          <p:nvPr/>
        </p:nvGrpSpPr>
        <p:grpSpPr>
          <a:xfrm>
            <a:off x="1127125" y="2636288"/>
            <a:ext cx="5355972" cy="400110"/>
            <a:chOff x="1267326" y="2135841"/>
            <a:chExt cx="5355972" cy="400110"/>
          </a:xfrm>
        </p:grpSpPr>
        <p:sp>
          <p:nvSpPr>
            <p:cNvPr id="68" name="椭圆 67"/>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9" name="文本框 68"/>
            <p:cNvSpPr txBox="1"/>
            <p:nvPr/>
          </p:nvSpPr>
          <p:spPr>
            <a:xfrm>
              <a:off x="1684544" y="2135841"/>
              <a:ext cx="4938754" cy="400110"/>
            </a:xfrm>
            <a:prstGeom prst="rect">
              <a:avLst/>
            </a:prstGeom>
            <a:noFill/>
          </p:spPr>
          <p:txBody>
            <a:bodyPr wrap="square" rtlCol="0">
              <a:spAutoFit/>
            </a:bodyPr>
            <a:lstStyle/>
            <a:p>
              <a:r>
                <a:rPr lang="zh-CN" altLang="en-US" sz="2000" dirty="0" smtClean="0">
                  <a:solidFill>
                    <a:schemeClr val="bg1"/>
                  </a:solidFill>
                  <a:latin typeface="+mn-ea"/>
                </a:rPr>
                <a:t>由仿真电路产生理想的电流信号</a:t>
              </a:r>
              <a:endParaRPr lang="zh-CN" altLang="en-US" sz="2000" dirty="0">
                <a:solidFill>
                  <a:schemeClr val="bg1"/>
                </a:solidFill>
                <a:latin typeface="+mn-ea"/>
              </a:endParaRPr>
            </a:p>
          </p:txBody>
        </p:sp>
      </p:grpSp>
      <p:grpSp>
        <p:nvGrpSpPr>
          <p:cNvPr id="79" name="组合 78"/>
          <p:cNvGrpSpPr/>
          <p:nvPr/>
        </p:nvGrpSpPr>
        <p:grpSpPr>
          <a:xfrm>
            <a:off x="1127125" y="3203333"/>
            <a:ext cx="5406574" cy="707886"/>
            <a:chOff x="1267326" y="2135841"/>
            <a:chExt cx="5406574" cy="707886"/>
          </a:xfrm>
        </p:grpSpPr>
        <p:sp>
          <p:nvSpPr>
            <p:cNvPr id="80" name="椭圆 79"/>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81" name="文本框 80"/>
            <p:cNvSpPr txBox="1"/>
            <p:nvPr/>
          </p:nvSpPr>
          <p:spPr>
            <a:xfrm>
              <a:off x="1684544" y="2135841"/>
              <a:ext cx="4989356" cy="707886"/>
            </a:xfrm>
            <a:prstGeom prst="rect">
              <a:avLst/>
            </a:prstGeom>
            <a:noFill/>
          </p:spPr>
          <p:txBody>
            <a:bodyPr wrap="square" rtlCol="0">
              <a:spAutoFit/>
            </a:bodyPr>
            <a:lstStyle/>
            <a:p>
              <a:r>
                <a:rPr lang="zh-CN" altLang="en-US" sz="2000" dirty="0" smtClean="0">
                  <a:solidFill>
                    <a:schemeClr val="bg1"/>
                  </a:solidFill>
                  <a:latin typeface="+mn-ea"/>
                </a:rPr>
                <a:t>叠加由噪声模型产生的噪声得到</a:t>
              </a:r>
              <a:endParaRPr lang="en-US" altLang="zh-CN" sz="2000" dirty="0" smtClean="0">
                <a:solidFill>
                  <a:schemeClr val="bg1"/>
                </a:solidFill>
                <a:latin typeface="+mn-ea"/>
              </a:endParaRPr>
            </a:p>
            <a:p>
              <a:r>
                <a:rPr lang="zh-CN" altLang="en-US" sz="2000" dirty="0" smtClean="0">
                  <a:solidFill>
                    <a:schemeClr val="bg1"/>
                  </a:solidFill>
                  <a:latin typeface="+mn-ea"/>
                </a:rPr>
                <a:t>仿真信号</a:t>
              </a:r>
              <a:endParaRPr lang="zh-CN" altLang="en-US" sz="2000" dirty="0">
                <a:solidFill>
                  <a:schemeClr val="bg1"/>
                </a:solidFill>
                <a:latin typeface="+mn-ea"/>
              </a:endParaRPr>
            </a:p>
          </p:txBody>
        </p:sp>
      </p:grp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7" name="Rectangle 12"/>
          <p:cNvSpPr>
            <a:spLocks noChangeArrowheads="1"/>
          </p:cNvSpPr>
          <p:nvPr/>
        </p:nvSpPr>
        <p:spPr bwMode="auto">
          <a:xfrm>
            <a:off x="1306286" y="7091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1" name="文本框 40"/>
          <p:cNvSpPr txBox="1"/>
          <p:nvPr/>
        </p:nvSpPr>
        <p:spPr>
          <a:xfrm>
            <a:off x="1043601" y="2088047"/>
            <a:ext cx="903954" cy="461665"/>
          </a:xfrm>
          <a:prstGeom prst="rect">
            <a:avLst/>
          </a:prstGeom>
          <a:noFill/>
        </p:spPr>
        <p:txBody>
          <a:bodyPr wrap="square" rtlCol="0">
            <a:spAutoFit/>
          </a:bodyPr>
          <a:lstStyle/>
          <a:p>
            <a:r>
              <a:rPr lang="zh-CN" altLang="en-US" sz="2400" dirty="0" smtClean="0">
                <a:solidFill>
                  <a:schemeClr val="bg1"/>
                </a:solidFill>
                <a:latin typeface="+mn-ea"/>
              </a:rPr>
              <a:t>思路：</a:t>
            </a:r>
            <a:endParaRPr lang="zh-CN" altLang="en-US" sz="2400" dirty="0">
              <a:solidFill>
                <a:schemeClr val="bg1"/>
              </a:solidFill>
              <a:latin typeface="+mn-ea"/>
            </a:endParaRPr>
          </a:p>
        </p:txBody>
      </p:sp>
      <p:grpSp>
        <p:nvGrpSpPr>
          <p:cNvPr id="42" name="组合 41"/>
          <p:cNvGrpSpPr/>
          <p:nvPr/>
        </p:nvGrpSpPr>
        <p:grpSpPr>
          <a:xfrm>
            <a:off x="1127125" y="3951511"/>
            <a:ext cx="5406574" cy="707886"/>
            <a:chOff x="1267326" y="2135841"/>
            <a:chExt cx="5406574" cy="707886"/>
          </a:xfrm>
        </p:grpSpPr>
        <p:sp>
          <p:nvSpPr>
            <p:cNvPr id="43" name="椭圆 42"/>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4" name="文本框 43"/>
            <p:cNvSpPr txBox="1"/>
            <p:nvPr/>
          </p:nvSpPr>
          <p:spPr>
            <a:xfrm>
              <a:off x="1684544" y="2135841"/>
              <a:ext cx="4989356" cy="707886"/>
            </a:xfrm>
            <a:prstGeom prst="rect">
              <a:avLst/>
            </a:prstGeom>
            <a:noFill/>
          </p:spPr>
          <p:txBody>
            <a:bodyPr wrap="square" rtlCol="0">
              <a:spAutoFit/>
            </a:bodyPr>
            <a:lstStyle/>
            <a:p>
              <a:r>
                <a:rPr lang="zh-CN" altLang="en-US" sz="2000" dirty="0" smtClean="0">
                  <a:solidFill>
                    <a:schemeClr val="bg1"/>
                  </a:solidFill>
                  <a:latin typeface="+mn-ea"/>
                </a:rPr>
                <a:t>观察不同滤波器对仿真信号的滤</a:t>
              </a:r>
              <a:endParaRPr lang="en-US" altLang="zh-CN" sz="2000" dirty="0" smtClean="0">
                <a:solidFill>
                  <a:schemeClr val="bg1"/>
                </a:solidFill>
                <a:latin typeface="+mn-ea"/>
              </a:endParaRPr>
            </a:p>
            <a:p>
              <a:r>
                <a:rPr lang="zh-CN" altLang="en-US" sz="2000" dirty="0" smtClean="0">
                  <a:solidFill>
                    <a:schemeClr val="bg1"/>
                  </a:solidFill>
                  <a:latin typeface="+mn-ea"/>
                </a:rPr>
                <a:t>波效果</a:t>
              </a:r>
              <a:endParaRPr lang="zh-CN" altLang="en-US" sz="2000" dirty="0">
                <a:solidFill>
                  <a:schemeClr val="bg1"/>
                </a:solidFill>
                <a:latin typeface="+mn-ea"/>
              </a:endParaRPr>
            </a:p>
          </p:txBody>
        </p:sp>
      </p:grpSp>
      <p:grpSp>
        <p:nvGrpSpPr>
          <p:cNvPr id="45" name="组合 44"/>
          <p:cNvGrpSpPr/>
          <p:nvPr/>
        </p:nvGrpSpPr>
        <p:grpSpPr>
          <a:xfrm>
            <a:off x="1127125" y="4768928"/>
            <a:ext cx="5238049" cy="707886"/>
            <a:chOff x="1267326" y="2135841"/>
            <a:chExt cx="5406574" cy="707886"/>
          </a:xfrm>
        </p:grpSpPr>
        <p:sp>
          <p:nvSpPr>
            <p:cNvPr id="51" name="椭圆 50"/>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52" name="文本框 51"/>
            <p:cNvSpPr txBox="1"/>
            <p:nvPr/>
          </p:nvSpPr>
          <p:spPr>
            <a:xfrm>
              <a:off x="1684544" y="2135841"/>
              <a:ext cx="4989356" cy="707886"/>
            </a:xfrm>
            <a:prstGeom prst="rect">
              <a:avLst/>
            </a:prstGeom>
            <a:noFill/>
          </p:spPr>
          <p:txBody>
            <a:bodyPr wrap="square" rtlCol="0">
              <a:spAutoFit/>
            </a:bodyPr>
            <a:lstStyle/>
            <a:p>
              <a:r>
                <a:rPr lang="zh-CN" altLang="en-US" sz="2000" dirty="0" smtClean="0">
                  <a:solidFill>
                    <a:schemeClr val="bg1"/>
                  </a:solidFill>
                  <a:latin typeface="+mn-ea"/>
                </a:rPr>
                <a:t>从均方差、算法复杂度、滞后性</a:t>
              </a:r>
              <a:endParaRPr lang="en-US" altLang="zh-CN" sz="2000" dirty="0" smtClean="0">
                <a:solidFill>
                  <a:schemeClr val="bg1"/>
                </a:solidFill>
                <a:latin typeface="+mn-ea"/>
              </a:endParaRPr>
            </a:p>
            <a:p>
              <a:r>
                <a:rPr lang="zh-CN" altLang="en-US" sz="2000" dirty="0" smtClean="0">
                  <a:solidFill>
                    <a:schemeClr val="bg1"/>
                  </a:solidFill>
                  <a:latin typeface="+mn-ea"/>
                </a:rPr>
                <a:t>三方面分析滤波器性能</a:t>
              </a:r>
              <a:endParaRPr lang="zh-CN" altLang="en-US" sz="2000" dirty="0">
                <a:solidFill>
                  <a:schemeClr val="bg1"/>
                </a:solidFill>
                <a:latin typeface="+mn-ea"/>
              </a:endParaRPr>
            </a:p>
          </p:txBody>
        </p:sp>
      </p:grpSp>
      <p:pic>
        <p:nvPicPr>
          <p:cNvPr id="53" name="图片 52" descr="C:\Users\mike\Desktop\论文图片\非电感耦合仿真电路.png"/>
          <p:cNvPicPr/>
          <p:nvPr/>
        </p:nvPicPr>
        <p:blipFill>
          <a:blip r:embed="rId3">
            <a:extLst>
              <a:ext uri="{28A0092B-C50C-407E-A947-70E740481C1C}">
                <a14:useLocalDpi xmlns:a14="http://schemas.microsoft.com/office/drawing/2010/main" val="0"/>
              </a:ext>
            </a:extLst>
          </a:blip>
          <a:srcRect/>
          <a:stretch>
            <a:fillRect/>
          </a:stretch>
        </p:blipFill>
        <p:spPr bwMode="auto">
          <a:xfrm>
            <a:off x="5807487" y="1987244"/>
            <a:ext cx="5137150" cy="3239770"/>
          </a:xfrm>
          <a:prstGeom prst="rect">
            <a:avLst/>
          </a:prstGeom>
          <a:noFill/>
          <a:ln>
            <a:noFill/>
          </a:ln>
        </p:spPr>
      </p:pic>
      <p:sp>
        <p:nvSpPr>
          <p:cNvPr id="2" name="文本框 1"/>
          <p:cNvSpPr txBox="1"/>
          <p:nvPr/>
        </p:nvSpPr>
        <p:spPr>
          <a:xfrm>
            <a:off x="6899564" y="5320146"/>
            <a:ext cx="3057247" cy="338554"/>
          </a:xfrm>
          <a:prstGeom prst="rect">
            <a:avLst/>
          </a:prstGeom>
          <a:noFill/>
        </p:spPr>
        <p:txBody>
          <a:bodyPr wrap="none" rtlCol="0">
            <a:spAutoFit/>
          </a:bodyPr>
          <a:lstStyle/>
          <a:p>
            <a:r>
              <a:rPr lang="zh-CN" altLang="zh-CN" sz="1600" dirty="0">
                <a:solidFill>
                  <a:schemeClr val="bg1"/>
                </a:solidFill>
              </a:rPr>
              <a:t>非电感耦合升压斩波仿真电路图</a:t>
            </a:r>
            <a:endParaRPr lang="zh-CN" altLang="en-US" sz="1600" dirty="0">
              <a:solidFill>
                <a:schemeClr val="bg1"/>
              </a:solidFill>
            </a:endParaRPr>
          </a:p>
        </p:txBody>
      </p:sp>
    </p:spTree>
    <p:extLst>
      <p:ext uri="{BB962C8B-B14F-4D97-AF65-F5344CB8AC3E}">
        <p14:creationId xmlns:p14="http://schemas.microsoft.com/office/powerpoint/2010/main" val="34239242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文本框 3"/>
          <p:cNvSpPr txBox="1"/>
          <p:nvPr/>
        </p:nvSpPr>
        <p:spPr>
          <a:xfrm>
            <a:off x="5310184" y="116943"/>
            <a:ext cx="646331"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绪论</a:t>
            </a:r>
          </a:p>
        </p:txBody>
      </p:sp>
      <p:sp>
        <p:nvSpPr>
          <p:cNvPr id="5" name="文本框 4"/>
          <p:cNvSpPr txBox="1"/>
          <p:nvPr/>
        </p:nvSpPr>
        <p:spPr>
          <a:xfrm>
            <a:off x="5973561" y="116943"/>
            <a:ext cx="2031325"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多重升压斩波电路</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030985" y="113663"/>
            <a:ext cx="1338828" cy="369332"/>
          </a:xfrm>
          <a:prstGeom prst="rect">
            <a:avLst/>
          </a:prstGeom>
          <a:noFill/>
        </p:spPr>
        <p:txBody>
          <a:bodyPr wrap="none" rtlCol="0">
            <a:spAutoFit/>
          </a:bodyPr>
          <a:lstStyle/>
          <a:p>
            <a:r>
              <a:rPr lang="zh-CN" altLang="en-US" dirty="0" smtClean="0">
                <a:solidFill>
                  <a:schemeClr val="bg1">
                    <a:lumMod val="95000"/>
                  </a:schemeClr>
                </a:solidFill>
                <a:latin typeface="微软雅黑" panose="020B0503020204020204" pitchFamily="34" charset="-122"/>
                <a:ea typeface="微软雅黑" panose="020B0503020204020204" pitchFamily="34" charset="-122"/>
              </a:rPr>
              <a:t>滤波器设计</a:t>
            </a:r>
            <a:endParaRPr lang="zh-CN" altLang="en-US"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422011" y="109692"/>
            <a:ext cx="1569660" cy="369332"/>
          </a:xfrm>
          <a:prstGeom prst="rect">
            <a:avLst/>
          </a:prstGeom>
          <a:noFill/>
        </p:spPr>
        <p:txBody>
          <a:bodyPr wrap="none" rtlCol="0">
            <a:spAutoFit/>
          </a:bodyPr>
          <a:lstStyle/>
          <a:p>
            <a:r>
              <a:rPr lang="zh-CN" altLang="en-US" dirty="0" smtClean="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仿真实验结果</a:t>
            </a:r>
            <a:endParaRPr lang="zh-CN" altLang="en-US"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11059856" y="119796"/>
            <a:ext cx="1107996"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总结展望</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0" y="0"/>
            <a:ext cx="1877050" cy="5973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92D050"/>
                </a:solidFill>
                <a:latin typeface="+mn-ea"/>
              </a:rPr>
              <a:t>Part 4</a:t>
            </a:r>
            <a:endParaRPr lang="zh-CN" altLang="en-US" sz="2400" b="1" dirty="0">
              <a:solidFill>
                <a:srgbClr val="92D050"/>
              </a:solidFill>
              <a:latin typeface="+mn-ea"/>
            </a:endParaRPr>
          </a:p>
        </p:txBody>
      </p:sp>
      <p:sp>
        <p:nvSpPr>
          <p:cNvPr id="14" name="直角三角形 13"/>
          <p:cNvSpPr/>
          <p:nvPr/>
        </p:nvSpPr>
        <p:spPr>
          <a:xfrm>
            <a:off x="1877050" y="0"/>
            <a:ext cx="235204" cy="597392"/>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2096212" y="568473"/>
            <a:ext cx="10079746" cy="10235"/>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941477" y="163259"/>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021932"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9377919"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11025763"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2706624" y="1507961"/>
            <a:ext cx="8385318"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1015275" y="1277128"/>
            <a:ext cx="1415772" cy="461665"/>
          </a:xfrm>
          <a:prstGeom prst="rect">
            <a:avLst/>
          </a:prstGeom>
          <a:noFill/>
        </p:spPr>
        <p:txBody>
          <a:bodyPr wrap="none" rtlCol="0">
            <a:spAutoFit/>
          </a:bodyPr>
          <a:lstStyle/>
          <a:p>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实验结果</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063401" y="6055894"/>
            <a:ext cx="10044582"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7" name="Rectangle 12"/>
          <p:cNvSpPr>
            <a:spLocks noChangeArrowheads="1"/>
          </p:cNvSpPr>
          <p:nvPr/>
        </p:nvSpPr>
        <p:spPr bwMode="auto">
          <a:xfrm>
            <a:off x="1306286" y="7091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4" name="图片 33" descr="C:\Users\mike\Desktop\论文图片\FIR滤波器.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125" y="2430042"/>
            <a:ext cx="4680000" cy="2598119"/>
          </a:xfrm>
          <a:prstGeom prst="rect">
            <a:avLst/>
          </a:prstGeom>
          <a:noFill/>
          <a:ln>
            <a:noFill/>
          </a:ln>
        </p:spPr>
      </p:pic>
      <p:pic>
        <p:nvPicPr>
          <p:cNvPr id="35" name="图片 34" descr="C:\Users\mike\Desktop\论文图片\kalman(0.001,0.01).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88663" y="2420938"/>
            <a:ext cx="4680000" cy="2598119"/>
          </a:xfrm>
          <a:prstGeom prst="rect">
            <a:avLst/>
          </a:prstGeom>
          <a:noFill/>
          <a:ln>
            <a:noFill/>
          </a:ln>
        </p:spPr>
      </p:pic>
      <p:sp>
        <p:nvSpPr>
          <p:cNvPr id="3" name="文本框 2"/>
          <p:cNvSpPr txBox="1"/>
          <p:nvPr/>
        </p:nvSpPr>
        <p:spPr>
          <a:xfrm>
            <a:off x="5094515" y="1852550"/>
            <a:ext cx="1980029" cy="400110"/>
          </a:xfrm>
          <a:prstGeom prst="rect">
            <a:avLst/>
          </a:prstGeom>
          <a:noFill/>
        </p:spPr>
        <p:txBody>
          <a:bodyPr wrap="none" rtlCol="0">
            <a:spAutoFit/>
          </a:bodyPr>
          <a:lstStyle/>
          <a:p>
            <a:r>
              <a:rPr lang="zh-CN" altLang="en-US" sz="2000" dirty="0" smtClean="0">
                <a:solidFill>
                  <a:schemeClr val="bg1"/>
                </a:solidFill>
              </a:rPr>
              <a:t>滤波器效果比较</a:t>
            </a:r>
            <a:endParaRPr lang="zh-CN" altLang="en-US" sz="2000" dirty="0">
              <a:solidFill>
                <a:schemeClr val="bg1"/>
              </a:solidFill>
            </a:endParaRPr>
          </a:p>
        </p:txBody>
      </p:sp>
      <p:sp>
        <p:nvSpPr>
          <p:cNvPr id="38" name="文本框 37"/>
          <p:cNvSpPr txBox="1"/>
          <p:nvPr/>
        </p:nvSpPr>
        <p:spPr>
          <a:xfrm>
            <a:off x="2883726" y="5092534"/>
            <a:ext cx="1107996" cy="338554"/>
          </a:xfrm>
          <a:prstGeom prst="rect">
            <a:avLst/>
          </a:prstGeom>
          <a:noFill/>
        </p:spPr>
        <p:txBody>
          <a:bodyPr wrap="none" rtlCol="0">
            <a:spAutoFit/>
          </a:bodyPr>
          <a:lstStyle/>
          <a:p>
            <a:r>
              <a:rPr lang="en-US" altLang="zh-CN" sz="1600" dirty="0" smtClean="0">
                <a:solidFill>
                  <a:schemeClr val="bg1"/>
                </a:solidFill>
                <a:latin typeface="+mn-ea"/>
              </a:rPr>
              <a:t>FIR</a:t>
            </a:r>
            <a:r>
              <a:rPr lang="zh-CN" altLang="en-US" sz="1600" dirty="0" smtClean="0">
                <a:solidFill>
                  <a:schemeClr val="bg1"/>
                </a:solidFill>
                <a:latin typeface="+mn-ea"/>
              </a:rPr>
              <a:t>滤波器</a:t>
            </a:r>
            <a:endParaRPr lang="zh-CN" altLang="en-US" sz="1600" dirty="0">
              <a:solidFill>
                <a:schemeClr val="bg1"/>
              </a:solidFill>
              <a:latin typeface="+mn-ea"/>
            </a:endParaRPr>
          </a:p>
        </p:txBody>
      </p:sp>
      <p:sp>
        <p:nvSpPr>
          <p:cNvPr id="39" name="文本框 38"/>
          <p:cNvSpPr txBox="1"/>
          <p:nvPr/>
        </p:nvSpPr>
        <p:spPr>
          <a:xfrm>
            <a:off x="8059388" y="5066803"/>
            <a:ext cx="1415772" cy="338554"/>
          </a:xfrm>
          <a:prstGeom prst="rect">
            <a:avLst/>
          </a:prstGeom>
          <a:noFill/>
        </p:spPr>
        <p:txBody>
          <a:bodyPr wrap="none" rtlCol="0">
            <a:spAutoFit/>
          </a:bodyPr>
          <a:lstStyle/>
          <a:p>
            <a:r>
              <a:rPr lang="zh-CN" altLang="en-US" sz="1600" dirty="0" smtClean="0">
                <a:solidFill>
                  <a:schemeClr val="bg1"/>
                </a:solidFill>
                <a:latin typeface="+mn-ea"/>
              </a:rPr>
              <a:t>卡尔曼滤波器</a:t>
            </a:r>
            <a:endParaRPr lang="zh-CN" altLang="en-US" sz="1600" dirty="0">
              <a:solidFill>
                <a:schemeClr val="bg1"/>
              </a:solidFill>
              <a:latin typeface="+mn-ea"/>
            </a:endParaRPr>
          </a:p>
        </p:txBody>
      </p:sp>
    </p:spTree>
    <p:extLst>
      <p:ext uri="{BB962C8B-B14F-4D97-AF65-F5344CB8AC3E}">
        <p14:creationId xmlns:p14="http://schemas.microsoft.com/office/powerpoint/2010/main" val="1138821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文本框 3"/>
          <p:cNvSpPr txBox="1"/>
          <p:nvPr/>
        </p:nvSpPr>
        <p:spPr>
          <a:xfrm>
            <a:off x="5310184" y="116943"/>
            <a:ext cx="646331"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绪论</a:t>
            </a:r>
          </a:p>
        </p:txBody>
      </p:sp>
      <p:sp>
        <p:nvSpPr>
          <p:cNvPr id="5" name="文本框 4"/>
          <p:cNvSpPr txBox="1"/>
          <p:nvPr/>
        </p:nvSpPr>
        <p:spPr>
          <a:xfrm>
            <a:off x="5973561" y="116943"/>
            <a:ext cx="2031325"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多重升压斩波电路</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030985" y="113663"/>
            <a:ext cx="1338828" cy="369332"/>
          </a:xfrm>
          <a:prstGeom prst="rect">
            <a:avLst/>
          </a:prstGeom>
          <a:noFill/>
        </p:spPr>
        <p:txBody>
          <a:bodyPr wrap="none" rtlCol="0">
            <a:spAutoFit/>
          </a:bodyPr>
          <a:lstStyle/>
          <a:p>
            <a:r>
              <a:rPr lang="zh-CN" altLang="en-US" dirty="0" smtClean="0">
                <a:solidFill>
                  <a:schemeClr val="bg1">
                    <a:lumMod val="95000"/>
                  </a:schemeClr>
                </a:solidFill>
                <a:latin typeface="微软雅黑" panose="020B0503020204020204" pitchFamily="34" charset="-122"/>
                <a:ea typeface="微软雅黑" panose="020B0503020204020204" pitchFamily="34" charset="-122"/>
              </a:rPr>
              <a:t>滤波器设计</a:t>
            </a:r>
            <a:endParaRPr lang="zh-CN" altLang="en-US"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422011" y="109692"/>
            <a:ext cx="1569660" cy="369332"/>
          </a:xfrm>
          <a:prstGeom prst="rect">
            <a:avLst/>
          </a:prstGeom>
          <a:noFill/>
        </p:spPr>
        <p:txBody>
          <a:bodyPr wrap="none" rtlCol="0">
            <a:spAutoFit/>
          </a:bodyPr>
          <a:lstStyle/>
          <a:p>
            <a:r>
              <a:rPr lang="zh-CN" altLang="en-US" dirty="0" smtClean="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仿真实验结果</a:t>
            </a:r>
            <a:endParaRPr lang="zh-CN" altLang="en-US"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11059856" y="119796"/>
            <a:ext cx="1107996"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总结展望</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0" y="0"/>
            <a:ext cx="1877050" cy="5973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92D050"/>
                </a:solidFill>
                <a:latin typeface="+mn-ea"/>
              </a:rPr>
              <a:t>Part 4</a:t>
            </a:r>
            <a:endParaRPr lang="zh-CN" altLang="en-US" sz="2400" b="1" dirty="0">
              <a:solidFill>
                <a:srgbClr val="92D050"/>
              </a:solidFill>
              <a:latin typeface="+mn-ea"/>
            </a:endParaRPr>
          </a:p>
        </p:txBody>
      </p:sp>
      <p:sp>
        <p:nvSpPr>
          <p:cNvPr id="14" name="直角三角形 13"/>
          <p:cNvSpPr/>
          <p:nvPr/>
        </p:nvSpPr>
        <p:spPr>
          <a:xfrm>
            <a:off x="1877050" y="0"/>
            <a:ext cx="235204" cy="597392"/>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2096212" y="568473"/>
            <a:ext cx="10079746" cy="10235"/>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941477" y="163259"/>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021932"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9377919"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11025763"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2706624" y="1507961"/>
            <a:ext cx="8385318"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1015275" y="1277128"/>
            <a:ext cx="1415772" cy="461665"/>
          </a:xfrm>
          <a:prstGeom prst="rect">
            <a:avLst/>
          </a:prstGeom>
          <a:noFill/>
        </p:spPr>
        <p:txBody>
          <a:bodyPr wrap="none" rtlCol="0">
            <a:spAutoFit/>
          </a:bodyPr>
          <a:lstStyle/>
          <a:p>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实验结果</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063401" y="6055894"/>
            <a:ext cx="10044582"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7" name="Rectangle 12"/>
          <p:cNvSpPr>
            <a:spLocks noChangeArrowheads="1"/>
          </p:cNvSpPr>
          <p:nvPr/>
        </p:nvSpPr>
        <p:spPr bwMode="auto">
          <a:xfrm>
            <a:off x="1306286" y="7091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p:cNvSpPr txBox="1"/>
          <p:nvPr/>
        </p:nvSpPr>
        <p:spPr>
          <a:xfrm>
            <a:off x="5094515" y="1852550"/>
            <a:ext cx="1980029" cy="400110"/>
          </a:xfrm>
          <a:prstGeom prst="rect">
            <a:avLst/>
          </a:prstGeom>
          <a:noFill/>
        </p:spPr>
        <p:txBody>
          <a:bodyPr wrap="none" rtlCol="0">
            <a:spAutoFit/>
          </a:bodyPr>
          <a:lstStyle/>
          <a:p>
            <a:r>
              <a:rPr lang="zh-CN" altLang="en-US" sz="2000" dirty="0" smtClean="0">
                <a:solidFill>
                  <a:schemeClr val="bg1"/>
                </a:solidFill>
              </a:rPr>
              <a:t>滤波器效果比较</a:t>
            </a:r>
            <a:endParaRPr lang="zh-CN" altLang="en-US" sz="2000" dirty="0">
              <a:solidFill>
                <a:schemeClr val="bg1"/>
              </a:solidFill>
            </a:endParaRPr>
          </a:p>
        </p:txBody>
      </p:sp>
      <p:sp>
        <p:nvSpPr>
          <p:cNvPr id="38" name="文本框 37"/>
          <p:cNvSpPr txBox="1"/>
          <p:nvPr/>
        </p:nvSpPr>
        <p:spPr>
          <a:xfrm>
            <a:off x="2883726" y="5092534"/>
            <a:ext cx="1210588" cy="338554"/>
          </a:xfrm>
          <a:prstGeom prst="rect">
            <a:avLst/>
          </a:prstGeom>
          <a:noFill/>
        </p:spPr>
        <p:txBody>
          <a:bodyPr wrap="none" rtlCol="0">
            <a:spAutoFit/>
          </a:bodyPr>
          <a:lstStyle/>
          <a:p>
            <a:r>
              <a:rPr lang="zh-CN" altLang="en-US" sz="1600" dirty="0" smtClean="0">
                <a:solidFill>
                  <a:schemeClr val="bg1"/>
                </a:solidFill>
                <a:latin typeface="+mn-ea"/>
              </a:rPr>
              <a:t>中值滤波器</a:t>
            </a:r>
            <a:endParaRPr lang="zh-CN" altLang="en-US" sz="1600" dirty="0">
              <a:solidFill>
                <a:schemeClr val="bg1"/>
              </a:solidFill>
              <a:latin typeface="+mn-ea"/>
            </a:endParaRPr>
          </a:p>
        </p:txBody>
      </p:sp>
      <p:sp>
        <p:nvSpPr>
          <p:cNvPr id="39" name="文本框 38"/>
          <p:cNvSpPr txBox="1"/>
          <p:nvPr/>
        </p:nvSpPr>
        <p:spPr>
          <a:xfrm>
            <a:off x="8130640" y="5090553"/>
            <a:ext cx="1210588" cy="338554"/>
          </a:xfrm>
          <a:prstGeom prst="rect">
            <a:avLst/>
          </a:prstGeom>
          <a:noFill/>
        </p:spPr>
        <p:txBody>
          <a:bodyPr wrap="none" rtlCol="0">
            <a:spAutoFit/>
          </a:bodyPr>
          <a:lstStyle/>
          <a:p>
            <a:r>
              <a:rPr lang="zh-CN" altLang="en-US" sz="1600" dirty="0" smtClean="0">
                <a:solidFill>
                  <a:schemeClr val="bg1"/>
                </a:solidFill>
                <a:latin typeface="+mn-ea"/>
              </a:rPr>
              <a:t>均值滤波器</a:t>
            </a:r>
            <a:endParaRPr lang="zh-CN" altLang="en-US" sz="1600" dirty="0">
              <a:solidFill>
                <a:schemeClr val="bg1"/>
              </a:solidFill>
              <a:latin typeface="+mn-ea"/>
            </a:endParaRPr>
          </a:p>
        </p:txBody>
      </p:sp>
      <p:pic>
        <p:nvPicPr>
          <p:cNvPr id="24" name="图片 23" descr="C:\Users\mike\Desktop\论文图片\MF2(3).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125" y="2420938"/>
            <a:ext cx="4680000" cy="2598119"/>
          </a:xfrm>
          <a:prstGeom prst="rect">
            <a:avLst/>
          </a:prstGeom>
          <a:noFill/>
          <a:ln>
            <a:noFill/>
          </a:ln>
        </p:spPr>
      </p:pic>
      <p:pic>
        <p:nvPicPr>
          <p:cNvPr id="25" name="图片 24" descr="C:\Users\mike\Desktop\论文图片\average(3).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75388" y="2420938"/>
            <a:ext cx="4680000" cy="2598119"/>
          </a:xfrm>
          <a:prstGeom prst="rect">
            <a:avLst/>
          </a:prstGeom>
          <a:noFill/>
          <a:ln>
            <a:noFill/>
          </a:ln>
        </p:spPr>
      </p:pic>
    </p:spTree>
    <p:extLst>
      <p:ext uri="{BB962C8B-B14F-4D97-AF65-F5344CB8AC3E}">
        <p14:creationId xmlns:p14="http://schemas.microsoft.com/office/powerpoint/2010/main" val="23132258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文本框 3"/>
          <p:cNvSpPr txBox="1"/>
          <p:nvPr/>
        </p:nvSpPr>
        <p:spPr>
          <a:xfrm>
            <a:off x="5310184" y="116943"/>
            <a:ext cx="646331"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绪论</a:t>
            </a:r>
          </a:p>
        </p:txBody>
      </p:sp>
      <p:sp>
        <p:nvSpPr>
          <p:cNvPr id="5" name="文本框 4"/>
          <p:cNvSpPr txBox="1"/>
          <p:nvPr/>
        </p:nvSpPr>
        <p:spPr>
          <a:xfrm>
            <a:off x="5973561" y="116943"/>
            <a:ext cx="2031325"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多重升压斩波电路</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030985" y="113663"/>
            <a:ext cx="1338828" cy="369332"/>
          </a:xfrm>
          <a:prstGeom prst="rect">
            <a:avLst/>
          </a:prstGeom>
          <a:noFill/>
        </p:spPr>
        <p:txBody>
          <a:bodyPr wrap="none" rtlCol="0">
            <a:spAutoFit/>
          </a:bodyPr>
          <a:lstStyle/>
          <a:p>
            <a:r>
              <a:rPr lang="zh-CN" altLang="en-US" dirty="0" smtClean="0">
                <a:solidFill>
                  <a:schemeClr val="bg1">
                    <a:lumMod val="95000"/>
                  </a:schemeClr>
                </a:solidFill>
                <a:latin typeface="微软雅黑" panose="020B0503020204020204" pitchFamily="34" charset="-122"/>
                <a:ea typeface="微软雅黑" panose="020B0503020204020204" pitchFamily="34" charset="-122"/>
              </a:rPr>
              <a:t>滤波器设计</a:t>
            </a:r>
            <a:endParaRPr lang="zh-CN" altLang="en-US"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422011" y="109692"/>
            <a:ext cx="1569660" cy="369332"/>
          </a:xfrm>
          <a:prstGeom prst="rect">
            <a:avLst/>
          </a:prstGeom>
          <a:noFill/>
        </p:spPr>
        <p:txBody>
          <a:bodyPr wrap="none" rtlCol="0">
            <a:spAutoFit/>
          </a:bodyPr>
          <a:lstStyle/>
          <a:p>
            <a:r>
              <a:rPr lang="zh-CN" altLang="en-US" dirty="0" smtClean="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仿真实验结果</a:t>
            </a:r>
            <a:endParaRPr lang="zh-CN" altLang="en-US"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11059856" y="119796"/>
            <a:ext cx="1107996"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总结展望</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0" y="0"/>
            <a:ext cx="1877050" cy="5973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92D050"/>
                </a:solidFill>
                <a:latin typeface="+mn-ea"/>
              </a:rPr>
              <a:t>Part 4</a:t>
            </a:r>
            <a:endParaRPr lang="zh-CN" altLang="en-US" sz="2400" b="1" dirty="0">
              <a:solidFill>
                <a:srgbClr val="92D050"/>
              </a:solidFill>
              <a:latin typeface="+mn-ea"/>
            </a:endParaRPr>
          </a:p>
        </p:txBody>
      </p:sp>
      <p:sp>
        <p:nvSpPr>
          <p:cNvPr id="14" name="直角三角形 13"/>
          <p:cNvSpPr/>
          <p:nvPr/>
        </p:nvSpPr>
        <p:spPr>
          <a:xfrm>
            <a:off x="1877050" y="0"/>
            <a:ext cx="235204" cy="597392"/>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2096212" y="568473"/>
            <a:ext cx="10079746" cy="10235"/>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941477" y="163259"/>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021932"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9377919"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11025763"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2706624" y="1507961"/>
            <a:ext cx="8385318"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1015275" y="1277128"/>
            <a:ext cx="1415772" cy="461665"/>
          </a:xfrm>
          <a:prstGeom prst="rect">
            <a:avLst/>
          </a:prstGeom>
          <a:noFill/>
        </p:spPr>
        <p:txBody>
          <a:bodyPr wrap="none" rtlCol="0">
            <a:spAutoFit/>
          </a:bodyPr>
          <a:lstStyle/>
          <a:p>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实验结果</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063401" y="6055894"/>
            <a:ext cx="10044582"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7" name="Rectangle 12"/>
          <p:cNvSpPr>
            <a:spLocks noChangeArrowheads="1"/>
          </p:cNvSpPr>
          <p:nvPr/>
        </p:nvSpPr>
        <p:spPr bwMode="auto">
          <a:xfrm>
            <a:off x="1306286" y="7091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p:cNvSpPr txBox="1"/>
          <p:nvPr/>
        </p:nvSpPr>
        <p:spPr>
          <a:xfrm>
            <a:off x="5094515" y="1852550"/>
            <a:ext cx="1980029" cy="400110"/>
          </a:xfrm>
          <a:prstGeom prst="rect">
            <a:avLst/>
          </a:prstGeom>
          <a:noFill/>
        </p:spPr>
        <p:txBody>
          <a:bodyPr wrap="none" rtlCol="0">
            <a:spAutoFit/>
          </a:bodyPr>
          <a:lstStyle/>
          <a:p>
            <a:r>
              <a:rPr lang="zh-CN" altLang="en-US" sz="2000" dirty="0" smtClean="0">
                <a:solidFill>
                  <a:schemeClr val="bg1"/>
                </a:solidFill>
              </a:rPr>
              <a:t>滤波器效果比较</a:t>
            </a:r>
            <a:endParaRPr lang="zh-CN" altLang="en-US" sz="2000" dirty="0">
              <a:solidFill>
                <a:schemeClr val="bg1"/>
              </a:solidFill>
            </a:endParaRPr>
          </a:p>
        </p:txBody>
      </p:sp>
      <p:sp>
        <p:nvSpPr>
          <p:cNvPr id="38" name="文本框 37"/>
          <p:cNvSpPr txBox="1"/>
          <p:nvPr/>
        </p:nvSpPr>
        <p:spPr>
          <a:xfrm>
            <a:off x="5413170" y="5341917"/>
            <a:ext cx="1210588" cy="338554"/>
          </a:xfrm>
          <a:prstGeom prst="rect">
            <a:avLst/>
          </a:prstGeom>
          <a:noFill/>
        </p:spPr>
        <p:txBody>
          <a:bodyPr wrap="none" rtlCol="0">
            <a:spAutoFit/>
          </a:bodyPr>
          <a:lstStyle/>
          <a:p>
            <a:r>
              <a:rPr lang="zh-CN" altLang="en-US" sz="1600" dirty="0" smtClean="0">
                <a:solidFill>
                  <a:schemeClr val="bg1"/>
                </a:solidFill>
                <a:latin typeface="+mn-ea"/>
              </a:rPr>
              <a:t>混合滤波器</a:t>
            </a:r>
            <a:endParaRPr lang="zh-CN" altLang="en-US" sz="1600" dirty="0">
              <a:solidFill>
                <a:schemeClr val="bg1"/>
              </a:solidFill>
              <a:latin typeface="+mn-ea"/>
            </a:endParaRPr>
          </a:p>
        </p:txBody>
      </p:sp>
      <p:sp>
        <p:nvSpPr>
          <p:cNvPr id="2" name="Rectangle 2"/>
          <p:cNvSpPr>
            <a:spLocks noChangeArrowheads="1"/>
          </p:cNvSpPr>
          <p:nvPr/>
        </p:nvSpPr>
        <p:spPr bwMode="auto">
          <a:xfrm>
            <a:off x="3325091" y="18050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121" name="图片 38" descr="MMF(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8215" y="2309748"/>
            <a:ext cx="5362424" cy="28800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p:cNvSpPr>
            <a:spLocks noChangeArrowheads="1"/>
          </p:cNvSpPr>
          <p:nvPr/>
        </p:nvSpPr>
        <p:spPr bwMode="auto">
          <a:xfrm>
            <a:off x="3325091" y="509117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6565348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文本框 3"/>
          <p:cNvSpPr txBox="1"/>
          <p:nvPr/>
        </p:nvSpPr>
        <p:spPr>
          <a:xfrm>
            <a:off x="5310184" y="116943"/>
            <a:ext cx="646331"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绪论</a:t>
            </a:r>
          </a:p>
        </p:txBody>
      </p:sp>
      <p:sp>
        <p:nvSpPr>
          <p:cNvPr id="5" name="文本框 4"/>
          <p:cNvSpPr txBox="1"/>
          <p:nvPr/>
        </p:nvSpPr>
        <p:spPr>
          <a:xfrm>
            <a:off x="5973561" y="116943"/>
            <a:ext cx="2031325"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多重升压斩波电路</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030985" y="113663"/>
            <a:ext cx="1338828" cy="369332"/>
          </a:xfrm>
          <a:prstGeom prst="rect">
            <a:avLst/>
          </a:prstGeom>
          <a:noFill/>
        </p:spPr>
        <p:txBody>
          <a:bodyPr wrap="none" rtlCol="0">
            <a:spAutoFit/>
          </a:bodyPr>
          <a:lstStyle/>
          <a:p>
            <a:r>
              <a:rPr lang="zh-CN" altLang="en-US" dirty="0" smtClean="0">
                <a:solidFill>
                  <a:schemeClr val="bg1">
                    <a:lumMod val="95000"/>
                  </a:schemeClr>
                </a:solidFill>
                <a:latin typeface="微软雅黑" panose="020B0503020204020204" pitchFamily="34" charset="-122"/>
                <a:ea typeface="微软雅黑" panose="020B0503020204020204" pitchFamily="34" charset="-122"/>
              </a:rPr>
              <a:t>滤波器设计</a:t>
            </a:r>
            <a:endParaRPr lang="zh-CN" altLang="en-US"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422011" y="109692"/>
            <a:ext cx="1569660" cy="369332"/>
          </a:xfrm>
          <a:prstGeom prst="rect">
            <a:avLst/>
          </a:prstGeom>
          <a:noFill/>
        </p:spPr>
        <p:txBody>
          <a:bodyPr wrap="none" rtlCol="0">
            <a:spAutoFit/>
          </a:bodyPr>
          <a:lstStyle/>
          <a:p>
            <a:r>
              <a:rPr lang="zh-CN" altLang="en-US" dirty="0" smtClean="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仿真实验结果</a:t>
            </a:r>
            <a:endParaRPr lang="zh-CN" altLang="en-US"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11059856" y="119796"/>
            <a:ext cx="1107996"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总结展望</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0" y="0"/>
            <a:ext cx="1877050" cy="5973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92D050"/>
                </a:solidFill>
                <a:latin typeface="+mn-ea"/>
              </a:rPr>
              <a:t>Part 4</a:t>
            </a:r>
            <a:endParaRPr lang="zh-CN" altLang="en-US" sz="2400" b="1" dirty="0">
              <a:solidFill>
                <a:srgbClr val="92D050"/>
              </a:solidFill>
              <a:latin typeface="+mn-ea"/>
            </a:endParaRPr>
          </a:p>
        </p:txBody>
      </p:sp>
      <p:sp>
        <p:nvSpPr>
          <p:cNvPr id="14" name="直角三角形 13"/>
          <p:cNvSpPr/>
          <p:nvPr/>
        </p:nvSpPr>
        <p:spPr>
          <a:xfrm>
            <a:off x="1877050" y="0"/>
            <a:ext cx="235204" cy="597392"/>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2096212" y="568473"/>
            <a:ext cx="10079746" cy="10235"/>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941477" y="163259"/>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021932"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9377919"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11025763"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2706624" y="1507961"/>
            <a:ext cx="8385318"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1015275" y="1277128"/>
            <a:ext cx="1415772" cy="461665"/>
          </a:xfrm>
          <a:prstGeom prst="rect">
            <a:avLst/>
          </a:prstGeom>
          <a:noFill/>
        </p:spPr>
        <p:txBody>
          <a:bodyPr wrap="none" rtlCol="0">
            <a:spAutoFit/>
          </a:bodyPr>
          <a:lstStyle/>
          <a:p>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实验结果</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063401" y="6055894"/>
            <a:ext cx="10044582"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7" name="Rectangle 12"/>
          <p:cNvSpPr>
            <a:spLocks noChangeArrowheads="1"/>
          </p:cNvSpPr>
          <p:nvPr/>
        </p:nvSpPr>
        <p:spPr bwMode="auto">
          <a:xfrm>
            <a:off x="1306286" y="7091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p:cNvSpPr txBox="1"/>
          <p:nvPr/>
        </p:nvSpPr>
        <p:spPr>
          <a:xfrm>
            <a:off x="5094515" y="1852550"/>
            <a:ext cx="1980029" cy="400110"/>
          </a:xfrm>
          <a:prstGeom prst="rect">
            <a:avLst/>
          </a:prstGeom>
          <a:noFill/>
        </p:spPr>
        <p:txBody>
          <a:bodyPr wrap="none" rtlCol="0">
            <a:spAutoFit/>
          </a:bodyPr>
          <a:lstStyle/>
          <a:p>
            <a:r>
              <a:rPr lang="zh-CN" altLang="en-US" sz="2000" dirty="0" smtClean="0">
                <a:solidFill>
                  <a:schemeClr val="bg1"/>
                </a:solidFill>
              </a:rPr>
              <a:t>滤波器性能比较</a:t>
            </a:r>
            <a:endParaRPr lang="zh-CN" altLang="en-US" sz="2000" dirty="0">
              <a:solidFill>
                <a:schemeClr val="bg1"/>
              </a:solidFill>
            </a:endParaRPr>
          </a:p>
        </p:txBody>
      </p:sp>
      <p:sp>
        <p:nvSpPr>
          <p:cNvPr id="2" name="Rectangle 2"/>
          <p:cNvSpPr>
            <a:spLocks noChangeArrowheads="1"/>
          </p:cNvSpPr>
          <p:nvPr/>
        </p:nvSpPr>
        <p:spPr bwMode="auto">
          <a:xfrm>
            <a:off x="3325091" y="18050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表格 11"/>
          <p:cNvGraphicFramePr>
            <a:graphicFrameLocks noGrp="1"/>
          </p:cNvGraphicFramePr>
          <p:nvPr>
            <p:extLst>
              <p:ext uri="{D42A27DB-BD31-4B8C-83A1-F6EECF244321}">
                <p14:modId xmlns:p14="http://schemas.microsoft.com/office/powerpoint/2010/main" val="253755963"/>
              </p:ext>
            </p:extLst>
          </p:nvPr>
        </p:nvGraphicFramePr>
        <p:xfrm>
          <a:off x="1127125" y="2433231"/>
          <a:ext cx="4681540" cy="2580095"/>
        </p:xfrm>
        <a:graphic>
          <a:graphicData uri="http://schemas.openxmlformats.org/drawingml/2006/table">
            <a:tbl>
              <a:tblPr firstRow="1" firstCol="1" bandRow="1">
                <a:tableStyleId>{5C22544A-7EE6-4342-B048-85BDC9FD1C3A}</a:tableStyleId>
              </a:tblPr>
              <a:tblGrid>
                <a:gridCol w="1170385"/>
                <a:gridCol w="1170385"/>
                <a:gridCol w="1170385"/>
                <a:gridCol w="1170385"/>
              </a:tblGrid>
              <a:tr h="512080">
                <a:tc>
                  <a:txBody>
                    <a:bodyPr/>
                    <a:lstStyle/>
                    <a:p>
                      <a:pPr algn="ctr">
                        <a:lnSpc>
                          <a:spcPct val="150000"/>
                        </a:lnSpc>
                        <a:spcAft>
                          <a:spcPts val="0"/>
                        </a:spcAft>
                      </a:pPr>
                      <a:r>
                        <a:rPr lang="en-US" sz="1300" kern="10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050" kern="100">
                          <a:effectLst/>
                        </a:rPr>
                        <a:t>均方差</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050" kern="100">
                          <a:effectLst/>
                        </a:rPr>
                        <a:t>算法复杂度</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050" kern="100" dirty="0">
                          <a:effectLst/>
                        </a:rPr>
                        <a:t>信号滞后</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13603">
                <a:tc>
                  <a:txBody>
                    <a:bodyPr/>
                    <a:lstStyle/>
                    <a:p>
                      <a:pPr algn="ctr">
                        <a:lnSpc>
                          <a:spcPct val="150000"/>
                        </a:lnSpc>
                        <a:spcAft>
                          <a:spcPts val="0"/>
                        </a:spcAft>
                      </a:pPr>
                      <a:r>
                        <a:rPr lang="en-US" sz="1050" kern="100">
                          <a:effectLst/>
                        </a:rPr>
                        <a:t>FIR</a:t>
                      </a:r>
                      <a:r>
                        <a:rPr lang="zh-CN" sz="1050" kern="100">
                          <a:effectLst/>
                        </a:rPr>
                        <a:t>低通滤波器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050" kern="100">
                          <a:effectLst/>
                        </a:rPr>
                        <a:t>36.9683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050" kern="100" dirty="0">
                          <a:effectLst/>
                        </a:rPr>
                        <a:t>O(1)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050" kern="100">
                          <a:effectLst/>
                        </a:rPr>
                        <a:t>严重滞后</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13603">
                <a:tc>
                  <a:txBody>
                    <a:bodyPr/>
                    <a:lstStyle/>
                    <a:p>
                      <a:pPr algn="ctr">
                        <a:lnSpc>
                          <a:spcPct val="150000"/>
                        </a:lnSpc>
                        <a:spcAft>
                          <a:spcPts val="0"/>
                        </a:spcAft>
                      </a:pPr>
                      <a:r>
                        <a:rPr lang="zh-CN" sz="1050" kern="100">
                          <a:effectLst/>
                        </a:rPr>
                        <a:t>卡尔曼滤波器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050" kern="100">
                          <a:effectLst/>
                        </a:rPr>
                        <a:t>11.2869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050" kern="100" dirty="0">
                          <a:effectLst/>
                        </a:rPr>
                        <a:t>O(1)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050" kern="100">
                          <a:effectLst/>
                        </a:rPr>
                        <a:t>轻微滞后</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13603">
                <a:tc>
                  <a:txBody>
                    <a:bodyPr/>
                    <a:lstStyle/>
                    <a:p>
                      <a:pPr algn="ctr">
                        <a:lnSpc>
                          <a:spcPct val="150000"/>
                        </a:lnSpc>
                        <a:spcAft>
                          <a:spcPts val="0"/>
                        </a:spcAft>
                      </a:pPr>
                      <a:r>
                        <a:rPr lang="zh-CN" sz="1050" kern="100">
                          <a:effectLst/>
                        </a:rPr>
                        <a:t>中值滤波器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050" kern="100">
                          <a:effectLst/>
                        </a:rPr>
                        <a:t>1.3184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050" kern="100">
                          <a:effectLst/>
                        </a:rPr>
                        <a:t>O(nlogn)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050" kern="100">
                          <a:effectLst/>
                        </a:rPr>
                        <a:t>无滞后</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13603">
                <a:tc>
                  <a:txBody>
                    <a:bodyPr/>
                    <a:lstStyle/>
                    <a:p>
                      <a:pPr algn="ctr">
                        <a:lnSpc>
                          <a:spcPct val="150000"/>
                        </a:lnSpc>
                        <a:spcAft>
                          <a:spcPts val="0"/>
                        </a:spcAft>
                      </a:pPr>
                      <a:r>
                        <a:rPr lang="zh-CN" sz="1050" kern="100">
                          <a:effectLst/>
                        </a:rPr>
                        <a:t>均值滤波器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050" kern="100">
                          <a:effectLst/>
                        </a:rPr>
                        <a:t>1.9387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050" kern="100" dirty="0">
                          <a:effectLst/>
                        </a:rPr>
                        <a:t>O(1)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050" kern="100">
                          <a:effectLst/>
                        </a:rPr>
                        <a:t>无滞后</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13603">
                <a:tc>
                  <a:txBody>
                    <a:bodyPr/>
                    <a:lstStyle/>
                    <a:p>
                      <a:pPr algn="ctr">
                        <a:lnSpc>
                          <a:spcPct val="150000"/>
                        </a:lnSpc>
                        <a:spcAft>
                          <a:spcPts val="0"/>
                        </a:spcAft>
                      </a:pPr>
                      <a:r>
                        <a:rPr lang="zh-CN" sz="1050" kern="100" dirty="0">
                          <a:effectLst/>
                        </a:rPr>
                        <a:t>混合滤波器</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050" kern="100">
                          <a:effectLst/>
                        </a:rPr>
                        <a:t>0.6091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050" kern="100" dirty="0">
                          <a:effectLst/>
                        </a:rPr>
                        <a:t>O(</a:t>
                      </a:r>
                      <a:r>
                        <a:rPr lang="en-US" sz="1050" kern="100" dirty="0" err="1">
                          <a:effectLst/>
                        </a:rPr>
                        <a:t>nlogn</a:t>
                      </a:r>
                      <a:r>
                        <a:rPr lang="en-US" sz="1050" kern="100" dirty="0">
                          <a:effectLst/>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050" kern="100" dirty="0">
                          <a:effectLst/>
                        </a:rPr>
                        <a:t>无滞后</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1295526889"/>
              </p:ext>
            </p:extLst>
          </p:nvPr>
        </p:nvGraphicFramePr>
        <p:xfrm>
          <a:off x="6275388" y="2420938"/>
          <a:ext cx="4681536" cy="2592389"/>
        </p:xfrm>
        <a:graphic>
          <a:graphicData uri="http://schemas.openxmlformats.org/drawingml/2006/table">
            <a:tbl>
              <a:tblPr firstRow="1" firstCol="1" bandRow="1">
                <a:tableStyleId>{5C22544A-7EE6-4342-B048-85BDC9FD1C3A}</a:tableStyleId>
              </a:tblPr>
              <a:tblGrid>
                <a:gridCol w="1170384"/>
                <a:gridCol w="1170384"/>
                <a:gridCol w="1170384"/>
                <a:gridCol w="1170384"/>
              </a:tblGrid>
              <a:tr h="514519">
                <a:tc>
                  <a:txBody>
                    <a:bodyPr/>
                    <a:lstStyle/>
                    <a:p>
                      <a:pPr algn="ctr">
                        <a:lnSpc>
                          <a:spcPct val="150000"/>
                        </a:lnSpc>
                        <a:spcAft>
                          <a:spcPts val="0"/>
                        </a:spcAft>
                      </a:pPr>
                      <a:r>
                        <a:rPr lang="en-US" sz="1300" kern="10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050" kern="100">
                          <a:effectLst/>
                        </a:rPr>
                        <a:t>均方差</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050" kern="100">
                          <a:effectLst/>
                        </a:rPr>
                        <a:t>算法复杂度</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050" kern="100">
                          <a:effectLst/>
                        </a:rPr>
                        <a:t>信号滞后</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15574">
                <a:tc>
                  <a:txBody>
                    <a:bodyPr/>
                    <a:lstStyle/>
                    <a:p>
                      <a:pPr algn="ctr">
                        <a:lnSpc>
                          <a:spcPct val="150000"/>
                        </a:lnSpc>
                        <a:spcAft>
                          <a:spcPts val="0"/>
                        </a:spcAft>
                      </a:pPr>
                      <a:r>
                        <a:rPr lang="en-US" sz="1050" kern="100">
                          <a:effectLst/>
                        </a:rPr>
                        <a:t>FIR</a:t>
                      </a:r>
                      <a:r>
                        <a:rPr lang="zh-CN" sz="1050" kern="100">
                          <a:effectLst/>
                        </a:rPr>
                        <a:t>低通滤波器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050" kern="100">
                          <a:effectLst/>
                        </a:rPr>
                        <a:t>50.8829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050" kern="100">
                          <a:effectLst/>
                        </a:rPr>
                        <a:t>O(1)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050" kern="100">
                          <a:effectLst/>
                        </a:rPr>
                        <a:t>严重滞后</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15574">
                <a:tc>
                  <a:txBody>
                    <a:bodyPr/>
                    <a:lstStyle/>
                    <a:p>
                      <a:pPr algn="ctr">
                        <a:lnSpc>
                          <a:spcPct val="150000"/>
                        </a:lnSpc>
                        <a:spcAft>
                          <a:spcPts val="0"/>
                        </a:spcAft>
                      </a:pPr>
                      <a:r>
                        <a:rPr lang="zh-CN" sz="1050" kern="100">
                          <a:effectLst/>
                        </a:rPr>
                        <a:t>卡尔曼滤波器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050" kern="100">
                          <a:effectLst/>
                        </a:rPr>
                        <a:t>14.12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050" kern="100">
                          <a:effectLst/>
                        </a:rPr>
                        <a:t>O(1)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050" kern="100" dirty="0">
                          <a:effectLst/>
                        </a:rPr>
                        <a:t>轻微滞后</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15574">
                <a:tc>
                  <a:txBody>
                    <a:bodyPr/>
                    <a:lstStyle/>
                    <a:p>
                      <a:pPr algn="ctr">
                        <a:lnSpc>
                          <a:spcPct val="150000"/>
                        </a:lnSpc>
                        <a:spcAft>
                          <a:spcPts val="0"/>
                        </a:spcAft>
                      </a:pPr>
                      <a:r>
                        <a:rPr lang="zh-CN" sz="1050" kern="100">
                          <a:effectLst/>
                        </a:rPr>
                        <a:t>中值滤波器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050" kern="100">
                          <a:effectLst/>
                        </a:rPr>
                        <a:t>0.8665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050" kern="100">
                          <a:effectLst/>
                        </a:rPr>
                        <a:t>O(nlogn)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050" kern="100" dirty="0">
                          <a:effectLst/>
                        </a:rPr>
                        <a:t>无滞后</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15574">
                <a:tc>
                  <a:txBody>
                    <a:bodyPr/>
                    <a:lstStyle/>
                    <a:p>
                      <a:pPr algn="ctr">
                        <a:lnSpc>
                          <a:spcPct val="150000"/>
                        </a:lnSpc>
                        <a:spcAft>
                          <a:spcPts val="0"/>
                        </a:spcAft>
                      </a:pPr>
                      <a:r>
                        <a:rPr lang="zh-CN" sz="1050" kern="100">
                          <a:effectLst/>
                        </a:rPr>
                        <a:t>均值滤波器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050" kern="100">
                          <a:effectLst/>
                        </a:rPr>
                        <a:t>2.0277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050" kern="100">
                          <a:effectLst/>
                        </a:rPr>
                        <a:t>O(1)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050" kern="100">
                          <a:effectLst/>
                        </a:rPr>
                        <a:t>无滞后</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15574">
                <a:tc>
                  <a:txBody>
                    <a:bodyPr/>
                    <a:lstStyle/>
                    <a:p>
                      <a:pPr algn="ctr">
                        <a:lnSpc>
                          <a:spcPct val="150000"/>
                        </a:lnSpc>
                        <a:spcAft>
                          <a:spcPts val="0"/>
                        </a:spcAft>
                      </a:pPr>
                      <a:r>
                        <a:rPr lang="zh-CN" sz="1050" kern="100">
                          <a:effectLst/>
                        </a:rPr>
                        <a:t>混合滤波器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050" kern="100">
                          <a:effectLst/>
                        </a:rPr>
                        <a:t>1.2884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050" kern="100" dirty="0">
                          <a:effectLst/>
                        </a:rPr>
                        <a:t>O(</a:t>
                      </a:r>
                      <a:r>
                        <a:rPr lang="en-US" sz="1050" kern="100" dirty="0" err="1">
                          <a:effectLst/>
                        </a:rPr>
                        <a:t>nlogn</a:t>
                      </a:r>
                      <a:r>
                        <a:rPr lang="en-US" sz="1050" kern="100" dirty="0">
                          <a:effectLst/>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050" kern="100" dirty="0">
                          <a:effectLst/>
                        </a:rPr>
                        <a:t>无滞后</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26" name="文本框 25"/>
          <p:cNvSpPr txBox="1"/>
          <p:nvPr/>
        </p:nvSpPr>
        <p:spPr>
          <a:xfrm>
            <a:off x="2468092" y="5092534"/>
            <a:ext cx="2232662" cy="338554"/>
          </a:xfrm>
          <a:prstGeom prst="rect">
            <a:avLst/>
          </a:prstGeom>
          <a:noFill/>
        </p:spPr>
        <p:txBody>
          <a:bodyPr wrap="none" rtlCol="0">
            <a:spAutoFit/>
          </a:bodyPr>
          <a:lstStyle/>
          <a:p>
            <a:r>
              <a:rPr lang="en-US" altLang="zh-CN" sz="1600" dirty="0" smtClean="0">
                <a:solidFill>
                  <a:schemeClr val="bg1"/>
                </a:solidFill>
                <a:latin typeface="+mn-ea"/>
              </a:rPr>
              <a:t>P=6%</a:t>
            </a:r>
            <a:r>
              <a:rPr lang="zh-CN" altLang="en-US" sz="1600" dirty="0" smtClean="0">
                <a:solidFill>
                  <a:schemeClr val="bg1"/>
                </a:solidFill>
                <a:latin typeface="+mn-ea"/>
              </a:rPr>
              <a:t>，</a:t>
            </a:r>
            <a:r>
              <a:rPr lang="en-US" altLang="zh-CN" sz="1600" dirty="0" err="1">
                <a:solidFill>
                  <a:schemeClr val="bg1"/>
                </a:solidFill>
              </a:rPr>
              <a:t>g</a:t>
            </a:r>
            <a:r>
              <a:rPr lang="en-US" altLang="zh-CN" sz="1600" baseline="-25000" dirty="0" err="1">
                <a:solidFill>
                  <a:schemeClr val="bg1"/>
                </a:solidFill>
              </a:rPr>
              <a:t>impult</a:t>
            </a:r>
            <a:r>
              <a:rPr lang="en-US" altLang="zh-CN" sz="1600" dirty="0">
                <a:solidFill>
                  <a:schemeClr val="bg1"/>
                </a:solidFill>
              </a:rPr>
              <a:t>=25,g</a:t>
            </a:r>
            <a:r>
              <a:rPr lang="en-US" altLang="zh-CN" sz="1600" baseline="-25000" dirty="0">
                <a:solidFill>
                  <a:schemeClr val="bg1"/>
                </a:solidFill>
              </a:rPr>
              <a:t>gauss</a:t>
            </a:r>
            <a:r>
              <a:rPr lang="en-US" altLang="zh-CN" sz="1600" dirty="0">
                <a:solidFill>
                  <a:schemeClr val="bg1"/>
                </a:solidFill>
              </a:rPr>
              <a:t>=1</a:t>
            </a:r>
            <a:endParaRPr lang="zh-CN" altLang="en-US" sz="1600" dirty="0">
              <a:solidFill>
                <a:schemeClr val="bg1"/>
              </a:solidFill>
              <a:latin typeface="+mn-ea"/>
            </a:endParaRPr>
          </a:p>
        </p:txBody>
      </p:sp>
      <p:sp>
        <p:nvSpPr>
          <p:cNvPr id="27" name="文本框 26"/>
          <p:cNvSpPr txBox="1"/>
          <p:nvPr/>
        </p:nvSpPr>
        <p:spPr>
          <a:xfrm>
            <a:off x="7513126" y="5013325"/>
            <a:ext cx="2335255" cy="338554"/>
          </a:xfrm>
          <a:prstGeom prst="rect">
            <a:avLst/>
          </a:prstGeom>
          <a:noFill/>
        </p:spPr>
        <p:txBody>
          <a:bodyPr wrap="none" rtlCol="0">
            <a:spAutoFit/>
          </a:bodyPr>
          <a:lstStyle/>
          <a:p>
            <a:r>
              <a:rPr lang="en-US" altLang="zh-CN" sz="1600" dirty="0" smtClean="0">
                <a:solidFill>
                  <a:schemeClr val="bg1"/>
                </a:solidFill>
                <a:latin typeface="+mn-ea"/>
              </a:rPr>
              <a:t>P=10%</a:t>
            </a:r>
            <a:r>
              <a:rPr lang="zh-CN" altLang="en-US" sz="1600" dirty="0" smtClean="0">
                <a:solidFill>
                  <a:schemeClr val="bg1"/>
                </a:solidFill>
                <a:latin typeface="+mn-ea"/>
              </a:rPr>
              <a:t>，</a:t>
            </a:r>
            <a:r>
              <a:rPr lang="en-US" altLang="zh-CN" sz="1600" dirty="0" err="1">
                <a:solidFill>
                  <a:schemeClr val="bg1"/>
                </a:solidFill>
              </a:rPr>
              <a:t>g</a:t>
            </a:r>
            <a:r>
              <a:rPr lang="en-US" altLang="zh-CN" sz="1600" baseline="-25000" dirty="0" err="1">
                <a:solidFill>
                  <a:schemeClr val="bg1"/>
                </a:solidFill>
              </a:rPr>
              <a:t>impult</a:t>
            </a:r>
            <a:r>
              <a:rPr lang="en-US" altLang="zh-CN" sz="1600" dirty="0">
                <a:solidFill>
                  <a:schemeClr val="bg1"/>
                </a:solidFill>
              </a:rPr>
              <a:t>=25,g</a:t>
            </a:r>
            <a:r>
              <a:rPr lang="en-US" altLang="zh-CN" sz="1600" baseline="-25000" dirty="0">
                <a:solidFill>
                  <a:schemeClr val="bg1"/>
                </a:solidFill>
              </a:rPr>
              <a:t>gauss</a:t>
            </a:r>
            <a:r>
              <a:rPr lang="en-US" altLang="zh-CN" sz="1600" dirty="0">
                <a:solidFill>
                  <a:schemeClr val="bg1"/>
                </a:solidFill>
              </a:rPr>
              <a:t>=1</a:t>
            </a:r>
            <a:endParaRPr lang="zh-CN" altLang="en-US" sz="1600" dirty="0">
              <a:solidFill>
                <a:schemeClr val="bg1"/>
              </a:solidFill>
              <a:latin typeface="+mn-ea"/>
            </a:endParaRPr>
          </a:p>
        </p:txBody>
      </p:sp>
    </p:spTree>
    <p:extLst>
      <p:ext uri="{BB962C8B-B14F-4D97-AF65-F5344CB8AC3E}">
        <p14:creationId xmlns:p14="http://schemas.microsoft.com/office/powerpoint/2010/main" val="23227508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文本框 3"/>
          <p:cNvSpPr txBox="1"/>
          <p:nvPr/>
        </p:nvSpPr>
        <p:spPr>
          <a:xfrm>
            <a:off x="5310184" y="116943"/>
            <a:ext cx="646331"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绪论</a:t>
            </a:r>
          </a:p>
        </p:txBody>
      </p:sp>
      <p:sp>
        <p:nvSpPr>
          <p:cNvPr id="5" name="文本框 4"/>
          <p:cNvSpPr txBox="1"/>
          <p:nvPr/>
        </p:nvSpPr>
        <p:spPr>
          <a:xfrm>
            <a:off x="5973561" y="116943"/>
            <a:ext cx="2031325"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多重升压斩波电路</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030985" y="113663"/>
            <a:ext cx="1338828" cy="369332"/>
          </a:xfrm>
          <a:prstGeom prst="rect">
            <a:avLst/>
          </a:prstGeom>
          <a:noFill/>
        </p:spPr>
        <p:txBody>
          <a:bodyPr wrap="none" rtlCol="0">
            <a:spAutoFit/>
          </a:bodyPr>
          <a:lstStyle/>
          <a:p>
            <a:r>
              <a:rPr lang="zh-CN" altLang="en-US" dirty="0" smtClean="0">
                <a:solidFill>
                  <a:schemeClr val="bg1">
                    <a:lumMod val="95000"/>
                  </a:schemeClr>
                </a:solidFill>
                <a:latin typeface="微软雅黑" panose="020B0503020204020204" pitchFamily="34" charset="-122"/>
                <a:ea typeface="微软雅黑" panose="020B0503020204020204" pitchFamily="34" charset="-122"/>
              </a:rPr>
              <a:t>滤波器设计</a:t>
            </a:r>
            <a:endParaRPr lang="zh-CN" altLang="en-US"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422011" y="109692"/>
            <a:ext cx="1569660" cy="369332"/>
          </a:xfrm>
          <a:prstGeom prst="rect">
            <a:avLst/>
          </a:prstGeom>
          <a:noFill/>
        </p:spPr>
        <p:txBody>
          <a:bodyPr wrap="none" rtlCol="0">
            <a:spAutoFit/>
          </a:bodyPr>
          <a:lstStyle/>
          <a:p>
            <a:r>
              <a:rPr lang="zh-CN" altLang="en-US" dirty="0" smtClean="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仿真实验结果</a:t>
            </a:r>
            <a:endParaRPr lang="zh-CN" altLang="en-US"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11059856" y="119796"/>
            <a:ext cx="1107996"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总结展望</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0" y="0"/>
            <a:ext cx="1877050" cy="5973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92D050"/>
                </a:solidFill>
                <a:latin typeface="+mn-ea"/>
              </a:rPr>
              <a:t>Part 4</a:t>
            </a:r>
            <a:endParaRPr lang="zh-CN" altLang="en-US" sz="2400" b="1" dirty="0">
              <a:solidFill>
                <a:srgbClr val="92D050"/>
              </a:solidFill>
              <a:latin typeface="+mn-ea"/>
            </a:endParaRPr>
          </a:p>
        </p:txBody>
      </p:sp>
      <p:sp>
        <p:nvSpPr>
          <p:cNvPr id="14" name="直角三角形 13"/>
          <p:cNvSpPr/>
          <p:nvPr/>
        </p:nvSpPr>
        <p:spPr>
          <a:xfrm>
            <a:off x="1877050" y="0"/>
            <a:ext cx="235204" cy="597392"/>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2096212" y="568473"/>
            <a:ext cx="10079746" cy="10235"/>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941477" y="163259"/>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021932"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9377919"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11025763"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2706624" y="1507961"/>
            <a:ext cx="8385318"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1015275" y="1277128"/>
            <a:ext cx="1415772" cy="461665"/>
          </a:xfrm>
          <a:prstGeom prst="rect">
            <a:avLst/>
          </a:prstGeom>
          <a:noFill/>
        </p:spPr>
        <p:txBody>
          <a:bodyPr wrap="none" rtlCol="0">
            <a:spAutoFit/>
          </a:bodyPr>
          <a:lstStyle/>
          <a:p>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实验结论</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063401" y="6055894"/>
            <a:ext cx="10044582"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7" name="Rectangle 12"/>
          <p:cNvSpPr>
            <a:spLocks noChangeArrowheads="1"/>
          </p:cNvSpPr>
          <p:nvPr/>
        </p:nvSpPr>
        <p:spPr bwMode="auto">
          <a:xfrm>
            <a:off x="1306286" y="7091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3325091" y="18050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5" name="组合 24"/>
          <p:cNvGrpSpPr/>
          <p:nvPr/>
        </p:nvGrpSpPr>
        <p:grpSpPr>
          <a:xfrm>
            <a:off x="1103375" y="2398777"/>
            <a:ext cx="9964428" cy="400110"/>
            <a:chOff x="1267326" y="2135841"/>
            <a:chExt cx="9964428" cy="400110"/>
          </a:xfrm>
        </p:grpSpPr>
        <p:sp>
          <p:nvSpPr>
            <p:cNvPr id="28" name="椭圆 27"/>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9" name="文本框 28"/>
            <p:cNvSpPr txBox="1"/>
            <p:nvPr/>
          </p:nvSpPr>
          <p:spPr>
            <a:xfrm>
              <a:off x="1684544" y="2135841"/>
              <a:ext cx="9547210" cy="400110"/>
            </a:xfrm>
            <a:prstGeom prst="rect">
              <a:avLst/>
            </a:prstGeom>
            <a:noFill/>
          </p:spPr>
          <p:txBody>
            <a:bodyPr wrap="square" rtlCol="0">
              <a:spAutoFit/>
            </a:bodyPr>
            <a:lstStyle/>
            <a:p>
              <a:r>
                <a:rPr lang="en-US" altLang="zh-CN" sz="2000" dirty="0" smtClean="0">
                  <a:solidFill>
                    <a:schemeClr val="bg1"/>
                  </a:solidFill>
                  <a:latin typeface="+mn-ea"/>
                </a:rPr>
                <a:t>FIR</a:t>
              </a:r>
              <a:r>
                <a:rPr lang="zh-CN" altLang="en-US" sz="2000" dirty="0" smtClean="0">
                  <a:solidFill>
                    <a:schemeClr val="bg1"/>
                  </a:solidFill>
                  <a:latin typeface="+mn-ea"/>
                </a:rPr>
                <a:t>滤波器和卡尔曼滤波器对本文中的信号滤波效果不理想</a:t>
              </a:r>
              <a:endParaRPr lang="zh-CN" altLang="en-US" sz="2000" dirty="0">
                <a:solidFill>
                  <a:schemeClr val="bg1"/>
                </a:solidFill>
                <a:latin typeface="+mn-ea"/>
              </a:endParaRPr>
            </a:p>
          </p:txBody>
        </p:sp>
      </p:grpSp>
      <p:grpSp>
        <p:nvGrpSpPr>
          <p:cNvPr id="30" name="组合 29"/>
          <p:cNvGrpSpPr/>
          <p:nvPr/>
        </p:nvGrpSpPr>
        <p:grpSpPr>
          <a:xfrm>
            <a:off x="1092200" y="3133068"/>
            <a:ext cx="10011229" cy="400110"/>
            <a:chOff x="1267326" y="2135841"/>
            <a:chExt cx="10011229" cy="400110"/>
          </a:xfrm>
        </p:grpSpPr>
        <p:sp>
          <p:nvSpPr>
            <p:cNvPr id="31" name="椭圆 30"/>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2" name="文本框 31"/>
            <p:cNvSpPr txBox="1"/>
            <p:nvPr/>
          </p:nvSpPr>
          <p:spPr>
            <a:xfrm>
              <a:off x="1696419" y="2135841"/>
              <a:ext cx="9582136" cy="400110"/>
            </a:xfrm>
            <a:prstGeom prst="rect">
              <a:avLst/>
            </a:prstGeom>
            <a:noFill/>
          </p:spPr>
          <p:txBody>
            <a:bodyPr wrap="square" rtlCol="0">
              <a:spAutoFit/>
            </a:bodyPr>
            <a:lstStyle/>
            <a:p>
              <a:r>
                <a:rPr lang="zh-CN" altLang="en-US" sz="2000" dirty="0" smtClean="0">
                  <a:solidFill>
                    <a:schemeClr val="bg1"/>
                  </a:solidFill>
                  <a:latin typeface="+mn-ea"/>
                </a:rPr>
                <a:t>均值滤波器对高斯噪声有很好的平滑作用，但单独使用时受脉冲噪声干扰较大</a:t>
              </a:r>
              <a:endParaRPr lang="zh-CN" altLang="en-US" sz="2000" dirty="0">
                <a:solidFill>
                  <a:schemeClr val="bg1"/>
                </a:solidFill>
                <a:latin typeface="+mn-ea"/>
              </a:endParaRPr>
            </a:p>
          </p:txBody>
        </p:sp>
      </p:grpSp>
      <p:grpSp>
        <p:nvGrpSpPr>
          <p:cNvPr id="33" name="组合 32"/>
          <p:cNvGrpSpPr/>
          <p:nvPr/>
        </p:nvGrpSpPr>
        <p:grpSpPr>
          <a:xfrm>
            <a:off x="1092200" y="3807982"/>
            <a:ext cx="10011229" cy="400110"/>
            <a:chOff x="1267326" y="2135841"/>
            <a:chExt cx="10011229" cy="400110"/>
          </a:xfrm>
        </p:grpSpPr>
        <p:sp>
          <p:nvSpPr>
            <p:cNvPr id="34" name="椭圆 33"/>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5" name="文本框 34"/>
            <p:cNvSpPr txBox="1"/>
            <p:nvPr/>
          </p:nvSpPr>
          <p:spPr>
            <a:xfrm>
              <a:off x="1696419" y="2135841"/>
              <a:ext cx="9582136" cy="400110"/>
            </a:xfrm>
            <a:prstGeom prst="rect">
              <a:avLst/>
            </a:prstGeom>
            <a:noFill/>
          </p:spPr>
          <p:txBody>
            <a:bodyPr wrap="square" rtlCol="0">
              <a:spAutoFit/>
            </a:bodyPr>
            <a:lstStyle/>
            <a:p>
              <a:r>
                <a:rPr lang="zh-CN" altLang="en-US" sz="2000" dirty="0" smtClean="0">
                  <a:solidFill>
                    <a:schemeClr val="bg1"/>
                  </a:solidFill>
                  <a:latin typeface="+mn-ea"/>
                </a:rPr>
                <a:t>中值滤波器对脉冲噪声具有良好抑制作用，尤其是脉冲噪声较大时效果更明显</a:t>
              </a:r>
              <a:endParaRPr lang="zh-CN" altLang="en-US" sz="2000" dirty="0">
                <a:solidFill>
                  <a:schemeClr val="bg1"/>
                </a:solidFill>
                <a:latin typeface="+mn-ea"/>
              </a:endParaRPr>
            </a:p>
          </p:txBody>
        </p:sp>
      </p:grpSp>
      <p:grpSp>
        <p:nvGrpSpPr>
          <p:cNvPr id="36" name="组合 35"/>
          <p:cNvGrpSpPr/>
          <p:nvPr/>
        </p:nvGrpSpPr>
        <p:grpSpPr>
          <a:xfrm>
            <a:off x="1092200" y="4494771"/>
            <a:ext cx="10011229" cy="707886"/>
            <a:chOff x="1267326" y="2135841"/>
            <a:chExt cx="10011229" cy="707886"/>
          </a:xfrm>
        </p:grpSpPr>
        <p:sp>
          <p:nvSpPr>
            <p:cNvPr id="38" name="椭圆 37"/>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9" name="文本框 38"/>
            <p:cNvSpPr txBox="1"/>
            <p:nvPr/>
          </p:nvSpPr>
          <p:spPr>
            <a:xfrm>
              <a:off x="1696419" y="2135841"/>
              <a:ext cx="9582136" cy="707886"/>
            </a:xfrm>
            <a:prstGeom prst="rect">
              <a:avLst/>
            </a:prstGeom>
            <a:noFill/>
          </p:spPr>
          <p:txBody>
            <a:bodyPr wrap="square" rtlCol="0">
              <a:spAutoFit/>
            </a:bodyPr>
            <a:lstStyle/>
            <a:p>
              <a:r>
                <a:rPr lang="zh-CN" altLang="en-US" sz="2000" dirty="0" smtClean="0">
                  <a:solidFill>
                    <a:schemeClr val="bg1"/>
                  </a:solidFill>
                  <a:latin typeface="+mn-ea"/>
                </a:rPr>
                <a:t>混合滤波器对脉冲噪声和高斯噪声均有良好的抑制效果，但脉冲噪声强度的增加会使滤波器性能大为下降，</a:t>
              </a:r>
              <a:endParaRPr lang="zh-CN" altLang="en-US" sz="2000" dirty="0">
                <a:solidFill>
                  <a:schemeClr val="bg1"/>
                </a:solidFill>
                <a:latin typeface="+mn-ea"/>
              </a:endParaRPr>
            </a:p>
          </p:txBody>
        </p:sp>
      </p:grpSp>
    </p:spTree>
    <p:extLst>
      <p:ext uri="{BB962C8B-B14F-4D97-AF65-F5344CB8AC3E}">
        <p14:creationId xmlns:p14="http://schemas.microsoft.com/office/powerpoint/2010/main" val="12320091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文本框 3"/>
          <p:cNvSpPr txBox="1"/>
          <p:nvPr/>
        </p:nvSpPr>
        <p:spPr>
          <a:xfrm>
            <a:off x="5310184" y="116943"/>
            <a:ext cx="646331"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绪论</a:t>
            </a:r>
          </a:p>
        </p:txBody>
      </p:sp>
      <p:sp>
        <p:nvSpPr>
          <p:cNvPr id="5" name="文本框 4"/>
          <p:cNvSpPr txBox="1"/>
          <p:nvPr/>
        </p:nvSpPr>
        <p:spPr>
          <a:xfrm>
            <a:off x="5973561" y="116943"/>
            <a:ext cx="2031325"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多重升压斩波电路</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030985" y="113663"/>
            <a:ext cx="1338828" cy="369332"/>
          </a:xfrm>
          <a:prstGeom prst="rect">
            <a:avLst/>
          </a:prstGeom>
          <a:noFill/>
        </p:spPr>
        <p:txBody>
          <a:bodyPr wrap="none" rtlCol="0">
            <a:spAutoFit/>
          </a:bodyPr>
          <a:lstStyle/>
          <a:p>
            <a:r>
              <a:rPr lang="zh-CN" altLang="en-US" dirty="0" smtClean="0">
                <a:solidFill>
                  <a:schemeClr val="bg1">
                    <a:lumMod val="95000"/>
                  </a:schemeClr>
                </a:solidFill>
                <a:latin typeface="微软雅黑" panose="020B0503020204020204" pitchFamily="34" charset="-122"/>
                <a:ea typeface="微软雅黑" panose="020B0503020204020204" pitchFamily="34" charset="-122"/>
              </a:rPr>
              <a:t>滤波器设计</a:t>
            </a:r>
            <a:endParaRPr lang="zh-CN" altLang="en-US"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422011" y="109692"/>
            <a:ext cx="1569660"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仿真实验结果</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059856" y="119796"/>
            <a:ext cx="1107996" cy="369332"/>
          </a:xfrm>
          <a:prstGeom prst="rect">
            <a:avLst/>
          </a:prstGeom>
          <a:noFill/>
        </p:spPr>
        <p:txBody>
          <a:bodyPr wrap="none" rtlCol="0">
            <a:spAutoFit/>
          </a:bodyPr>
          <a:lstStyle/>
          <a:p>
            <a:r>
              <a:rPr lang="zh-CN" altLang="en-US" dirty="0" smtClean="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总结展望</a:t>
            </a:r>
            <a:endParaRPr lang="zh-CN" altLang="en-US"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1" name="矩形 10"/>
          <p:cNvSpPr/>
          <p:nvPr/>
        </p:nvSpPr>
        <p:spPr>
          <a:xfrm>
            <a:off x="0" y="0"/>
            <a:ext cx="1877050" cy="5973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92D050"/>
                </a:solidFill>
                <a:latin typeface="+mn-ea"/>
              </a:rPr>
              <a:t>Part 4</a:t>
            </a:r>
            <a:endParaRPr lang="zh-CN" altLang="en-US" sz="2400" b="1" dirty="0">
              <a:solidFill>
                <a:srgbClr val="92D050"/>
              </a:solidFill>
              <a:latin typeface="+mn-ea"/>
            </a:endParaRPr>
          </a:p>
        </p:txBody>
      </p:sp>
      <p:sp>
        <p:nvSpPr>
          <p:cNvPr id="14" name="直角三角形 13"/>
          <p:cNvSpPr/>
          <p:nvPr/>
        </p:nvSpPr>
        <p:spPr>
          <a:xfrm>
            <a:off x="1877050" y="0"/>
            <a:ext cx="235204" cy="597392"/>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2096212" y="568473"/>
            <a:ext cx="10079746" cy="10235"/>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941477" y="163259"/>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021932"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9377919"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11025763"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2706624" y="1507961"/>
            <a:ext cx="8385318"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1015275" y="1277128"/>
            <a:ext cx="1415772" cy="461665"/>
          </a:xfrm>
          <a:prstGeom prst="rect">
            <a:avLst/>
          </a:prstGeom>
          <a:noFill/>
        </p:spPr>
        <p:txBody>
          <a:bodyPr wrap="none" rtlCol="0">
            <a:spAutoFit/>
          </a:bodyPr>
          <a:lstStyle/>
          <a:p>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总结展望</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063401" y="6055894"/>
            <a:ext cx="10044582"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7" name="Rectangle 12"/>
          <p:cNvSpPr>
            <a:spLocks noChangeArrowheads="1"/>
          </p:cNvSpPr>
          <p:nvPr/>
        </p:nvSpPr>
        <p:spPr bwMode="auto">
          <a:xfrm>
            <a:off x="1306286" y="7091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5" name="组合 24"/>
          <p:cNvGrpSpPr/>
          <p:nvPr/>
        </p:nvGrpSpPr>
        <p:grpSpPr>
          <a:xfrm>
            <a:off x="1103375" y="2398777"/>
            <a:ext cx="4858038" cy="707886"/>
            <a:chOff x="1267326" y="2135841"/>
            <a:chExt cx="4858038" cy="707886"/>
          </a:xfrm>
        </p:grpSpPr>
        <p:sp>
          <p:nvSpPr>
            <p:cNvPr id="28" name="椭圆 27"/>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9" name="文本框 28"/>
            <p:cNvSpPr txBox="1"/>
            <p:nvPr/>
          </p:nvSpPr>
          <p:spPr>
            <a:xfrm>
              <a:off x="1684544" y="2135841"/>
              <a:ext cx="4440820" cy="707886"/>
            </a:xfrm>
            <a:prstGeom prst="rect">
              <a:avLst/>
            </a:prstGeom>
            <a:noFill/>
          </p:spPr>
          <p:txBody>
            <a:bodyPr wrap="square" rtlCol="0">
              <a:spAutoFit/>
            </a:bodyPr>
            <a:lstStyle/>
            <a:p>
              <a:r>
                <a:rPr lang="zh-CN" altLang="en-US" sz="2000" dirty="0" smtClean="0">
                  <a:solidFill>
                    <a:schemeClr val="bg1"/>
                  </a:solidFill>
                  <a:latin typeface="+mn-ea"/>
                </a:rPr>
                <a:t>研究了多重升压斩波电路原理，建立了仿真电路模型</a:t>
              </a:r>
              <a:endParaRPr lang="zh-CN" altLang="en-US" sz="2000" dirty="0">
                <a:solidFill>
                  <a:schemeClr val="bg1"/>
                </a:solidFill>
                <a:latin typeface="+mn-ea"/>
              </a:endParaRPr>
            </a:p>
          </p:txBody>
        </p:sp>
      </p:grpSp>
      <p:cxnSp>
        <p:nvCxnSpPr>
          <p:cNvPr id="13" name="直接连接符 12"/>
          <p:cNvCxnSpPr/>
          <p:nvPr/>
        </p:nvCxnSpPr>
        <p:spPr>
          <a:xfrm>
            <a:off x="6019800" y="2137559"/>
            <a:ext cx="0" cy="339634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253840" y="1923803"/>
            <a:ext cx="697627" cy="400110"/>
          </a:xfrm>
          <a:prstGeom prst="rect">
            <a:avLst/>
          </a:prstGeom>
          <a:noFill/>
        </p:spPr>
        <p:txBody>
          <a:bodyPr wrap="none" rtlCol="0">
            <a:spAutoFit/>
          </a:bodyPr>
          <a:lstStyle/>
          <a:p>
            <a:r>
              <a:rPr lang="zh-CN" altLang="en-US" sz="2000" dirty="0" smtClean="0">
                <a:solidFill>
                  <a:schemeClr val="bg1"/>
                </a:solidFill>
              </a:rPr>
              <a:t>总结</a:t>
            </a:r>
            <a:endParaRPr lang="zh-CN" altLang="en-US" sz="2000" dirty="0">
              <a:solidFill>
                <a:schemeClr val="bg1"/>
              </a:solidFill>
            </a:endParaRPr>
          </a:p>
        </p:txBody>
      </p:sp>
      <p:grpSp>
        <p:nvGrpSpPr>
          <p:cNvPr id="40" name="组合 39"/>
          <p:cNvGrpSpPr/>
          <p:nvPr/>
        </p:nvGrpSpPr>
        <p:grpSpPr>
          <a:xfrm>
            <a:off x="1127125" y="3429000"/>
            <a:ext cx="4858038" cy="707886"/>
            <a:chOff x="1267326" y="2135841"/>
            <a:chExt cx="4858038" cy="707886"/>
          </a:xfrm>
        </p:grpSpPr>
        <p:sp>
          <p:nvSpPr>
            <p:cNvPr id="41" name="椭圆 40"/>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2" name="文本框 41"/>
            <p:cNvSpPr txBox="1"/>
            <p:nvPr/>
          </p:nvSpPr>
          <p:spPr>
            <a:xfrm>
              <a:off x="1684544" y="2135841"/>
              <a:ext cx="4440820" cy="707886"/>
            </a:xfrm>
            <a:prstGeom prst="rect">
              <a:avLst/>
            </a:prstGeom>
            <a:noFill/>
          </p:spPr>
          <p:txBody>
            <a:bodyPr wrap="square" rtlCol="0">
              <a:spAutoFit/>
            </a:bodyPr>
            <a:lstStyle/>
            <a:p>
              <a:r>
                <a:rPr lang="zh-CN" altLang="en-US" sz="2000" dirty="0" smtClean="0">
                  <a:solidFill>
                    <a:schemeClr val="bg1"/>
                  </a:solidFill>
                  <a:latin typeface="+mn-ea"/>
                </a:rPr>
                <a:t>建立了</a:t>
              </a:r>
              <a:r>
                <a:rPr lang="zh-CN" altLang="en-US" sz="2000" dirty="0">
                  <a:solidFill>
                    <a:schemeClr val="bg1"/>
                  </a:solidFill>
                  <a:latin typeface="+mn-ea"/>
                </a:rPr>
                <a:t>由</a:t>
              </a:r>
              <a:r>
                <a:rPr lang="zh-CN" altLang="en-US" sz="2000" dirty="0" smtClean="0">
                  <a:solidFill>
                    <a:schemeClr val="bg1"/>
                  </a:solidFill>
                  <a:latin typeface="+mn-ea"/>
                </a:rPr>
                <a:t>脉冲噪声和高斯噪声组成的噪声模型</a:t>
              </a:r>
              <a:endParaRPr lang="zh-CN" altLang="en-US" sz="2000" dirty="0">
                <a:solidFill>
                  <a:schemeClr val="bg1"/>
                </a:solidFill>
                <a:latin typeface="+mn-ea"/>
              </a:endParaRPr>
            </a:p>
          </p:txBody>
        </p:sp>
      </p:grpSp>
      <p:grpSp>
        <p:nvGrpSpPr>
          <p:cNvPr id="43" name="组合 42"/>
          <p:cNvGrpSpPr/>
          <p:nvPr/>
        </p:nvGrpSpPr>
        <p:grpSpPr>
          <a:xfrm>
            <a:off x="1127125" y="4353295"/>
            <a:ext cx="4858038" cy="1015663"/>
            <a:chOff x="1267326" y="2135841"/>
            <a:chExt cx="4858038" cy="1015663"/>
          </a:xfrm>
        </p:grpSpPr>
        <p:sp>
          <p:nvSpPr>
            <p:cNvPr id="44" name="椭圆 43"/>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5" name="文本框 44"/>
            <p:cNvSpPr txBox="1"/>
            <p:nvPr/>
          </p:nvSpPr>
          <p:spPr>
            <a:xfrm>
              <a:off x="1684544" y="2135841"/>
              <a:ext cx="4440820" cy="1015663"/>
            </a:xfrm>
            <a:prstGeom prst="rect">
              <a:avLst/>
            </a:prstGeom>
            <a:noFill/>
          </p:spPr>
          <p:txBody>
            <a:bodyPr wrap="square" rtlCol="0">
              <a:spAutoFit/>
            </a:bodyPr>
            <a:lstStyle/>
            <a:p>
              <a:r>
                <a:rPr lang="zh-CN" altLang="en-US" sz="2000" dirty="0" smtClean="0">
                  <a:solidFill>
                    <a:schemeClr val="bg1"/>
                  </a:solidFill>
                  <a:latin typeface="+mn-ea"/>
                </a:rPr>
                <a:t>对比了</a:t>
              </a:r>
              <a:r>
                <a:rPr lang="en-US" altLang="zh-CN" sz="2000" dirty="0" smtClean="0">
                  <a:solidFill>
                    <a:schemeClr val="bg1"/>
                  </a:solidFill>
                  <a:latin typeface="+mn-ea"/>
                </a:rPr>
                <a:t>IIR</a:t>
              </a:r>
              <a:r>
                <a:rPr lang="zh-CN" altLang="en-US" sz="2000" dirty="0" smtClean="0">
                  <a:solidFill>
                    <a:schemeClr val="bg1"/>
                  </a:solidFill>
                  <a:latin typeface="+mn-ea"/>
                </a:rPr>
                <a:t>、</a:t>
              </a:r>
              <a:r>
                <a:rPr lang="en-US" altLang="zh-CN" sz="2000" dirty="0" smtClean="0">
                  <a:solidFill>
                    <a:schemeClr val="bg1"/>
                  </a:solidFill>
                  <a:latin typeface="+mn-ea"/>
                </a:rPr>
                <a:t>FIR</a:t>
              </a:r>
              <a:r>
                <a:rPr lang="zh-CN" altLang="en-US" sz="2000" dirty="0" smtClean="0">
                  <a:solidFill>
                    <a:schemeClr val="bg1"/>
                  </a:solidFill>
                  <a:latin typeface="+mn-ea"/>
                </a:rPr>
                <a:t>、卡尔曼、中值滤波器、均值滤波器以及在本文提出的混合滤波器对该电路信号的滤波效果</a:t>
              </a:r>
              <a:endParaRPr lang="zh-CN" altLang="en-US" sz="2000" dirty="0">
                <a:solidFill>
                  <a:schemeClr val="bg1"/>
                </a:solidFill>
                <a:latin typeface="+mn-ea"/>
              </a:endParaRPr>
            </a:p>
          </p:txBody>
        </p:sp>
      </p:grpSp>
      <p:sp>
        <p:nvSpPr>
          <p:cNvPr id="51" name="文本框 50"/>
          <p:cNvSpPr txBox="1"/>
          <p:nvPr/>
        </p:nvSpPr>
        <p:spPr>
          <a:xfrm>
            <a:off x="8667009" y="1909948"/>
            <a:ext cx="697627" cy="400110"/>
          </a:xfrm>
          <a:prstGeom prst="rect">
            <a:avLst/>
          </a:prstGeom>
          <a:noFill/>
        </p:spPr>
        <p:txBody>
          <a:bodyPr wrap="none" rtlCol="0">
            <a:spAutoFit/>
          </a:bodyPr>
          <a:lstStyle/>
          <a:p>
            <a:r>
              <a:rPr lang="zh-CN" altLang="en-US" sz="2000" dirty="0">
                <a:solidFill>
                  <a:schemeClr val="bg1"/>
                </a:solidFill>
              </a:rPr>
              <a:t>展望</a:t>
            </a:r>
          </a:p>
        </p:txBody>
      </p:sp>
      <p:grpSp>
        <p:nvGrpSpPr>
          <p:cNvPr id="52" name="组合 51"/>
          <p:cNvGrpSpPr/>
          <p:nvPr/>
        </p:nvGrpSpPr>
        <p:grpSpPr>
          <a:xfrm>
            <a:off x="6279037" y="2396797"/>
            <a:ext cx="4858038" cy="707886"/>
            <a:chOff x="1267326" y="2135841"/>
            <a:chExt cx="4858038" cy="707886"/>
          </a:xfrm>
        </p:grpSpPr>
        <p:sp>
          <p:nvSpPr>
            <p:cNvPr id="53" name="椭圆 52"/>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55" name="文本框 54"/>
            <p:cNvSpPr txBox="1"/>
            <p:nvPr/>
          </p:nvSpPr>
          <p:spPr>
            <a:xfrm>
              <a:off x="1684544" y="2135841"/>
              <a:ext cx="4440820" cy="707886"/>
            </a:xfrm>
            <a:prstGeom prst="rect">
              <a:avLst/>
            </a:prstGeom>
            <a:noFill/>
          </p:spPr>
          <p:txBody>
            <a:bodyPr wrap="square" rtlCol="0">
              <a:spAutoFit/>
            </a:bodyPr>
            <a:lstStyle/>
            <a:p>
              <a:r>
                <a:rPr lang="zh-CN" altLang="en-US" sz="2000" dirty="0" smtClean="0">
                  <a:solidFill>
                    <a:schemeClr val="bg1"/>
                  </a:solidFill>
                  <a:latin typeface="+mn-ea"/>
                </a:rPr>
                <a:t>考虑不同占空比对滤波以及故障检测的影响</a:t>
              </a:r>
              <a:endParaRPr lang="zh-CN" altLang="en-US" sz="2000" dirty="0">
                <a:solidFill>
                  <a:schemeClr val="bg1"/>
                </a:solidFill>
                <a:latin typeface="+mn-ea"/>
              </a:endParaRPr>
            </a:p>
          </p:txBody>
        </p:sp>
      </p:grpSp>
      <p:grpSp>
        <p:nvGrpSpPr>
          <p:cNvPr id="57" name="组合 56"/>
          <p:cNvGrpSpPr/>
          <p:nvPr/>
        </p:nvGrpSpPr>
        <p:grpSpPr>
          <a:xfrm>
            <a:off x="6275388" y="3427971"/>
            <a:ext cx="4858038" cy="707886"/>
            <a:chOff x="1267326" y="2135841"/>
            <a:chExt cx="4858038" cy="707886"/>
          </a:xfrm>
        </p:grpSpPr>
        <p:sp>
          <p:nvSpPr>
            <p:cNvPr id="58" name="椭圆 57"/>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59" name="文本框 58"/>
            <p:cNvSpPr txBox="1"/>
            <p:nvPr/>
          </p:nvSpPr>
          <p:spPr>
            <a:xfrm>
              <a:off x="1684544" y="2135841"/>
              <a:ext cx="4440820" cy="707886"/>
            </a:xfrm>
            <a:prstGeom prst="rect">
              <a:avLst/>
            </a:prstGeom>
            <a:noFill/>
          </p:spPr>
          <p:txBody>
            <a:bodyPr wrap="square" rtlCol="0">
              <a:spAutoFit/>
            </a:bodyPr>
            <a:lstStyle/>
            <a:p>
              <a:r>
                <a:rPr lang="zh-CN" altLang="en-US" sz="2000" dirty="0" smtClean="0">
                  <a:solidFill>
                    <a:schemeClr val="bg1"/>
                  </a:solidFill>
                  <a:latin typeface="+mn-ea"/>
                </a:rPr>
                <a:t>考虑多相支路同时发生故障时，电流的滤波以及故障检测问题</a:t>
              </a:r>
              <a:endParaRPr lang="zh-CN" altLang="en-US" sz="2000" dirty="0">
                <a:solidFill>
                  <a:schemeClr val="bg1"/>
                </a:solidFill>
                <a:latin typeface="+mn-ea"/>
              </a:endParaRPr>
            </a:p>
          </p:txBody>
        </p:sp>
      </p:grpSp>
      <p:grpSp>
        <p:nvGrpSpPr>
          <p:cNvPr id="60" name="组合 59"/>
          <p:cNvGrpSpPr/>
          <p:nvPr/>
        </p:nvGrpSpPr>
        <p:grpSpPr>
          <a:xfrm>
            <a:off x="6275388" y="4377998"/>
            <a:ext cx="4858038" cy="400110"/>
            <a:chOff x="1267326" y="2135841"/>
            <a:chExt cx="4858038" cy="400110"/>
          </a:xfrm>
        </p:grpSpPr>
        <p:sp>
          <p:nvSpPr>
            <p:cNvPr id="61" name="椭圆 60"/>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2" name="文本框 61"/>
            <p:cNvSpPr txBox="1"/>
            <p:nvPr/>
          </p:nvSpPr>
          <p:spPr>
            <a:xfrm>
              <a:off x="1684544" y="2135841"/>
              <a:ext cx="4440820" cy="400110"/>
            </a:xfrm>
            <a:prstGeom prst="rect">
              <a:avLst/>
            </a:prstGeom>
            <a:noFill/>
          </p:spPr>
          <p:txBody>
            <a:bodyPr wrap="square" rtlCol="0">
              <a:spAutoFit/>
            </a:bodyPr>
            <a:lstStyle/>
            <a:p>
              <a:r>
                <a:rPr lang="zh-CN" altLang="en-US" sz="2000" dirty="0">
                  <a:solidFill>
                    <a:schemeClr val="bg1"/>
                  </a:solidFill>
                  <a:latin typeface="+mn-ea"/>
                </a:rPr>
                <a:t>研究参数自适应的混合滤波器</a:t>
              </a:r>
            </a:p>
          </p:txBody>
        </p:sp>
      </p:grpSp>
    </p:spTree>
    <p:extLst>
      <p:ext uri="{BB962C8B-B14F-4D97-AF65-F5344CB8AC3E}">
        <p14:creationId xmlns:p14="http://schemas.microsoft.com/office/powerpoint/2010/main" val="23602472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5772686" y="684565"/>
            <a:ext cx="1005404" cy="584775"/>
          </a:xfrm>
          <a:prstGeom prst="rect">
            <a:avLst/>
          </a:prstGeom>
          <a:noFill/>
        </p:spPr>
        <p:txBody>
          <a:bodyPr wrap="none" rtlCol="0">
            <a:spAutoFit/>
          </a:bodyPr>
          <a:lstStyle/>
          <a:p>
            <a:pPr algn="ctr"/>
            <a:r>
              <a:rPr lang="zh-CN" altLang="en-US" sz="3200" dirty="0" smtClean="0">
                <a:solidFill>
                  <a:srgbClr val="C8C7C7"/>
                </a:solidFill>
                <a:latin typeface="微软雅黑" panose="020B0503020204020204" pitchFamily="34" charset="-122"/>
                <a:ea typeface="微软雅黑" panose="020B0503020204020204" pitchFamily="34" charset="-122"/>
              </a:rPr>
              <a:t>致谢</a:t>
            </a:r>
            <a:endParaRPr lang="zh-CN" altLang="en-US" sz="3200" dirty="0">
              <a:solidFill>
                <a:srgbClr val="C8C7C7"/>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2581781" y="3425785"/>
            <a:ext cx="6955750" cy="461665"/>
          </a:xfrm>
          <a:prstGeom prst="rect">
            <a:avLst/>
          </a:prstGeom>
          <a:noFill/>
        </p:spPr>
        <p:txBody>
          <a:bodyPr wrap="none" rtlCol="0">
            <a:spAutoFit/>
          </a:bodyPr>
          <a:lstStyle/>
          <a:p>
            <a:pPr algn="ctr"/>
            <a:r>
              <a:rPr lang="zh-CN" altLang="en-US" sz="2400" dirty="0" smtClean="0">
                <a:solidFill>
                  <a:srgbClr val="C8C7C7"/>
                </a:solidFill>
                <a:latin typeface="微软雅黑" panose="020B0503020204020204" pitchFamily="34" charset="-122"/>
                <a:ea typeface="微软雅黑" panose="020B0503020204020204" pitchFamily="34" charset="-122"/>
              </a:rPr>
              <a:t>感谢徐老师以及其他老师、同学给予的无私帮助！</a:t>
            </a:r>
            <a:endParaRPr lang="zh-CN" altLang="en-US" sz="2400" dirty="0">
              <a:solidFill>
                <a:srgbClr val="C8C7C7"/>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759707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5" name="文本框 4"/>
          <p:cNvSpPr txBox="1"/>
          <p:nvPr/>
        </p:nvSpPr>
        <p:spPr>
          <a:xfrm>
            <a:off x="4943842" y="422334"/>
            <a:ext cx="2356823"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结构</a:t>
            </a:r>
            <a:r>
              <a:rPr lang="zh-CN" altLang="en-US" sz="3200" dirty="0" smtClean="0">
                <a:solidFill>
                  <a:schemeClr val="bg1"/>
                </a:solidFill>
                <a:latin typeface="微软雅黑" panose="020B0503020204020204" pitchFamily="34" charset="-122"/>
                <a:ea typeface="微软雅黑" panose="020B0503020204020204" pitchFamily="34" charset="-122"/>
              </a:rPr>
              <a:t>脉络</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1" name="燕尾形 20"/>
          <p:cNvSpPr/>
          <p:nvPr/>
        </p:nvSpPr>
        <p:spPr>
          <a:xfrm>
            <a:off x="1514485" y="3092390"/>
            <a:ext cx="1869843" cy="1085471"/>
          </a:xfrm>
          <a:prstGeom prst="chevron">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燕尾形 21"/>
          <p:cNvSpPr/>
          <p:nvPr/>
        </p:nvSpPr>
        <p:spPr>
          <a:xfrm>
            <a:off x="3021711" y="3092390"/>
            <a:ext cx="2723209" cy="1085471"/>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5397061" y="3092389"/>
            <a:ext cx="2060024" cy="1085471"/>
          </a:xfrm>
          <a:prstGeom prst="chevron">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a:off x="7143855" y="3092388"/>
            <a:ext cx="2342006" cy="1085471"/>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a:off x="9156305" y="3092388"/>
            <a:ext cx="2012733" cy="1085471"/>
          </a:xfrm>
          <a:prstGeom prst="chevron">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文本框 25"/>
          <p:cNvSpPr txBox="1"/>
          <p:nvPr/>
        </p:nvSpPr>
        <p:spPr>
          <a:xfrm>
            <a:off x="2240870" y="3459649"/>
            <a:ext cx="646331" cy="369332"/>
          </a:xfrm>
          <a:prstGeom prst="rect">
            <a:avLst/>
          </a:prstGeom>
          <a:noFill/>
        </p:spPr>
        <p:txBody>
          <a:bodyPr wrap="none" rtlCol="0">
            <a:spAutoFit/>
          </a:bodyPr>
          <a:lstStyle/>
          <a:p>
            <a:r>
              <a:rPr lang="zh-CN" altLang="en-US" dirty="0" smtClean="0">
                <a:solidFill>
                  <a:schemeClr val="bg1"/>
                </a:solidFill>
              </a:rPr>
              <a:t>绪论</a:t>
            </a:r>
            <a:endParaRPr lang="zh-CN" altLang="en-US" dirty="0">
              <a:solidFill>
                <a:schemeClr val="bg1"/>
              </a:solidFill>
            </a:endParaRPr>
          </a:p>
        </p:txBody>
      </p:sp>
      <p:sp>
        <p:nvSpPr>
          <p:cNvPr id="18" name="文本框 17"/>
          <p:cNvSpPr txBox="1"/>
          <p:nvPr/>
        </p:nvSpPr>
        <p:spPr>
          <a:xfrm>
            <a:off x="5929070" y="3450457"/>
            <a:ext cx="1338828" cy="369332"/>
          </a:xfrm>
          <a:prstGeom prst="rect">
            <a:avLst/>
          </a:prstGeom>
          <a:noFill/>
        </p:spPr>
        <p:txBody>
          <a:bodyPr wrap="none" rtlCol="0">
            <a:spAutoFit/>
          </a:bodyPr>
          <a:lstStyle/>
          <a:p>
            <a:r>
              <a:rPr lang="zh-CN" altLang="en-US" dirty="0" smtClean="0">
                <a:solidFill>
                  <a:schemeClr val="bg1"/>
                </a:solidFill>
              </a:rPr>
              <a:t>滤波器设计</a:t>
            </a:r>
            <a:endParaRPr lang="zh-CN" altLang="en-US" dirty="0">
              <a:solidFill>
                <a:schemeClr val="bg1"/>
              </a:solidFill>
            </a:endParaRPr>
          </a:p>
        </p:txBody>
      </p:sp>
      <p:sp>
        <p:nvSpPr>
          <p:cNvPr id="17" name="文本框 16"/>
          <p:cNvSpPr txBox="1"/>
          <p:nvPr/>
        </p:nvSpPr>
        <p:spPr>
          <a:xfrm>
            <a:off x="3527219" y="3448266"/>
            <a:ext cx="2031325" cy="369332"/>
          </a:xfrm>
          <a:prstGeom prst="rect">
            <a:avLst/>
          </a:prstGeom>
          <a:noFill/>
        </p:spPr>
        <p:txBody>
          <a:bodyPr wrap="none" rtlCol="0">
            <a:spAutoFit/>
          </a:bodyPr>
          <a:lstStyle/>
          <a:p>
            <a:r>
              <a:rPr lang="zh-CN" altLang="en-US" dirty="0" smtClean="0">
                <a:solidFill>
                  <a:schemeClr val="bg1"/>
                </a:solidFill>
              </a:rPr>
              <a:t>多重升压斩波电路</a:t>
            </a:r>
            <a:endParaRPr lang="zh-CN" altLang="en-US" dirty="0">
              <a:solidFill>
                <a:schemeClr val="bg1"/>
              </a:solidFill>
            </a:endParaRPr>
          </a:p>
        </p:txBody>
      </p:sp>
      <p:sp>
        <p:nvSpPr>
          <p:cNvPr id="20" name="文本框 19"/>
          <p:cNvSpPr txBox="1"/>
          <p:nvPr/>
        </p:nvSpPr>
        <p:spPr>
          <a:xfrm>
            <a:off x="9716087" y="3448266"/>
            <a:ext cx="1107996" cy="369332"/>
          </a:xfrm>
          <a:prstGeom prst="rect">
            <a:avLst/>
          </a:prstGeom>
          <a:noFill/>
        </p:spPr>
        <p:txBody>
          <a:bodyPr wrap="none" rtlCol="0">
            <a:spAutoFit/>
          </a:bodyPr>
          <a:lstStyle/>
          <a:p>
            <a:r>
              <a:rPr lang="zh-CN" altLang="en-US" dirty="0" smtClean="0">
                <a:solidFill>
                  <a:schemeClr val="bg1"/>
                </a:solidFill>
              </a:rPr>
              <a:t>总结展望</a:t>
            </a:r>
            <a:endParaRPr lang="zh-CN" altLang="en-US" dirty="0">
              <a:solidFill>
                <a:schemeClr val="bg1"/>
              </a:solidFill>
            </a:endParaRPr>
          </a:p>
        </p:txBody>
      </p:sp>
      <p:sp>
        <p:nvSpPr>
          <p:cNvPr id="19" name="文本框 18"/>
          <p:cNvSpPr txBox="1"/>
          <p:nvPr/>
        </p:nvSpPr>
        <p:spPr>
          <a:xfrm>
            <a:off x="7691041" y="3448266"/>
            <a:ext cx="1569660" cy="369332"/>
          </a:xfrm>
          <a:prstGeom prst="rect">
            <a:avLst/>
          </a:prstGeom>
          <a:noFill/>
        </p:spPr>
        <p:txBody>
          <a:bodyPr wrap="none" rtlCol="0">
            <a:spAutoFit/>
          </a:bodyPr>
          <a:lstStyle/>
          <a:p>
            <a:r>
              <a:rPr lang="zh-CN" altLang="en-US" dirty="0" smtClean="0">
                <a:solidFill>
                  <a:schemeClr val="bg1"/>
                </a:solidFill>
              </a:rPr>
              <a:t>仿真实验结果</a:t>
            </a:r>
            <a:endParaRPr lang="zh-CN" altLang="en-US" dirty="0">
              <a:solidFill>
                <a:schemeClr val="bg1"/>
              </a:solidFill>
            </a:endParaRPr>
          </a:p>
        </p:txBody>
      </p:sp>
      <p:sp>
        <p:nvSpPr>
          <p:cNvPr id="33" name="文本框 32"/>
          <p:cNvSpPr txBox="1"/>
          <p:nvPr/>
        </p:nvSpPr>
        <p:spPr>
          <a:xfrm>
            <a:off x="366427" y="1454418"/>
            <a:ext cx="1693588" cy="1569660"/>
          </a:xfrm>
          <a:prstGeom prst="rect">
            <a:avLst/>
          </a:prstGeom>
          <a:noFill/>
        </p:spPr>
        <p:txBody>
          <a:bodyPr wrap="square" rtlCol="0">
            <a:spAutoFit/>
          </a:bodyPr>
          <a:lstStyle/>
          <a:p>
            <a:r>
              <a:rPr lang="zh-CN" altLang="en-US" sz="1600" dirty="0" smtClean="0">
                <a:solidFill>
                  <a:schemeClr val="bg1"/>
                </a:solidFill>
              </a:rPr>
              <a:t>先介绍课题的研究背景及意义，而后从升压斩波电路和滤波器两方面介绍研究现状</a:t>
            </a:r>
            <a:endParaRPr lang="zh-CN" altLang="en-US" sz="1600" dirty="0">
              <a:solidFill>
                <a:schemeClr val="bg1"/>
              </a:solidFill>
            </a:endParaRPr>
          </a:p>
        </p:txBody>
      </p:sp>
      <p:grpSp>
        <p:nvGrpSpPr>
          <p:cNvPr id="59" name="组合 58"/>
          <p:cNvGrpSpPr/>
          <p:nvPr/>
        </p:nvGrpSpPr>
        <p:grpSpPr>
          <a:xfrm>
            <a:off x="2060015" y="1999958"/>
            <a:ext cx="472966" cy="937228"/>
            <a:chOff x="2144110" y="2013270"/>
            <a:chExt cx="472966" cy="937228"/>
          </a:xfrm>
        </p:grpSpPr>
        <p:cxnSp>
          <p:nvCxnSpPr>
            <p:cNvPr id="36" name="直接连接符 35"/>
            <p:cNvCxnSpPr/>
            <p:nvPr/>
          </p:nvCxnSpPr>
          <p:spPr>
            <a:xfrm flipH="1">
              <a:off x="2144110" y="2013270"/>
              <a:ext cx="472966" cy="0"/>
            </a:xfrm>
            <a:prstGeom prst="line">
              <a:avLst/>
            </a:prstGeom>
            <a:ln w="19050">
              <a:solidFill>
                <a:schemeClr val="tx1">
                  <a:lumMod val="75000"/>
                  <a:lumOff val="25000"/>
                </a:schemeClr>
              </a:solidFill>
              <a:headEnd type="none" w="sm" len="med"/>
              <a:tailEnd type="oval" w="lg" len="lg"/>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2617076" y="2013270"/>
              <a:ext cx="0" cy="937228"/>
            </a:xfrm>
            <a:prstGeom prst="line">
              <a:avLst/>
            </a:prstGeom>
            <a:ln w="19050">
              <a:solidFill>
                <a:schemeClr val="tx1">
                  <a:lumMod val="75000"/>
                  <a:lumOff val="25000"/>
                </a:schemeClr>
              </a:solidFill>
              <a:headEnd type="none"/>
              <a:tailEnd type="oval" w="lg" len="lg"/>
            </a:ln>
          </p:spPr>
          <p:style>
            <a:lnRef idx="1">
              <a:schemeClr val="accent1"/>
            </a:lnRef>
            <a:fillRef idx="0">
              <a:schemeClr val="accent1"/>
            </a:fillRef>
            <a:effectRef idx="0">
              <a:schemeClr val="accent1"/>
            </a:effectRef>
            <a:fontRef idx="minor">
              <a:schemeClr val="tx1"/>
            </a:fontRef>
          </p:style>
        </p:cxnSp>
      </p:grpSp>
      <p:sp>
        <p:nvSpPr>
          <p:cNvPr id="60" name="文本框 59"/>
          <p:cNvSpPr txBox="1"/>
          <p:nvPr/>
        </p:nvSpPr>
        <p:spPr>
          <a:xfrm>
            <a:off x="2060015" y="4733232"/>
            <a:ext cx="2082979" cy="1077218"/>
          </a:xfrm>
          <a:prstGeom prst="rect">
            <a:avLst/>
          </a:prstGeom>
          <a:noFill/>
        </p:spPr>
        <p:txBody>
          <a:bodyPr wrap="square" rtlCol="0">
            <a:spAutoFit/>
          </a:bodyPr>
          <a:lstStyle/>
          <a:p>
            <a:r>
              <a:rPr lang="zh-CN" altLang="en-US" sz="1600" dirty="0" smtClean="0">
                <a:solidFill>
                  <a:schemeClr val="bg1"/>
                </a:solidFill>
              </a:rPr>
              <a:t>重电感耦合和非电感耦合两方面介绍多重升压斩波电路的工作原理和故障特征</a:t>
            </a:r>
            <a:endParaRPr lang="zh-CN" altLang="en-US" sz="1600" dirty="0">
              <a:solidFill>
                <a:schemeClr val="bg1"/>
              </a:solidFill>
            </a:endParaRPr>
          </a:p>
        </p:txBody>
      </p:sp>
      <p:grpSp>
        <p:nvGrpSpPr>
          <p:cNvPr id="77" name="组合 76"/>
          <p:cNvGrpSpPr/>
          <p:nvPr/>
        </p:nvGrpSpPr>
        <p:grpSpPr>
          <a:xfrm>
            <a:off x="4142994" y="4372969"/>
            <a:ext cx="373531" cy="898202"/>
            <a:chOff x="5186855" y="4717466"/>
            <a:chExt cx="373531" cy="898202"/>
          </a:xfrm>
        </p:grpSpPr>
        <p:cxnSp>
          <p:nvCxnSpPr>
            <p:cNvPr id="67" name="直接连接符 66"/>
            <p:cNvCxnSpPr/>
            <p:nvPr/>
          </p:nvCxnSpPr>
          <p:spPr>
            <a:xfrm flipH="1" flipV="1">
              <a:off x="5558544" y="4717466"/>
              <a:ext cx="1842" cy="898202"/>
            </a:xfrm>
            <a:prstGeom prst="line">
              <a:avLst/>
            </a:prstGeom>
            <a:ln w="19050">
              <a:solidFill>
                <a:schemeClr val="tx1">
                  <a:lumMod val="75000"/>
                  <a:lumOff val="25000"/>
                </a:schemeClr>
              </a:solidFill>
              <a:headEnd type="none" w="sm" len="med"/>
              <a:tailEnd type="oval" w="lg" len="lg"/>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H="1">
              <a:off x="5186855" y="5615668"/>
              <a:ext cx="371689" cy="0"/>
            </a:xfrm>
            <a:prstGeom prst="line">
              <a:avLst/>
            </a:prstGeom>
            <a:ln w="19050">
              <a:solidFill>
                <a:schemeClr val="tx1">
                  <a:lumMod val="75000"/>
                  <a:lumOff val="25000"/>
                </a:schemeClr>
              </a:solidFill>
              <a:headEnd type="none"/>
              <a:tailEnd type="oval" w="lg" len="lg"/>
            </a:ln>
          </p:spPr>
          <p:style>
            <a:lnRef idx="1">
              <a:schemeClr val="accent1"/>
            </a:lnRef>
            <a:fillRef idx="0">
              <a:schemeClr val="accent1"/>
            </a:fillRef>
            <a:effectRef idx="0">
              <a:schemeClr val="accent1"/>
            </a:effectRef>
            <a:fontRef idx="minor">
              <a:schemeClr val="tx1"/>
            </a:fontRef>
          </p:style>
        </p:cxnSp>
      </p:grpSp>
      <p:sp>
        <p:nvSpPr>
          <p:cNvPr id="78" name="文本框 77"/>
          <p:cNvSpPr txBox="1"/>
          <p:nvPr/>
        </p:nvSpPr>
        <p:spPr>
          <a:xfrm>
            <a:off x="4142994" y="1317148"/>
            <a:ext cx="2710024" cy="1077218"/>
          </a:xfrm>
          <a:prstGeom prst="rect">
            <a:avLst/>
          </a:prstGeom>
          <a:noFill/>
        </p:spPr>
        <p:txBody>
          <a:bodyPr wrap="square" rtlCol="0">
            <a:spAutoFit/>
          </a:bodyPr>
          <a:lstStyle/>
          <a:p>
            <a:r>
              <a:rPr lang="zh-CN" altLang="en-US" sz="1600" dirty="0" smtClean="0">
                <a:solidFill>
                  <a:schemeClr val="bg1"/>
                </a:solidFill>
              </a:rPr>
              <a:t>介绍了工程常用的一些滤波器，然后设计一个新的混合滤波器。滤波器原理、性能等均有所讲述。</a:t>
            </a:r>
            <a:endParaRPr lang="zh-CN" altLang="en-US" sz="1600" dirty="0">
              <a:solidFill>
                <a:schemeClr val="bg1"/>
              </a:solidFill>
            </a:endParaRPr>
          </a:p>
        </p:txBody>
      </p:sp>
      <p:grpSp>
        <p:nvGrpSpPr>
          <p:cNvPr id="98" name="组合 97"/>
          <p:cNvGrpSpPr/>
          <p:nvPr/>
        </p:nvGrpSpPr>
        <p:grpSpPr>
          <a:xfrm>
            <a:off x="5895491" y="2251365"/>
            <a:ext cx="693703" cy="781639"/>
            <a:chOff x="6111742" y="2244781"/>
            <a:chExt cx="693703" cy="781639"/>
          </a:xfrm>
        </p:grpSpPr>
        <p:cxnSp>
          <p:nvCxnSpPr>
            <p:cNvPr id="81" name="直接连接符 80"/>
            <p:cNvCxnSpPr/>
            <p:nvPr/>
          </p:nvCxnSpPr>
          <p:spPr>
            <a:xfrm>
              <a:off x="6794938" y="2496494"/>
              <a:ext cx="10507" cy="529926"/>
            </a:xfrm>
            <a:prstGeom prst="line">
              <a:avLst/>
            </a:prstGeom>
            <a:ln w="19050">
              <a:solidFill>
                <a:schemeClr val="tx1">
                  <a:lumMod val="75000"/>
                  <a:lumOff val="25000"/>
                </a:schemeClr>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H="1">
              <a:off x="6122253" y="2496494"/>
              <a:ext cx="68319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V="1">
              <a:off x="6111742" y="2244781"/>
              <a:ext cx="0" cy="239557"/>
            </a:xfrm>
            <a:prstGeom prst="line">
              <a:avLst/>
            </a:prstGeom>
            <a:ln w="19050">
              <a:solidFill>
                <a:schemeClr val="tx1">
                  <a:lumMod val="75000"/>
                  <a:lumOff val="25000"/>
                </a:schemeClr>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grpSp>
      <p:sp>
        <p:nvSpPr>
          <p:cNvPr id="99" name="文本框 98"/>
          <p:cNvSpPr txBox="1"/>
          <p:nvPr/>
        </p:nvSpPr>
        <p:spPr>
          <a:xfrm>
            <a:off x="6597662" y="5182524"/>
            <a:ext cx="2710024" cy="1323439"/>
          </a:xfrm>
          <a:prstGeom prst="rect">
            <a:avLst/>
          </a:prstGeom>
          <a:noFill/>
        </p:spPr>
        <p:txBody>
          <a:bodyPr wrap="square" rtlCol="0">
            <a:spAutoFit/>
          </a:bodyPr>
          <a:lstStyle/>
          <a:p>
            <a:r>
              <a:rPr lang="zh-CN" altLang="en-US" sz="1600" dirty="0" smtClean="0">
                <a:solidFill>
                  <a:schemeClr val="bg1"/>
                </a:solidFill>
              </a:rPr>
              <a:t>利用</a:t>
            </a:r>
            <a:r>
              <a:rPr lang="en-US" altLang="zh-CN" sz="1600" dirty="0" err="1" smtClean="0">
                <a:solidFill>
                  <a:schemeClr val="bg1"/>
                </a:solidFill>
              </a:rPr>
              <a:t>simulink</a:t>
            </a:r>
            <a:r>
              <a:rPr lang="zh-CN" altLang="en-US" sz="1600" dirty="0" smtClean="0">
                <a:solidFill>
                  <a:schemeClr val="bg1"/>
                </a:solidFill>
              </a:rPr>
              <a:t>平台对前面介绍的电路模型进行仿真，得到输入电流波形，将其和噪声叠加，再对比不同滤波器对这种信号的滤波效果。</a:t>
            </a:r>
            <a:endParaRPr lang="zh-CN" altLang="en-US" sz="1600" dirty="0">
              <a:solidFill>
                <a:schemeClr val="bg1"/>
              </a:solidFill>
            </a:endParaRPr>
          </a:p>
        </p:txBody>
      </p:sp>
      <p:sp>
        <p:nvSpPr>
          <p:cNvPr id="100" name="文本框 99"/>
          <p:cNvSpPr txBox="1"/>
          <p:nvPr/>
        </p:nvSpPr>
        <p:spPr>
          <a:xfrm>
            <a:off x="7801293" y="1816969"/>
            <a:ext cx="2710024" cy="830997"/>
          </a:xfrm>
          <a:prstGeom prst="rect">
            <a:avLst/>
          </a:prstGeom>
          <a:noFill/>
        </p:spPr>
        <p:txBody>
          <a:bodyPr wrap="square" rtlCol="0">
            <a:spAutoFit/>
          </a:bodyPr>
          <a:lstStyle/>
          <a:p>
            <a:r>
              <a:rPr lang="zh-CN" altLang="en-US" sz="1600" dirty="0" smtClean="0">
                <a:solidFill>
                  <a:schemeClr val="bg1"/>
                </a:solidFill>
              </a:rPr>
              <a:t>对整个课题工作成果作一个总结，并提出下一步工作思路</a:t>
            </a:r>
            <a:endParaRPr lang="zh-CN" altLang="en-US" sz="1600" dirty="0">
              <a:solidFill>
                <a:schemeClr val="bg1"/>
              </a:solidFill>
            </a:endParaRPr>
          </a:p>
        </p:txBody>
      </p:sp>
      <p:grpSp>
        <p:nvGrpSpPr>
          <p:cNvPr id="101" name="组合 100"/>
          <p:cNvGrpSpPr/>
          <p:nvPr/>
        </p:nvGrpSpPr>
        <p:grpSpPr>
          <a:xfrm>
            <a:off x="10414164" y="2251365"/>
            <a:ext cx="472966" cy="937228"/>
            <a:chOff x="2144110" y="2013270"/>
            <a:chExt cx="472966" cy="937228"/>
          </a:xfrm>
        </p:grpSpPr>
        <p:cxnSp>
          <p:nvCxnSpPr>
            <p:cNvPr id="102" name="直接连接符 101"/>
            <p:cNvCxnSpPr/>
            <p:nvPr/>
          </p:nvCxnSpPr>
          <p:spPr>
            <a:xfrm flipH="1">
              <a:off x="2144110" y="2013270"/>
              <a:ext cx="472966" cy="0"/>
            </a:xfrm>
            <a:prstGeom prst="line">
              <a:avLst/>
            </a:prstGeom>
            <a:ln w="19050">
              <a:solidFill>
                <a:schemeClr val="tx1">
                  <a:lumMod val="75000"/>
                  <a:lumOff val="25000"/>
                </a:schemeClr>
              </a:solidFill>
              <a:headEnd type="none" w="sm" len="med"/>
              <a:tailEnd type="oval" w="lg" len="lg"/>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2617076" y="2013270"/>
              <a:ext cx="0" cy="937228"/>
            </a:xfrm>
            <a:prstGeom prst="line">
              <a:avLst/>
            </a:prstGeom>
            <a:ln w="19050">
              <a:solidFill>
                <a:schemeClr val="tx1">
                  <a:lumMod val="75000"/>
                  <a:lumOff val="25000"/>
                </a:schemeClr>
              </a:solidFill>
              <a:headEnd type="none"/>
              <a:tailEnd type="oval" w="lg" len="lg"/>
            </a:ln>
          </p:spPr>
          <p:style>
            <a:lnRef idx="1">
              <a:schemeClr val="accent1"/>
            </a:lnRef>
            <a:fillRef idx="0">
              <a:schemeClr val="accent1"/>
            </a:fillRef>
            <a:effectRef idx="0">
              <a:schemeClr val="accent1"/>
            </a:effectRef>
            <a:fontRef idx="minor">
              <a:schemeClr val="tx1"/>
            </a:fontRef>
          </p:style>
        </p:cxnSp>
      </p:grpSp>
      <p:cxnSp>
        <p:nvCxnSpPr>
          <p:cNvPr id="105" name="直接连接符 104"/>
          <p:cNvCxnSpPr/>
          <p:nvPr/>
        </p:nvCxnSpPr>
        <p:spPr>
          <a:xfrm flipH="1" flipV="1">
            <a:off x="7950832" y="4284321"/>
            <a:ext cx="1842" cy="898202"/>
          </a:xfrm>
          <a:prstGeom prst="line">
            <a:avLst/>
          </a:prstGeom>
          <a:ln w="19050">
            <a:solidFill>
              <a:schemeClr val="tx1">
                <a:lumMod val="75000"/>
                <a:lumOff val="2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4316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文本框 3"/>
          <p:cNvSpPr txBox="1"/>
          <p:nvPr/>
        </p:nvSpPr>
        <p:spPr>
          <a:xfrm>
            <a:off x="5310184" y="116943"/>
            <a:ext cx="646331" cy="369332"/>
          </a:xfrm>
          <a:prstGeom prst="rect">
            <a:avLst/>
          </a:prstGeom>
          <a:noFill/>
        </p:spPr>
        <p:txBody>
          <a:bodyPr wrap="none" rtlCol="0">
            <a:spAutoFit/>
          </a:bodyPr>
          <a:lstStyle/>
          <a:p>
            <a:r>
              <a:rPr lang="zh-CN" altLang="en-US" dirty="0">
                <a:solidFill>
                  <a:srgbClr val="33CC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绪论</a:t>
            </a:r>
          </a:p>
        </p:txBody>
      </p:sp>
      <p:sp>
        <p:nvSpPr>
          <p:cNvPr id="5" name="文本框 4"/>
          <p:cNvSpPr txBox="1"/>
          <p:nvPr/>
        </p:nvSpPr>
        <p:spPr>
          <a:xfrm>
            <a:off x="5973561" y="116943"/>
            <a:ext cx="2031325"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多重升压斩波电路</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030985" y="113663"/>
            <a:ext cx="1338828"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滤波器设计</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422011" y="109692"/>
            <a:ext cx="1569660"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仿真实验结果</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059856" y="119796"/>
            <a:ext cx="1107996"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总结展望</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0" y="0"/>
            <a:ext cx="1877050" cy="5973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92D050"/>
                </a:solidFill>
                <a:latin typeface="+mn-ea"/>
              </a:rPr>
              <a:t>Part 1</a:t>
            </a:r>
            <a:endParaRPr lang="zh-CN" altLang="en-US" sz="2400" b="1" dirty="0">
              <a:solidFill>
                <a:srgbClr val="92D050"/>
              </a:solidFill>
              <a:latin typeface="+mn-ea"/>
            </a:endParaRPr>
          </a:p>
        </p:txBody>
      </p:sp>
      <p:sp>
        <p:nvSpPr>
          <p:cNvPr id="14" name="直角三角形 13"/>
          <p:cNvSpPr/>
          <p:nvPr/>
        </p:nvSpPr>
        <p:spPr>
          <a:xfrm>
            <a:off x="1877050" y="0"/>
            <a:ext cx="235204" cy="597392"/>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2096212" y="568473"/>
            <a:ext cx="10079746" cy="10235"/>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941477" y="163259"/>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021932"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9377919"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11025763"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3192379" y="1507961"/>
            <a:ext cx="7899561" cy="1"/>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1015275" y="1277128"/>
            <a:ext cx="1723549" cy="461665"/>
          </a:xfrm>
          <a:prstGeom prst="rect">
            <a:avLst/>
          </a:prstGeom>
          <a:noFill/>
        </p:spPr>
        <p:txBody>
          <a:bodyPr wrap="none" rtlCol="0">
            <a:spAutoFit/>
          </a:bodyPr>
          <a:lstStyle/>
          <a:p>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意义及背景</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063401" y="6055894"/>
            <a:ext cx="10044582"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60" name="组合 59"/>
          <p:cNvGrpSpPr/>
          <p:nvPr/>
        </p:nvGrpSpPr>
        <p:grpSpPr>
          <a:xfrm>
            <a:off x="1267326" y="2366235"/>
            <a:ext cx="7655097" cy="400110"/>
            <a:chOff x="1267326" y="2135841"/>
            <a:chExt cx="7655097" cy="400110"/>
          </a:xfrm>
        </p:grpSpPr>
        <p:sp>
          <p:nvSpPr>
            <p:cNvPr id="58" name="椭圆 57"/>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59" name="文本框 58"/>
            <p:cNvSpPr txBox="1"/>
            <p:nvPr/>
          </p:nvSpPr>
          <p:spPr>
            <a:xfrm>
              <a:off x="1684544" y="2135841"/>
              <a:ext cx="7237879" cy="400110"/>
            </a:xfrm>
            <a:prstGeom prst="rect">
              <a:avLst/>
            </a:prstGeom>
            <a:noFill/>
          </p:spPr>
          <p:txBody>
            <a:bodyPr wrap="none" rtlCol="0">
              <a:spAutoFit/>
            </a:bodyPr>
            <a:lstStyle/>
            <a:p>
              <a:r>
                <a:rPr lang="zh-CN" altLang="en-US" sz="2000" dirty="0" smtClean="0">
                  <a:solidFill>
                    <a:schemeClr val="bg1"/>
                  </a:solidFill>
                  <a:latin typeface="+mn-ea"/>
                </a:rPr>
                <a:t>基于多重升压斩波电路输入电流的开路</a:t>
              </a:r>
              <a:r>
                <a:rPr lang="zh-CN" altLang="en-US" sz="2000" dirty="0" smtClean="0">
                  <a:solidFill>
                    <a:schemeClr val="bg1"/>
                  </a:solidFill>
                  <a:latin typeface="+mn-ea"/>
                </a:rPr>
                <a:t>故障检测</a:t>
              </a:r>
              <a:r>
                <a:rPr lang="en-US" altLang="zh-CN" sz="2000" dirty="0" smtClean="0">
                  <a:solidFill>
                    <a:schemeClr val="bg1"/>
                  </a:solidFill>
                  <a:latin typeface="+mn-ea"/>
                </a:rPr>
                <a:t>,</a:t>
              </a:r>
              <a:r>
                <a:rPr lang="zh-CN" altLang="en-US" sz="2000" dirty="0" smtClean="0">
                  <a:solidFill>
                    <a:schemeClr val="bg1"/>
                  </a:solidFill>
                  <a:latin typeface="+mn-ea"/>
                </a:rPr>
                <a:t>定位故障支路</a:t>
              </a:r>
              <a:endParaRPr lang="zh-CN" altLang="en-US" sz="2000" dirty="0">
                <a:solidFill>
                  <a:schemeClr val="bg1"/>
                </a:solidFill>
                <a:latin typeface="+mn-ea"/>
              </a:endParaRPr>
            </a:p>
          </p:txBody>
        </p:sp>
      </p:grpSp>
      <p:grpSp>
        <p:nvGrpSpPr>
          <p:cNvPr id="61" name="组合 60"/>
          <p:cNvGrpSpPr/>
          <p:nvPr/>
        </p:nvGrpSpPr>
        <p:grpSpPr>
          <a:xfrm>
            <a:off x="1267326" y="3084349"/>
            <a:ext cx="9835181" cy="707886"/>
            <a:chOff x="1267326" y="2135841"/>
            <a:chExt cx="9835181" cy="707886"/>
          </a:xfrm>
        </p:grpSpPr>
        <p:sp>
          <p:nvSpPr>
            <p:cNvPr id="62" name="椭圆 61"/>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3" name="文本框 62"/>
            <p:cNvSpPr txBox="1"/>
            <p:nvPr/>
          </p:nvSpPr>
          <p:spPr>
            <a:xfrm>
              <a:off x="1684544" y="2135841"/>
              <a:ext cx="9417963" cy="707886"/>
            </a:xfrm>
            <a:prstGeom prst="rect">
              <a:avLst/>
            </a:prstGeom>
            <a:noFill/>
          </p:spPr>
          <p:txBody>
            <a:bodyPr wrap="none" rtlCol="0">
              <a:spAutoFit/>
            </a:bodyPr>
            <a:lstStyle/>
            <a:p>
              <a:r>
                <a:rPr lang="zh-CN" altLang="en-US" sz="2000" dirty="0" smtClean="0">
                  <a:solidFill>
                    <a:schemeClr val="bg1"/>
                  </a:solidFill>
                  <a:latin typeface="+mn-ea"/>
                </a:rPr>
                <a:t>多重升压斩波电路具有应用广泛、小输入电流波纹等优点，但发生开路故障会严重</a:t>
              </a:r>
              <a:endParaRPr lang="en-US" altLang="zh-CN" sz="2000" dirty="0" smtClean="0">
                <a:solidFill>
                  <a:schemeClr val="bg1"/>
                </a:solidFill>
                <a:latin typeface="+mn-ea"/>
              </a:endParaRPr>
            </a:p>
            <a:p>
              <a:r>
                <a:rPr lang="zh-CN" altLang="en-US" sz="2000" dirty="0" smtClean="0">
                  <a:solidFill>
                    <a:schemeClr val="bg1"/>
                  </a:solidFill>
                  <a:latin typeface="+mn-ea"/>
                </a:rPr>
                <a:t>影响性能</a:t>
              </a:r>
              <a:endParaRPr lang="zh-CN" altLang="en-US" sz="2000" dirty="0">
                <a:solidFill>
                  <a:schemeClr val="bg1"/>
                </a:solidFill>
                <a:latin typeface="+mn-ea"/>
              </a:endParaRPr>
            </a:p>
          </p:txBody>
        </p:sp>
      </p:grpSp>
      <p:grpSp>
        <p:nvGrpSpPr>
          <p:cNvPr id="64" name="组合 63"/>
          <p:cNvGrpSpPr/>
          <p:nvPr/>
        </p:nvGrpSpPr>
        <p:grpSpPr>
          <a:xfrm>
            <a:off x="1267326" y="3912518"/>
            <a:ext cx="9835181" cy="707886"/>
            <a:chOff x="1267326" y="2135841"/>
            <a:chExt cx="9835181" cy="707886"/>
          </a:xfrm>
        </p:grpSpPr>
        <p:sp>
          <p:nvSpPr>
            <p:cNvPr id="65" name="椭圆 64"/>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6" name="文本框 65"/>
            <p:cNvSpPr txBox="1"/>
            <p:nvPr/>
          </p:nvSpPr>
          <p:spPr>
            <a:xfrm>
              <a:off x="1684544" y="2135841"/>
              <a:ext cx="9417963" cy="707886"/>
            </a:xfrm>
            <a:prstGeom prst="rect">
              <a:avLst/>
            </a:prstGeom>
            <a:noFill/>
          </p:spPr>
          <p:txBody>
            <a:bodyPr wrap="none" rtlCol="0">
              <a:spAutoFit/>
            </a:bodyPr>
            <a:lstStyle/>
            <a:p>
              <a:r>
                <a:rPr lang="zh-CN" altLang="en-US" sz="2000" dirty="0" smtClean="0">
                  <a:solidFill>
                    <a:schemeClr val="bg1"/>
                  </a:solidFill>
                  <a:latin typeface="+mn-ea"/>
                </a:rPr>
                <a:t>多重升压斩波电路开路故障情况多样，但特征明显，传统的分类方法能对其有效分</a:t>
              </a:r>
              <a:endParaRPr lang="en-US" altLang="zh-CN" sz="2000" dirty="0" smtClean="0">
                <a:solidFill>
                  <a:schemeClr val="bg1"/>
                </a:solidFill>
                <a:latin typeface="+mn-ea"/>
              </a:endParaRPr>
            </a:p>
            <a:p>
              <a:r>
                <a:rPr lang="zh-CN" altLang="en-US" sz="2000" dirty="0" smtClean="0">
                  <a:solidFill>
                    <a:schemeClr val="bg1"/>
                  </a:solidFill>
                  <a:latin typeface="+mn-ea"/>
                </a:rPr>
                <a:t>类</a:t>
              </a:r>
              <a:endParaRPr lang="zh-CN" altLang="en-US" sz="2000" dirty="0">
                <a:solidFill>
                  <a:schemeClr val="bg1"/>
                </a:solidFill>
                <a:latin typeface="+mn-ea"/>
              </a:endParaRPr>
            </a:p>
          </p:txBody>
        </p:sp>
      </p:grpSp>
      <p:grpSp>
        <p:nvGrpSpPr>
          <p:cNvPr id="67" name="组合 66"/>
          <p:cNvGrpSpPr/>
          <p:nvPr/>
        </p:nvGrpSpPr>
        <p:grpSpPr>
          <a:xfrm>
            <a:off x="1267326" y="4740687"/>
            <a:ext cx="7270376" cy="400110"/>
            <a:chOff x="1267326" y="2135841"/>
            <a:chExt cx="7270376" cy="400110"/>
          </a:xfrm>
        </p:grpSpPr>
        <p:sp>
          <p:nvSpPr>
            <p:cNvPr id="68" name="椭圆 67"/>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9" name="文本框 68"/>
            <p:cNvSpPr txBox="1"/>
            <p:nvPr/>
          </p:nvSpPr>
          <p:spPr>
            <a:xfrm>
              <a:off x="1684544" y="2135841"/>
              <a:ext cx="6853158" cy="400110"/>
            </a:xfrm>
            <a:prstGeom prst="rect">
              <a:avLst/>
            </a:prstGeom>
            <a:noFill/>
          </p:spPr>
          <p:txBody>
            <a:bodyPr wrap="none" rtlCol="0">
              <a:spAutoFit/>
            </a:bodyPr>
            <a:lstStyle/>
            <a:p>
              <a:r>
                <a:rPr lang="zh-CN" altLang="en-US" sz="2000" dirty="0" smtClean="0">
                  <a:solidFill>
                    <a:schemeClr val="bg1"/>
                  </a:solidFill>
                  <a:latin typeface="+mn-ea"/>
                </a:rPr>
                <a:t>输入电流信号往往带有环境噪声，需要继续特点的滤波处理</a:t>
              </a:r>
              <a:endParaRPr lang="zh-CN" altLang="en-US" sz="2000" dirty="0">
                <a:solidFill>
                  <a:schemeClr val="bg1"/>
                </a:solidFill>
                <a:latin typeface="+mn-ea"/>
              </a:endParaRPr>
            </a:p>
          </p:txBody>
        </p:sp>
      </p:grpSp>
    </p:spTree>
    <p:extLst>
      <p:ext uri="{BB962C8B-B14F-4D97-AF65-F5344CB8AC3E}">
        <p14:creationId xmlns:p14="http://schemas.microsoft.com/office/powerpoint/2010/main" val="17655987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文本框 3"/>
          <p:cNvSpPr txBox="1"/>
          <p:nvPr/>
        </p:nvSpPr>
        <p:spPr>
          <a:xfrm>
            <a:off x="5310184" y="116943"/>
            <a:ext cx="646331" cy="369332"/>
          </a:xfrm>
          <a:prstGeom prst="rect">
            <a:avLst/>
          </a:prstGeom>
          <a:noFill/>
        </p:spPr>
        <p:txBody>
          <a:bodyPr wrap="none" rtlCol="0">
            <a:spAutoFit/>
          </a:bodyPr>
          <a:lstStyle/>
          <a:p>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绪论</a:t>
            </a:r>
          </a:p>
        </p:txBody>
      </p:sp>
      <p:sp>
        <p:nvSpPr>
          <p:cNvPr id="5" name="文本框 4"/>
          <p:cNvSpPr txBox="1"/>
          <p:nvPr/>
        </p:nvSpPr>
        <p:spPr>
          <a:xfrm>
            <a:off x="5973561" y="116943"/>
            <a:ext cx="2031325" cy="369332"/>
          </a:xfrm>
          <a:prstGeom prst="rect">
            <a:avLst/>
          </a:prstGeom>
          <a:noFill/>
        </p:spPr>
        <p:txBody>
          <a:bodyPr wrap="none" rtlCol="0">
            <a:spAutoFit/>
          </a:bodyPr>
          <a:lstStyle/>
          <a:p>
            <a:r>
              <a:rPr lang="zh-CN" altLang="en-US" dirty="0" smtClean="0">
                <a:solidFill>
                  <a:srgbClr val="33CC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多重升压斩波电路</a:t>
            </a:r>
            <a:endParaRPr lang="zh-CN" altLang="en-US" dirty="0">
              <a:solidFill>
                <a:srgbClr val="33CC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8030985" y="113663"/>
            <a:ext cx="1338828"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滤波器设计</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422011" y="109692"/>
            <a:ext cx="1569660"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仿真实验结果</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059856" y="119796"/>
            <a:ext cx="1107996"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总结展望</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0" y="0"/>
            <a:ext cx="1877050" cy="5973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92D050"/>
                </a:solidFill>
                <a:latin typeface="+mn-ea"/>
              </a:rPr>
              <a:t>Part 2</a:t>
            </a:r>
            <a:endParaRPr lang="zh-CN" altLang="en-US" sz="2400" b="1" dirty="0">
              <a:solidFill>
                <a:srgbClr val="92D050"/>
              </a:solidFill>
              <a:latin typeface="+mn-ea"/>
            </a:endParaRPr>
          </a:p>
        </p:txBody>
      </p:sp>
      <p:sp>
        <p:nvSpPr>
          <p:cNvPr id="14" name="直角三角形 13"/>
          <p:cNvSpPr/>
          <p:nvPr/>
        </p:nvSpPr>
        <p:spPr>
          <a:xfrm>
            <a:off x="1877050" y="0"/>
            <a:ext cx="235204" cy="597392"/>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2096212" y="568473"/>
            <a:ext cx="10079746" cy="10235"/>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941477" y="163259"/>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021932"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9377919"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11025763"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2839453" y="1507961"/>
            <a:ext cx="8252488" cy="48123"/>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1015275" y="1277128"/>
            <a:ext cx="1415772" cy="461665"/>
          </a:xfrm>
          <a:prstGeom prst="rect">
            <a:avLst/>
          </a:prstGeom>
          <a:noFill/>
        </p:spPr>
        <p:txBody>
          <a:bodyPr wrap="none" rtlCol="0">
            <a:spAutoFit/>
          </a:bodyPr>
          <a:lstStyle/>
          <a:p>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工作原理</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063401" y="6055894"/>
            <a:ext cx="10044582"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64" name="组合 63"/>
          <p:cNvGrpSpPr/>
          <p:nvPr/>
        </p:nvGrpSpPr>
        <p:grpSpPr>
          <a:xfrm>
            <a:off x="1219199" y="4611801"/>
            <a:ext cx="7783337" cy="400110"/>
            <a:chOff x="1267326" y="2135841"/>
            <a:chExt cx="7783337" cy="400110"/>
          </a:xfrm>
        </p:grpSpPr>
        <p:sp>
          <p:nvSpPr>
            <p:cNvPr id="65" name="椭圆 64"/>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6" name="文本框 65"/>
            <p:cNvSpPr txBox="1"/>
            <p:nvPr/>
          </p:nvSpPr>
          <p:spPr>
            <a:xfrm>
              <a:off x="1684544" y="2135841"/>
              <a:ext cx="7366119" cy="400110"/>
            </a:xfrm>
            <a:prstGeom prst="rect">
              <a:avLst/>
            </a:prstGeom>
            <a:noFill/>
          </p:spPr>
          <p:txBody>
            <a:bodyPr wrap="none" rtlCol="0">
              <a:spAutoFit/>
            </a:bodyPr>
            <a:lstStyle/>
            <a:p>
              <a:r>
                <a:rPr lang="zh-CN" altLang="en-US" sz="2000" dirty="0">
                  <a:solidFill>
                    <a:schemeClr val="bg1"/>
                  </a:solidFill>
                  <a:latin typeface="+mn-ea"/>
                </a:rPr>
                <a:t>多重升压斩波电路</a:t>
              </a:r>
              <a:r>
                <a:rPr lang="zh-CN" altLang="en-US" sz="2000" dirty="0" smtClean="0">
                  <a:solidFill>
                    <a:schemeClr val="bg1"/>
                  </a:solidFill>
                  <a:latin typeface="+mn-ea"/>
                </a:rPr>
                <a:t>分为非电感耦合（左）和电感耦合电路（右）</a:t>
              </a:r>
              <a:endParaRPr lang="zh-CN" altLang="en-US" sz="2000" dirty="0">
                <a:solidFill>
                  <a:schemeClr val="bg1"/>
                </a:solidFill>
                <a:latin typeface="+mn-ea"/>
              </a:endParaRPr>
            </a:p>
          </p:txBody>
        </p:sp>
      </p:grpSp>
      <p:graphicFrame>
        <p:nvGraphicFramePr>
          <p:cNvPr id="9" name="对象 8"/>
          <p:cNvGraphicFramePr>
            <a:graphicFrameLocks noChangeAspect="1"/>
          </p:cNvGraphicFramePr>
          <p:nvPr>
            <p:extLst>
              <p:ext uri="{D42A27DB-BD31-4B8C-83A1-F6EECF244321}">
                <p14:modId xmlns:p14="http://schemas.microsoft.com/office/powerpoint/2010/main" val="2237731302"/>
              </p:ext>
            </p:extLst>
          </p:nvPr>
        </p:nvGraphicFramePr>
        <p:xfrm>
          <a:off x="890464" y="2135756"/>
          <a:ext cx="5267325" cy="1876425"/>
        </p:xfrm>
        <a:graphic>
          <a:graphicData uri="http://schemas.openxmlformats.org/presentationml/2006/ole">
            <mc:AlternateContent xmlns:mc="http://schemas.openxmlformats.org/markup-compatibility/2006">
              <mc:Choice xmlns:v="urn:schemas-microsoft-com:vml" Requires="v">
                <p:oleObj spid="_x0000_s1055" r:id="rId3" imgW="8115416" imgH="2886036" progId="Visio.Drawing.15">
                  <p:embed/>
                </p:oleObj>
              </mc:Choice>
              <mc:Fallback>
                <p:oleObj r:id="rId3" imgW="8115416" imgH="2886036"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464" y="2135756"/>
                        <a:ext cx="5267325" cy="187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4128883001"/>
              </p:ext>
            </p:extLst>
          </p:nvPr>
        </p:nvGraphicFramePr>
        <p:xfrm>
          <a:off x="6518863" y="2077740"/>
          <a:ext cx="4472808" cy="1914525"/>
        </p:xfrm>
        <a:graphic>
          <a:graphicData uri="http://schemas.openxmlformats.org/presentationml/2006/ole">
            <mc:AlternateContent xmlns:mc="http://schemas.openxmlformats.org/markup-compatibility/2006">
              <mc:Choice xmlns:v="urn:schemas-microsoft-com:vml" Requires="v">
                <p:oleObj spid="_x0000_s1056" r:id="rId5" imgW="6353307" imgH="2305153" progId="Visio.Drawing.15">
                  <p:embed/>
                </p:oleObj>
              </mc:Choice>
              <mc:Fallback>
                <p:oleObj r:id="rId5" imgW="6353307" imgH="2305153" progId="Visio.Drawing.15">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18863" y="2077740"/>
                        <a:ext cx="4472808" cy="1914525"/>
                      </a:xfrm>
                      <a:prstGeom prst="rect">
                        <a:avLst/>
                      </a:prstGeom>
                      <a:noFill/>
                      <a:ln>
                        <a:noFill/>
                      </a:ln>
                    </p:spPr>
                  </p:pic>
                </p:oleObj>
              </mc:Fallback>
            </mc:AlternateContent>
          </a:graphicData>
        </a:graphic>
      </p:graphicFrame>
      <p:grpSp>
        <p:nvGrpSpPr>
          <p:cNvPr id="34" name="组合 33"/>
          <p:cNvGrpSpPr/>
          <p:nvPr/>
        </p:nvGrpSpPr>
        <p:grpSpPr>
          <a:xfrm>
            <a:off x="1219199" y="5263278"/>
            <a:ext cx="8552778" cy="400110"/>
            <a:chOff x="1267326" y="2135841"/>
            <a:chExt cx="8552778" cy="400110"/>
          </a:xfrm>
        </p:grpSpPr>
        <p:sp>
          <p:nvSpPr>
            <p:cNvPr id="35" name="椭圆 34"/>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6" name="文本框 35"/>
            <p:cNvSpPr txBox="1"/>
            <p:nvPr/>
          </p:nvSpPr>
          <p:spPr>
            <a:xfrm>
              <a:off x="1684544" y="2135841"/>
              <a:ext cx="8135560" cy="400110"/>
            </a:xfrm>
            <a:prstGeom prst="rect">
              <a:avLst/>
            </a:prstGeom>
            <a:noFill/>
          </p:spPr>
          <p:txBody>
            <a:bodyPr wrap="none" rtlCol="0">
              <a:spAutoFit/>
            </a:bodyPr>
            <a:lstStyle/>
            <a:p>
              <a:r>
                <a:rPr lang="zh-CN" altLang="en-US" sz="2000" dirty="0" smtClean="0">
                  <a:solidFill>
                    <a:schemeClr val="bg1"/>
                  </a:solidFill>
                  <a:latin typeface="+mn-ea"/>
                </a:rPr>
                <a:t>电感耦合电路在支路间的电流均衡能力更强，而两者的工作原理类似。</a:t>
              </a:r>
              <a:endParaRPr lang="zh-CN" altLang="en-US" sz="2000" dirty="0">
                <a:solidFill>
                  <a:schemeClr val="bg1"/>
                </a:solidFill>
                <a:latin typeface="+mn-ea"/>
              </a:endParaRPr>
            </a:p>
          </p:txBody>
        </p:sp>
      </p:grpSp>
      <p:sp>
        <p:nvSpPr>
          <p:cNvPr id="13" name="文本框 12"/>
          <p:cNvSpPr txBox="1"/>
          <p:nvPr/>
        </p:nvSpPr>
        <p:spPr>
          <a:xfrm>
            <a:off x="6717295" y="3964785"/>
            <a:ext cx="4570482" cy="369332"/>
          </a:xfrm>
          <a:prstGeom prst="rect">
            <a:avLst/>
          </a:prstGeom>
          <a:noFill/>
        </p:spPr>
        <p:txBody>
          <a:bodyPr wrap="none" rtlCol="0">
            <a:spAutoFit/>
          </a:bodyPr>
          <a:lstStyle/>
          <a:p>
            <a:r>
              <a:rPr lang="zh-CN" altLang="zh-CN" dirty="0">
                <a:solidFill>
                  <a:schemeClr val="bg1"/>
                </a:solidFill>
              </a:rPr>
              <a:t>两相电感耦合交错并联升压斩波电路原理图</a:t>
            </a:r>
            <a:endParaRPr lang="zh-CN" altLang="en-US" dirty="0">
              <a:solidFill>
                <a:schemeClr val="bg1"/>
              </a:solidFill>
            </a:endParaRPr>
          </a:p>
        </p:txBody>
      </p:sp>
      <p:sp>
        <p:nvSpPr>
          <p:cNvPr id="39" name="文本框 38"/>
          <p:cNvSpPr txBox="1"/>
          <p:nvPr/>
        </p:nvSpPr>
        <p:spPr>
          <a:xfrm>
            <a:off x="1636417" y="4011480"/>
            <a:ext cx="3877985" cy="369332"/>
          </a:xfrm>
          <a:prstGeom prst="rect">
            <a:avLst/>
          </a:prstGeom>
          <a:noFill/>
        </p:spPr>
        <p:txBody>
          <a:bodyPr wrap="none" rtlCol="0">
            <a:spAutoFit/>
          </a:bodyPr>
          <a:lstStyle/>
          <a:p>
            <a:r>
              <a:rPr lang="zh-CN" altLang="zh-CN" dirty="0">
                <a:solidFill>
                  <a:schemeClr val="bg1"/>
                </a:solidFill>
              </a:rPr>
              <a:t>三相非电感耦合升压斩波电路原理图</a:t>
            </a:r>
            <a:endParaRPr lang="zh-CN" altLang="en-US" dirty="0">
              <a:solidFill>
                <a:schemeClr val="bg1"/>
              </a:solidFill>
            </a:endParaRPr>
          </a:p>
        </p:txBody>
      </p:sp>
    </p:spTree>
    <p:extLst>
      <p:ext uri="{BB962C8B-B14F-4D97-AF65-F5344CB8AC3E}">
        <p14:creationId xmlns:p14="http://schemas.microsoft.com/office/powerpoint/2010/main" val="1686324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文本框 3"/>
          <p:cNvSpPr txBox="1"/>
          <p:nvPr/>
        </p:nvSpPr>
        <p:spPr>
          <a:xfrm>
            <a:off x="5310184" y="116943"/>
            <a:ext cx="646331" cy="369332"/>
          </a:xfrm>
          <a:prstGeom prst="rect">
            <a:avLst/>
          </a:prstGeom>
          <a:noFill/>
        </p:spPr>
        <p:txBody>
          <a:bodyPr wrap="none" rtlCol="0">
            <a:spAutoFit/>
          </a:bodyPr>
          <a:lstStyle/>
          <a:p>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绪论</a:t>
            </a:r>
          </a:p>
        </p:txBody>
      </p:sp>
      <p:sp>
        <p:nvSpPr>
          <p:cNvPr id="5" name="文本框 4"/>
          <p:cNvSpPr txBox="1"/>
          <p:nvPr/>
        </p:nvSpPr>
        <p:spPr>
          <a:xfrm>
            <a:off x="5973561" y="116943"/>
            <a:ext cx="2031325" cy="369332"/>
          </a:xfrm>
          <a:prstGeom prst="rect">
            <a:avLst/>
          </a:prstGeom>
          <a:noFill/>
        </p:spPr>
        <p:txBody>
          <a:bodyPr wrap="none" rtlCol="0">
            <a:spAutoFit/>
          </a:bodyPr>
          <a:lstStyle/>
          <a:p>
            <a:r>
              <a:rPr lang="zh-CN" altLang="en-US" dirty="0" smtClean="0">
                <a:solidFill>
                  <a:srgbClr val="33CC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多重升压斩波电路</a:t>
            </a:r>
            <a:endParaRPr lang="zh-CN" altLang="en-US" dirty="0">
              <a:solidFill>
                <a:srgbClr val="33CC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8030985" y="113663"/>
            <a:ext cx="1338828"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滤波器设计</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422011" y="109692"/>
            <a:ext cx="1569660"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仿真实验结果</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059856" y="119796"/>
            <a:ext cx="1107996"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总结展望</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0" y="0"/>
            <a:ext cx="1877050" cy="5973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92D050"/>
                </a:solidFill>
                <a:latin typeface="+mn-ea"/>
              </a:rPr>
              <a:t>Part 2</a:t>
            </a:r>
            <a:endParaRPr lang="zh-CN" altLang="en-US" sz="2400" b="1" dirty="0">
              <a:solidFill>
                <a:srgbClr val="92D050"/>
              </a:solidFill>
              <a:latin typeface="+mn-ea"/>
            </a:endParaRPr>
          </a:p>
        </p:txBody>
      </p:sp>
      <p:sp>
        <p:nvSpPr>
          <p:cNvPr id="14" name="直角三角形 13"/>
          <p:cNvSpPr/>
          <p:nvPr/>
        </p:nvSpPr>
        <p:spPr>
          <a:xfrm>
            <a:off x="1877050" y="0"/>
            <a:ext cx="235204" cy="597392"/>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2096212" y="568473"/>
            <a:ext cx="10079746" cy="10235"/>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941477" y="163259"/>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021932"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9377919"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11025763"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2839453" y="1507961"/>
            <a:ext cx="8252488" cy="48123"/>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1015275" y="1277128"/>
            <a:ext cx="1415772" cy="461665"/>
          </a:xfrm>
          <a:prstGeom prst="rect">
            <a:avLst/>
          </a:prstGeom>
          <a:noFill/>
        </p:spPr>
        <p:txBody>
          <a:bodyPr wrap="none" rtlCol="0">
            <a:spAutoFit/>
          </a:bodyPr>
          <a:lstStyle/>
          <a:p>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工作原理</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063401" y="6055894"/>
            <a:ext cx="10044582"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1219199" y="5199110"/>
            <a:ext cx="9835181" cy="707886"/>
            <a:chOff x="1267326" y="2135841"/>
            <a:chExt cx="9835181" cy="707886"/>
          </a:xfrm>
        </p:grpSpPr>
        <p:sp>
          <p:nvSpPr>
            <p:cNvPr id="35" name="椭圆 34"/>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6" name="文本框 35"/>
            <p:cNvSpPr txBox="1"/>
            <p:nvPr/>
          </p:nvSpPr>
          <p:spPr>
            <a:xfrm>
              <a:off x="1684544" y="2135841"/>
              <a:ext cx="9417963" cy="707886"/>
            </a:xfrm>
            <a:prstGeom prst="rect">
              <a:avLst/>
            </a:prstGeom>
            <a:noFill/>
          </p:spPr>
          <p:txBody>
            <a:bodyPr wrap="none" rtlCol="0">
              <a:spAutoFit/>
            </a:bodyPr>
            <a:lstStyle/>
            <a:p>
              <a:r>
                <a:rPr lang="zh-CN" altLang="en-US" sz="2000" dirty="0" smtClean="0">
                  <a:solidFill>
                    <a:schemeClr val="bg1"/>
                  </a:solidFill>
                  <a:latin typeface="+mn-ea"/>
                </a:rPr>
                <a:t>尽管两种电路的电感电流工作在不同的工作方式，但输入电流波形是类似。两者的</a:t>
              </a:r>
              <a:endParaRPr lang="en-US" altLang="zh-CN" sz="2000" dirty="0" smtClean="0">
                <a:solidFill>
                  <a:schemeClr val="bg1"/>
                </a:solidFill>
                <a:latin typeface="+mn-ea"/>
              </a:endParaRPr>
            </a:p>
            <a:p>
              <a:r>
                <a:rPr lang="zh-CN" altLang="en-US" sz="2000" dirty="0" smtClean="0">
                  <a:solidFill>
                    <a:schemeClr val="bg1"/>
                  </a:solidFill>
                  <a:latin typeface="+mn-ea"/>
                </a:rPr>
                <a:t>输入电流波纹均比较小</a:t>
              </a:r>
              <a:endParaRPr lang="zh-CN" altLang="en-US" sz="2000" dirty="0">
                <a:solidFill>
                  <a:schemeClr val="bg1"/>
                </a:solidFill>
                <a:latin typeface="+mn-ea"/>
              </a:endParaRPr>
            </a:p>
          </p:txBody>
        </p:sp>
      </p:grpSp>
      <p:sp>
        <p:nvSpPr>
          <p:cNvPr id="13" name="文本框 12"/>
          <p:cNvSpPr txBox="1"/>
          <p:nvPr/>
        </p:nvSpPr>
        <p:spPr>
          <a:xfrm>
            <a:off x="6965697" y="4608333"/>
            <a:ext cx="3647152" cy="369332"/>
          </a:xfrm>
          <a:prstGeom prst="rect">
            <a:avLst/>
          </a:prstGeom>
          <a:noFill/>
        </p:spPr>
        <p:txBody>
          <a:bodyPr wrap="none" rtlCol="0">
            <a:spAutoFit/>
          </a:bodyPr>
          <a:lstStyle/>
          <a:p>
            <a:r>
              <a:rPr lang="zh-CN" altLang="en-US" dirty="0">
                <a:solidFill>
                  <a:schemeClr val="bg1"/>
                </a:solidFill>
              </a:rPr>
              <a:t>两相电感耦合升压斩波电路波形图</a:t>
            </a:r>
          </a:p>
        </p:txBody>
      </p:sp>
      <p:sp>
        <p:nvSpPr>
          <p:cNvPr id="39" name="文本框 38"/>
          <p:cNvSpPr txBox="1"/>
          <p:nvPr/>
        </p:nvSpPr>
        <p:spPr>
          <a:xfrm>
            <a:off x="2432348" y="4642666"/>
            <a:ext cx="2492990" cy="369332"/>
          </a:xfrm>
          <a:prstGeom prst="rect">
            <a:avLst/>
          </a:prstGeom>
          <a:noFill/>
        </p:spPr>
        <p:txBody>
          <a:bodyPr wrap="none" rtlCol="0">
            <a:spAutoFit/>
          </a:bodyPr>
          <a:lstStyle/>
          <a:p>
            <a:r>
              <a:rPr lang="zh-CN" altLang="zh-CN" dirty="0">
                <a:solidFill>
                  <a:schemeClr val="bg1"/>
                </a:solidFill>
              </a:rPr>
              <a:t>电感电流连续模式波形</a:t>
            </a:r>
            <a:endParaRPr lang="zh-CN" altLang="en-US" dirty="0">
              <a:solidFill>
                <a:schemeClr val="bg1"/>
              </a:solidFill>
            </a:endParaRPr>
          </a:p>
        </p:txBody>
      </p:sp>
      <p:sp>
        <p:nvSpPr>
          <p:cNvPr id="2" name="Rectangle 2"/>
          <p:cNvSpPr>
            <a:spLocks noChangeArrowheads="1"/>
          </p:cNvSpPr>
          <p:nvPr/>
        </p:nvSpPr>
        <p:spPr bwMode="auto">
          <a:xfrm>
            <a:off x="2112253" y="1662269"/>
            <a:ext cx="781120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0" name="Rectangle 6"/>
          <p:cNvSpPr>
            <a:spLocks noChangeArrowheads="1"/>
          </p:cNvSpPr>
          <p:nvPr/>
        </p:nvSpPr>
        <p:spPr bwMode="auto">
          <a:xfrm>
            <a:off x="6713966" y="1795282"/>
            <a:ext cx="1056521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2746021108"/>
              </p:ext>
            </p:extLst>
          </p:nvPr>
        </p:nvGraphicFramePr>
        <p:xfrm>
          <a:off x="6713965" y="1811325"/>
          <a:ext cx="3967099" cy="2890823"/>
        </p:xfrm>
        <a:graphic>
          <a:graphicData uri="http://schemas.openxmlformats.org/presentationml/2006/ole">
            <mc:AlternateContent xmlns:mc="http://schemas.openxmlformats.org/markup-compatibility/2006">
              <mc:Choice xmlns:v="urn:schemas-microsoft-com:vml" Requires="v">
                <p:oleObj spid="_x0000_s2081" r:id="rId3" imgW="4248221" imgH="3095522" progId="Visio.Drawing.15">
                  <p:embed/>
                </p:oleObj>
              </mc:Choice>
              <mc:Fallback>
                <p:oleObj r:id="rId3" imgW="4248221" imgH="3095522" progId="Visio.Drawing.15">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3965" y="1811325"/>
                        <a:ext cx="3967099" cy="2890823"/>
                      </a:xfrm>
                      <a:prstGeom prst="rect">
                        <a:avLst/>
                      </a:prstGeom>
                      <a:noFill/>
                    </p:spPr>
                  </p:pic>
                </p:oleObj>
              </mc:Fallback>
            </mc:AlternateContent>
          </a:graphicData>
        </a:graphic>
      </p:graphicFrame>
      <p:sp>
        <p:nvSpPr>
          <p:cNvPr id="17" name="Rectangle 8"/>
          <p:cNvSpPr>
            <a:spLocks noChangeArrowheads="1"/>
          </p:cNvSpPr>
          <p:nvPr/>
        </p:nvSpPr>
        <p:spPr bwMode="auto">
          <a:xfrm>
            <a:off x="2096212" y="1887193"/>
            <a:ext cx="9230448" cy="47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521590490"/>
              </p:ext>
            </p:extLst>
          </p:nvPr>
        </p:nvGraphicFramePr>
        <p:xfrm>
          <a:off x="2096212" y="1887194"/>
          <a:ext cx="3165263" cy="2798912"/>
        </p:xfrm>
        <a:graphic>
          <a:graphicData uri="http://schemas.openxmlformats.org/presentationml/2006/ole">
            <mc:AlternateContent xmlns:mc="http://schemas.openxmlformats.org/markup-compatibility/2006">
              <mc:Choice xmlns:v="urn:schemas-microsoft-com:vml" Requires="v">
                <p:oleObj spid="_x0000_s2082" r:id="rId5" imgW="4124360" imgH="4057534" progId="Visio.Drawing.15">
                  <p:embed/>
                </p:oleObj>
              </mc:Choice>
              <mc:Fallback>
                <p:oleObj r:id="rId5" imgW="4124360" imgH="4057534" progId="Visio.Drawing.15">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6212" y="1887194"/>
                        <a:ext cx="3165263" cy="2798912"/>
                      </a:xfrm>
                      <a:prstGeom prst="rect">
                        <a:avLst/>
                      </a:prstGeom>
                      <a:noFill/>
                    </p:spPr>
                  </p:pic>
                </p:oleObj>
              </mc:Fallback>
            </mc:AlternateContent>
          </a:graphicData>
        </a:graphic>
      </p:graphicFrame>
    </p:spTree>
    <p:extLst>
      <p:ext uri="{BB962C8B-B14F-4D97-AF65-F5344CB8AC3E}">
        <p14:creationId xmlns:p14="http://schemas.microsoft.com/office/powerpoint/2010/main" val="42614193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文本框 3"/>
          <p:cNvSpPr txBox="1"/>
          <p:nvPr/>
        </p:nvSpPr>
        <p:spPr>
          <a:xfrm>
            <a:off x="5310184" y="116943"/>
            <a:ext cx="646331" cy="369332"/>
          </a:xfrm>
          <a:prstGeom prst="rect">
            <a:avLst/>
          </a:prstGeom>
          <a:noFill/>
        </p:spPr>
        <p:txBody>
          <a:bodyPr wrap="none" rtlCol="0">
            <a:spAutoFit/>
          </a:bodyPr>
          <a:lstStyle/>
          <a:p>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绪论</a:t>
            </a:r>
          </a:p>
        </p:txBody>
      </p:sp>
      <p:sp>
        <p:nvSpPr>
          <p:cNvPr id="5" name="文本框 4"/>
          <p:cNvSpPr txBox="1"/>
          <p:nvPr/>
        </p:nvSpPr>
        <p:spPr>
          <a:xfrm>
            <a:off x="5973561" y="116943"/>
            <a:ext cx="2031325" cy="369332"/>
          </a:xfrm>
          <a:prstGeom prst="rect">
            <a:avLst/>
          </a:prstGeom>
          <a:noFill/>
        </p:spPr>
        <p:txBody>
          <a:bodyPr wrap="none" rtlCol="0">
            <a:spAutoFit/>
          </a:bodyPr>
          <a:lstStyle/>
          <a:p>
            <a:r>
              <a:rPr lang="zh-CN" altLang="en-US" dirty="0" smtClean="0">
                <a:solidFill>
                  <a:srgbClr val="33CC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多重升压斩波电路</a:t>
            </a:r>
            <a:endParaRPr lang="zh-CN" altLang="en-US" dirty="0">
              <a:solidFill>
                <a:srgbClr val="33CC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8030985" y="113663"/>
            <a:ext cx="1338828"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滤波器设计</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422011" y="109692"/>
            <a:ext cx="1569660"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仿真实验结果</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059856" y="119796"/>
            <a:ext cx="1107996"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总结展望</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0" y="0"/>
            <a:ext cx="1877050" cy="5973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92D050"/>
                </a:solidFill>
                <a:latin typeface="+mn-ea"/>
              </a:rPr>
              <a:t>Part 2</a:t>
            </a:r>
            <a:endParaRPr lang="zh-CN" altLang="en-US" sz="2400" b="1" dirty="0">
              <a:solidFill>
                <a:srgbClr val="92D050"/>
              </a:solidFill>
              <a:latin typeface="+mn-ea"/>
            </a:endParaRPr>
          </a:p>
        </p:txBody>
      </p:sp>
      <p:sp>
        <p:nvSpPr>
          <p:cNvPr id="14" name="直角三角形 13"/>
          <p:cNvSpPr/>
          <p:nvPr/>
        </p:nvSpPr>
        <p:spPr>
          <a:xfrm>
            <a:off x="1877050" y="0"/>
            <a:ext cx="235204" cy="597392"/>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2096212" y="568473"/>
            <a:ext cx="10079746" cy="10235"/>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941477" y="163259"/>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021932"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9377919"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11025763"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3224463" y="1507961"/>
            <a:ext cx="7867478" cy="45878"/>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1015275" y="1277128"/>
            <a:ext cx="2031325" cy="461665"/>
          </a:xfrm>
          <a:prstGeom prst="rect">
            <a:avLst/>
          </a:prstGeom>
          <a:noFill/>
        </p:spPr>
        <p:txBody>
          <a:bodyPr wrap="none" rtlCol="0">
            <a:spAutoFit/>
          </a:bodyPr>
          <a:lstStyle/>
          <a:p>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故障情况分析</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063401" y="6055894"/>
            <a:ext cx="10044582"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1286834" y="2710867"/>
            <a:ext cx="3936130" cy="707886"/>
            <a:chOff x="1267326" y="2135841"/>
            <a:chExt cx="3936130" cy="707886"/>
          </a:xfrm>
        </p:grpSpPr>
        <p:sp>
          <p:nvSpPr>
            <p:cNvPr id="35" name="椭圆 34"/>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6" name="文本框 35"/>
            <p:cNvSpPr txBox="1"/>
            <p:nvPr/>
          </p:nvSpPr>
          <p:spPr>
            <a:xfrm>
              <a:off x="1684544" y="2135841"/>
              <a:ext cx="3518912" cy="707886"/>
            </a:xfrm>
            <a:prstGeom prst="rect">
              <a:avLst/>
            </a:prstGeom>
            <a:noFill/>
          </p:spPr>
          <p:txBody>
            <a:bodyPr wrap="none" rtlCol="0">
              <a:spAutoFit/>
            </a:bodyPr>
            <a:lstStyle/>
            <a:p>
              <a:r>
                <a:rPr lang="zh-CN" altLang="en-US" sz="2000" dirty="0" smtClean="0">
                  <a:solidFill>
                    <a:schemeClr val="bg1"/>
                  </a:solidFill>
                  <a:latin typeface="+mn-ea"/>
                </a:rPr>
                <a:t>非电感耦合电路正常与异常情</a:t>
              </a:r>
              <a:endParaRPr lang="en-US" altLang="zh-CN" sz="2000" dirty="0" smtClean="0">
                <a:solidFill>
                  <a:schemeClr val="bg1"/>
                </a:solidFill>
                <a:latin typeface="+mn-ea"/>
              </a:endParaRPr>
            </a:p>
            <a:p>
              <a:r>
                <a:rPr lang="zh-CN" altLang="en-US" sz="2000" dirty="0" smtClean="0">
                  <a:solidFill>
                    <a:schemeClr val="bg1"/>
                  </a:solidFill>
                  <a:latin typeface="+mn-ea"/>
                </a:rPr>
                <a:t>况对比</a:t>
              </a:r>
              <a:endParaRPr lang="zh-CN" altLang="en-US" sz="2000" dirty="0">
                <a:solidFill>
                  <a:schemeClr val="bg1"/>
                </a:solidFill>
                <a:latin typeface="+mn-ea"/>
              </a:endParaRPr>
            </a:p>
          </p:txBody>
        </p:sp>
      </p:grpSp>
      <p:sp>
        <p:nvSpPr>
          <p:cNvPr id="2" name="Rectangle 2"/>
          <p:cNvSpPr>
            <a:spLocks noChangeArrowheads="1"/>
          </p:cNvSpPr>
          <p:nvPr/>
        </p:nvSpPr>
        <p:spPr bwMode="auto">
          <a:xfrm>
            <a:off x="2112253" y="1662269"/>
            <a:ext cx="781120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0" name="Rectangle 6"/>
          <p:cNvSpPr>
            <a:spLocks noChangeArrowheads="1"/>
          </p:cNvSpPr>
          <p:nvPr/>
        </p:nvSpPr>
        <p:spPr bwMode="auto">
          <a:xfrm>
            <a:off x="6713966" y="1795282"/>
            <a:ext cx="1056521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28" name="图片 27" descr="C:\Users\mike\Desktop\论文图片\无故障电感电流.jpg"/>
          <p:cNvPicPr/>
          <p:nvPr/>
        </p:nvPicPr>
        <p:blipFill>
          <a:blip r:embed="rId2">
            <a:extLst>
              <a:ext uri="{28A0092B-C50C-407E-A947-70E740481C1C}">
                <a14:useLocalDpi xmlns:a14="http://schemas.microsoft.com/office/drawing/2010/main" val="0"/>
              </a:ext>
            </a:extLst>
          </a:blip>
          <a:srcRect/>
          <a:stretch>
            <a:fillRect/>
          </a:stretch>
        </p:blipFill>
        <p:spPr bwMode="auto">
          <a:xfrm>
            <a:off x="5692383" y="1904363"/>
            <a:ext cx="2520000" cy="1620000"/>
          </a:xfrm>
          <a:prstGeom prst="rect">
            <a:avLst/>
          </a:prstGeom>
          <a:noFill/>
          <a:ln>
            <a:noFill/>
          </a:ln>
        </p:spPr>
      </p:pic>
      <p:pic>
        <p:nvPicPr>
          <p:cNvPr id="29" name="图片 28" descr="C:\Users\mike\Desktop\论文图片\S1开路故障电感电流波形.jpg"/>
          <p:cNvPicPr/>
          <p:nvPr/>
        </p:nvPicPr>
        <p:blipFill>
          <a:blip r:embed="rId3">
            <a:extLst>
              <a:ext uri="{28A0092B-C50C-407E-A947-70E740481C1C}">
                <a14:useLocalDpi xmlns:a14="http://schemas.microsoft.com/office/drawing/2010/main" val="0"/>
              </a:ext>
            </a:extLst>
          </a:blip>
          <a:srcRect/>
          <a:stretch>
            <a:fillRect/>
          </a:stretch>
        </p:blipFill>
        <p:spPr bwMode="auto">
          <a:xfrm>
            <a:off x="8504451" y="1904363"/>
            <a:ext cx="2520000" cy="1620000"/>
          </a:xfrm>
          <a:prstGeom prst="rect">
            <a:avLst/>
          </a:prstGeom>
          <a:noFill/>
          <a:ln>
            <a:noFill/>
          </a:ln>
        </p:spPr>
      </p:pic>
      <p:sp>
        <p:nvSpPr>
          <p:cNvPr id="12" name="文本框 11"/>
          <p:cNvSpPr txBox="1"/>
          <p:nvPr/>
        </p:nvSpPr>
        <p:spPr>
          <a:xfrm>
            <a:off x="6167553" y="3555618"/>
            <a:ext cx="1569660" cy="369332"/>
          </a:xfrm>
          <a:prstGeom prst="rect">
            <a:avLst/>
          </a:prstGeom>
          <a:noFill/>
        </p:spPr>
        <p:txBody>
          <a:bodyPr wrap="none" rtlCol="0">
            <a:spAutoFit/>
          </a:bodyPr>
          <a:lstStyle/>
          <a:p>
            <a:r>
              <a:rPr lang="zh-CN" altLang="en-US" dirty="0">
                <a:solidFill>
                  <a:schemeClr val="bg1"/>
                </a:solidFill>
              </a:rPr>
              <a:t>正常电感电流</a:t>
            </a:r>
          </a:p>
        </p:txBody>
      </p:sp>
      <p:sp>
        <p:nvSpPr>
          <p:cNvPr id="32" name="文本框 31"/>
          <p:cNvSpPr txBox="1"/>
          <p:nvPr/>
        </p:nvSpPr>
        <p:spPr>
          <a:xfrm>
            <a:off x="8979621" y="3560870"/>
            <a:ext cx="1569660" cy="369332"/>
          </a:xfrm>
          <a:prstGeom prst="rect">
            <a:avLst/>
          </a:prstGeom>
          <a:noFill/>
        </p:spPr>
        <p:txBody>
          <a:bodyPr wrap="none" rtlCol="0">
            <a:spAutoFit/>
          </a:bodyPr>
          <a:lstStyle/>
          <a:p>
            <a:r>
              <a:rPr lang="zh-CN" altLang="en-US" dirty="0">
                <a:solidFill>
                  <a:schemeClr val="bg1"/>
                </a:solidFill>
              </a:rPr>
              <a:t>故障</a:t>
            </a:r>
            <a:r>
              <a:rPr lang="zh-CN" altLang="en-US" dirty="0" smtClean="0">
                <a:solidFill>
                  <a:schemeClr val="bg1"/>
                </a:solidFill>
              </a:rPr>
              <a:t>电感</a:t>
            </a:r>
            <a:r>
              <a:rPr lang="zh-CN" altLang="en-US" dirty="0">
                <a:solidFill>
                  <a:schemeClr val="bg1"/>
                </a:solidFill>
              </a:rPr>
              <a:t>电流</a:t>
            </a:r>
          </a:p>
        </p:txBody>
      </p:sp>
      <p:sp>
        <p:nvSpPr>
          <p:cNvPr id="37" name="文本框 36"/>
          <p:cNvSpPr txBox="1"/>
          <p:nvPr/>
        </p:nvSpPr>
        <p:spPr>
          <a:xfrm>
            <a:off x="6204393" y="5630625"/>
            <a:ext cx="1569660" cy="369332"/>
          </a:xfrm>
          <a:prstGeom prst="rect">
            <a:avLst/>
          </a:prstGeom>
          <a:noFill/>
        </p:spPr>
        <p:txBody>
          <a:bodyPr wrap="none" rtlCol="0">
            <a:spAutoFit/>
          </a:bodyPr>
          <a:lstStyle/>
          <a:p>
            <a:r>
              <a:rPr lang="zh-CN" altLang="en-US" dirty="0" smtClean="0">
                <a:solidFill>
                  <a:schemeClr val="bg1"/>
                </a:solidFill>
              </a:rPr>
              <a:t>正常</a:t>
            </a:r>
            <a:r>
              <a:rPr lang="zh-CN" altLang="en-US" dirty="0">
                <a:solidFill>
                  <a:schemeClr val="bg1"/>
                </a:solidFill>
              </a:rPr>
              <a:t>输入</a:t>
            </a:r>
            <a:r>
              <a:rPr lang="zh-CN" altLang="en-US" dirty="0" smtClean="0">
                <a:solidFill>
                  <a:schemeClr val="bg1"/>
                </a:solidFill>
              </a:rPr>
              <a:t>电流</a:t>
            </a:r>
            <a:endParaRPr lang="zh-CN" altLang="en-US" dirty="0">
              <a:solidFill>
                <a:schemeClr val="bg1"/>
              </a:solidFill>
            </a:endParaRPr>
          </a:p>
        </p:txBody>
      </p:sp>
      <p:pic>
        <p:nvPicPr>
          <p:cNvPr id="38" name="图片 37" descr="C:\Users\mike\Desktop\论文图片\无故障输入电流波形.jpg"/>
          <p:cNvPicPr/>
          <p:nvPr/>
        </p:nvPicPr>
        <p:blipFill>
          <a:blip r:embed="rId4">
            <a:extLst>
              <a:ext uri="{28A0092B-C50C-407E-A947-70E740481C1C}">
                <a14:useLocalDpi xmlns:a14="http://schemas.microsoft.com/office/drawing/2010/main" val="0"/>
              </a:ext>
            </a:extLst>
          </a:blip>
          <a:srcRect/>
          <a:stretch>
            <a:fillRect/>
          </a:stretch>
        </p:blipFill>
        <p:spPr bwMode="auto">
          <a:xfrm>
            <a:off x="5692383" y="3999137"/>
            <a:ext cx="2520000" cy="1620000"/>
          </a:xfrm>
          <a:prstGeom prst="rect">
            <a:avLst/>
          </a:prstGeom>
          <a:noFill/>
          <a:ln>
            <a:noFill/>
          </a:ln>
        </p:spPr>
      </p:pic>
      <p:pic>
        <p:nvPicPr>
          <p:cNvPr id="40" name="图片 39" descr="C:\Users\mike\Desktop\论文图片\S1开路故障总输入电流波形.jpg"/>
          <p:cNvPicPr/>
          <p:nvPr/>
        </p:nvPicPr>
        <p:blipFill>
          <a:blip r:embed="rId5">
            <a:extLst>
              <a:ext uri="{28A0092B-C50C-407E-A947-70E740481C1C}">
                <a14:useLocalDpi xmlns:a14="http://schemas.microsoft.com/office/drawing/2010/main" val="0"/>
              </a:ext>
            </a:extLst>
          </a:blip>
          <a:srcRect/>
          <a:stretch>
            <a:fillRect/>
          </a:stretch>
        </p:blipFill>
        <p:spPr bwMode="auto">
          <a:xfrm>
            <a:off x="8504451" y="3999137"/>
            <a:ext cx="2520000" cy="1620000"/>
          </a:xfrm>
          <a:prstGeom prst="rect">
            <a:avLst/>
          </a:prstGeom>
          <a:noFill/>
          <a:ln>
            <a:noFill/>
          </a:ln>
        </p:spPr>
      </p:pic>
      <p:sp>
        <p:nvSpPr>
          <p:cNvPr id="41" name="文本框 40"/>
          <p:cNvSpPr txBox="1"/>
          <p:nvPr/>
        </p:nvSpPr>
        <p:spPr>
          <a:xfrm>
            <a:off x="8979621" y="5621739"/>
            <a:ext cx="1569660" cy="369332"/>
          </a:xfrm>
          <a:prstGeom prst="rect">
            <a:avLst/>
          </a:prstGeom>
          <a:noFill/>
        </p:spPr>
        <p:txBody>
          <a:bodyPr wrap="none" rtlCol="0">
            <a:spAutoFit/>
          </a:bodyPr>
          <a:lstStyle/>
          <a:p>
            <a:r>
              <a:rPr lang="zh-CN" altLang="en-US" dirty="0" smtClean="0">
                <a:solidFill>
                  <a:schemeClr val="bg1"/>
                </a:solidFill>
              </a:rPr>
              <a:t>故障输入电流</a:t>
            </a:r>
            <a:endParaRPr lang="zh-CN" altLang="en-US" dirty="0">
              <a:solidFill>
                <a:schemeClr val="bg1"/>
              </a:solidFill>
            </a:endParaRPr>
          </a:p>
        </p:txBody>
      </p:sp>
      <p:grpSp>
        <p:nvGrpSpPr>
          <p:cNvPr id="42" name="组合 41"/>
          <p:cNvGrpSpPr/>
          <p:nvPr/>
        </p:nvGrpSpPr>
        <p:grpSpPr>
          <a:xfrm>
            <a:off x="1286834" y="3465313"/>
            <a:ext cx="3936130" cy="400110"/>
            <a:chOff x="1267326" y="2135841"/>
            <a:chExt cx="3936130" cy="400110"/>
          </a:xfrm>
        </p:grpSpPr>
        <p:sp>
          <p:nvSpPr>
            <p:cNvPr id="43" name="椭圆 42"/>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4" name="文本框 43"/>
            <p:cNvSpPr txBox="1"/>
            <p:nvPr/>
          </p:nvSpPr>
          <p:spPr>
            <a:xfrm>
              <a:off x="1684544" y="2135841"/>
              <a:ext cx="3518912" cy="400110"/>
            </a:xfrm>
            <a:prstGeom prst="rect">
              <a:avLst/>
            </a:prstGeom>
            <a:noFill/>
          </p:spPr>
          <p:txBody>
            <a:bodyPr wrap="none" rtlCol="0">
              <a:spAutoFit/>
            </a:bodyPr>
            <a:lstStyle/>
            <a:p>
              <a:r>
                <a:rPr lang="zh-CN" altLang="en-US" sz="2000" dirty="0" smtClean="0">
                  <a:solidFill>
                    <a:schemeClr val="bg1"/>
                  </a:solidFill>
                  <a:latin typeface="+mn-ea"/>
                </a:rPr>
                <a:t>故障发生后输入电流波动变大</a:t>
              </a:r>
              <a:endParaRPr lang="zh-CN" altLang="en-US" sz="2000" dirty="0">
                <a:solidFill>
                  <a:schemeClr val="bg1"/>
                </a:solidFill>
                <a:latin typeface="+mn-ea"/>
              </a:endParaRPr>
            </a:p>
          </p:txBody>
        </p:sp>
      </p:grpSp>
      <p:grpSp>
        <p:nvGrpSpPr>
          <p:cNvPr id="45" name="组合 44"/>
          <p:cNvGrpSpPr/>
          <p:nvPr/>
        </p:nvGrpSpPr>
        <p:grpSpPr>
          <a:xfrm>
            <a:off x="1286834" y="4087957"/>
            <a:ext cx="4192611" cy="707886"/>
            <a:chOff x="1267326" y="2135841"/>
            <a:chExt cx="4192611" cy="707886"/>
          </a:xfrm>
        </p:grpSpPr>
        <p:sp>
          <p:nvSpPr>
            <p:cNvPr id="51" name="椭圆 50"/>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52" name="文本框 51"/>
            <p:cNvSpPr txBox="1"/>
            <p:nvPr/>
          </p:nvSpPr>
          <p:spPr>
            <a:xfrm>
              <a:off x="1684544" y="2135841"/>
              <a:ext cx="3775393" cy="707886"/>
            </a:xfrm>
            <a:prstGeom prst="rect">
              <a:avLst/>
            </a:prstGeom>
            <a:noFill/>
          </p:spPr>
          <p:txBody>
            <a:bodyPr wrap="none" rtlCol="0">
              <a:spAutoFit/>
            </a:bodyPr>
            <a:lstStyle/>
            <a:p>
              <a:r>
                <a:rPr lang="zh-CN" altLang="en-US" sz="2000" dirty="0" smtClean="0">
                  <a:solidFill>
                    <a:schemeClr val="bg1"/>
                  </a:solidFill>
                  <a:latin typeface="+mn-ea"/>
                </a:rPr>
                <a:t>故障相支路电感电流迅速减小，</a:t>
              </a:r>
              <a:endParaRPr lang="en-US" altLang="zh-CN" sz="2000" dirty="0" smtClean="0">
                <a:solidFill>
                  <a:schemeClr val="bg1"/>
                </a:solidFill>
                <a:latin typeface="+mn-ea"/>
              </a:endParaRPr>
            </a:p>
            <a:p>
              <a:r>
                <a:rPr lang="zh-CN" altLang="en-US" sz="2000" dirty="0" smtClean="0">
                  <a:solidFill>
                    <a:schemeClr val="bg1"/>
                  </a:solidFill>
                  <a:latin typeface="+mn-ea"/>
                </a:rPr>
                <a:t>但不为</a:t>
              </a:r>
              <a:r>
                <a:rPr lang="zh-CN" altLang="en-US" sz="2000" dirty="0">
                  <a:solidFill>
                    <a:schemeClr val="bg1"/>
                  </a:solidFill>
                  <a:latin typeface="+mn-ea"/>
                </a:rPr>
                <a:t>零</a:t>
              </a:r>
            </a:p>
          </p:txBody>
        </p:sp>
      </p:grpSp>
    </p:spTree>
    <p:extLst>
      <p:ext uri="{BB962C8B-B14F-4D97-AF65-F5344CB8AC3E}">
        <p14:creationId xmlns:p14="http://schemas.microsoft.com/office/powerpoint/2010/main" val="9682176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文本框 3"/>
          <p:cNvSpPr txBox="1"/>
          <p:nvPr/>
        </p:nvSpPr>
        <p:spPr>
          <a:xfrm>
            <a:off x="5310184" y="116943"/>
            <a:ext cx="646331" cy="369332"/>
          </a:xfrm>
          <a:prstGeom prst="rect">
            <a:avLst/>
          </a:prstGeom>
          <a:noFill/>
        </p:spPr>
        <p:txBody>
          <a:bodyPr wrap="none" rtlCol="0">
            <a:spAutoFit/>
          </a:bodyPr>
          <a:lstStyle/>
          <a:p>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绪论</a:t>
            </a:r>
          </a:p>
        </p:txBody>
      </p:sp>
      <p:sp>
        <p:nvSpPr>
          <p:cNvPr id="5" name="文本框 4"/>
          <p:cNvSpPr txBox="1"/>
          <p:nvPr/>
        </p:nvSpPr>
        <p:spPr>
          <a:xfrm>
            <a:off x="5973561" y="116943"/>
            <a:ext cx="2031325" cy="369332"/>
          </a:xfrm>
          <a:prstGeom prst="rect">
            <a:avLst/>
          </a:prstGeom>
          <a:noFill/>
        </p:spPr>
        <p:txBody>
          <a:bodyPr wrap="none" rtlCol="0">
            <a:spAutoFit/>
          </a:bodyPr>
          <a:lstStyle/>
          <a:p>
            <a:r>
              <a:rPr lang="zh-CN" altLang="en-US" dirty="0" smtClean="0">
                <a:solidFill>
                  <a:srgbClr val="33CC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多重升压斩波电路</a:t>
            </a:r>
            <a:endParaRPr lang="zh-CN" altLang="en-US" dirty="0">
              <a:solidFill>
                <a:srgbClr val="33CC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8030985" y="113663"/>
            <a:ext cx="1338828"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滤波器设计</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422011" y="109692"/>
            <a:ext cx="1569660"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仿真实验结果</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059856" y="119796"/>
            <a:ext cx="1107996"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总结展望</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0" y="0"/>
            <a:ext cx="1877050" cy="5973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92D050"/>
                </a:solidFill>
                <a:latin typeface="+mn-ea"/>
              </a:rPr>
              <a:t>Part 2</a:t>
            </a:r>
            <a:endParaRPr lang="zh-CN" altLang="en-US" sz="2400" b="1" dirty="0">
              <a:solidFill>
                <a:srgbClr val="92D050"/>
              </a:solidFill>
              <a:latin typeface="+mn-ea"/>
            </a:endParaRPr>
          </a:p>
        </p:txBody>
      </p:sp>
      <p:sp>
        <p:nvSpPr>
          <p:cNvPr id="14" name="直角三角形 13"/>
          <p:cNvSpPr/>
          <p:nvPr/>
        </p:nvSpPr>
        <p:spPr>
          <a:xfrm>
            <a:off x="1877050" y="0"/>
            <a:ext cx="235204" cy="597392"/>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2096212" y="568473"/>
            <a:ext cx="10079746" cy="10235"/>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941477" y="163259"/>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021932"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9377919"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11025763"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3224463" y="1507961"/>
            <a:ext cx="7867478" cy="45878"/>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1015275" y="1277128"/>
            <a:ext cx="2031325" cy="461665"/>
          </a:xfrm>
          <a:prstGeom prst="rect">
            <a:avLst/>
          </a:prstGeom>
          <a:noFill/>
        </p:spPr>
        <p:txBody>
          <a:bodyPr wrap="none" rtlCol="0">
            <a:spAutoFit/>
          </a:bodyPr>
          <a:lstStyle/>
          <a:p>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故障情况分析</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063401" y="6055894"/>
            <a:ext cx="10044582"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1286834" y="2710867"/>
            <a:ext cx="3936130" cy="707886"/>
            <a:chOff x="1267326" y="2135841"/>
            <a:chExt cx="3936130" cy="707886"/>
          </a:xfrm>
        </p:grpSpPr>
        <p:sp>
          <p:nvSpPr>
            <p:cNvPr id="35" name="椭圆 34"/>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6" name="文本框 35"/>
            <p:cNvSpPr txBox="1"/>
            <p:nvPr/>
          </p:nvSpPr>
          <p:spPr>
            <a:xfrm>
              <a:off x="1684544" y="2135841"/>
              <a:ext cx="3518912" cy="707886"/>
            </a:xfrm>
            <a:prstGeom prst="rect">
              <a:avLst/>
            </a:prstGeom>
            <a:noFill/>
          </p:spPr>
          <p:txBody>
            <a:bodyPr wrap="none" rtlCol="0">
              <a:spAutoFit/>
            </a:bodyPr>
            <a:lstStyle/>
            <a:p>
              <a:r>
                <a:rPr lang="zh-CN" altLang="en-US" sz="2000" dirty="0" smtClean="0">
                  <a:solidFill>
                    <a:schemeClr val="bg1"/>
                  </a:solidFill>
                  <a:latin typeface="+mn-ea"/>
                </a:rPr>
                <a:t>非电感耦合电路不同相开路情</a:t>
              </a:r>
              <a:endParaRPr lang="en-US" altLang="zh-CN" sz="2000" dirty="0" smtClean="0">
                <a:solidFill>
                  <a:schemeClr val="bg1"/>
                </a:solidFill>
                <a:latin typeface="+mn-ea"/>
              </a:endParaRPr>
            </a:p>
            <a:p>
              <a:r>
                <a:rPr lang="zh-CN" altLang="en-US" sz="2000" dirty="0" smtClean="0">
                  <a:solidFill>
                    <a:schemeClr val="bg1"/>
                  </a:solidFill>
                  <a:latin typeface="+mn-ea"/>
                </a:rPr>
                <a:t>况对比</a:t>
              </a:r>
              <a:endParaRPr lang="zh-CN" altLang="en-US" sz="2000" dirty="0">
                <a:solidFill>
                  <a:schemeClr val="bg1"/>
                </a:solidFill>
                <a:latin typeface="+mn-ea"/>
              </a:endParaRPr>
            </a:p>
          </p:txBody>
        </p:sp>
      </p:grpSp>
      <p:sp>
        <p:nvSpPr>
          <p:cNvPr id="2" name="Rectangle 2"/>
          <p:cNvSpPr>
            <a:spLocks noChangeArrowheads="1"/>
          </p:cNvSpPr>
          <p:nvPr/>
        </p:nvSpPr>
        <p:spPr bwMode="auto">
          <a:xfrm>
            <a:off x="2112253" y="1662269"/>
            <a:ext cx="781120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0" name="Rectangle 6"/>
          <p:cNvSpPr>
            <a:spLocks noChangeArrowheads="1"/>
          </p:cNvSpPr>
          <p:nvPr/>
        </p:nvSpPr>
        <p:spPr bwMode="auto">
          <a:xfrm>
            <a:off x="6713966" y="1795282"/>
            <a:ext cx="1056521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pSp>
        <p:nvGrpSpPr>
          <p:cNvPr id="42" name="组合 41"/>
          <p:cNvGrpSpPr/>
          <p:nvPr/>
        </p:nvGrpSpPr>
        <p:grpSpPr>
          <a:xfrm>
            <a:off x="1286834" y="3465313"/>
            <a:ext cx="3936130" cy="707886"/>
            <a:chOff x="1267326" y="2135841"/>
            <a:chExt cx="3936130" cy="707886"/>
          </a:xfrm>
        </p:grpSpPr>
        <p:sp>
          <p:nvSpPr>
            <p:cNvPr id="43" name="椭圆 42"/>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4" name="文本框 43"/>
            <p:cNvSpPr txBox="1"/>
            <p:nvPr/>
          </p:nvSpPr>
          <p:spPr>
            <a:xfrm>
              <a:off x="1684544" y="2135841"/>
              <a:ext cx="3518912" cy="707886"/>
            </a:xfrm>
            <a:prstGeom prst="rect">
              <a:avLst/>
            </a:prstGeom>
            <a:noFill/>
          </p:spPr>
          <p:txBody>
            <a:bodyPr wrap="none" rtlCol="0">
              <a:spAutoFit/>
            </a:bodyPr>
            <a:lstStyle/>
            <a:p>
              <a:r>
                <a:rPr lang="zh-CN" altLang="en-US" sz="2000" dirty="0" smtClean="0">
                  <a:solidFill>
                    <a:schemeClr val="bg1"/>
                  </a:solidFill>
                  <a:latin typeface="+mn-ea"/>
                </a:rPr>
                <a:t>不同相的输入电流波形形状相</a:t>
              </a:r>
              <a:endParaRPr lang="en-US" altLang="zh-CN" sz="2000" dirty="0" smtClean="0">
                <a:solidFill>
                  <a:schemeClr val="bg1"/>
                </a:solidFill>
                <a:latin typeface="+mn-ea"/>
              </a:endParaRPr>
            </a:p>
            <a:p>
              <a:r>
                <a:rPr lang="zh-CN" altLang="en-US" sz="2000" dirty="0" smtClean="0">
                  <a:solidFill>
                    <a:schemeClr val="bg1"/>
                  </a:solidFill>
                  <a:latin typeface="+mn-ea"/>
                </a:rPr>
                <a:t>同，但存在相位差。</a:t>
              </a:r>
              <a:endParaRPr lang="en-US" altLang="zh-CN" sz="2000" dirty="0" smtClean="0">
                <a:solidFill>
                  <a:schemeClr val="bg1"/>
                </a:solidFill>
                <a:latin typeface="+mn-ea"/>
              </a:endParaRPr>
            </a:p>
          </p:txBody>
        </p:sp>
      </p:grpSp>
      <p:grpSp>
        <p:nvGrpSpPr>
          <p:cNvPr id="45" name="组合 44"/>
          <p:cNvGrpSpPr/>
          <p:nvPr/>
        </p:nvGrpSpPr>
        <p:grpSpPr>
          <a:xfrm>
            <a:off x="1286834" y="4285220"/>
            <a:ext cx="3936130" cy="707886"/>
            <a:chOff x="1267326" y="2135841"/>
            <a:chExt cx="3936130" cy="707886"/>
          </a:xfrm>
        </p:grpSpPr>
        <p:sp>
          <p:nvSpPr>
            <p:cNvPr id="51" name="椭圆 50"/>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52" name="文本框 51"/>
            <p:cNvSpPr txBox="1"/>
            <p:nvPr/>
          </p:nvSpPr>
          <p:spPr>
            <a:xfrm>
              <a:off x="1684544" y="2135841"/>
              <a:ext cx="3518912" cy="707886"/>
            </a:xfrm>
            <a:prstGeom prst="rect">
              <a:avLst/>
            </a:prstGeom>
            <a:noFill/>
          </p:spPr>
          <p:txBody>
            <a:bodyPr wrap="none" rtlCol="0">
              <a:spAutoFit/>
            </a:bodyPr>
            <a:lstStyle/>
            <a:p>
              <a:r>
                <a:rPr lang="zh-CN" altLang="en-US" sz="2000" dirty="0" smtClean="0">
                  <a:solidFill>
                    <a:schemeClr val="bg1"/>
                  </a:solidFill>
                  <a:latin typeface="+mn-ea"/>
                </a:rPr>
                <a:t>波形的相位差和开关信号有密</a:t>
              </a:r>
              <a:endParaRPr lang="en-US" altLang="zh-CN" sz="2000" dirty="0" smtClean="0">
                <a:solidFill>
                  <a:schemeClr val="bg1"/>
                </a:solidFill>
                <a:latin typeface="+mn-ea"/>
              </a:endParaRPr>
            </a:p>
            <a:p>
              <a:r>
                <a:rPr lang="zh-CN" altLang="en-US" sz="2000" dirty="0" smtClean="0">
                  <a:solidFill>
                    <a:schemeClr val="bg1"/>
                  </a:solidFill>
                  <a:latin typeface="+mn-ea"/>
                </a:rPr>
                <a:t>切关系</a:t>
              </a:r>
              <a:endParaRPr lang="en-US" altLang="zh-CN" sz="2000" dirty="0" smtClean="0">
                <a:solidFill>
                  <a:schemeClr val="bg1"/>
                </a:solidFill>
                <a:latin typeface="+mn-ea"/>
              </a:endParaRPr>
            </a:p>
          </p:txBody>
        </p:sp>
      </p:grpSp>
      <p:pic>
        <p:nvPicPr>
          <p:cNvPr id="38" name="图片 37" descr="C:\Users\mike\Desktop\论文图片\S1S2开路.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5854" y="1834361"/>
            <a:ext cx="5050693" cy="3591507"/>
          </a:xfrm>
          <a:prstGeom prst="rect">
            <a:avLst/>
          </a:prstGeom>
          <a:noFill/>
          <a:ln>
            <a:noFill/>
          </a:ln>
        </p:spPr>
      </p:pic>
      <p:sp>
        <p:nvSpPr>
          <p:cNvPr id="3" name="文本框 2"/>
          <p:cNvSpPr txBox="1"/>
          <p:nvPr/>
        </p:nvSpPr>
        <p:spPr>
          <a:xfrm>
            <a:off x="6304806" y="5464947"/>
            <a:ext cx="4092787" cy="369332"/>
          </a:xfrm>
          <a:prstGeom prst="rect">
            <a:avLst/>
          </a:prstGeom>
          <a:noFill/>
        </p:spPr>
        <p:txBody>
          <a:bodyPr wrap="none" rtlCol="0">
            <a:spAutoFit/>
          </a:bodyPr>
          <a:lstStyle/>
          <a:p>
            <a:r>
              <a:rPr lang="en-US" altLang="zh-CN" dirty="0">
                <a:solidFill>
                  <a:schemeClr val="bg1"/>
                </a:solidFill>
              </a:rPr>
              <a:t>S1</a:t>
            </a:r>
            <a:r>
              <a:rPr lang="zh-CN" altLang="zh-CN" dirty="0">
                <a:solidFill>
                  <a:schemeClr val="bg1"/>
                </a:solidFill>
              </a:rPr>
              <a:t>开路故障与</a:t>
            </a:r>
            <a:r>
              <a:rPr lang="en-US" altLang="zh-CN" dirty="0">
                <a:solidFill>
                  <a:schemeClr val="bg1"/>
                </a:solidFill>
              </a:rPr>
              <a:t>S2</a:t>
            </a:r>
            <a:r>
              <a:rPr lang="zh-CN" altLang="zh-CN" dirty="0">
                <a:solidFill>
                  <a:schemeClr val="bg1"/>
                </a:solidFill>
              </a:rPr>
              <a:t>开路故障电流状态比较</a:t>
            </a:r>
            <a:endParaRPr lang="zh-CN" altLang="en-US" dirty="0">
              <a:solidFill>
                <a:schemeClr val="bg1"/>
              </a:solidFill>
            </a:endParaRPr>
          </a:p>
        </p:txBody>
      </p:sp>
    </p:spTree>
    <p:extLst>
      <p:ext uri="{BB962C8B-B14F-4D97-AF65-F5344CB8AC3E}">
        <p14:creationId xmlns:p14="http://schemas.microsoft.com/office/powerpoint/2010/main" val="13690200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文本框 3"/>
          <p:cNvSpPr txBox="1"/>
          <p:nvPr/>
        </p:nvSpPr>
        <p:spPr>
          <a:xfrm>
            <a:off x="5310184" y="116943"/>
            <a:ext cx="646331"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绪论</a:t>
            </a:r>
          </a:p>
        </p:txBody>
      </p:sp>
      <p:sp>
        <p:nvSpPr>
          <p:cNvPr id="5" name="文本框 4"/>
          <p:cNvSpPr txBox="1"/>
          <p:nvPr/>
        </p:nvSpPr>
        <p:spPr>
          <a:xfrm>
            <a:off x="5973561" y="116943"/>
            <a:ext cx="2031325"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多重升压斩波电路</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030985" y="113663"/>
            <a:ext cx="1338828" cy="369332"/>
          </a:xfrm>
          <a:prstGeom prst="rect">
            <a:avLst/>
          </a:prstGeom>
          <a:noFill/>
        </p:spPr>
        <p:txBody>
          <a:bodyPr wrap="none" rtlCol="0">
            <a:spAutoFit/>
          </a:bodyPr>
          <a:lstStyle/>
          <a:p>
            <a:r>
              <a:rPr lang="zh-CN" altLang="en-US" dirty="0" smtClean="0">
                <a:solidFill>
                  <a:srgbClr val="33CC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滤波器设计</a:t>
            </a:r>
            <a:endParaRPr lang="zh-CN" altLang="en-US" dirty="0">
              <a:solidFill>
                <a:srgbClr val="33CC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 name="文本框 6"/>
          <p:cNvSpPr txBox="1"/>
          <p:nvPr/>
        </p:nvSpPr>
        <p:spPr>
          <a:xfrm>
            <a:off x="9422011" y="109692"/>
            <a:ext cx="1569660"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仿真实验结果</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059856" y="119796"/>
            <a:ext cx="1107996"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总结展望</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0" y="0"/>
            <a:ext cx="1877050" cy="5973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92D050"/>
                </a:solidFill>
                <a:latin typeface="+mn-ea"/>
              </a:rPr>
              <a:t>Part 3</a:t>
            </a:r>
            <a:endParaRPr lang="zh-CN" altLang="en-US" sz="2400" b="1" dirty="0">
              <a:solidFill>
                <a:srgbClr val="92D050"/>
              </a:solidFill>
              <a:latin typeface="+mn-ea"/>
            </a:endParaRPr>
          </a:p>
        </p:txBody>
      </p:sp>
      <p:sp>
        <p:nvSpPr>
          <p:cNvPr id="14" name="直角三角形 13"/>
          <p:cNvSpPr/>
          <p:nvPr/>
        </p:nvSpPr>
        <p:spPr>
          <a:xfrm>
            <a:off x="1877050" y="0"/>
            <a:ext cx="235204" cy="597392"/>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2096212" y="568473"/>
            <a:ext cx="10079746" cy="10235"/>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941477" y="163259"/>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021932"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9377919"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11025763"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3014764" y="1507961"/>
            <a:ext cx="8077177"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1015275" y="1277128"/>
            <a:ext cx="1723549" cy="461665"/>
          </a:xfrm>
          <a:prstGeom prst="rect">
            <a:avLst/>
          </a:prstGeom>
          <a:noFill/>
        </p:spPr>
        <p:txBody>
          <a:bodyPr wrap="none" rtlCol="0">
            <a:spAutoFit/>
          </a:bodyPr>
          <a:lstStyle/>
          <a:p>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滤波器对比</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063401" y="6055894"/>
            <a:ext cx="10044582"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1416325" y="1893226"/>
            <a:ext cx="5050166" cy="545432"/>
            <a:chOff x="1063401" y="2053389"/>
            <a:chExt cx="5050166" cy="545432"/>
          </a:xfrm>
        </p:grpSpPr>
        <p:sp>
          <p:nvSpPr>
            <p:cNvPr id="15" name="五边形 14"/>
            <p:cNvSpPr/>
            <p:nvPr/>
          </p:nvSpPr>
          <p:spPr>
            <a:xfrm>
              <a:off x="1063401" y="2053389"/>
              <a:ext cx="1121425" cy="545432"/>
            </a:xfrm>
            <a:prstGeom prst="homePlat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IIR</a:t>
              </a:r>
              <a:endParaRPr lang="zh-CN" altLang="en-US" sz="2000" dirty="0"/>
            </a:p>
          </p:txBody>
        </p:sp>
        <p:grpSp>
          <p:nvGrpSpPr>
            <p:cNvPr id="19" name="组合 18"/>
            <p:cNvGrpSpPr/>
            <p:nvPr/>
          </p:nvGrpSpPr>
          <p:grpSpPr>
            <a:xfrm>
              <a:off x="2096212" y="2053389"/>
              <a:ext cx="4017355" cy="545432"/>
              <a:chOff x="2096212" y="2053389"/>
              <a:chExt cx="4017355" cy="545432"/>
            </a:xfrm>
          </p:grpSpPr>
          <p:sp>
            <p:nvSpPr>
              <p:cNvPr id="17" name="燕尾形 16"/>
              <p:cNvSpPr/>
              <p:nvPr/>
            </p:nvSpPr>
            <p:spPr>
              <a:xfrm>
                <a:off x="2096212" y="2053389"/>
                <a:ext cx="2636211" cy="545432"/>
              </a:xfrm>
              <a:prstGeom prst="chevron">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阶次低</a:t>
                </a:r>
                <a:endParaRPr lang="zh-CN" altLang="en-US" dirty="0">
                  <a:solidFill>
                    <a:schemeClr val="tx1"/>
                  </a:solidFill>
                </a:endParaRPr>
              </a:p>
            </p:txBody>
          </p:sp>
          <p:sp>
            <p:nvSpPr>
              <p:cNvPr id="18" name="矩形 17"/>
              <p:cNvSpPr/>
              <p:nvPr/>
            </p:nvSpPr>
            <p:spPr>
              <a:xfrm>
                <a:off x="2807367" y="2053389"/>
                <a:ext cx="3306200" cy="545432"/>
              </a:xfrm>
              <a:prstGeom prst="rect">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0" name="组合 39"/>
          <p:cNvGrpSpPr/>
          <p:nvPr/>
        </p:nvGrpSpPr>
        <p:grpSpPr>
          <a:xfrm>
            <a:off x="1416325" y="3540143"/>
            <a:ext cx="5090654" cy="545432"/>
            <a:chOff x="1063401" y="2053389"/>
            <a:chExt cx="5090654" cy="545432"/>
          </a:xfrm>
        </p:grpSpPr>
        <p:sp>
          <p:nvSpPr>
            <p:cNvPr id="41" name="五边形 40"/>
            <p:cNvSpPr/>
            <p:nvPr/>
          </p:nvSpPr>
          <p:spPr>
            <a:xfrm>
              <a:off x="1063401" y="2053389"/>
              <a:ext cx="1121425" cy="545432"/>
            </a:xfrm>
            <a:prstGeom prst="homePlate">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2" name="组合 41"/>
            <p:cNvGrpSpPr/>
            <p:nvPr/>
          </p:nvGrpSpPr>
          <p:grpSpPr>
            <a:xfrm>
              <a:off x="2096212" y="2053389"/>
              <a:ext cx="4057843" cy="545432"/>
              <a:chOff x="2096212" y="2053389"/>
              <a:chExt cx="4057843" cy="545432"/>
            </a:xfrm>
          </p:grpSpPr>
          <p:sp>
            <p:nvSpPr>
              <p:cNvPr id="43" name="燕尾形 42"/>
              <p:cNvSpPr/>
              <p:nvPr/>
            </p:nvSpPr>
            <p:spPr>
              <a:xfrm>
                <a:off x="2096212" y="2053389"/>
                <a:ext cx="1169551" cy="545432"/>
              </a:xfrm>
              <a:prstGeom prst="chevron">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 name="矩形 43"/>
              <p:cNvSpPr/>
              <p:nvPr/>
            </p:nvSpPr>
            <p:spPr>
              <a:xfrm>
                <a:off x="2807367" y="2053389"/>
                <a:ext cx="3346688" cy="545432"/>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5" name="组合 44"/>
          <p:cNvGrpSpPr/>
          <p:nvPr/>
        </p:nvGrpSpPr>
        <p:grpSpPr>
          <a:xfrm>
            <a:off x="2537750" y="2717129"/>
            <a:ext cx="4615503" cy="545432"/>
            <a:chOff x="1063401" y="2053389"/>
            <a:chExt cx="4615503" cy="545432"/>
          </a:xfrm>
        </p:grpSpPr>
        <p:sp>
          <p:nvSpPr>
            <p:cNvPr id="51" name="五边形 50"/>
            <p:cNvSpPr/>
            <p:nvPr/>
          </p:nvSpPr>
          <p:spPr>
            <a:xfrm>
              <a:off x="1063401" y="2053389"/>
              <a:ext cx="1121425" cy="545432"/>
            </a:xfrm>
            <a:prstGeom prst="homePlat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2" name="组合 51"/>
            <p:cNvGrpSpPr/>
            <p:nvPr/>
          </p:nvGrpSpPr>
          <p:grpSpPr>
            <a:xfrm>
              <a:off x="2096212" y="2053389"/>
              <a:ext cx="3582692" cy="545432"/>
              <a:chOff x="2096212" y="2053389"/>
              <a:chExt cx="3582692" cy="545432"/>
            </a:xfrm>
          </p:grpSpPr>
          <p:sp>
            <p:nvSpPr>
              <p:cNvPr id="53" name="燕尾形 52"/>
              <p:cNvSpPr/>
              <p:nvPr/>
            </p:nvSpPr>
            <p:spPr>
              <a:xfrm>
                <a:off x="2096212" y="2053389"/>
                <a:ext cx="1169551" cy="545432"/>
              </a:xfrm>
              <a:prstGeom prst="chevron">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5" name="矩形 54"/>
              <p:cNvSpPr/>
              <p:nvPr/>
            </p:nvSpPr>
            <p:spPr>
              <a:xfrm>
                <a:off x="2807367" y="2053389"/>
                <a:ext cx="2871537" cy="545432"/>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57" name="组合 56"/>
          <p:cNvGrpSpPr/>
          <p:nvPr/>
        </p:nvGrpSpPr>
        <p:grpSpPr>
          <a:xfrm>
            <a:off x="2537750" y="4364046"/>
            <a:ext cx="4615503" cy="545432"/>
            <a:chOff x="1063401" y="2053389"/>
            <a:chExt cx="4615503" cy="545432"/>
          </a:xfrm>
        </p:grpSpPr>
        <p:sp>
          <p:nvSpPr>
            <p:cNvPr id="70" name="五边形 69"/>
            <p:cNvSpPr/>
            <p:nvPr/>
          </p:nvSpPr>
          <p:spPr>
            <a:xfrm>
              <a:off x="1063401" y="2053389"/>
              <a:ext cx="1121425" cy="545432"/>
            </a:xfrm>
            <a:prstGeom prst="homePlate">
              <a:avLst/>
            </a:prstGeom>
            <a:solidFill>
              <a:srgbClr val="99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1" name="组合 70"/>
            <p:cNvGrpSpPr/>
            <p:nvPr/>
          </p:nvGrpSpPr>
          <p:grpSpPr>
            <a:xfrm>
              <a:off x="2096212" y="2053389"/>
              <a:ext cx="3582692" cy="545432"/>
              <a:chOff x="2096212" y="2053389"/>
              <a:chExt cx="3582692" cy="545432"/>
            </a:xfrm>
          </p:grpSpPr>
          <p:sp>
            <p:nvSpPr>
              <p:cNvPr id="72" name="燕尾形 71"/>
              <p:cNvSpPr/>
              <p:nvPr/>
            </p:nvSpPr>
            <p:spPr>
              <a:xfrm>
                <a:off x="2096212" y="2053389"/>
                <a:ext cx="1169551" cy="545432"/>
              </a:xfrm>
              <a:prstGeom prst="chevron">
                <a:avLst/>
              </a:prstGeom>
              <a:solidFill>
                <a:srgbClr val="99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3" name="矩形 72"/>
              <p:cNvSpPr/>
              <p:nvPr/>
            </p:nvSpPr>
            <p:spPr>
              <a:xfrm>
                <a:off x="2807367" y="2053389"/>
                <a:ext cx="2871537" cy="545432"/>
              </a:xfrm>
              <a:prstGeom prst="rect">
                <a:avLst/>
              </a:prstGeom>
              <a:solidFill>
                <a:srgbClr val="99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4" name="组合 73"/>
          <p:cNvGrpSpPr/>
          <p:nvPr/>
        </p:nvGrpSpPr>
        <p:grpSpPr>
          <a:xfrm>
            <a:off x="1416325" y="5209970"/>
            <a:ext cx="5090654" cy="545432"/>
            <a:chOff x="1063401" y="2053389"/>
            <a:chExt cx="5090654" cy="545432"/>
          </a:xfrm>
        </p:grpSpPr>
        <p:sp>
          <p:nvSpPr>
            <p:cNvPr id="75" name="五边形 74"/>
            <p:cNvSpPr/>
            <p:nvPr/>
          </p:nvSpPr>
          <p:spPr>
            <a:xfrm>
              <a:off x="1063401" y="2053389"/>
              <a:ext cx="1121425" cy="545432"/>
            </a:xfrm>
            <a:prstGeom prst="homePlate">
              <a:avLst/>
            </a:prstGeom>
            <a:solidFill>
              <a:srgbClr val="CC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6" name="组合 75"/>
            <p:cNvGrpSpPr/>
            <p:nvPr/>
          </p:nvGrpSpPr>
          <p:grpSpPr>
            <a:xfrm>
              <a:off x="2096212" y="2053389"/>
              <a:ext cx="4057843" cy="545432"/>
              <a:chOff x="2096212" y="2053389"/>
              <a:chExt cx="4057843" cy="545432"/>
            </a:xfrm>
          </p:grpSpPr>
          <p:sp>
            <p:nvSpPr>
              <p:cNvPr id="77" name="燕尾形 76"/>
              <p:cNvSpPr/>
              <p:nvPr/>
            </p:nvSpPr>
            <p:spPr>
              <a:xfrm>
                <a:off x="2096212" y="2053389"/>
                <a:ext cx="1169551" cy="545432"/>
              </a:xfrm>
              <a:prstGeom prst="chevron">
                <a:avLst/>
              </a:prstGeom>
              <a:solidFill>
                <a:srgbClr val="CC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矩形 77"/>
              <p:cNvSpPr/>
              <p:nvPr/>
            </p:nvSpPr>
            <p:spPr>
              <a:xfrm>
                <a:off x="2807367" y="2053389"/>
                <a:ext cx="3346688" cy="545432"/>
              </a:xfrm>
              <a:prstGeom prst="rect">
                <a:avLst/>
              </a:prstGeom>
              <a:solidFill>
                <a:srgbClr val="CC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1" name="矩形 20"/>
          <p:cNvSpPr/>
          <p:nvPr/>
        </p:nvSpPr>
        <p:spPr>
          <a:xfrm>
            <a:off x="7587916" y="1893226"/>
            <a:ext cx="3471940" cy="3862176"/>
          </a:xfrm>
          <a:prstGeom prst="rect">
            <a:avLst/>
          </a:prstGeom>
          <a:solidFill>
            <a:srgbClr val="00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778161" y="1967196"/>
            <a:ext cx="2262158" cy="369332"/>
          </a:xfrm>
          <a:prstGeom prst="rect">
            <a:avLst/>
          </a:prstGeom>
          <a:noFill/>
        </p:spPr>
        <p:txBody>
          <a:bodyPr wrap="none" rtlCol="0">
            <a:spAutoFit/>
          </a:bodyPr>
          <a:lstStyle/>
          <a:p>
            <a:r>
              <a:rPr lang="zh-CN" altLang="en-US" dirty="0" smtClean="0">
                <a:solidFill>
                  <a:schemeClr val="bg1"/>
                </a:solidFill>
              </a:rPr>
              <a:t>阶次低、非严格相位</a:t>
            </a:r>
            <a:endParaRPr lang="zh-CN" altLang="en-US" dirty="0">
              <a:solidFill>
                <a:schemeClr val="bg1"/>
              </a:solidFill>
            </a:endParaRPr>
          </a:p>
        </p:txBody>
      </p:sp>
      <p:sp>
        <p:nvSpPr>
          <p:cNvPr id="23" name="文本框 22"/>
          <p:cNvSpPr txBox="1"/>
          <p:nvPr/>
        </p:nvSpPr>
        <p:spPr>
          <a:xfrm>
            <a:off x="2778161" y="2793280"/>
            <a:ext cx="473206" cy="369332"/>
          </a:xfrm>
          <a:prstGeom prst="rect">
            <a:avLst/>
          </a:prstGeom>
          <a:noFill/>
        </p:spPr>
        <p:txBody>
          <a:bodyPr wrap="none" rtlCol="0">
            <a:spAutoFit/>
          </a:bodyPr>
          <a:lstStyle/>
          <a:p>
            <a:r>
              <a:rPr lang="en-US" altLang="zh-CN" dirty="0" smtClean="0">
                <a:solidFill>
                  <a:schemeClr val="bg1"/>
                </a:solidFill>
              </a:rPr>
              <a:t>FIR</a:t>
            </a:r>
            <a:endParaRPr lang="zh-CN" altLang="en-US" dirty="0">
              <a:solidFill>
                <a:schemeClr val="bg1"/>
              </a:solidFill>
            </a:endParaRPr>
          </a:p>
        </p:txBody>
      </p:sp>
      <p:sp>
        <p:nvSpPr>
          <p:cNvPr id="24" name="文本框 23"/>
          <p:cNvSpPr txBox="1"/>
          <p:nvPr/>
        </p:nvSpPr>
        <p:spPr>
          <a:xfrm>
            <a:off x="3873908" y="2793280"/>
            <a:ext cx="2723823" cy="369332"/>
          </a:xfrm>
          <a:prstGeom prst="rect">
            <a:avLst/>
          </a:prstGeom>
          <a:noFill/>
        </p:spPr>
        <p:txBody>
          <a:bodyPr wrap="none" rtlCol="0">
            <a:spAutoFit/>
          </a:bodyPr>
          <a:lstStyle/>
          <a:p>
            <a:r>
              <a:rPr lang="zh-CN" altLang="en-US" dirty="0" smtClean="0">
                <a:solidFill>
                  <a:schemeClr val="bg1"/>
                </a:solidFill>
              </a:rPr>
              <a:t>严格相位、稳定、阶次高</a:t>
            </a:r>
            <a:endParaRPr lang="zh-CN" altLang="en-US" dirty="0">
              <a:solidFill>
                <a:schemeClr val="bg1"/>
              </a:solidFill>
            </a:endParaRPr>
          </a:p>
        </p:txBody>
      </p:sp>
      <p:sp>
        <p:nvSpPr>
          <p:cNvPr id="25" name="文本框 24"/>
          <p:cNvSpPr txBox="1"/>
          <p:nvPr/>
        </p:nvSpPr>
        <p:spPr>
          <a:xfrm>
            <a:off x="1456954" y="3628638"/>
            <a:ext cx="877163" cy="369332"/>
          </a:xfrm>
          <a:prstGeom prst="rect">
            <a:avLst/>
          </a:prstGeom>
          <a:noFill/>
        </p:spPr>
        <p:txBody>
          <a:bodyPr wrap="none" rtlCol="0">
            <a:spAutoFit/>
          </a:bodyPr>
          <a:lstStyle/>
          <a:p>
            <a:r>
              <a:rPr lang="zh-CN" altLang="en-US" dirty="0" smtClean="0">
                <a:solidFill>
                  <a:schemeClr val="bg1"/>
                </a:solidFill>
              </a:rPr>
              <a:t>卡尔曼</a:t>
            </a:r>
            <a:endParaRPr lang="zh-CN" altLang="en-US" dirty="0">
              <a:solidFill>
                <a:schemeClr val="bg1"/>
              </a:solidFill>
            </a:endParaRPr>
          </a:p>
        </p:txBody>
      </p:sp>
      <p:sp>
        <p:nvSpPr>
          <p:cNvPr id="26" name="文本框 25"/>
          <p:cNvSpPr txBox="1"/>
          <p:nvPr/>
        </p:nvSpPr>
        <p:spPr>
          <a:xfrm>
            <a:off x="1585841" y="5298020"/>
            <a:ext cx="646331" cy="369332"/>
          </a:xfrm>
          <a:prstGeom prst="rect">
            <a:avLst/>
          </a:prstGeom>
          <a:noFill/>
        </p:spPr>
        <p:txBody>
          <a:bodyPr wrap="none" rtlCol="0">
            <a:spAutoFit/>
          </a:bodyPr>
          <a:lstStyle/>
          <a:p>
            <a:r>
              <a:rPr lang="zh-CN" altLang="en-US" dirty="0">
                <a:solidFill>
                  <a:schemeClr val="bg1"/>
                </a:solidFill>
              </a:rPr>
              <a:t>均</a:t>
            </a:r>
            <a:r>
              <a:rPr lang="zh-CN" altLang="en-US" dirty="0" smtClean="0">
                <a:solidFill>
                  <a:schemeClr val="bg1"/>
                </a:solidFill>
              </a:rPr>
              <a:t>值</a:t>
            </a:r>
            <a:endParaRPr lang="zh-CN" altLang="en-US" dirty="0">
              <a:solidFill>
                <a:schemeClr val="bg1"/>
              </a:solidFill>
            </a:endParaRPr>
          </a:p>
        </p:txBody>
      </p:sp>
      <p:sp>
        <p:nvSpPr>
          <p:cNvPr id="85" name="文本框 84"/>
          <p:cNvSpPr txBox="1"/>
          <p:nvPr/>
        </p:nvSpPr>
        <p:spPr>
          <a:xfrm>
            <a:off x="2730990" y="4452096"/>
            <a:ext cx="646331" cy="369332"/>
          </a:xfrm>
          <a:prstGeom prst="rect">
            <a:avLst/>
          </a:prstGeom>
          <a:noFill/>
        </p:spPr>
        <p:txBody>
          <a:bodyPr wrap="none" rtlCol="0">
            <a:spAutoFit/>
          </a:bodyPr>
          <a:lstStyle/>
          <a:p>
            <a:r>
              <a:rPr lang="zh-CN" altLang="en-US" dirty="0" smtClean="0">
                <a:solidFill>
                  <a:schemeClr val="bg1"/>
                </a:solidFill>
              </a:rPr>
              <a:t>中值</a:t>
            </a:r>
            <a:endParaRPr lang="zh-CN" altLang="en-US" dirty="0">
              <a:solidFill>
                <a:schemeClr val="bg1"/>
              </a:solidFill>
            </a:endParaRPr>
          </a:p>
        </p:txBody>
      </p:sp>
      <p:sp>
        <p:nvSpPr>
          <p:cNvPr id="86" name="文本框 85"/>
          <p:cNvSpPr txBox="1"/>
          <p:nvPr/>
        </p:nvSpPr>
        <p:spPr>
          <a:xfrm>
            <a:off x="2793424" y="3664927"/>
            <a:ext cx="3647152" cy="369332"/>
          </a:xfrm>
          <a:prstGeom prst="rect">
            <a:avLst/>
          </a:prstGeom>
          <a:noFill/>
        </p:spPr>
        <p:txBody>
          <a:bodyPr wrap="none" rtlCol="0">
            <a:spAutoFit/>
          </a:bodyPr>
          <a:lstStyle/>
          <a:p>
            <a:r>
              <a:rPr lang="zh-CN" altLang="en-US" dirty="0" smtClean="0">
                <a:solidFill>
                  <a:schemeClr val="bg1"/>
                </a:solidFill>
              </a:rPr>
              <a:t>递归、均方差最优、依赖系统模型</a:t>
            </a:r>
            <a:endParaRPr lang="zh-CN" altLang="en-US" dirty="0">
              <a:solidFill>
                <a:schemeClr val="bg1"/>
              </a:solidFill>
            </a:endParaRPr>
          </a:p>
        </p:txBody>
      </p:sp>
      <p:sp>
        <p:nvSpPr>
          <p:cNvPr id="87" name="文本框 86"/>
          <p:cNvSpPr txBox="1"/>
          <p:nvPr/>
        </p:nvSpPr>
        <p:spPr>
          <a:xfrm>
            <a:off x="3852415" y="4422801"/>
            <a:ext cx="3185487" cy="369332"/>
          </a:xfrm>
          <a:prstGeom prst="rect">
            <a:avLst/>
          </a:prstGeom>
          <a:noFill/>
        </p:spPr>
        <p:txBody>
          <a:bodyPr wrap="none" rtlCol="0">
            <a:spAutoFit/>
          </a:bodyPr>
          <a:lstStyle/>
          <a:p>
            <a:r>
              <a:rPr lang="zh-CN" altLang="en-US" dirty="0" smtClean="0">
                <a:solidFill>
                  <a:schemeClr val="bg1"/>
                </a:solidFill>
              </a:rPr>
              <a:t>非线性、抑制脉冲噪声、简单</a:t>
            </a:r>
            <a:endParaRPr lang="zh-CN" altLang="en-US" dirty="0">
              <a:solidFill>
                <a:schemeClr val="bg1"/>
              </a:solidFill>
            </a:endParaRPr>
          </a:p>
        </p:txBody>
      </p:sp>
      <p:sp>
        <p:nvSpPr>
          <p:cNvPr id="88" name="文本框 87"/>
          <p:cNvSpPr txBox="1"/>
          <p:nvPr/>
        </p:nvSpPr>
        <p:spPr>
          <a:xfrm>
            <a:off x="2803988" y="5298020"/>
            <a:ext cx="2954655" cy="369332"/>
          </a:xfrm>
          <a:prstGeom prst="rect">
            <a:avLst/>
          </a:prstGeom>
          <a:noFill/>
        </p:spPr>
        <p:txBody>
          <a:bodyPr wrap="none" rtlCol="0">
            <a:spAutoFit/>
          </a:bodyPr>
          <a:lstStyle/>
          <a:p>
            <a:r>
              <a:rPr lang="zh-CN" altLang="en-US" dirty="0" smtClean="0">
                <a:solidFill>
                  <a:schemeClr val="bg1"/>
                </a:solidFill>
              </a:rPr>
              <a:t>线性、抑制高斯噪声、简单</a:t>
            </a:r>
            <a:endParaRPr lang="zh-CN" altLang="en-US" dirty="0">
              <a:solidFill>
                <a:schemeClr val="bg1"/>
              </a:solidFill>
            </a:endParaRPr>
          </a:p>
        </p:txBody>
      </p:sp>
      <p:cxnSp>
        <p:nvCxnSpPr>
          <p:cNvPr id="28" name="直接连接符 27"/>
          <p:cNvCxnSpPr/>
          <p:nvPr/>
        </p:nvCxnSpPr>
        <p:spPr>
          <a:xfrm>
            <a:off x="8035348" y="2502569"/>
            <a:ext cx="2685141"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8590352" y="2018064"/>
            <a:ext cx="1467068" cy="400110"/>
          </a:xfrm>
          <a:prstGeom prst="rect">
            <a:avLst/>
          </a:prstGeom>
          <a:noFill/>
        </p:spPr>
        <p:txBody>
          <a:bodyPr wrap="none" rtlCol="0">
            <a:spAutoFit/>
          </a:bodyPr>
          <a:lstStyle/>
          <a:p>
            <a:r>
              <a:rPr lang="zh-CN" altLang="en-US" sz="2000" b="1" dirty="0" smtClean="0">
                <a:solidFill>
                  <a:schemeClr val="bg1"/>
                </a:solidFill>
              </a:rPr>
              <a:t>混合滤波器</a:t>
            </a:r>
            <a:endParaRPr lang="zh-CN" altLang="en-US" sz="2000" b="1" dirty="0">
              <a:solidFill>
                <a:schemeClr val="bg1"/>
              </a:solidFill>
            </a:endParaRPr>
          </a:p>
        </p:txBody>
      </p:sp>
      <p:grpSp>
        <p:nvGrpSpPr>
          <p:cNvPr id="89" name="组合 88"/>
          <p:cNvGrpSpPr/>
          <p:nvPr/>
        </p:nvGrpSpPr>
        <p:grpSpPr>
          <a:xfrm>
            <a:off x="7822213" y="2596662"/>
            <a:ext cx="2898276" cy="923330"/>
            <a:chOff x="1267326" y="1945321"/>
            <a:chExt cx="2898276" cy="923330"/>
          </a:xfrm>
        </p:grpSpPr>
        <p:sp>
          <p:nvSpPr>
            <p:cNvPr id="90" name="椭圆 89"/>
            <p:cNvSpPr/>
            <p:nvPr/>
          </p:nvSpPr>
          <p:spPr>
            <a:xfrm>
              <a:off x="1267326" y="2059444"/>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2000"/>
            </a:p>
          </p:txBody>
        </p:sp>
        <p:sp>
          <p:nvSpPr>
            <p:cNvPr id="91" name="文本框 90"/>
            <p:cNvSpPr txBox="1"/>
            <p:nvPr/>
          </p:nvSpPr>
          <p:spPr>
            <a:xfrm>
              <a:off x="1480084" y="1945321"/>
              <a:ext cx="2685518" cy="923330"/>
            </a:xfrm>
            <a:prstGeom prst="rect">
              <a:avLst/>
            </a:prstGeom>
            <a:noFill/>
          </p:spPr>
          <p:txBody>
            <a:bodyPr wrap="square" rtlCol="0">
              <a:spAutoFit/>
            </a:bodyPr>
            <a:lstStyle/>
            <a:p>
              <a:pPr algn="just"/>
              <a:r>
                <a:rPr lang="zh-CN" altLang="en-US" dirty="0" smtClean="0">
                  <a:solidFill>
                    <a:schemeClr val="bg1"/>
                  </a:solidFill>
                  <a:latin typeface="+mn-ea"/>
                </a:rPr>
                <a:t>设置两个相邻的窗口，前一个窗口作中值滤波，后一个作均值滤波</a:t>
              </a:r>
              <a:endParaRPr lang="zh-CN" altLang="en-US" dirty="0">
                <a:solidFill>
                  <a:schemeClr val="bg1"/>
                </a:solidFill>
                <a:latin typeface="+mn-ea"/>
              </a:endParaRPr>
            </a:p>
          </p:txBody>
        </p:sp>
      </p:grpSp>
      <p:grpSp>
        <p:nvGrpSpPr>
          <p:cNvPr id="92" name="组合 91"/>
          <p:cNvGrpSpPr/>
          <p:nvPr/>
        </p:nvGrpSpPr>
        <p:grpSpPr>
          <a:xfrm>
            <a:off x="7839242" y="3580531"/>
            <a:ext cx="2898276" cy="1200329"/>
            <a:chOff x="1267326" y="2025508"/>
            <a:chExt cx="2898276" cy="1200329"/>
          </a:xfrm>
        </p:grpSpPr>
        <p:sp>
          <p:nvSpPr>
            <p:cNvPr id="93" name="椭圆 92"/>
            <p:cNvSpPr/>
            <p:nvPr/>
          </p:nvSpPr>
          <p:spPr>
            <a:xfrm>
              <a:off x="1267326" y="2184337"/>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2000"/>
            </a:p>
          </p:txBody>
        </p:sp>
        <p:sp>
          <p:nvSpPr>
            <p:cNvPr id="94" name="文本框 93"/>
            <p:cNvSpPr txBox="1"/>
            <p:nvPr/>
          </p:nvSpPr>
          <p:spPr>
            <a:xfrm>
              <a:off x="1480084" y="2025508"/>
              <a:ext cx="2685518" cy="1200329"/>
            </a:xfrm>
            <a:prstGeom prst="rect">
              <a:avLst/>
            </a:prstGeom>
            <a:noFill/>
          </p:spPr>
          <p:txBody>
            <a:bodyPr wrap="square" rtlCol="0">
              <a:spAutoFit/>
            </a:bodyPr>
            <a:lstStyle/>
            <a:p>
              <a:pPr algn="just"/>
              <a:r>
                <a:rPr lang="zh-CN" altLang="en-US" dirty="0" smtClean="0">
                  <a:solidFill>
                    <a:schemeClr val="bg1"/>
                  </a:solidFill>
                  <a:latin typeface="+mn-ea"/>
                </a:rPr>
                <a:t>综合了中值滤波和均值滤波的优点，对脉冲噪声和高斯噪声均有良好抑制作用</a:t>
              </a:r>
              <a:endParaRPr lang="zh-CN" altLang="en-US" dirty="0">
                <a:solidFill>
                  <a:schemeClr val="bg1"/>
                </a:solidFill>
                <a:latin typeface="+mn-ea"/>
              </a:endParaRPr>
            </a:p>
          </p:txBody>
        </p:sp>
      </p:grpSp>
      <p:grpSp>
        <p:nvGrpSpPr>
          <p:cNvPr id="95" name="组合 94"/>
          <p:cNvGrpSpPr/>
          <p:nvPr/>
        </p:nvGrpSpPr>
        <p:grpSpPr>
          <a:xfrm>
            <a:off x="7822213" y="4886804"/>
            <a:ext cx="2898276" cy="646331"/>
            <a:chOff x="1267326" y="2153806"/>
            <a:chExt cx="2898276" cy="646331"/>
          </a:xfrm>
        </p:grpSpPr>
        <p:sp>
          <p:nvSpPr>
            <p:cNvPr id="96" name="椭圆 95"/>
            <p:cNvSpPr/>
            <p:nvPr/>
          </p:nvSpPr>
          <p:spPr>
            <a:xfrm>
              <a:off x="1267326" y="2286099"/>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2000"/>
            </a:p>
          </p:txBody>
        </p:sp>
        <p:sp>
          <p:nvSpPr>
            <p:cNvPr id="97" name="文本框 96"/>
            <p:cNvSpPr txBox="1"/>
            <p:nvPr/>
          </p:nvSpPr>
          <p:spPr>
            <a:xfrm>
              <a:off x="1480084" y="2153806"/>
              <a:ext cx="2685518" cy="646331"/>
            </a:xfrm>
            <a:prstGeom prst="rect">
              <a:avLst/>
            </a:prstGeom>
            <a:noFill/>
          </p:spPr>
          <p:txBody>
            <a:bodyPr wrap="square" rtlCol="0">
              <a:spAutoFit/>
            </a:bodyPr>
            <a:lstStyle/>
            <a:p>
              <a:pPr algn="just"/>
              <a:r>
                <a:rPr lang="zh-CN" altLang="en-US" dirty="0" smtClean="0">
                  <a:solidFill>
                    <a:schemeClr val="bg1"/>
                  </a:solidFill>
                  <a:latin typeface="+mn-ea"/>
                </a:rPr>
                <a:t>滤波器性能受限于窗口大小</a:t>
              </a:r>
              <a:endParaRPr lang="zh-CN" altLang="en-US" dirty="0">
                <a:solidFill>
                  <a:schemeClr val="bg1"/>
                </a:solidFill>
                <a:latin typeface="+mn-ea"/>
              </a:endParaRPr>
            </a:p>
          </p:txBody>
        </p:sp>
      </p:grpSp>
    </p:spTree>
    <p:extLst>
      <p:ext uri="{BB962C8B-B14F-4D97-AF65-F5344CB8AC3E}">
        <p14:creationId xmlns:p14="http://schemas.microsoft.com/office/powerpoint/2010/main" val="16549096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文本框 3"/>
          <p:cNvSpPr txBox="1"/>
          <p:nvPr/>
        </p:nvSpPr>
        <p:spPr>
          <a:xfrm>
            <a:off x="5310184" y="116943"/>
            <a:ext cx="646331"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绪论</a:t>
            </a:r>
          </a:p>
        </p:txBody>
      </p:sp>
      <p:sp>
        <p:nvSpPr>
          <p:cNvPr id="5" name="文本框 4"/>
          <p:cNvSpPr txBox="1"/>
          <p:nvPr/>
        </p:nvSpPr>
        <p:spPr>
          <a:xfrm>
            <a:off x="5973561" y="116943"/>
            <a:ext cx="2031325"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多重升压斩波电路</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030985" y="113663"/>
            <a:ext cx="1338828" cy="369332"/>
          </a:xfrm>
          <a:prstGeom prst="rect">
            <a:avLst/>
          </a:prstGeom>
          <a:noFill/>
        </p:spPr>
        <p:txBody>
          <a:bodyPr wrap="none" rtlCol="0">
            <a:spAutoFit/>
          </a:bodyPr>
          <a:lstStyle/>
          <a:p>
            <a:r>
              <a:rPr lang="zh-CN" altLang="en-US" dirty="0" smtClean="0">
                <a:solidFill>
                  <a:srgbClr val="33CC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滤波器设计</a:t>
            </a:r>
            <a:endParaRPr lang="zh-CN" altLang="en-US" dirty="0">
              <a:solidFill>
                <a:srgbClr val="33CC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 name="文本框 6"/>
          <p:cNvSpPr txBox="1"/>
          <p:nvPr/>
        </p:nvSpPr>
        <p:spPr>
          <a:xfrm>
            <a:off x="9422011" y="109692"/>
            <a:ext cx="1569660"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仿真实验结果</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059856" y="119796"/>
            <a:ext cx="1107996"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总结展望</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0" y="0"/>
            <a:ext cx="1877050" cy="5973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92D050"/>
                </a:solidFill>
                <a:latin typeface="+mn-ea"/>
              </a:rPr>
              <a:t>Part 3</a:t>
            </a:r>
            <a:endParaRPr lang="zh-CN" altLang="en-US" sz="2400" b="1" dirty="0">
              <a:solidFill>
                <a:srgbClr val="92D050"/>
              </a:solidFill>
              <a:latin typeface="+mn-ea"/>
            </a:endParaRPr>
          </a:p>
        </p:txBody>
      </p:sp>
      <p:sp>
        <p:nvSpPr>
          <p:cNvPr id="14" name="直角三角形 13"/>
          <p:cNvSpPr/>
          <p:nvPr/>
        </p:nvSpPr>
        <p:spPr>
          <a:xfrm>
            <a:off x="1877050" y="0"/>
            <a:ext cx="235204" cy="597392"/>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2096212" y="568473"/>
            <a:ext cx="10079746" cy="10235"/>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941477" y="163259"/>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021932"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9377919"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11025763"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2706624" y="1507961"/>
            <a:ext cx="8385318"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1015275" y="1277128"/>
            <a:ext cx="1415772" cy="461665"/>
          </a:xfrm>
          <a:prstGeom prst="rect">
            <a:avLst/>
          </a:prstGeom>
          <a:noFill/>
        </p:spPr>
        <p:txBody>
          <a:bodyPr wrap="none" rtlCol="0">
            <a:spAutoFit/>
          </a:bodyPr>
          <a:lstStyle/>
          <a:p>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噪声模型</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063401" y="6055894"/>
            <a:ext cx="10044582"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64" name="组合 63"/>
          <p:cNvGrpSpPr/>
          <p:nvPr/>
        </p:nvGrpSpPr>
        <p:grpSpPr>
          <a:xfrm>
            <a:off x="1127125" y="1833043"/>
            <a:ext cx="5406574" cy="400110"/>
            <a:chOff x="1267326" y="2135841"/>
            <a:chExt cx="5406574" cy="400110"/>
          </a:xfrm>
        </p:grpSpPr>
        <p:sp>
          <p:nvSpPr>
            <p:cNvPr id="65" name="椭圆 64"/>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6" name="文本框 65"/>
            <p:cNvSpPr txBox="1"/>
            <p:nvPr/>
          </p:nvSpPr>
          <p:spPr>
            <a:xfrm>
              <a:off x="1684544" y="2135841"/>
              <a:ext cx="4989356" cy="400110"/>
            </a:xfrm>
            <a:prstGeom prst="rect">
              <a:avLst/>
            </a:prstGeom>
            <a:noFill/>
          </p:spPr>
          <p:txBody>
            <a:bodyPr wrap="square" rtlCol="0">
              <a:spAutoFit/>
            </a:bodyPr>
            <a:lstStyle/>
            <a:p>
              <a:r>
                <a:rPr lang="zh-CN" altLang="en-US" sz="2000" dirty="0" smtClean="0">
                  <a:solidFill>
                    <a:schemeClr val="bg1"/>
                  </a:solidFill>
                  <a:latin typeface="+mn-ea"/>
                </a:rPr>
                <a:t>由脉冲噪声和高斯噪声组成</a:t>
              </a:r>
              <a:endParaRPr lang="zh-CN" altLang="en-US" sz="2000" dirty="0">
                <a:solidFill>
                  <a:schemeClr val="bg1"/>
                </a:solidFill>
                <a:latin typeface="+mn-ea"/>
              </a:endParaRPr>
            </a:p>
          </p:txBody>
        </p:sp>
      </p:grpSp>
      <p:grpSp>
        <p:nvGrpSpPr>
          <p:cNvPr id="67" name="组合 66"/>
          <p:cNvGrpSpPr/>
          <p:nvPr/>
        </p:nvGrpSpPr>
        <p:grpSpPr>
          <a:xfrm>
            <a:off x="1127125" y="2315658"/>
            <a:ext cx="5355972" cy="400110"/>
            <a:chOff x="1267326" y="2135841"/>
            <a:chExt cx="5355972" cy="400110"/>
          </a:xfrm>
        </p:grpSpPr>
        <p:sp>
          <p:nvSpPr>
            <p:cNvPr id="68" name="椭圆 67"/>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9" name="文本框 68"/>
            <p:cNvSpPr txBox="1"/>
            <p:nvPr/>
          </p:nvSpPr>
          <p:spPr>
            <a:xfrm>
              <a:off x="1684544" y="2135841"/>
              <a:ext cx="4938754" cy="400110"/>
            </a:xfrm>
            <a:prstGeom prst="rect">
              <a:avLst/>
            </a:prstGeom>
            <a:noFill/>
          </p:spPr>
          <p:txBody>
            <a:bodyPr wrap="square" rtlCol="0">
              <a:spAutoFit/>
            </a:bodyPr>
            <a:lstStyle/>
            <a:p>
              <a:r>
                <a:rPr lang="zh-CN" altLang="en-US" sz="2000" dirty="0" smtClean="0">
                  <a:solidFill>
                    <a:schemeClr val="bg1"/>
                  </a:solidFill>
                  <a:latin typeface="+mn-ea"/>
                </a:rPr>
                <a:t>噪声模型可以调整噪声的幅值和出现概率</a:t>
              </a:r>
              <a:endParaRPr lang="zh-CN" altLang="en-US" sz="2000" dirty="0">
                <a:solidFill>
                  <a:schemeClr val="bg1"/>
                </a:solidFill>
                <a:latin typeface="+mn-ea"/>
              </a:endParaRPr>
            </a:p>
          </p:txBody>
        </p:sp>
      </p:grpSp>
      <p:grpSp>
        <p:nvGrpSpPr>
          <p:cNvPr id="79" name="组合 78"/>
          <p:cNvGrpSpPr/>
          <p:nvPr/>
        </p:nvGrpSpPr>
        <p:grpSpPr>
          <a:xfrm>
            <a:off x="1127125" y="2811451"/>
            <a:ext cx="5406574" cy="400110"/>
            <a:chOff x="1267326" y="2135841"/>
            <a:chExt cx="5406574" cy="400110"/>
          </a:xfrm>
        </p:grpSpPr>
        <p:sp>
          <p:nvSpPr>
            <p:cNvPr id="80" name="椭圆 79"/>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81" name="文本框 80"/>
            <p:cNvSpPr txBox="1"/>
            <p:nvPr/>
          </p:nvSpPr>
          <p:spPr>
            <a:xfrm>
              <a:off x="1684544" y="2135841"/>
              <a:ext cx="4989356" cy="400110"/>
            </a:xfrm>
            <a:prstGeom prst="rect">
              <a:avLst/>
            </a:prstGeom>
            <a:noFill/>
          </p:spPr>
          <p:txBody>
            <a:bodyPr wrap="square" rtlCol="0">
              <a:spAutoFit/>
            </a:bodyPr>
            <a:lstStyle/>
            <a:p>
              <a:r>
                <a:rPr lang="zh-CN" altLang="en-US" sz="2000" dirty="0" smtClean="0">
                  <a:solidFill>
                    <a:schemeClr val="bg1"/>
                  </a:solidFill>
                  <a:latin typeface="+mn-ea"/>
                </a:rPr>
                <a:t>噪声模型表达式：</a:t>
              </a:r>
              <a:endParaRPr lang="zh-CN" altLang="en-US" sz="2000" dirty="0">
                <a:solidFill>
                  <a:schemeClr val="bg1"/>
                </a:solidFill>
                <a:latin typeface="+mn-ea"/>
              </a:endParaRPr>
            </a:p>
          </p:txBody>
        </p:sp>
      </p:grp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3255622926"/>
              </p:ext>
            </p:extLst>
          </p:nvPr>
        </p:nvGraphicFramePr>
        <p:xfrm>
          <a:off x="2103120" y="3264408"/>
          <a:ext cx="4493623" cy="937281"/>
        </p:xfrm>
        <a:graphic>
          <a:graphicData uri="http://schemas.openxmlformats.org/presentationml/2006/ole">
            <mc:AlternateContent xmlns:mc="http://schemas.openxmlformats.org/markup-compatibility/2006">
              <mc:Choice xmlns:v="urn:schemas-microsoft-com:vml" Requires="v">
                <p:oleObj spid="_x0000_s3113" name="Equation" r:id="rId4" imgW="2070100" imgH="558800" progId="Equation.DSMT4">
                  <p:embed/>
                </p:oleObj>
              </mc:Choice>
              <mc:Fallback>
                <p:oleObj name="Equation" r:id="rId4" imgW="2070100" imgH="5588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3120" y="3264408"/>
                        <a:ext cx="4493623" cy="937281"/>
                      </a:xfrm>
                      <a:prstGeom prst="rect">
                        <a:avLst/>
                      </a:prstGeom>
                      <a:noFill/>
                    </p:spPr>
                  </p:pic>
                </p:oleObj>
              </mc:Fallback>
            </mc:AlternateContent>
          </a:graphicData>
        </a:graphic>
      </p:graphicFrame>
      <p:graphicFrame>
        <p:nvGraphicFramePr>
          <p:cNvPr id="33" name="对象 32"/>
          <p:cNvGraphicFramePr>
            <a:graphicFrameLocks noChangeAspect="1"/>
          </p:cNvGraphicFramePr>
          <p:nvPr>
            <p:extLst>
              <p:ext uri="{D42A27DB-BD31-4B8C-83A1-F6EECF244321}">
                <p14:modId xmlns:p14="http://schemas.microsoft.com/office/powerpoint/2010/main" val="1159324858"/>
              </p:ext>
            </p:extLst>
          </p:nvPr>
        </p:nvGraphicFramePr>
        <p:xfrm>
          <a:off x="2086872" y="4265990"/>
          <a:ext cx="386253" cy="315342"/>
        </p:xfrm>
        <a:graphic>
          <a:graphicData uri="http://schemas.openxmlformats.org/presentationml/2006/ole">
            <mc:AlternateContent xmlns:mc="http://schemas.openxmlformats.org/markup-compatibility/2006">
              <mc:Choice xmlns:v="urn:schemas-microsoft-com:vml" Requires="v">
                <p:oleObj spid="_x0000_s3114" name="Equation" r:id="rId6" imgW="165028" imgH="228501" progId="Equation.DSMT4">
                  <p:embed/>
                </p:oleObj>
              </mc:Choice>
              <mc:Fallback>
                <p:oleObj name="Equation" r:id="rId6" imgW="165028" imgH="228501"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86872" y="4265990"/>
                        <a:ext cx="386253" cy="315342"/>
                      </a:xfrm>
                      <a:prstGeom prst="rect">
                        <a:avLst/>
                      </a:prstGeom>
                      <a:noFill/>
                    </p:spPr>
                  </p:pic>
                </p:oleObj>
              </mc:Fallback>
            </mc:AlternateContent>
          </a:graphicData>
        </a:graphic>
      </p:graphicFrame>
      <p:sp>
        <p:nvSpPr>
          <p:cNvPr id="34" name="文本框 33"/>
          <p:cNvSpPr txBox="1"/>
          <p:nvPr/>
        </p:nvSpPr>
        <p:spPr>
          <a:xfrm>
            <a:off x="2405432" y="4260358"/>
            <a:ext cx="1210588" cy="338554"/>
          </a:xfrm>
          <a:prstGeom prst="rect">
            <a:avLst/>
          </a:prstGeom>
          <a:noFill/>
        </p:spPr>
        <p:txBody>
          <a:bodyPr wrap="none" rtlCol="0">
            <a:spAutoFit/>
          </a:bodyPr>
          <a:lstStyle/>
          <a:p>
            <a:r>
              <a:rPr lang="zh-CN" altLang="en-US" sz="1600" dirty="0" smtClean="0"/>
              <a:t>：噪声序列</a:t>
            </a:r>
            <a:endParaRPr lang="zh-CN" altLang="en-US" sz="1600" dirty="0"/>
          </a:p>
        </p:txBody>
      </p:sp>
      <p:graphicFrame>
        <p:nvGraphicFramePr>
          <p:cNvPr id="36" name="对象 35"/>
          <p:cNvGraphicFramePr>
            <a:graphicFrameLocks noChangeAspect="1"/>
          </p:cNvGraphicFramePr>
          <p:nvPr>
            <p:extLst>
              <p:ext uri="{D42A27DB-BD31-4B8C-83A1-F6EECF244321}">
                <p14:modId xmlns:p14="http://schemas.microsoft.com/office/powerpoint/2010/main" val="3007951293"/>
              </p:ext>
            </p:extLst>
          </p:nvPr>
        </p:nvGraphicFramePr>
        <p:xfrm>
          <a:off x="2056280" y="4907909"/>
          <a:ext cx="434993" cy="354563"/>
        </p:xfrm>
        <a:graphic>
          <a:graphicData uri="http://schemas.openxmlformats.org/presentationml/2006/ole">
            <mc:AlternateContent xmlns:mc="http://schemas.openxmlformats.org/markup-compatibility/2006">
              <mc:Choice xmlns:v="urn:schemas-microsoft-com:vml" Requires="v">
                <p:oleObj spid="_x0000_s3115" name="Equation" r:id="rId8" imgW="342751" imgH="241195" progId="Equation.DSMT4">
                  <p:embed/>
                </p:oleObj>
              </mc:Choice>
              <mc:Fallback>
                <p:oleObj name="Equation" r:id="rId8" imgW="342751" imgH="241195"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6280" y="4907909"/>
                        <a:ext cx="434993" cy="354563"/>
                      </a:xfrm>
                      <a:prstGeom prst="rect">
                        <a:avLst/>
                      </a:prstGeom>
                      <a:noFill/>
                    </p:spPr>
                  </p:pic>
                </p:oleObj>
              </mc:Fallback>
            </mc:AlternateContent>
          </a:graphicData>
        </a:graphic>
      </p:graphicFrame>
      <p:sp>
        <p:nvSpPr>
          <p:cNvPr id="98" name="文本框 97"/>
          <p:cNvSpPr txBox="1"/>
          <p:nvPr/>
        </p:nvSpPr>
        <p:spPr>
          <a:xfrm>
            <a:off x="2399211" y="4953939"/>
            <a:ext cx="1620957" cy="338554"/>
          </a:xfrm>
          <a:prstGeom prst="rect">
            <a:avLst/>
          </a:prstGeom>
          <a:noFill/>
        </p:spPr>
        <p:txBody>
          <a:bodyPr wrap="none" rtlCol="0">
            <a:spAutoFit/>
          </a:bodyPr>
          <a:lstStyle/>
          <a:p>
            <a:r>
              <a:rPr lang="zh-CN" altLang="en-US" sz="1600" dirty="0" smtClean="0"/>
              <a:t>：高斯噪声增益</a:t>
            </a:r>
            <a:endParaRPr lang="zh-CN" altLang="en-US" sz="1600" dirty="0"/>
          </a:p>
        </p:txBody>
      </p:sp>
      <p:sp>
        <p:nvSpPr>
          <p:cNvPr id="37" name="Rectangle 12"/>
          <p:cNvSpPr>
            <a:spLocks noChangeArrowheads="1"/>
          </p:cNvSpPr>
          <p:nvPr/>
        </p:nvSpPr>
        <p:spPr bwMode="auto">
          <a:xfrm>
            <a:off x="1306286" y="7091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8" name="对象 37"/>
          <p:cNvGraphicFramePr>
            <a:graphicFrameLocks noChangeAspect="1"/>
          </p:cNvGraphicFramePr>
          <p:nvPr>
            <p:extLst>
              <p:ext uri="{D42A27DB-BD31-4B8C-83A1-F6EECF244321}">
                <p14:modId xmlns:p14="http://schemas.microsoft.com/office/powerpoint/2010/main" val="1640020068"/>
              </p:ext>
            </p:extLst>
          </p:nvPr>
        </p:nvGraphicFramePr>
        <p:xfrm>
          <a:off x="2090058" y="5234478"/>
          <a:ext cx="409575" cy="363892"/>
        </p:xfrm>
        <a:graphic>
          <a:graphicData uri="http://schemas.openxmlformats.org/presentationml/2006/ole">
            <mc:AlternateContent xmlns:mc="http://schemas.openxmlformats.org/markup-compatibility/2006">
              <mc:Choice xmlns:v="urn:schemas-microsoft-com:vml" Requires="v">
                <p:oleObj spid="_x0000_s3116" name="Equation" r:id="rId10" imgW="406224" imgH="241195" progId="Equation.DSMT4">
                  <p:embed/>
                </p:oleObj>
              </mc:Choice>
              <mc:Fallback>
                <p:oleObj name="Equation" r:id="rId10" imgW="406224" imgH="241195" progId="Equation.DSMT4">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90058" y="5234478"/>
                        <a:ext cx="409575" cy="363892"/>
                      </a:xfrm>
                      <a:prstGeom prst="rect">
                        <a:avLst/>
                      </a:prstGeom>
                      <a:noFill/>
                    </p:spPr>
                  </p:pic>
                </p:oleObj>
              </mc:Fallback>
            </mc:AlternateContent>
          </a:graphicData>
        </a:graphic>
      </p:graphicFrame>
      <p:sp>
        <p:nvSpPr>
          <p:cNvPr id="99" name="文本框 98"/>
          <p:cNvSpPr txBox="1"/>
          <p:nvPr/>
        </p:nvSpPr>
        <p:spPr>
          <a:xfrm>
            <a:off x="1982443" y="5610191"/>
            <a:ext cx="3733714" cy="338554"/>
          </a:xfrm>
          <a:prstGeom prst="rect">
            <a:avLst/>
          </a:prstGeom>
          <a:noFill/>
        </p:spPr>
        <p:txBody>
          <a:bodyPr wrap="none" rtlCol="0">
            <a:spAutoFit/>
          </a:bodyPr>
          <a:lstStyle/>
          <a:p>
            <a:r>
              <a:rPr lang="en-US" altLang="zh-CN" sz="1600" dirty="0" smtClean="0"/>
              <a:t>Rand</a:t>
            </a:r>
            <a:r>
              <a:rPr lang="zh-CN" altLang="en-US" sz="1600" dirty="0" smtClean="0"/>
              <a:t>：</a:t>
            </a:r>
            <a:r>
              <a:rPr lang="zh-CN" altLang="zh-CN" sz="1600" dirty="0"/>
              <a:t>满足标准正态分布的一个随机数</a:t>
            </a:r>
            <a:endParaRPr lang="zh-CN" altLang="en-US" sz="1600" dirty="0"/>
          </a:p>
        </p:txBody>
      </p:sp>
      <p:sp>
        <p:nvSpPr>
          <p:cNvPr id="100" name="文本框 99"/>
          <p:cNvSpPr txBox="1"/>
          <p:nvPr/>
        </p:nvSpPr>
        <p:spPr>
          <a:xfrm>
            <a:off x="2405432" y="5277401"/>
            <a:ext cx="1620957" cy="338554"/>
          </a:xfrm>
          <a:prstGeom prst="rect">
            <a:avLst/>
          </a:prstGeom>
          <a:noFill/>
        </p:spPr>
        <p:txBody>
          <a:bodyPr wrap="none" rtlCol="0">
            <a:spAutoFit/>
          </a:bodyPr>
          <a:lstStyle/>
          <a:p>
            <a:r>
              <a:rPr lang="zh-CN" altLang="en-US" sz="1600" dirty="0" smtClean="0"/>
              <a:t>：脉冲噪声增益</a:t>
            </a:r>
            <a:endParaRPr lang="zh-CN" altLang="en-US" sz="1600" dirty="0"/>
          </a:p>
        </p:txBody>
      </p:sp>
      <p:sp>
        <p:nvSpPr>
          <p:cNvPr id="101" name="文本框 100"/>
          <p:cNvSpPr txBox="1"/>
          <p:nvPr/>
        </p:nvSpPr>
        <p:spPr>
          <a:xfrm>
            <a:off x="1976222" y="4596260"/>
            <a:ext cx="4788490" cy="338554"/>
          </a:xfrm>
          <a:prstGeom prst="rect">
            <a:avLst/>
          </a:prstGeom>
          <a:noFill/>
        </p:spPr>
        <p:txBody>
          <a:bodyPr wrap="none" rtlCol="0">
            <a:spAutoFit/>
          </a:bodyPr>
          <a:lstStyle/>
          <a:p>
            <a:r>
              <a:rPr lang="en-US" altLang="zh-CN" sz="1600" dirty="0" smtClean="0"/>
              <a:t>    P   </a:t>
            </a:r>
            <a:r>
              <a:rPr lang="zh-CN" altLang="en-US" sz="1600" dirty="0" smtClean="0"/>
              <a:t>：脉冲噪声出现概率，</a:t>
            </a:r>
            <a:r>
              <a:rPr lang="en-US" altLang="zh-CN" sz="1600" dirty="0" smtClean="0"/>
              <a:t>1-p</a:t>
            </a:r>
            <a:r>
              <a:rPr lang="zh-CN" altLang="en-US" sz="1600" dirty="0" smtClean="0"/>
              <a:t>为高斯噪声出现概率</a:t>
            </a:r>
            <a:endParaRPr lang="zh-CN" altLang="en-US" sz="1600" dirty="0"/>
          </a:p>
        </p:txBody>
      </p:sp>
      <p:pic>
        <p:nvPicPr>
          <p:cNvPr id="102" name="图片 101" descr="F:\studying\studying subjects\abnormal signal dection\滤波效果波形输出截图\实验原始信号.jpg"/>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7768558" y="1711144"/>
            <a:ext cx="2800196" cy="1800000"/>
          </a:xfrm>
          <a:prstGeom prst="rect">
            <a:avLst/>
          </a:prstGeom>
          <a:noFill/>
          <a:ln>
            <a:noFill/>
          </a:ln>
        </p:spPr>
      </p:pic>
      <p:pic>
        <p:nvPicPr>
          <p:cNvPr id="103" name="图片 102" descr="C:\Users\mike\Desktop\论文图片\噪声模型效果.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7767003" y="3899172"/>
            <a:ext cx="2800196" cy="1800000"/>
          </a:xfrm>
          <a:prstGeom prst="rect">
            <a:avLst/>
          </a:prstGeom>
          <a:noFill/>
          <a:ln>
            <a:noFill/>
          </a:ln>
        </p:spPr>
      </p:pic>
      <p:sp>
        <p:nvSpPr>
          <p:cNvPr id="104" name="文本框 103"/>
          <p:cNvSpPr txBox="1"/>
          <p:nvPr/>
        </p:nvSpPr>
        <p:spPr>
          <a:xfrm>
            <a:off x="7761513" y="3498556"/>
            <a:ext cx="2808515" cy="276999"/>
          </a:xfrm>
          <a:prstGeom prst="rect">
            <a:avLst/>
          </a:prstGeom>
          <a:noFill/>
        </p:spPr>
        <p:txBody>
          <a:bodyPr wrap="square" rtlCol="0">
            <a:spAutoFit/>
          </a:bodyPr>
          <a:lstStyle/>
          <a:p>
            <a:pPr algn="ctr"/>
            <a:r>
              <a:rPr lang="zh-CN" altLang="en-US" sz="1200" dirty="0">
                <a:solidFill>
                  <a:schemeClr val="bg1"/>
                </a:solidFill>
                <a:latin typeface="+mn-ea"/>
              </a:rPr>
              <a:t>原始实验电路信号</a:t>
            </a:r>
          </a:p>
        </p:txBody>
      </p:sp>
      <p:sp>
        <p:nvSpPr>
          <p:cNvPr id="105" name="文本框 104"/>
          <p:cNvSpPr txBox="1"/>
          <p:nvPr/>
        </p:nvSpPr>
        <p:spPr>
          <a:xfrm>
            <a:off x="7815941" y="5686584"/>
            <a:ext cx="2808515" cy="276999"/>
          </a:xfrm>
          <a:prstGeom prst="rect">
            <a:avLst/>
          </a:prstGeom>
          <a:noFill/>
        </p:spPr>
        <p:txBody>
          <a:bodyPr wrap="square" rtlCol="0">
            <a:spAutoFit/>
          </a:bodyPr>
          <a:lstStyle/>
          <a:p>
            <a:pPr algn="ctr"/>
            <a:r>
              <a:rPr lang="zh-CN" altLang="en-US" sz="1200" dirty="0" smtClean="0">
                <a:solidFill>
                  <a:schemeClr val="bg1"/>
                </a:solidFill>
                <a:latin typeface="+mn-ea"/>
              </a:rPr>
              <a:t>叠加噪声的仿真信号</a:t>
            </a:r>
            <a:endParaRPr lang="zh-CN" altLang="en-US" sz="1200" dirty="0">
              <a:solidFill>
                <a:schemeClr val="bg1"/>
              </a:solidFill>
              <a:latin typeface="+mn-ea"/>
            </a:endParaRPr>
          </a:p>
        </p:txBody>
      </p:sp>
    </p:spTree>
    <p:extLst>
      <p:ext uri="{BB962C8B-B14F-4D97-AF65-F5344CB8AC3E}">
        <p14:creationId xmlns:p14="http://schemas.microsoft.com/office/powerpoint/2010/main" val="14324208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TotalTime>
  <Words>1134</Words>
  <Application>Microsoft Office PowerPoint</Application>
  <PresentationFormat>宽屏</PresentationFormat>
  <Paragraphs>261</Paragraphs>
  <Slides>17</Slides>
  <Notes>11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17</vt:i4>
      </vt:variant>
    </vt:vector>
  </HeadingPairs>
  <TitlesOfParts>
    <vt:vector size="26" baseType="lpstr">
      <vt:lpstr>宋体</vt:lpstr>
      <vt:lpstr>微软雅黑</vt:lpstr>
      <vt:lpstr>Arial</vt:lpstr>
      <vt:lpstr>Calibri</vt:lpstr>
      <vt:lpstr>Calibri Light</vt:lpstr>
      <vt:lpstr>Times New Roman</vt:lpstr>
      <vt:lpstr>Office 主题</vt:lpstr>
      <vt:lpstr>Microsoft Visio 绘图</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杨俊杰</dc:creator>
  <cp:lastModifiedBy>mike</cp:lastModifiedBy>
  <cp:revision>47</cp:revision>
  <dcterms:created xsi:type="dcterms:W3CDTF">2016-05-30T06:42:20Z</dcterms:created>
  <dcterms:modified xsi:type="dcterms:W3CDTF">2016-05-31T03:37:38Z</dcterms:modified>
</cp:coreProperties>
</file>