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9999"/>
    <a:srgbClr val="66FF99"/>
    <a:srgbClr val="0099CC"/>
    <a:srgbClr val="33CCFF"/>
    <a:srgbClr val="99FF33"/>
    <a:srgbClr val="CCCC00"/>
    <a:srgbClr val="009900"/>
    <a:srgbClr val="99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0" autoAdjust="0"/>
    <p:restoredTop sz="93153" autoAdjust="0"/>
  </p:normalViewPr>
  <p:slideViewPr>
    <p:cSldViewPr snapToGrid="0">
      <p:cViewPr>
        <p:scale>
          <a:sx n="87" d="100"/>
          <a:sy n="87" d="100"/>
        </p:scale>
        <p:origin x="5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674EE-7A0F-411F-B473-49C471C368FA}" type="datetimeFigureOut">
              <a:rPr lang="zh-CN" altLang="en-US" smtClean="0"/>
              <a:t>2016/5/31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7E15E-D653-4C68-850C-A1EC11D9D33E}" type="slidenum">
              <a:rPr lang="zh-CN" altLang="en-US" smtClean="0"/>
              <a:t>‹#›</a:t>
            </a:fld>
            <a:endParaRPr lang="zh-CN" altLang="en-US"/>
          </a:p>
        </p:txBody>
      </p:sp>
    </p:spTree>
    <p:extLst>
      <p:ext uri="{BB962C8B-B14F-4D97-AF65-F5344CB8AC3E}">
        <p14:creationId xmlns:p14="http://schemas.microsoft.com/office/powerpoint/2010/main" val="40041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2</a:t>
            </a:fld>
            <a:endParaRPr lang="zh-CN" altLang="en-US"/>
          </a:p>
        </p:txBody>
      </p:sp>
    </p:spTree>
    <p:extLst>
      <p:ext uri="{BB962C8B-B14F-4D97-AF65-F5344CB8AC3E}">
        <p14:creationId xmlns:p14="http://schemas.microsoft.com/office/powerpoint/2010/main" val="251055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15</a:t>
            </a:fld>
            <a:endParaRPr lang="zh-CN" altLang="en-US"/>
          </a:p>
        </p:txBody>
      </p:sp>
    </p:spTree>
    <p:extLst>
      <p:ext uri="{BB962C8B-B14F-4D97-AF65-F5344CB8AC3E}">
        <p14:creationId xmlns:p14="http://schemas.microsoft.com/office/powerpoint/2010/main" val="2276276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16</a:t>
            </a:fld>
            <a:endParaRPr lang="zh-CN" altLang="en-US"/>
          </a:p>
        </p:txBody>
      </p:sp>
    </p:spTree>
    <p:extLst>
      <p:ext uri="{BB962C8B-B14F-4D97-AF65-F5344CB8AC3E}">
        <p14:creationId xmlns:p14="http://schemas.microsoft.com/office/powerpoint/2010/main" val="249295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7</a:t>
            </a:fld>
            <a:endParaRPr lang="zh-CN" altLang="en-US"/>
          </a:p>
        </p:txBody>
      </p:sp>
    </p:spTree>
    <p:extLst>
      <p:ext uri="{BB962C8B-B14F-4D97-AF65-F5344CB8AC3E}">
        <p14:creationId xmlns:p14="http://schemas.microsoft.com/office/powerpoint/2010/main" val="353918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8</a:t>
            </a:fld>
            <a:endParaRPr lang="zh-CN" altLang="en-US"/>
          </a:p>
        </p:txBody>
      </p:sp>
    </p:spTree>
    <p:extLst>
      <p:ext uri="{BB962C8B-B14F-4D97-AF65-F5344CB8AC3E}">
        <p14:creationId xmlns:p14="http://schemas.microsoft.com/office/powerpoint/2010/main" val="2585969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9</a:t>
            </a:fld>
            <a:endParaRPr lang="zh-CN" altLang="en-US"/>
          </a:p>
        </p:txBody>
      </p:sp>
    </p:spTree>
    <p:extLst>
      <p:ext uri="{BB962C8B-B14F-4D97-AF65-F5344CB8AC3E}">
        <p14:creationId xmlns:p14="http://schemas.microsoft.com/office/powerpoint/2010/main" val="3109327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10</a:t>
            </a:fld>
            <a:endParaRPr lang="zh-CN" altLang="en-US"/>
          </a:p>
        </p:txBody>
      </p:sp>
    </p:spTree>
    <p:extLst>
      <p:ext uri="{BB962C8B-B14F-4D97-AF65-F5344CB8AC3E}">
        <p14:creationId xmlns:p14="http://schemas.microsoft.com/office/powerpoint/2010/main" val="275408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11</a:t>
            </a:fld>
            <a:endParaRPr lang="zh-CN" altLang="en-US"/>
          </a:p>
        </p:txBody>
      </p:sp>
    </p:spTree>
    <p:extLst>
      <p:ext uri="{BB962C8B-B14F-4D97-AF65-F5344CB8AC3E}">
        <p14:creationId xmlns:p14="http://schemas.microsoft.com/office/powerpoint/2010/main" val="348118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12</a:t>
            </a:fld>
            <a:endParaRPr lang="zh-CN" altLang="en-US"/>
          </a:p>
        </p:txBody>
      </p:sp>
    </p:spTree>
    <p:extLst>
      <p:ext uri="{BB962C8B-B14F-4D97-AF65-F5344CB8AC3E}">
        <p14:creationId xmlns:p14="http://schemas.microsoft.com/office/powerpoint/2010/main" val="68803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13</a:t>
            </a:fld>
            <a:endParaRPr lang="zh-CN" altLang="en-US"/>
          </a:p>
        </p:txBody>
      </p:sp>
    </p:spTree>
    <p:extLst>
      <p:ext uri="{BB962C8B-B14F-4D97-AF65-F5344CB8AC3E}">
        <p14:creationId xmlns:p14="http://schemas.microsoft.com/office/powerpoint/2010/main" val="95071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7E15E-D653-4C68-850C-A1EC11D9D33E}" type="slidenum">
              <a:rPr lang="zh-CN" altLang="en-US" smtClean="0"/>
              <a:t>14</a:t>
            </a:fld>
            <a:endParaRPr lang="zh-CN" altLang="en-US"/>
          </a:p>
        </p:txBody>
      </p:sp>
    </p:spTree>
    <p:extLst>
      <p:ext uri="{BB962C8B-B14F-4D97-AF65-F5344CB8AC3E}">
        <p14:creationId xmlns:p14="http://schemas.microsoft.com/office/powerpoint/2010/main" val="76796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53414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61329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47787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17877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172010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50819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90122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04221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21440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404923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1D9695-94BB-4F5F-A26A-F15CB7FC2277}" type="datetimeFigureOut">
              <a:rPr lang="zh-CN" altLang="en-US" smtClean="0"/>
              <a:t>2016/5/31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71586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D9695-94BB-4F5F-A26A-F15CB7FC2277}" type="datetimeFigureOut">
              <a:rPr lang="zh-CN" altLang="en-US" smtClean="0"/>
              <a:t>2016/5/31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4774D-35E9-402E-AEDD-E2A71F776116}" type="slidenum">
              <a:rPr lang="zh-CN" altLang="en-US" smtClean="0"/>
              <a:t>‹#›</a:t>
            </a:fld>
            <a:endParaRPr lang="zh-CN" altLang="en-US"/>
          </a:p>
        </p:txBody>
      </p:sp>
    </p:spTree>
    <p:extLst>
      <p:ext uri="{BB962C8B-B14F-4D97-AF65-F5344CB8AC3E}">
        <p14:creationId xmlns:p14="http://schemas.microsoft.com/office/powerpoint/2010/main" val="37502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2.vsdx"/><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Visio___4.vsdx"/><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6.jpeg"/><Relationship Id="rId3" Type="http://schemas.openxmlformats.org/officeDocument/2006/relationships/notesSlide" Target="../notesSlides/notesSlide4.xml"/><Relationship Id="rId7" Type="http://schemas.openxmlformats.org/officeDocument/2006/relationships/image" Target="../media/image12.wmf"/><Relationship Id="rId12"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286090" y="2192731"/>
            <a:ext cx="5724644" cy="830997"/>
          </a:xfrm>
          <a:prstGeom prst="rect">
            <a:avLst/>
          </a:prstGeom>
          <a:noFill/>
        </p:spPr>
        <p:txBody>
          <a:bodyPr wrap="none" rtlCol="0">
            <a:spAutoFit/>
          </a:bodyPr>
          <a:lstStyle/>
          <a:p>
            <a:pPr algn="ctr"/>
            <a:r>
              <a:rPr lang="zh-CN" altLang="zh-CN" sz="2400" b="1" dirty="0">
                <a:solidFill>
                  <a:srgbClr val="C8C7C7"/>
                </a:solidFill>
                <a:latin typeface="微软雅黑" panose="020B0503020204020204" pitchFamily="34" charset="-122"/>
                <a:ea typeface="微软雅黑" panose="020B0503020204020204" pitchFamily="34" charset="-122"/>
              </a:rPr>
              <a:t>基于电流信号的升压变换器电路故障检测</a:t>
            </a:r>
            <a:endParaRPr lang="zh-CN" altLang="zh-CN" sz="2400" dirty="0">
              <a:solidFill>
                <a:srgbClr val="C8C7C7"/>
              </a:solidFill>
              <a:latin typeface="微软雅黑" panose="020B0503020204020204" pitchFamily="34" charset="-122"/>
              <a:ea typeface="微软雅黑" panose="020B0503020204020204" pitchFamily="34" charset="-122"/>
            </a:endParaRPr>
          </a:p>
          <a:p>
            <a:pPr algn="ctr"/>
            <a:r>
              <a:rPr lang="zh-CN" altLang="zh-CN" sz="2400" b="1" dirty="0">
                <a:solidFill>
                  <a:srgbClr val="C8C7C7"/>
                </a:solidFill>
                <a:latin typeface="微软雅黑" panose="020B0503020204020204" pitchFamily="34" charset="-122"/>
                <a:ea typeface="微软雅黑" panose="020B0503020204020204" pitchFamily="34" charset="-122"/>
              </a:rPr>
              <a:t>——滤波算法设计</a:t>
            </a:r>
            <a:endParaRPr lang="zh-CN" altLang="en-US" sz="2400" dirty="0">
              <a:solidFill>
                <a:srgbClr val="C8C7C7"/>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clrChange>
              <a:clrFrom>
                <a:srgbClr val="000000">
                  <a:alpha val="0"/>
                </a:srgbClr>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9226" y="1953137"/>
            <a:ext cx="2905468" cy="2905468"/>
          </a:xfrm>
          <a:prstGeom prst="rect">
            <a:avLst/>
          </a:prstGeom>
        </p:spPr>
      </p:pic>
      <p:cxnSp>
        <p:nvCxnSpPr>
          <p:cNvPr id="7" name="直接连接符 6"/>
          <p:cNvCxnSpPr/>
          <p:nvPr/>
        </p:nvCxnSpPr>
        <p:spPr>
          <a:xfrm>
            <a:off x="4257612" y="1638795"/>
            <a:ext cx="27785" cy="3473046"/>
          </a:xfrm>
          <a:prstGeom prst="line">
            <a:avLst/>
          </a:prstGeom>
          <a:ln w="57150">
            <a:solidFill>
              <a:srgbClr val="C8C7C7"/>
            </a:solidFill>
          </a:ln>
        </p:spPr>
        <p:style>
          <a:lnRef idx="2">
            <a:schemeClr val="accent3"/>
          </a:lnRef>
          <a:fillRef idx="0">
            <a:schemeClr val="accent3"/>
          </a:fillRef>
          <a:effectRef idx="1">
            <a:schemeClr val="accent3"/>
          </a:effectRef>
          <a:fontRef idx="minor">
            <a:schemeClr val="tx1"/>
          </a:fontRef>
        </p:style>
      </p:cxnSp>
      <p:sp>
        <p:nvSpPr>
          <p:cNvPr id="12" name="文本框 11"/>
          <p:cNvSpPr txBox="1"/>
          <p:nvPr/>
        </p:nvSpPr>
        <p:spPr>
          <a:xfrm>
            <a:off x="7246959" y="3862316"/>
            <a:ext cx="2236510" cy="400110"/>
          </a:xfrm>
          <a:prstGeom prst="rect">
            <a:avLst/>
          </a:prstGeom>
          <a:noFill/>
        </p:spPr>
        <p:txBody>
          <a:bodyPr wrap="non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答辩学生：杨俊杰</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246959" y="4335663"/>
            <a:ext cx="2236510" cy="400110"/>
          </a:xfrm>
          <a:prstGeom prst="rect">
            <a:avLst/>
          </a:prstGeom>
          <a:noFill/>
        </p:spPr>
        <p:txBody>
          <a:bodyPr wrap="non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指导老师：徐维超</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2854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仿真实验</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1127125" y="2636288"/>
            <a:ext cx="5355972" cy="400110"/>
            <a:chOff x="1267326" y="2135841"/>
            <a:chExt cx="5355972"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4938754" cy="400110"/>
            </a:xfrm>
            <a:prstGeom prst="rect">
              <a:avLst/>
            </a:prstGeom>
            <a:noFill/>
          </p:spPr>
          <p:txBody>
            <a:bodyPr wrap="square" rtlCol="0">
              <a:spAutoFit/>
            </a:bodyPr>
            <a:lstStyle/>
            <a:p>
              <a:r>
                <a:rPr lang="zh-CN" altLang="en-US" sz="2000" dirty="0" smtClean="0">
                  <a:solidFill>
                    <a:schemeClr val="bg1"/>
                  </a:solidFill>
                  <a:latin typeface="+mn-ea"/>
                </a:rPr>
                <a:t>由仿真电路产生理想的电流信号</a:t>
              </a:r>
              <a:endParaRPr lang="zh-CN" altLang="en-US" sz="2000" dirty="0">
                <a:solidFill>
                  <a:schemeClr val="bg1"/>
                </a:solidFill>
                <a:latin typeface="+mn-ea"/>
              </a:endParaRPr>
            </a:p>
          </p:txBody>
        </p:sp>
      </p:grpSp>
      <p:grpSp>
        <p:nvGrpSpPr>
          <p:cNvPr id="79" name="组合 78"/>
          <p:cNvGrpSpPr/>
          <p:nvPr/>
        </p:nvGrpSpPr>
        <p:grpSpPr>
          <a:xfrm>
            <a:off x="1127125" y="3203333"/>
            <a:ext cx="5406574" cy="707886"/>
            <a:chOff x="1267326" y="2135841"/>
            <a:chExt cx="5406574" cy="707886"/>
          </a:xfrm>
        </p:grpSpPr>
        <p:sp>
          <p:nvSpPr>
            <p:cNvPr id="80" name="椭圆 79"/>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1" name="文本框 80"/>
            <p:cNvSpPr txBox="1"/>
            <p:nvPr/>
          </p:nvSpPr>
          <p:spPr>
            <a:xfrm>
              <a:off x="1684544" y="2135841"/>
              <a:ext cx="4989356" cy="707886"/>
            </a:xfrm>
            <a:prstGeom prst="rect">
              <a:avLst/>
            </a:prstGeom>
            <a:noFill/>
          </p:spPr>
          <p:txBody>
            <a:bodyPr wrap="square" rtlCol="0">
              <a:spAutoFit/>
            </a:bodyPr>
            <a:lstStyle/>
            <a:p>
              <a:r>
                <a:rPr lang="zh-CN" altLang="en-US" sz="2000" dirty="0" smtClean="0">
                  <a:solidFill>
                    <a:schemeClr val="bg1"/>
                  </a:solidFill>
                  <a:latin typeface="+mn-ea"/>
                </a:rPr>
                <a:t>叠加由噪声模型产生的噪声得到</a:t>
              </a:r>
              <a:endParaRPr lang="en-US" altLang="zh-CN" sz="2000" dirty="0" smtClean="0">
                <a:solidFill>
                  <a:schemeClr val="bg1"/>
                </a:solidFill>
                <a:latin typeface="+mn-ea"/>
              </a:endParaRPr>
            </a:p>
            <a:p>
              <a:r>
                <a:rPr lang="zh-CN" altLang="en-US" sz="2000" dirty="0" smtClean="0">
                  <a:solidFill>
                    <a:schemeClr val="bg1"/>
                  </a:solidFill>
                  <a:latin typeface="+mn-ea"/>
                </a:rPr>
                <a:t>仿真信号</a:t>
              </a:r>
              <a:endParaRPr lang="zh-CN" altLang="en-US" sz="2000" dirty="0">
                <a:solidFill>
                  <a:schemeClr val="bg1"/>
                </a:solidFill>
                <a:latin typeface="+mn-ea"/>
              </a:endParaRPr>
            </a:p>
          </p:txBody>
        </p:sp>
      </p:gr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文本框 40"/>
          <p:cNvSpPr txBox="1"/>
          <p:nvPr/>
        </p:nvSpPr>
        <p:spPr>
          <a:xfrm>
            <a:off x="1043601" y="2088047"/>
            <a:ext cx="903954" cy="461665"/>
          </a:xfrm>
          <a:prstGeom prst="rect">
            <a:avLst/>
          </a:prstGeom>
          <a:noFill/>
        </p:spPr>
        <p:txBody>
          <a:bodyPr wrap="square" rtlCol="0">
            <a:spAutoFit/>
          </a:bodyPr>
          <a:lstStyle/>
          <a:p>
            <a:r>
              <a:rPr lang="zh-CN" altLang="en-US" sz="2400" dirty="0" smtClean="0">
                <a:solidFill>
                  <a:schemeClr val="bg1"/>
                </a:solidFill>
                <a:latin typeface="+mn-ea"/>
              </a:rPr>
              <a:t>思路：</a:t>
            </a:r>
            <a:endParaRPr lang="zh-CN" altLang="en-US" sz="2400" dirty="0">
              <a:solidFill>
                <a:schemeClr val="bg1"/>
              </a:solidFill>
              <a:latin typeface="+mn-ea"/>
            </a:endParaRPr>
          </a:p>
        </p:txBody>
      </p:sp>
      <p:grpSp>
        <p:nvGrpSpPr>
          <p:cNvPr id="42" name="组合 41"/>
          <p:cNvGrpSpPr/>
          <p:nvPr/>
        </p:nvGrpSpPr>
        <p:grpSpPr>
          <a:xfrm>
            <a:off x="1127125" y="3951511"/>
            <a:ext cx="5406574" cy="707886"/>
            <a:chOff x="1267326" y="2135841"/>
            <a:chExt cx="5406574" cy="707886"/>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4989356" cy="707886"/>
            </a:xfrm>
            <a:prstGeom prst="rect">
              <a:avLst/>
            </a:prstGeom>
            <a:noFill/>
          </p:spPr>
          <p:txBody>
            <a:bodyPr wrap="square" rtlCol="0">
              <a:spAutoFit/>
            </a:bodyPr>
            <a:lstStyle/>
            <a:p>
              <a:r>
                <a:rPr lang="zh-CN" altLang="en-US" sz="2000" dirty="0" smtClean="0">
                  <a:solidFill>
                    <a:schemeClr val="bg1"/>
                  </a:solidFill>
                  <a:latin typeface="+mn-ea"/>
                </a:rPr>
                <a:t>观察不同</a:t>
              </a:r>
              <a:r>
                <a:rPr lang="zh-CN" altLang="en-US" sz="2000" dirty="0" smtClean="0">
                  <a:solidFill>
                    <a:schemeClr val="bg1"/>
                  </a:solidFill>
                  <a:latin typeface="+mn-ea"/>
                </a:rPr>
                <a:t>滤波器对仿真信号的滤</a:t>
              </a:r>
              <a:endParaRPr lang="en-US" altLang="zh-CN" sz="2000" dirty="0" smtClean="0">
                <a:solidFill>
                  <a:schemeClr val="bg1"/>
                </a:solidFill>
                <a:latin typeface="+mn-ea"/>
              </a:endParaRPr>
            </a:p>
            <a:p>
              <a:r>
                <a:rPr lang="zh-CN" altLang="en-US" sz="2000" dirty="0" smtClean="0">
                  <a:solidFill>
                    <a:schemeClr val="bg1"/>
                  </a:solidFill>
                  <a:latin typeface="+mn-ea"/>
                </a:rPr>
                <a:t>波效果</a:t>
              </a:r>
              <a:endParaRPr lang="zh-CN" altLang="en-US" sz="2000" dirty="0">
                <a:solidFill>
                  <a:schemeClr val="bg1"/>
                </a:solidFill>
                <a:latin typeface="+mn-ea"/>
              </a:endParaRPr>
            </a:p>
          </p:txBody>
        </p:sp>
      </p:grpSp>
      <p:grpSp>
        <p:nvGrpSpPr>
          <p:cNvPr id="45" name="组合 44"/>
          <p:cNvGrpSpPr/>
          <p:nvPr/>
        </p:nvGrpSpPr>
        <p:grpSpPr>
          <a:xfrm>
            <a:off x="1127125" y="4768928"/>
            <a:ext cx="5238049" cy="707886"/>
            <a:chOff x="1267326" y="2135841"/>
            <a:chExt cx="5406574"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4989356" cy="707886"/>
            </a:xfrm>
            <a:prstGeom prst="rect">
              <a:avLst/>
            </a:prstGeom>
            <a:noFill/>
          </p:spPr>
          <p:txBody>
            <a:bodyPr wrap="square" rtlCol="0">
              <a:spAutoFit/>
            </a:bodyPr>
            <a:lstStyle/>
            <a:p>
              <a:r>
                <a:rPr lang="zh-CN" altLang="en-US" sz="2000" dirty="0" smtClean="0">
                  <a:solidFill>
                    <a:schemeClr val="bg1"/>
                  </a:solidFill>
                  <a:latin typeface="+mn-ea"/>
                </a:rPr>
                <a:t>从均方差、算法复杂度、滞后性</a:t>
              </a:r>
              <a:endParaRPr lang="en-US" altLang="zh-CN" sz="2000" dirty="0" smtClean="0">
                <a:solidFill>
                  <a:schemeClr val="bg1"/>
                </a:solidFill>
                <a:latin typeface="+mn-ea"/>
              </a:endParaRPr>
            </a:p>
            <a:p>
              <a:r>
                <a:rPr lang="zh-CN" altLang="en-US" sz="2000" dirty="0" smtClean="0">
                  <a:solidFill>
                    <a:schemeClr val="bg1"/>
                  </a:solidFill>
                  <a:latin typeface="+mn-ea"/>
                </a:rPr>
                <a:t>三方面分析滤波器性能</a:t>
              </a:r>
              <a:endParaRPr lang="zh-CN" altLang="en-US" sz="2000" dirty="0">
                <a:solidFill>
                  <a:schemeClr val="bg1"/>
                </a:solidFill>
                <a:latin typeface="+mn-ea"/>
              </a:endParaRPr>
            </a:p>
          </p:txBody>
        </p:sp>
      </p:grpSp>
      <p:pic>
        <p:nvPicPr>
          <p:cNvPr id="53" name="图片 52" descr="C:\Users\mike\Desktop\论文图片\非电感耦合仿真电路.png"/>
          <p:cNvPicPr/>
          <p:nvPr/>
        </p:nvPicPr>
        <p:blipFill>
          <a:blip r:embed="rId3">
            <a:extLst>
              <a:ext uri="{28A0092B-C50C-407E-A947-70E740481C1C}">
                <a14:useLocalDpi xmlns:a14="http://schemas.microsoft.com/office/drawing/2010/main" val="0"/>
              </a:ext>
            </a:extLst>
          </a:blip>
          <a:srcRect/>
          <a:stretch>
            <a:fillRect/>
          </a:stretch>
        </p:blipFill>
        <p:spPr bwMode="auto">
          <a:xfrm>
            <a:off x="5807487" y="1987244"/>
            <a:ext cx="5137150" cy="3239770"/>
          </a:xfrm>
          <a:prstGeom prst="rect">
            <a:avLst/>
          </a:prstGeom>
          <a:noFill/>
          <a:ln>
            <a:noFill/>
          </a:ln>
        </p:spPr>
      </p:pic>
      <p:sp>
        <p:nvSpPr>
          <p:cNvPr id="2" name="文本框 1"/>
          <p:cNvSpPr txBox="1"/>
          <p:nvPr/>
        </p:nvSpPr>
        <p:spPr>
          <a:xfrm>
            <a:off x="6899564" y="5320146"/>
            <a:ext cx="3057247" cy="338554"/>
          </a:xfrm>
          <a:prstGeom prst="rect">
            <a:avLst/>
          </a:prstGeom>
          <a:noFill/>
        </p:spPr>
        <p:txBody>
          <a:bodyPr wrap="none" rtlCol="0">
            <a:spAutoFit/>
          </a:bodyPr>
          <a:lstStyle/>
          <a:p>
            <a:r>
              <a:rPr lang="zh-CN" altLang="zh-CN" sz="1600" dirty="0">
                <a:solidFill>
                  <a:schemeClr val="bg1"/>
                </a:solidFill>
              </a:rPr>
              <a:t>非电感耦合升压斩波仿真电路图</a:t>
            </a:r>
            <a:endParaRPr lang="zh-CN" altLang="en-US" sz="1600" dirty="0">
              <a:solidFill>
                <a:schemeClr val="bg1"/>
              </a:solidFill>
            </a:endParaRPr>
          </a:p>
        </p:txBody>
      </p:sp>
    </p:spTree>
    <p:extLst>
      <p:ext uri="{BB962C8B-B14F-4D97-AF65-F5344CB8AC3E}">
        <p14:creationId xmlns:p14="http://schemas.microsoft.com/office/powerpoint/2010/main" val="3423924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4" name="图片 33" descr="C:\Users\mike\Desktop\论文图片\FIR滤波器.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125" y="2430042"/>
            <a:ext cx="4680000" cy="2598119"/>
          </a:xfrm>
          <a:prstGeom prst="rect">
            <a:avLst/>
          </a:prstGeom>
          <a:noFill/>
          <a:ln>
            <a:noFill/>
          </a:ln>
        </p:spPr>
      </p:pic>
      <p:pic>
        <p:nvPicPr>
          <p:cNvPr id="35" name="图片 34" descr="C:\Users\mike\Desktop\论文图片\kalman(0.001,0.0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8663" y="2420938"/>
            <a:ext cx="4680000" cy="2598119"/>
          </a:xfrm>
          <a:prstGeom prst="rect">
            <a:avLst/>
          </a:prstGeom>
          <a:noFill/>
          <a:ln>
            <a:noFill/>
          </a:ln>
        </p:spPr>
      </p:pic>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滤波器效果比较</a:t>
            </a:r>
            <a:endParaRPr lang="zh-CN" altLang="en-US" sz="2000" dirty="0">
              <a:solidFill>
                <a:schemeClr val="bg1"/>
              </a:solidFill>
            </a:endParaRPr>
          </a:p>
        </p:txBody>
      </p:sp>
      <p:sp>
        <p:nvSpPr>
          <p:cNvPr id="38" name="文本框 37"/>
          <p:cNvSpPr txBox="1"/>
          <p:nvPr/>
        </p:nvSpPr>
        <p:spPr>
          <a:xfrm>
            <a:off x="2883726" y="5092534"/>
            <a:ext cx="1107996" cy="338554"/>
          </a:xfrm>
          <a:prstGeom prst="rect">
            <a:avLst/>
          </a:prstGeom>
          <a:noFill/>
        </p:spPr>
        <p:txBody>
          <a:bodyPr wrap="none" rtlCol="0">
            <a:spAutoFit/>
          </a:bodyPr>
          <a:lstStyle/>
          <a:p>
            <a:r>
              <a:rPr lang="en-US" altLang="zh-CN" sz="1600" dirty="0" smtClean="0">
                <a:solidFill>
                  <a:schemeClr val="bg1"/>
                </a:solidFill>
                <a:latin typeface="+mn-ea"/>
              </a:rPr>
              <a:t>FIR</a:t>
            </a:r>
            <a:r>
              <a:rPr lang="zh-CN" altLang="en-US" sz="1600" dirty="0" smtClean="0">
                <a:solidFill>
                  <a:schemeClr val="bg1"/>
                </a:solidFill>
                <a:latin typeface="+mn-ea"/>
              </a:rPr>
              <a:t>滤波器</a:t>
            </a:r>
            <a:endParaRPr lang="zh-CN" altLang="en-US" sz="1600" dirty="0">
              <a:solidFill>
                <a:schemeClr val="bg1"/>
              </a:solidFill>
              <a:latin typeface="+mn-ea"/>
            </a:endParaRPr>
          </a:p>
        </p:txBody>
      </p:sp>
      <p:sp>
        <p:nvSpPr>
          <p:cNvPr id="39" name="文本框 38"/>
          <p:cNvSpPr txBox="1"/>
          <p:nvPr/>
        </p:nvSpPr>
        <p:spPr>
          <a:xfrm>
            <a:off x="8059388" y="5066803"/>
            <a:ext cx="1415772" cy="338554"/>
          </a:xfrm>
          <a:prstGeom prst="rect">
            <a:avLst/>
          </a:prstGeom>
          <a:noFill/>
        </p:spPr>
        <p:txBody>
          <a:bodyPr wrap="none" rtlCol="0">
            <a:spAutoFit/>
          </a:bodyPr>
          <a:lstStyle/>
          <a:p>
            <a:r>
              <a:rPr lang="zh-CN" altLang="en-US" sz="1600" dirty="0" smtClean="0">
                <a:solidFill>
                  <a:schemeClr val="bg1"/>
                </a:solidFill>
                <a:latin typeface="+mn-ea"/>
              </a:rPr>
              <a:t>卡尔曼滤波器</a:t>
            </a:r>
            <a:endParaRPr lang="zh-CN" altLang="en-US" sz="1600" dirty="0">
              <a:solidFill>
                <a:schemeClr val="bg1"/>
              </a:solidFill>
              <a:latin typeface="+mn-ea"/>
            </a:endParaRPr>
          </a:p>
        </p:txBody>
      </p:sp>
    </p:spTree>
    <p:extLst>
      <p:ext uri="{BB962C8B-B14F-4D97-AF65-F5344CB8AC3E}">
        <p14:creationId xmlns:p14="http://schemas.microsoft.com/office/powerpoint/2010/main" val="113882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滤波器效果比较</a:t>
            </a:r>
            <a:endParaRPr lang="zh-CN" altLang="en-US" sz="2000" dirty="0">
              <a:solidFill>
                <a:schemeClr val="bg1"/>
              </a:solidFill>
            </a:endParaRPr>
          </a:p>
        </p:txBody>
      </p:sp>
      <p:sp>
        <p:nvSpPr>
          <p:cNvPr id="38" name="文本框 37"/>
          <p:cNvSpPr txBox="1"/>
          <p:nvPr/>
        </p:nvSpPr>
        <p:spPr>
          <a:xfrm>
            <a:off x="2883726" y="5092534"/>
            <a:ext cx="1210588" cy="338554"/>
          </a:xfrm>
          <a:prstGeom prst="rect">
            <a:avLst/>
          </a:prstGeom>
          <a:noFill/>
        </p:spPr>
        <p:txBody>
          <a:bodyPr wrap="none" rtlCol="0">
            <a:spAutoFit/>
          </a:bodyPr>
          <a:lstStyle/>
          <a:p>
            <a:r>
              <a:rPr lang="zh-CN" altLang="en-US" sz="1600" dirty="0" smtClean="0">
                <a:solidFill>
                  <a:schemeClr val="bg1"/>
                </a:solidFill>
                <a:latin typeface="+mn-ea"/>
              </a:rPr>
              <a:t>中值滤波器</a:t>
            </a:r>
            <a:endParaRPr lang="zh-CN" altLang="en-US" sz="1600" dirty="0">
              <a:solidFill>
                <a:schemeClr val="bg1"/>
              </a:solidFill>
              <a:latin typeface="+mn-ea"/>
            </a:endParaRPr>
          </a:p>
        </p:txBody>
      </p:sp>
      <p:sp>
        <p:nvSpPr>
          <p:cNvPr id="39" name="文本框 38"/>
          <p:cNvSpPr txBox="1"/>
          <p:nvPr/>
        </p:nvSpPr>
        <p:spPr>
          <a:xfrm>
            <a:off x="8130640" y="5090553"/>
            <a:ext cx="1210588" cy="338554"/>
          </a:xfrm>
          <a:prstGeom prst="rect">
            <a:avLst/>
          </a:prstGeom>
          <a:noFill/>
        </p:spPr>
        <p:txBody>
          <a:bodyPr wrap="none" rtlCol="0">
            <a:spAutoFit/>
          </a:bodyPr>
          <a:lstStyle/>
          <a:p>
            <a:r>
              <a:rPr lang="zh-CN" altLang="en-US" sz="1600" dirty="0" smtClean="0">
                <a:solidFill>
                  <a:schemeClr val="bg1"/>
                </a:solidFill>
                <a:latin typeface="+mn-ea"/>
              </a:rPr>
              <a:t>均值滤波器</a:t>
            </a:r>
            <a:endParaRPr lang="zh-CN" altLang="en-US" sz="1600" dirty="0">
              <a:solidFill>
                <a:schemeClr val="bg1"/>
              </a:solidFill>
              <a:latin typeface="+mn-ea"/>
            </a:endParaRPr>
          </a:p>
        </p:txBody>
      </p:sp>
      <p:pic>
        <p:nvPicPr>
          <p:cNvPr id="24" name="图片 23" descr="C:\Users\mike\Desktop\论文图片\MF2(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125" y="2420938"/>
            <a:ext cx="4680000" cy="2598119"/>
          </a:xfrm>
          <a:prstGeom prst="rect">
            <a:avLst/>
          </a:prstGeom>
          <a:noFill/>
          <a:ln>
            <a:noFill/>
          </a:ln>
        </p:spPr>
      </p:pic>
      <p:pic>
        <p:nvPicPr>
          <p:cNvPr id="25" name="图片 24" descr="C:\Users\mike\Desktop\论文图片\average(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5388" y="2420938"/>
            <a:ext cx="4680000" cy="2598119"/>
          </a:xfrm>
          <a:prstGeom prst="rect">
            <a:avLst/>
          </a:prstGeom>
          <a:noFill/>
          <a:ln>
            <a:noFill/>
          </a:ln>
        </p:spPr>
      </p:pic>
    </p:spTree>
    <p:extLst>
      <p:ext uri="{BB962C8B-B14F-4D97-AF65-F5344CB8AC3E}">
        <p14:creationId xmlns:p14="http://schemas.microsoft.com/office/powerpoint/2010/main" val="2313225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滤波器效果比较</a:t>
            </a:r>
            <a:endParaRPr lang="zh-CN" altLang="en-US" sz="2000" dirty="0">
              <a:solidFill>
                <a:schemeClr val="bg1"/>
              </a:solidFill>
            </a:endParaRPr>
          </a:p>
        </p:txBody>
      </p:sp>
      <p:sp>
        <p:nvSpPr>
          <p:cNvPr id="38" name="文本框 37"/>
          <p:cNvSpPr txBox="1"/>
          <p:nvPr/>
        </p:nvSpPr>
        <p:spPr>
          <a:xfrm>
            <a:off x="5413170" y="5341917"/>
            <a:ext cx="1210588" cy="338554"/>
          </a:xfrm>
          <a:prstGeom prst="rect">
            <a:avLst/>
          </a:prstGeom>
          <a:noFill/>
        </p:spPr>
        <p:txBody>
          <a:bodyPr wrap="none" rtlCol="0">
            <a:spAutoFit/>
          </a:bodyPr>
          <a:lstStyle/>
          <a:p>
            <a:r>
              <a:rPr lang="zh-CN" altLang="en-US" sz="1600" dirty="0" smtClean="0">
                <a:solidFill>
                  <a:schemeClr val="bg1"/>
                </a:solidFill>
                <a:latin typeface="+mn-ea"/>
              </a:rPr>
              <a:t>混合滤波器</a:t>
            </a:r>
            <a:endParaRPr lang="zh-CN" altLang="en-US" sz="1600" dirty="0">
              <a:solidFill>
                <a:schemeClr val="bg1"/>
              </a:solidFill>
              <a:latin typeface="+mn-ea"/>
            </a:endParaRPr>
          </a:p>
        </p:txBody>
      </p:sp>
      <p:sp>
        <p:nvSpPr>
          <p:cNvPr id="2" name="Rectangle 2"/>
          <p:cNvSpPr>
            <a:spLocks noChangeArrowheads="1"/>
          </p:cNvSpPr>
          <p:nvPr/>
        </p:nvSpPr>
        <p:spPr bwMode="auto">
          <a:xfrm>
            <a:off x="3325091" y="1805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38" descr="MMF(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215" y="2309748"/>
            <a:ext cx="5362424" cy="288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3325091" y="50911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56534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实验结果</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094515" y="1852550"/>
            <a:ext cx="1980029" cy="400110"/>
          </a:xfrm>
          <a:prstGeom prst="rect">
            <a:avLst/>
          </a:prstGeom>
          <a:noFill/>
        </p:spPr>
        <p:txBody>
          <a:bodyPr wrap="none" rtlCol="0">
            <a:spAutoFit/>
          </a:bodyPr>
          <a:lstStyle/>
          <a:p>
            <a:r>
              <a:rPr lang="zh-CN" altLang="en-US" sz="2000" dirty="0" smtClean="0">
                <a:solidFill>
                  <a:schemeClr val="bg1"/>
                </a:solidFill>
              </a:rPr>
              <a:t>滤波器性能比较</a:t>
            </a:r>
            <a:endParaRPr lang="zh-CN" altLang="en-US" sz="2000" dirty="0">
              <a:solidFill>
                <a:schemeClr val="bg1"/>
              </a:solidFill>
            </a:endParaRPr>
          </a:p>
        </p:txBody>
      </p:sp>
      <p:sp>
        <p:nvSpPr>
          <p:cNvPr id="2" name="Rectangle 2"/>
          <p:cNvSpPr>
            <a:spLocks noChangeArrowheads="1"/>
          </p:cNvSpPr>
          <p:nvPr/>
        </p:nvSpPr>
        <p:spPr bwMode="auto">
          <a:xfrm>
            <a:off x="3325091" y="1805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253755963"/>
              </p:ext>
            </p:extLst>
          </p:nvPr>
        </p:nvGraphicFramePr>
        <p:xfrm>
          <a:off x="1127125" y="2433231"/>
          <a:ext cx="4681540" cy="2580095"/>
        </p:xfrm>
        <a:graphic>
          <a:graphicData uri="http://schemas.openxmlformats.org/drawingml/2006/table">
            <a:tbl>
              <a:tblPr firstRow="1" firstCol="1" bandRow="1">
                <a:tableStyleId>{5C22544A-7EE6-4342-B048-85BDC9FD1C3A}</a:tableStyleId>
              </a:tblPr>
              <a:tblGrid>
                <a:gridCol w="1170385"/>
                <a:gridCol w="1170385"/>
                <a:gridCol w="1170385"/>
                <a:gridCol w="1170385"/>
              </a:tblGrid>
              <a:tr h="512080">
                <a:tc>
                  <a:txBody>
                    <a:bodyPr/>
                    <a:lstStyle/>
                    <a:p>
                      <a:pPr algn="ctr">
                        <a:lnSpc>
                          <a:spcPct val="150000"/>
                        </a:lnSpc>
                        <a:spcAft>
                          <a:spcPts val="0"/>
                        </a:spcAft>
                      </a:pPr>
                      <a:r>
                        <a:rPr lang="en-US" sz="13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均方差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算法复杂度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信号滞后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en-US" sz="1050" kern="100">
                          <a:effectLst/>
                        </a:rPr>
                        <a:t>FIR</a:t>
                      </a:r>
                      <a:r>
                        <a:rPr lang="zh-CN" sz="1050" kern="100">
                          <a:effectLst/>
                        </a:rPr>
                        <a:t>低通滤波器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36.9683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严重滞后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a:effectLst/>
                        </a:rPr>
                        <a:t>卡尔曼滤波器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11.2869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轻微滞后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a:effectLst/>
                        </a:rPr>
                        <a:t>中值滤波器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1.3184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O(nlogn)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无滞后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a:effectLst/>
                        </a:rPr>
                        <a:t>均值滤波器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1.9387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无滞后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3603">
                <a:tc>
                  <a:txBody>
                    <a:bodyPr/>
                    <a:lstStyle/>
                    <a:p>
                      <a:pPr algn="ctr">
                        <a:lnSpc>
                          <a:spcPct val="150000"/>
                        </a:lnSpc>
                        <a:spcAft>
                          <a:spcPts val="0"/>
                        </a:spcAft>
                      </a:pPr>
                      <a:r>
                        <a:rPr lang="zh-CN" sz="1050" kern="100" dirty="0">
                          <a:effectLst/>
                        </a:rPr>
                        <a:t>混合滤波器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0.6091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a:t>
                      </a:r>
                      <a:r>
                        <a:rPr lang="en-US" sz="1050" kern="100" dirty="0" err="1">
                          <a:effectLst/>
                        </a:rPr>
                        <a:t>nlogn</a:t>
                      </a:r>
                      <a:r>
                        <a:rPr lang="en-US" sz="105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无滞后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295526889"/>
              </p:ext>
            </p:extLst>
          </p:nvPr>
        </p:nvGraphicFramePr>
        <p:xfrm>
          <a:off x="6275388" y="2420938"/>
          <a:ext cx="4681536" cy="2592389"/>
        </p:xfrm>
        <a:graphic>
          <a:graphicData uri="http://schemas.openxmlformats.org/drawingml/2006/table">
            <a:tbl>
              <a:tblPr firstRow="1" firstCol="1" bandRow="1">
                <a:tableStyleId>{5C22544A-7EE6-4342-B048-85BDC9FD1C3A}</a:tableStyleId>
              </a:tblPr>
              <a:tblGrid>
                <a:gridCol w="1170384"/>
                <a:gridCol w="1170384"/>
                <a:gridCol w="1170384"/>
                <a:gridCol w="1170384"/>
              </a:tblGrid>
              <a:tr h="514519">
                <a:tc>
                  <a:txBody>
                    <a:bodyPr/>
                    <a:lstStyle/>
                    <a:p>
                      <a:pPr algn="ctr">
                        <a:lnSpc>
                          <a:spcPct val="150000"/>
                        </a:lnSpc>
                        <a:spcAft>
                          <a:spcPts val="0"/>
                        </a:spcAft>
                      </a:pPr>
                      <a:r>
                        <a:rPr lang="en-US" sz="13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均方差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算法复杂度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信号滞后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en-US" sz="1050" kern="100">
                          <a:effectLst/>
                        </a:rPr>
                        <a:t>FIR</a:t>
                      </a:r>
                      <a:r>
                        <a:rPr lang="zh-CN" sz="1050" kern="100">
                          <a:effectLst/>
                        </a:rPr>
                        <a:t>低通滤波器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50.8829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严重滞后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卡尔曼滤波器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14.12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轻微滞后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中值滤波器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0.8665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O(nlogn)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无滞后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均值滤波器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2.0277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O(1)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无滞后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5574">
                <a:tc>
                  <a:txBody>
                    <a:bodyPr/>
                    <a:lstStyle/>
                    <a:p>
                      <a:pPr algn="ctr">
                        <a:lnSpc>
                          <a:spcPct val="150000"/>
                        </a:lnSpc>
                        <a:spcAft>
                          <a:spcPts val="0"/>
                        </a:spcAft>
                      </a:pPr>
                      <a:r>
                        <a:rPr lang="zh-CN" sz="1050" kern="100">
                          <a:effectLst/>
                        </a:rPr>
                        <a:t>混合滤波器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a:effectLst/>
                        </a:rPr>
                        <a:t>1.2884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050" kern="100" dirty="0">
                          <a:effectLst/>
                        </a:rPr>
                        <a:t>O(</a:t>
                      </a:r>
                      <a:r>
                        <a:rPr lang="en-US" sz="1050" kern="100" dirty="0" err="1">
                          <a:effectLst/>
                        </a:rPr>
                        <a:t>nlogn</a:t>
                      </a:r>
                      <a:r>
                        <a:rPr lang="en-US" sz="105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无滞后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6" name="文本框 25"/>
          <p:cNvSpPr txBox="1"/>
          <p:nvPr/>
        </p:nvSpPr>
        <p:spPr>
          <a:xfrm>
            <a:off x="2468092" y="5092534"/>
            <a:ext cx="2232662" cy="338554"/>
          </a:xfrm>
          <a:prstGeom prst="rect">
            <a:avLst/>
          </a:prstGeom>
          <a:noFill/>
        </p:spPr>
        <p:txBody>
          <a:bodyPr wrap="none" rtlCol="0">
            <a:spAutoFit/>
          </a:bodyPr>
          <a:lstStyle/>
          <a:p>
            <a:r>
              <a:rPr lang="en-US" altLang="zh-CN" sz="1600" dirty="0" smtClean="0">
                <a:solidFill>
                  <a:schemeClr val="bg1"/>
                </a:solidFill>
                <a:latin typeface="+mn-ea"/>
              </a:rPr>
              <a:t>P=6%</a:t>
            </a:r>
            <a:r>
              <a:rPr lang="zh-CN" altLang="en-US" sz="1600" dirty="0" smtClean="0">
                <a:solidFill>
                  <a:schemeClr val="bg1"/>
                </a:solidFill>
                <a:latin typeface="+mn-ea"/>
              </a:rPr>
              <a:t>，</a:t>
            </a:r>
            <a:r>
              <a:rPr lang="en-US" altLang="zh-CN" sz="1600" dirty="0" err="1">
                <a:solidFill>
                  <a:schemeClr val="bg1"/>
                </a:solidFill>
              </a:rPr>
              <a:t>g</a:t>
            </a:r>
            <a:r>
              <a:rPr lang="en-US" altLang="zh-CN" sz="1600" baseline="-25000" dirty="0" err="1">
                <a:solidFill>
                  <a:schemeClr val="bg1"/>
                </a:solidFill>
              </a:rPr>
              <a:t>impult</a:t>
            </a:r>
            <a:r>
              <a:rPr lang="en-US" altLang="zh-CN" sz="1600" dirty="0">
                <a:solidFill>
                  <a:schemeClr val="bg1"/>
                </a:solidFill>
              </a:rPr>
              <a:t>=25,g</a:t>
            </a:r>
            <a:r>
              <a:rPr lang="en-US" altLang="zh-CN" sz="1600" baseline="-25000" dirty="0">
                <a:solidFill>
                  <a:schemeClr val="bg1"/>
                </a:solidFill>
              </a:rPr>
              <a:t>gauss</a:t>
            </a:r>
            <a:r>
              <a:rPr lang="en-US" altLang="zh-CN" sz="1600" dirty="0">
                <a:solidFill>
                  <a:schemeClr val="bg1"/>
                </a:solidFill>
              </a:rPr>
              <a:t>=1</a:t>
            </a:r>
            <a:endParaRPr lang="zh-CN" altLang="en-US" sz="1600" dirty="0">
              <a:solidFill>
                <a:schemeClr val="bg1"/>
              </a:solidFill>
              <a:latin typeface="+mn-ea"/>
            </a:endParaRPr>
          </a:p>
        </p:txBody>
      </p:sp>
      <p:sp>
        <p:nvSpPr>
          <p:cNvPr id="27" name="文本框 26"/>
          <p:cNvSpPr txBox="1"/>
          <p:nvPr/>
        </p:nvSpPr>
        <p:spPr>
          <a:xfrm>
            <a:off x="7513126" y="5013325"/>
            <a:ext cx="2335255" cy="338554"/>
          </a:xfrm>
          <a:prstGeom prst="rect">
            <a:avLst/>
          </a:prstGeom>
          <a:noFill/>
        </p:spPr>
        <p:txBody>
          <a:bodyPr wrap="none" rtlCol="0">
            <a:spAutoFit/>
          </a:bodyPr>
          <a:lstStyle/>
          <a:p>
            <a:r>
              <a:rPr lang="en-US" altLang="zh-CN" sz="1600" dirty="0" smtClean="0">
                <a:solidFill>
                  <a:schemeClr val="bg1"/>
                </a:solidFill>
                <a:latin typeface="+mn-ea"/>
              </a:rPr>
              <a:t>P=10%</a:t>
            </a:r>
            <a:r>
              <a:rPr lang="zh-CN" altLang="en-US" sz="1600" dirty="0" smtClean="0">
                <a:solidFill>
                  <a:schemeClr val="bg1"/>
                </a:solidFill>
                <a:latin typeface="+mn-ea"/>
              </a:rPr>
              <a:t>，</a:t>
            </a:r>
            <a:r>
              <a:rPr lang="en-US" altLang="zh-CN" sz="1600" dirty="0" err="1">
                <a:solidFill>
                  <a:schemeClr val="bg1"/>
                </a:solidFill>
              </a:rPr>
              <a:t>g</a:t>
            </a:r>
            <a:r>
              <a:rPr lang="en-US" altLang="zh-CN" sz="1600" baseline="-25000" dirty="0" err="1">
                <a:solidFill>
                  <a:schemeClr val="bg1"/>
                </a:solidFill>
              </a:rPr>
              <a:t>impult</a:t>
            </a:r>
            <a:r>
              <a:rPr lang="en-US" altLang="zh-CN" sz="1600" dirty="0">
                <a:solidFill>
                  <a:schemeClr val="bg1"/>
                </a:solidFill>
              </a:rPr>
              <a:t>=25,g</a:t>
            </a:r>
            <a:r>
              <a:rPr lang="en-US" altLang="zh-CN" sz="1600" baseline="-25000" dirty="0">
                <a:solidFill>
                  <a:schemeClr val="bg1"/>
                </a:solidFill>
              </a:rPr>
              <a:t>gauss</a:t>
            </a:r>
            <a:r>
              <a:rPr lang="en-US" altLang="zh-CN" sz="1600" dirty="0">
                <a:solidFill>
                  <a:schemeClr val="bg1"/>
                </a:solidFill>
              </a:rPr>
              <a:t>=1</a:t>
            </a:r>
            <a:endParaRPr lang="zh-CN" altLang="en-US" sz="1600" dirty="0">
              <a:solidFill>
                <a:schemeClr val="bg1"/>
              </a:solidFill>
              <a:latin typeface="+mn-ea"/>
            </a:endParaRPr>
          </a:p>
        </p:txBody>
      </p:sp>
    </p:spTree>
    <p:extLst>
      <p:ext uri="{BB962C8B-B14F-4D97-AF65-F5344CB8AC3E}">
        <p14:creationId xmlns:p14="http://schemas.microsoft.com/office/powerpoint/2010/main" val="2322750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仿真实验结果</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实验</a:t>
            </a: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结论</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325091" y="18050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1103375" y="2398777"/>
            <a:ext cx="9964428" cy="400110"/>
            <a:chOff x="1267326" y="2135841"/>
            <a:chExt cx="9964428" cy="400110"/>
          </a:xfrm>
        </p:grpSpPr>
        <p:sp>
          <p:nvSpPr>
            <p:cNvPr id="28" name="椭圆 2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文本框 28"/>
            <p:cNvSpPr txBox="1"/>
            <p:nvPr/>
          </p:nvSpPr>
          <p:spPr>
            <a:xfrm>
              <a:off x="1684544" y="2135841"/>
              <a:ext cx="9547210" cy="400110"/>
            </a:xfrm>
            <a:prstGeom prst="rect">
              <a:avLst/>
            </a:prstGeom>
            <a:noFill/>
          </p:spPr>
          <p:txBody>
            <a:bodyPr wrap="square" rtlCol="0">
              <a:spAutoFit/>
            </a:bodyPr>
            <a:lstStyle/>
            <a:p>
              <a:r>
                <a:rPr lang="en-US" altLang="zh-CN" sz="2000" dirty="0" smtClean="0">
                  <a:solidFill>
                    <a:schemeClr val="bg1"/>
                  </a:solidFill>
                  <a:latin typeface="+mn-ea"/>
                </a:rPr>
                <a:t>FIR</a:t>
              </a:r>
              <a:r>
                <a:rPr lang="zh-CN" altLang="en-US" sz="2000" dirty="0" smtClean="0">
                  <a:solidFill>
                    <a:schemeClr val="bg1"/>
                  </a:solidFill>
                  <a:latin typeface="+mn-ea"/>
                </a:rPr>
                <a:t>滤波器和卡尔曼滤波器对本文中的信号滤波效果不理想</a:t>
              </a:r>
              <a:endParaRPr lang="zh-CN" altLang="en-US" sz="2000" dirty="0">
                <a:solidFill>
                  <a:schemeClr val="bg1"/>
                </a:solidFill>
                <a:latin typeface="+mn-ea"/>
              </a:endParaRPr>
            </a:p>
          </p:txBody>
        </p:sp>
      </p:grpSp>
      <p:grpSp>
        <p:nvGrpSpPr>
          <p:cNvPr id="30" name="组合 29"/>
          <p:cNvGrpSpPr/>
          <p:nvPr/>
        </p:nvGrpSpPr>
        <p:grpSpPr>
          <a:xfrm>
            <a:off x="1092200" y="3133068"/>
            <a:ext cx="10011229" cy="400110"/>
            <a:chOff x="1267326" y="2135841"/>
            <a:chExt cx="10011229" cy="400110"/>
          </a:xfrm>
        </p:grpSpPr>
        <p:sp>
          <p:nvSpPr>
            <p:cNvPr id="31" name="椭圆 3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文本框 31"/>
            <p:cNvSpPr txBox="1"/>
            <p:nvPr/>
          </p:nvSpPr>
          <p:spPr>
            <a:xfrm>
              <a:off x="1696419" y="2135841"/>
              <a:ext cx="9582136" cy="400110"/>
            </a:xfrm>
            <a:prstGeom prst="rect">
              <a:avLst/>
            </a:prstGeom>
            <a:noFill/>
          </p:spPr>
          <p:txBody>
            <a:bodyPr wrap="square" rtlCol="0">
              <a:spAutoFit/>
            </a:bodyPr>
            <a:lstStyle/>
            <a:p>
              <a:r>
                <a:rPr lang="zh-CN" altLang="en-US" sz="2000" dirty="0" smtClean="0">
                  <a:solidFill>
                    <a:schemeClr val="bg1"/>
                  </a:solidFill>
                  <a:latin typeface="+mn-ea"/>
                </a:rPr>
                <a:t>均值滤波器对高斯噪声有很好的平滑作用，但单独使用时受脉冲噪声干扰较大</a:t>
              </a:r>
              <a:endParaRPr lang="zh-CN" altLang="en-US" sz="2000" dirty="0">
                <a:solidFill>
                  <a:schemeClr val="bg1"/>
                </a:solidFill>
                <a:latin typeface="+mn-ea"/>
              </a:endParaRPr>
            </a:p>
          </p:txBody>
        </p:sp>
      </p:grpSp>
      <p:grpSp>
        <p:nvGrpSpPr>
          <p:cNvPr id="33" name="组合 32"/>
          <p:cNvGrpSpPr/>
          <p:nvPr/>
        </p:nvGrpSpPr>
        <p:grpSpPr>
          <a:xfrm>
            <a:off x="1092200" y="3807982"/>
            <a:ext cx="10011229" cy="400110"/>
            <a:chOff x="1267326" y="2135841"/>
            <a:chExt cx="10011229" cy="400110"/>
          </a:xfrm>
        </p:grpSpPr>
        <p:sp>
          <p:nvSpPr>
            <p:cNvPr id="34" name="椭圆 33"/>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文本框 34"/>
            <p:cNvSpPr txBox="1"/>
            <p:nvPr/>
          </p:nvSpPr>
          <p:spPr>
            <a:xfrm>
              <a:off x="1696419" y="2135841"/>
              <a:ext cx="9582136" cy="400110"/>
            </a:xfrm>
            <a:prstGeom prst="rect">
              <a:avLst/>
            </a:prstGeom>
            <a:noFill/>
          </p:spPr>
          <p:txBody>
            <a:bodyPr wrap="square" rtlCol="0">
              <a:spAutoFit/>
            </a:bodyPr>
            <a:lstStyle/>
            <a:p>
              <a:r>
                <a:rPr lang="zh-CN" altLang="en-US" sz="2000" dirty="0" smtClean="0">
                  <a:solidFill>
                    <a:schemeClr val="bg1"/>
                  </a:solidFill>
                  <a:latin typeface="+mn-ea"/>
                </a:rPr>
                <a:t>中值滤波器对脉冲噪声具有良好抑制作用，尤其是脉冲噪声较大时效果更明显</a:t>
              </a:r>
              <a:endParaRPr lang="zh-CN" altLang="en-US" sz="2000" dirty="0">
                <a:solidFill>
                  <a:schemeClr val="bg1"/>
                </a:solidFill>
                <a:latin typeface="+mn-ea"/>
              </a:endParaRPr>
            </a:p>
          </p:txBody>
        </p:sp>
      </p:grpSp>
      <p:grpSp>
        <p:nvGrpSpPr>
          <p:cNvPr id="36" name="组合 35"/>
          <p:cNvGrpSpPr/>
          <p:nvPr/>
        </p:nvGrpSpPr>
        <p:grpSpPr>
          <a:xfrm>
            <a:off x="1092200" y="4494771"/>
            <a:ext cx="10011229" cy="707886"/>
            <a:chOff x="1267326" y="2135841"/>
            <a:chExt cx="10011229" cy="707886"/>
          </a:xfrm>
        </p:grpSpPr>
        <p:sp>
          <p:nvSpPr>
            <p:cNvPr id="38" name="椭圆 3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9" name="文本框 38"/>
            <p:cNvSpPr txBox="1"/>
            <p:nvPr/>
          </p:nvSpPr>
          <p:spPr>
            <a:xfrm>
              <a:off x="1696419" y="2135841"/>
              <a:ext cx="9582136" cy="707886"/>
            </a:xfrm>
            <a:prstGeom prst="rect">
              <a:avLst/>
            </a:prstGeom>
            <a:noFill/>
          </p:spPr>
          <p:txBody>
            <a:bodyPr wrap="square" rtlCol="0">
              <a:spAutoFit/>
            </a:bodyPr>
            <a:lstStyle/>
            <a:p>
              <a:r>
                <a:rPr lang="zh-CN" altLang="en-US" sz="2000" dirty="0" smtClean="0">
                  <a:solidFill>
                    <a:schemeClr val="bg1"/>
                  </a:solidFill>
                  <a:latin typeface="+mn-ea"/>
                </a:rPr>
                <a:t>混合滤波器对脉冲噪声和高斯噪声均有良好的抑制效果，但脉冲噪声强度的增加会使滤波器性能大为下降，</a:t>
              </a:r>
              <a:endParaRPr lang="zh-CN" altLang="en-US" sz="2000" dirty="0">
                <a:solidFill>
                  <a:schemeClr val="bg1"/>
                </a:solidFill>
                <a:latin typeface="+mn-ea"/>
              </a:endParaRPr>
            </a:p>
          </p:txBody>
        </p:sp>
      </p:grpSp>
    </p:spTree>
    <p:extLst>
      <p:ext uri="{BB962C8B-B14F-4D97-AF65-F5344CB8AC3E}">
        <p14:creationId xmlns:p14="http://schemas.microsoft.com/office/powerpoint/2010/main" val="1232009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滤波器设计</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总结展望</a:t>
            </a:r>
            <a:endParaRPr lang="zh-CN" altLang="en-US"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a:t>
            </a:r>
            <a:r>
              <a:rPr lang="en-US" altLang="zh-CN" sz="2400" b="1" dirty="0" smtClean="0">
                <a:solidFill>
                  <a:srgbClr val="92D050"/>
                </a:solidFill>
                <a:latin typeface="+mn-ea"/>
              </a:rPr>
              <a:t>4</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总结展望</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1103375" y="2398777"/>
            <a:ext cx="4858038" cy="707886"/>
            <a:chOff x="1267326" y="2135841"/>
            <a:chExt cx="4858038" cy="707886"/>
          </a:xfrm>
        </p:grpSpPr>
        <p:sp>
          <p:nvSpPr>
            <p:cNvPr id="28" name="椭圆 2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文本框 28"/>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研究了多重升压斩波电路原理，建立了仿真电路模型</a:t>
              </a:r>
              <a:endParaRPr lang="zh-CN" altLang="en-US" sz="2000" dirty="0">
                <a:solidFill>
                  <a:schemeClr val="bg1"/>
                </a:solidFill>
                <a:latin typeface="+mn-ea"/>
              </a:endParaRPr>
            </a:p>
          </p:txBody>
        </p:sp>
      </p:grpSp>
      <p:cxnSp>
        <p:nvCxnSpPr>
          <p:cNvPr id="13" name="直接连接符 12"/>
          <p:cNvCxnSpPr/>
          <p:nvPr/>
        </p:nvCxnSpPr>
        <p:spPr>
          <a:xfrm>
            <a:off x="6019800" y="2137559"/>
            <a:ext cx="0" cy="339634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53840" y="1923803"/>
            <a:ext cx="697627" cy="400110"/>
          </a:xfrm>
          <a:prstGeom prst="rect">
            <a:avLst/>
          </a:prstGeom>
          <a:noFill/>
        </p:spPr>
        <p:txBody>
          <a:bodyPr wrap="none" rtlCol="0">
            <a:spAutoFit/>
          </a:bodyPr>
          <a:lstStyle/>
          <a:p>
            <a:r>
              <a:rPr lang="zh-CN" altLang="en-US" sz="2000" dirty="0" smtClean="0">
                <a:solidFill>
                  <a:schemeClr val="bg1"/>
                </a:solidFill>
              </a:rPr>
              <a:t>总结</a:t>
            </a:r>
            <a:endParaRPr lang="zh-CN" altLang="en-US" sz="2000" dirty="0">
              <a:solidFill>
                <a:schemeClr val="bg1"/>
              </a:solidFill>
            </a:endParaRPr>
          </a:p>
        </p:txBody>
      </p:sp>
      <p:grpSp>
        <p:nvGrpSpPr>
          <p:cNvPr id="40" name="组合 39"/>
          <p:cNvGrpSpPr/>
          <p:nvPr/>
        </p:nvGrpSpPr>
        <p:grpSpPr>
          <a:xfrm>
            <a:off x="1127125" y="3429000"/>
            <a:ext cx="4858038" cy="707886"/>
            <a:chOff x="1267326" y="2135841"/>
            <a:chExt cx="4858038" cy="707886"/>
          </a:xfrm>
        </p:grpSpPr>
        <p:sp>
          <p:nvSpPr>
            <p:cNvPr id="41" name="椭圆 4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2" name="文本框 41"/>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建立了</a:t>
              </a:r>
              <a:r>
                <a:rPr lang="zh-CN" altLang="en-US" sz="2000" dirty="0">
                  <a:solidFill>
                    <a:schemeClr val="bg1"/>
                  </a:solidFill>
                  <a:latin typeface="+mn-ea"/>
                </a:rPr>
                <a:t>由</a:t>
              </a:r>
              <a:r>
                <a:rPr lang="zh-CN" altLang="en-US" sz="2000" dirty="0" smtClean="0">
                  <a:solidFill>
                    <a:schemeClr val="bg1"/>
                  </a:solidFill>
                  <a:latin typeface="+mn-ea"/>
                </a:rPr>
                <a:t>脉冲噪声和高斯噪声组成的噪声模型</a:t>
              </a:r>
              <a:endParaRPr lang="zh-CN" altLang="en-US" sz="2000" dirty="0">
                <a:solidFill>
                  <a:schemeClr val="bg1"/>
                </a:solidFill>
                <a:latin typeface="+mn-ea"/>
              </a:endParaRPr>
            </a:p>
          </p:txBody>
        </p:sp>
      </p:grpSp>
      <p:grpSp>
        <p:nvGrpSpPr>
          <p:cNvPr id="43" name="组合 42"/>
          <p:cNvGrpSpPr/>
          <p:nvPr/>
        </p:nvGrpSpPr>
        <p:grpSpPr>
          <a:xfrm>
            <a:off x="1127125" y="4353295"/>
            <a:ext cx="4858038" cy="1015663"/>
            <a:chOff x="1267326" y="2135841"/>
            <a:chExt cx="4858038" cy="1015663"/>
          </a:xfrm>
        </p:grpSpPr>
        <p:sp>
          <p:nvSpPr>
            <p:cNvPr id="44" name="椭圆 43"/>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5" name="文本框 44"/>
            <p:cNvSpPr txBox="1"/>
            <p:nvPr/>
          </p:nvSpPr>
          <p:spPr>
            <a:xfrm>
              <a:off x="1684544" y="2135841"/>
              <a:ext cx="4440820" cy="1015663"/>
            </a:xfrm>
            <a:prstGeom prst="rect">
              <a:avLst/>
            </a:prstGeom>
            <a:noFill/>
          </p:spPr>
          <p:txBody>
            <a:bodyPr wrap="square" rtlCol="0">
              <a:spAutoFit/>
            </a:bodyPr>
            <a:lstStyle/>
            <a:p>
              <a:r>
                <a:rPr lang="zh-CN" altLang="en-US" sz="2000" dirty="0" smtClean="0">
                  <a:solidFill>
                    <a:schemeClr val="bg1"/>
                  </a:solidFill>
                  <a:latin typeface="+mn-ea"/>
                </a:rPr>
                <a:t>对比了</a:t>
              </a:r>
              <a:r>
                <a:rPr lang="en-US" altLang="zh-CN" sz="2000" dirty="0" smtClean="0">
                  <a:solidFill>
                    <a:schemeClr val="bg1"/>
                  </a:solidFill>
                  <a:latin typeface="+mn-ea"/>
                </a:rPr>
                <a:t>IIR</a:t>
              </a:r>
              <a:r>
                <a:rPr lang="zh-CN" altLang="en-US" sz="2000" dirty="0" smtClean="0">
                  <a:solidFill>
                    <a:schemeClr val="bg1"/>
                  </a:solidFill>
                  <a:latin typeface="+mn-ea"/>
                </a:rPr>
                <a:t>、</a:t>
              </a:r>
              <a:r>
                <a:rPr lang="en-US" altLang="zh-CN" sz="2000" dirty="0" smtClean="0">
                  <a:solidFill>
                    <a:schemeClr val="bg1"/>
                  </a:solidFill>
                  <a:latin typeface="+mn-ea"/>
                </a:rPr>
                <a:t>FIR</a:t>
              </a:r>
              <a:r>
                <a:rPr lang="zh-CN" altLang="en-US" sz="2000" dirty="0" smtClean="0">
                  <a:solidFill>
                    <a:schemeClr val="bg1"/>
                  </a:solidFill>
                  <a:latin typeface="+mn-ea"/>
                </a:rPr>
                <a:t>、卡尔曼、中值滤波器、均值滤波器以及在本文提出的混合滤波器对该电路信号的滤波效果</a:t>
              </a:r>
              <a:endParaRPr lang="zh-CN" altLang="en-US" sz="2000" dirty="0">
                <a:solidFill>
                  <a:schemeClr val="bg1"/>
                </a:solidFill>
                <a:latin typeface="+mn-ea"/>
              </a:endParaRPr>
            </a:p>
          </p:txBody>
        </p:sp>
      </p:grpSp>
      <p:sp>
        <p:nvSpPr>
          <p:cNvPr id="51" name="文本框 50"/>
          <p:cNvSpPr txBox="1"/>
          <p:nvPr/>
        </p:nvSpPr>
        <p:spPr>
          <a:xfrm>
            <a:off x="8667009" y="1909948"/>
            <a:ext cx="697627" cy="400110"/>
          </a:xfrm>
          <a:prstGeom prst="rect">
            <a:avLst/>
          </a:prstGeom>
          <a:noFill/>
        </p:spPr>
        <p:txBody>
          <a:bodyPr wrap="none" rtlCol="0">
            <a:spAutoFit/>
          </a:bodyPr>
          <a:lstStyle/>
          <a:p>
            <a:r>
              <a:rPr lang="zh-CN" altLang="en-US" sz="2000" dirty="0">
                <a:solidFill>
                  <a:schemeClr val="bg1"/>
                </a:solidFill>
              </a:rPr>
              <a:t>展望</a:t>
            </a:r>
          </a:p>
        </p:txBody>
      </p:sp>
      <p:grpSp>
        <p:nvGrpSpPr>
          <p:cNvPr id="52" name="组合 51"/>
          <p:cNvGrpSpPr/>
          <p:nvPr/>
        </p:nvGrpSpPr>
        <p:grpSpPr>
          <a:xfrm>
            <a:off x="6279037" y="2396797"/>
            <a:ext cx="4858038" cy="707886"/>
            <a:chOff x="1267326" y="2135841"/>
            <a:chExt cx="4858038" cy="707886"/>
          </a:xfrm>
        </p:grpSpPr>
        <p:sp>
          <p:nvSpPr>
            <p:cNvPr id="53" name="椭圆 5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5" name="文本框 54"/>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考虑不同占空比对滤波以及故障检测的影响</a:t>
              </a:r>
              <a:endParaRPr lang="zh-CN" altLang="en-US" sz="2000" dirty="0">
                <a:solidFill>
                  <a:schemeClr val="bg1"/>
                </a:solidFill>
                <a:latin typeface="+mn-ea"/>
              </a:endParaRPr>
            </a:p>
          </p:txBody>
        </p:sp>
      </p:grpSp>
      <p:grpSp>
        <p:nvGrpSpPr>
          <p:cNvPr id="57" name="组合 56"/>
          <p:cNvGrpSpPr/>
          <p:nvPr/>
        </p:nvGrpSpPr>
        <p:grpSpPr>
          <a:xfrm>
            <a:off x="6275388" y="3427971"/>
            <a:ext cx="4858038" cy="707886"/>
            <a:chOff x="1267326" y="2135841"/>
            <a:chExt cx="4858038" cy="707886"/>
          </a:xfrm>
        </p:grpSpPr>
        <p:sp>
          <p:nvSpPr>
            <p:cNvPr id="58" name="椭圆 5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文本框 58"/>
            <p:cNvSpPr txBox="1"/>
            <p:nvPr/>
          </p:nvSpPr>
          <p:spPr>
            <a:xfrm>
              <a:off x="1684544" y="2135841"/>
              <a:ext cx="4440820" cy="707886"/>
            </a:xfrm>
            <a:prstGeom prst="rect">
              <a:avLst/>
            </a:prstGeom>
            <a:noFill/>
          </p:spPr>
          <p:txBody>
            <a:bodyPr wrap="square" rtlCol="0">
              <a:spAutoFit/>
            </a:bodyPr>
            <a:lstStyle/>
            <a:p>
              <a:r>
                <a:rPr lang="zh-CN" altLang="en-US" sz="2000" dirty="0" smtClean="0">
                  <a:solidFill>
                    <a:schemeClr val="bg1"/>
                  </a:solidFill>
                  <a:latin typeface="+mn-ea"/>
                </a:rPr>
                <a:t>考虑多相支路同时发生故障时，电流的滤波以及故障检测问题</a:t>
              </a:r>
              <a:endParaRPr lang="zh-CN" altLang="en-US" sz="2000" dirty="0">
                <a:solidFill>
                  <a:schemeClr val="bg1"/>
                </a:solidFill>
                <a:latin typeface="+mn-ea"/>
              </a:endParaRPr>
            </a:p>
          </p:txBody>
        </p:sp>
      </p:grpSp>
      <p:grpSp>
        <p:nvGrpSpPr>
          <p:cNvPr id="60" name="组合 59"/>
          <p:cNvGrpSpPr/>
          <p:nvPr/>
        </p:nvGrpSpPr>
        <p:grpSpPr>
          <a:xfrm>
            <a:off x="6275388" y="4377998"/>
            <a:ext cx="4858038" cy="400110"/>
            <a:chOff x="1267326" y="2135841"/>
            <a:chExt cx="4858038" cy="400110"/>
          </a:xfrm>
        </p:grpSpPr>
        <p:sp>
          <p:nvSpPr>
            <p:cNvPr id="61" name="椭圆 6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2" name="文本框 61"/>
            <p:cNvSpPr txBox="1"/>
            <p:nvPr/>
          </p:nvSpPr>
          <p:spPr>
            <a:xfrm>
              <a:off x="1684544" y="2135841"/>
              <a:ext cx="4440820" cy="400110"/>
            </a:xfrm>
            <a:prstGeom prst="rect">
              <a:avLst/>
            </a:prstGeom>
            <a:noFill/>
          </p:spPr>
          <p:txBody>
            <a:bodyPr wrap="square" rtlCol="0">
              <a:spAutoFit/>
            </a:bodyPr>
            <a:lstStyle/>
            <a:p>
              <a:r>
                <a:rPr lang="zh-CN" altLang="en-US" sz="2000" dirty="0">
                  <a:solidFill>
                    <a:schemeClr val="bg1"/>
                  </a:solidFill>
                  <a:latin typeface="+mn-ea"/>
                </a:rPr>
                <a:t>研究参数自适应的混合滤波器</a:t>
              </a:r>
              <a:endParaRPr lang="zh-CN" altLang="en-US" sz="2000" dirty="0">
                <a:solidFill>
                  <a:schemeClr val="bg1"/>
                </a:solidFill>
                <a:latin typeface="+mn-ea"/>
              </a:endParaRPr>
            </a:p>
          </p:txBody>
        </p:sp>
      </p:grpSp>
    </p:spTree>
    <p:extLst>
      <p:ext uri="{BB962C8B-B14F-4D97-AF65-F5344CB8AC3E}">
        <p14:creationId xmlns:p14="http://schemas.microsoft.com/office/powerpoint/2010/main" val="236024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5772686" y="684565"/>
            <a:ext cx="1005404" cy="584775"/>
          </a:xfrm>
          <a:prstGeom prst="rect">
            <a:avLst/>
          </a:prstGeom>
          <a:noFill/>
        </p:spPr>
        <p:txBody>
          <a:bodyPr wrap="none" rtlCol="0">
            <a:spAutoFit/>
          </a:bodyPr>
          <a:lstStyle/>
          <a:p>
            <a:pPr algn="ctr"/>
            <a:r>
              <a:rPr lang="zh-CN" altLang="en-US" sz="3200" dirty="0" smtClean="0">
                <a:solidFill>
                  <a:srgbClr val="C8C7C7"/>
                </a:solidFill>
                <a:latin typeface="微软雅黑" panose="020B0503020204020204" pitchFamily="34" charset="-122"/>
                <a:ea typeface="微软雅黑" panose="020B0503020204020204" pitchFamily="34" charset="-122"/>
              </a:rPr>
              <a:t>致谢</a:t>
            </a:r>
            <a:endParaRPr lang="zh-CN" altLang="en-US" sz="3200" dirty="0">
              <a:solidFill>
                <a:srgbClr val="C8C7C7"/>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581781" y="3425785"/>
            <a:ext cx="6955750" cy="461665"/>
          </a:xfrm>
          <a:prstGeom prst="rect">
            <a:avLst/>
          </a:prstGeom>
          <a:noFill/>
        </p:spPr>
        <p:txBody>
          <a:bodyPr wrap="none" rtlCol="0">
            <a:spAutoFit/>
          </a:bodyPr>
          <a:lstStyle/>
          <a:p>
            <a:pPr algn="ctr"/>
            <a:r>
              <a:rPr lang="zh-CN" altLang="en-US" sz="2400" dirty="0" smtClean="0">
                <a:solidFill>
                  <a:srgbClr val="C8C7C7"/>
                </a:solidFill>
                <a:latin typeface="微软雅黑" panose="020B0503020204020204" pitchFamily="34" charset="-122"/>
                <a:ea typeface="微软雅黑" panose="020B0503020204020204" pitchFamily="34" charset="-122"/>
              </a:rPr>
              <a:t>感</a:t>
            </a:r>
            <a:r>
              <a:rPr lang="zh-CN" altLang="en-US" sz="2400" dirty="0" smtClean="0">
                <a:solidFill>
                  <a:srgbClr val="C8C7C7"/>
                </a:solidFill>
                <a:latin typeface="微软雅黑" panose="020B0503020204020204" pitchFamily="34" charset="-122"/>
                <a:ea typeface="微软雅黑" panose="020B0503020204020204" pitchFamily="34" charset="-122"/>
              </a:rPr>
              <a:t>谢徐老师以及其他老师、同学给予的无私帮助！</a:t>
            </a:r>
            <a:endParaRPr lang="zh-CN" altLang="en-US" sz="2400" dirty="0">
              <a:solidFill>
                <a:srgbClr val="C8C7C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970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4943842" y="422334"/>
            <a:ext cx="2356823"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结构</a:t>
            </a:r>
            <a:r>
              <a:rPr lang="zh-CN" altLang="en-US" sz="3200" dirty="0" smtClean="0">
                <a:solidFill>
                  <a:schemeClr val="bg1"/>
                </a:solidFill>
                <a:latin typeface="微软雅黑" panose="020B0503020204020204" pitchFamily="34" charset="-122"/>
                <a:ea typeface="微软雅黑" panose="020B0503020204020204" pitchFamily="34" charset="-122"/>
              </a:rPr>
              <a:t>脉络</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燕尾形 20"/>
          <p:cNvSpPr/>
          <p:nvPr/>
        </p:nvSpPr>
        <p:spPr>
          <a:xfrm>
            <a:off x="1514485" y="3092390"/>
            <a:ext cx="1869843" cy="1085471"/>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3021711" y="3092390"/>
            <a:ext cx="2723209" cy="1085471"/>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5397061" y="3092389"/>
            <a:ext cx="2060024" cy="1085471"/>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7143855" y="3092388"/>
            <a:ext cx="2342006" cy="1085471"/>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9156305" y="3092388"/>
            <a:ext cx="2012733" cy="1085471"/>
          </a:xfrm>
          <a:prstGeom prst="chevr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2240870" y="3459649"/>
            <a:ext cx="646331" cy="369332"/>
          </a:xfrm>
          <a:prstGeom prst="rect">
            <a:avLst/>
          </a:prstGeom>
          <a:noFill/>
        </p:spPr>
        <p:txBody>
          <a:bodyPr wrap="none" rtlCol="0">
            <a:spAutoFit/>
          </a:bodyPr>
          <a:lstStyle/>
          <a:p>
            <a:r>
              <a:rPr lang="zh-CN" altLang="en-US" dirty="0" smtClean="0">
                <a:solidFill>
                  <a:schemeClr val="bg1"/>
                </a:solidFill>
              </a:rPr>
              <a:t>绪论</a:t>
            </a:r>
            <a:endParaRPr lang="zh-CN" altLang="en-US" dirty="0">
              <a:solidFill>
                <a:schemeClr val="bg1"/>
              </a:solidFill>
            </a:endParaRPr>
          </a:p>
        </p:txBody>
      </p:sp>
      <p:sp>
        <p:nvSpPr>
          <p:cNvPr id="18" name="文本框 17"/>
          <p:cNvSpPr txBox="1"/>
          <p:nvPr/>
        </p:nvSpPr>
        <p:spPr>
          <a:xfrm>
            <a:off x="5929070" y="3450457"/>
            <a:ext cx="1338828" cy="369332"/>
          </a:xfrm>
          <a:prstGeom prst="rect">
            <a:avLst/>
          </a:prstGeom>
          <a:noFill/>
        </p:spPr>
        <p:txBody>
          <a:bodyPr wrap="none" rtlCol="0">
            <a:spAutoFit/>
          </a:bodyPr>
          <a:lstStyle/>
          <a:p>
            <a:r>
              <a:rPr lang="zh-CN" altLang="en-US" dirty="0" smtClean="0">
                <a:solidFill>
                  <a:schemeClr val="bg1"/>
                </a:solidFill>
              </a:rPr>
              <a:t>滤波器设计</a:t>
            </a:r>
            <a:endParaRPr lang="zh-CN" altLang="en-US" dirty="0">
              <a:solidFill>
                <a:schemeClr val="bg1"/>
              </a:solidFill>
            </a:endParaRPr>
          </a:p>
        </p:txBody>
      </p:sp>
      <p:sp>
        <p:nvSpPr>
          <p:cNvPr id="17" name="文本框 16"/>
          <p:cNvSpPr txBox="1"/>
          <p:nvPr/>
        </p:nvSpPr>
        <p:spPr>
          <a:xfrm>
            <a:off x="3527219" y="3448266"/>
            <a:ext cx="2031325" cy="369332"/>
          </a:xfrm>
          <a:prstGeom prst="rect">
            <a:avLst/>
          </a:prstGeom>
          <a:noFill/>
        </p:spPr>
        <p:txBody>
          <a:bodyPr wrap="none" rtlCol="0">
            <a:spAutoFit/>
          </a:bodyPr>
          <a:lstStyle/>
          <a:p>
            <a:r>
              <a:rPr lang="zh-CN" altLang="en-US" dirty="0" smtClean="0">
                <a:solidFill>
                  <a:schemeClr val="bg1"/>
                </a:solidFill>
              </a:rPr>
              <a:t>多重升压斩波电路</a:t>
            </a:r>
            <a:endParaRPr lang="zh-CN" altLang="en-US" dirty="0">
              <a:solidFill>
                <a:schemeClr val="bg1"/>
              </a:solidFill>
            </a:endParaRPr>
          </a:p>
        </p:txBody>
      </p:sp>
      <p:sp>
        <p:nvSpPr>
          <p:cNvPr id="20" name="文本框 19"/>
          <p:cNvSpPr txBox="1"/>
          <p:nvPr/>
        </p:nvSpPr>
        <p:spPr>
          <a:xfrm>
            <a:off x="9716087" y="3448266"/>
            <a:ext cx="1107996" cy="369332"/>
          </a:xfrm>
          <a:prstGeom prst="rect">
            <a:avLst/>
          </a:prstGeom>
          <a:noFill/>
        </p:spPr>
        <p:txBody>
          <a:bodyPr wrap="none" rtlCol="0">
            <a:spAutoFit/>
          </a:bodyPr>
          <a:lstStyle/>
          <a:p>
            <a:r>
              <a:rPr lang="zh-CN" altLang="en-US" dirty="0" smtClean="0">
                <a:solidFill>
                  <a:schemeClr val="bg1"/>
                </a:solidFill>
              </a:rPr>
              <a:t>总结展望</a:t>
            </a:r>
            <a:endParaRPr lang="zh-CN" altLang="en-US" dirty="0">
              <a:solidFill>
                <a:schemeClr val="bg1"/>
              </a:solidFill>
            </a:endParaRPr>
          </a:p>
        </p:txBody>
      </p:sp>
      <p:sp>
        <p:nvSpPr>
          <p:cNvPr id="19" name="文本框 18"/>
          <p:cNvSpPr txBox="1"/>
          <p:nvPr/>
        </p:nvSpPr>
        <p:spPr>
          <a:xfrm>
            <a:off x="7691041" y="3448266"/>
            <a:ext cx="1569660" cy="369332"/>
          </a:xfrm>
          <a:prstGeom prst="rect">
            <a:avLst/>
          </a:prstGeom>
          <a:noFill/>
        </p:spPr>
        <p:txBody>
          <a:bodyPr wrap="none" rtlCol="0">
            <a:spAutoFit/>
          </a:bodyPr>
          <a:lstStyle/>
          <a:p>
            <a:r>
              <a:rPr lang="zh-CN" altLang="en-US" dirty="0" smtClean="0">
                <a:solidFill>
                  <a:schemeClr val="bg1"/>
                </a:solidFill>
              </a:rPr>
              <a:t>仿真实验结果</a:t>
            </a:r>
            <a:endParaRPr lang="zh-CN" altLang="en-US" dirty="0">
              <a:solidFill>
                <a:schemeClr val="bg1"/>
              </a:solidFill>
            </a:endParaRPr>
          </a:p>
        </p:txBody>
      </p:sp>
      <p:sp>
        <p:nvSpPr>
          <p:cNvPr id="33" name="文本框 32"/>
          <p:cNvSpPr txBox="1"/>
          <p:nvPr/>
        </p:nvSpPr>
        <p:spPr>
          <a:xfrm>
            <a:off x="366427" y="1454418"/>
            <a:ext cx="1693588" cy="1569660"/>
          </a:xfrm>
          <a:prstGeom prst="rect">
            <a:avLst/>
          </a:prstGeom>
          <a:noFill/>
        </p:spPr>
        <p:txBody>
          <a:bodyPr wrap="square" rtlCol="0">
            <a:spAutoFit/>
          </a:bodyPr>
          <a:lstStyle/>
          <a:p>
            <a:r>
              <a:rPr lang="zh-CN" altLang="en-US" sz="1600" dirty="0" smtClean="0">
                <a:solidFill>
                  <a:schemeClr val="bg1"/>
                </a:solidFill>
              </a:rPr>
              <a:t>先介绍课题的研究背景及意义，而后从升压斩波电路和滤波器两方面介绍研究现状</a:t>
            </a:r>
            <a:endParaRPr lang="zh-CN" altLang="en-US" sz="1600" dirty="0">
              <a:solidFill>
                <a:schemeClr val="bg1"/>
              </a:solidFill>
            </a:endParaRPr>
          </a:p>
        </p:txBody>
      </p:sp>
      <p:grpSp>
        <p:nvGrpSpPr>
          <p:cNvPr id="59" name="组合 58"/>
          <p:cNvGrpSpPr/>
          <p:nvPr/>
        </p:nvGrpSpPr>
        <p:grpSpPr>
          <a:xfrm>
            <a:off x="2060015" y="1999958"/>
            <a:ext cx="472966" cy="937228"/>
            <a:chOff x="2144110" y="2013270"/>
            <a:chExt cx="472966" cy="937228"/>
          </a:xfrm>
        </p:grpSpPr>
        <p:cxnSp>
          <p:nvCxnSpPr>
            <p:cNvPr id="36" name="直接连接符 35"/>
            <p:cNvCxnSpPr/>
            <p:nvPr/>
          </p:nvCxnSpPr>
          <p:spPr>
            <a:xfrm flipH="1">
              <a:off x="2144110" y="2013270"/>
              <a:ext cx="472966" cy="0"/>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17076" y="2013270"/>
              <a:ext cx="0" cy="937228"/>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2060015" y="4733232"/>
            <a:ext cx="2082979" cy="1077218"/>
          </a:xfrm>
          <a:prstGeom prst="rect">
            <a:avLst/>
          </a:prstGeom>
          <a:noFill/>
        </p:spPr>
        <p:txBody>
          <a:bodyPr wrap="square" rtlCol="0">
            <a:spAutoFit/>
          </a:bodyPr>
          <a:lstStyle/>
          <a:p>
            <a:r>
              <a:rPr lang="zh-CN" altLang="en-US" sz="1600" dirty="0" smtClean="0">
                <a:solidFill>
                  <a:schemeClr val="bg1"/>
                </a:solidFill>
              </a:rPr>
              <a:t>重电感耦合和非电感耦合两方面介绍多重升压斩波电路的工作原理和故障特征</a:t>
            </a:r>
            <a:endParaRPr lang="zh-CN" altLang="en-US" sz="1600" dirty="0">
              <a:solidFill>
                <a:schemeClr val="bg1"/>
              </a:solidFill>
            </a:endParaRPr>
          </a:p>
        </p:txBody>
      </p:sp>
      <p:grpSp>
        <p:nvGrpSpPr>
          <p:cNvPr id="77" name="组合 76"/>
          <p:cNvGrpSpPr/>
          <p:nvPr/>
        </p:nvGrpSpPr>
        <p:grpSpPr>
          <a:xfrm>
            <a:off x="4142994" y="4372969"/>
            <a:ext cx="373531" cy="898202"/>
            <a:chOff x="5186855" y="4717466"/>
            <a:chExt cx="373531" cy="898202"/>
          </a:xfrm>
        </p:grpSpPr>
        <p:cxnSp>
          <p:nvCxnSpPr>
            <p:cNvPr id="67" name="直接连接符 66"/>
            <p:cNvCxnSpPr/>
            <p:nvPr/>
          </p:nvCxnSpPr>
          <p:spPr>
            <a:xfrm flipH="1" flipV="1">
              <a:off x="5558544" y="4717466"/>
              <a:ext cx="1842" cy="898202"/>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186855" y="5615668"/>
              <a:ext cx="371689" cy="0"/>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78" name="文本框 77"/>
          <p:cNvSpPr txBox="1"/>
          <p:nvPr/>
        </p:nvSpPr>
        <p:spPr>
          <a:xfrm>
            <a:off x="4142994" y="1317148"/>
            <a:ext cx="2710024" cy="1077218"/>
          </a:xfrm>
          <a:prstGeom prst="rect">
            <a:avLst/>
          </a:prstGeom>
          <a:noFill/>
        </p:spPr>
        <p:txBody>
          <a:bodyPr wrap="square" rtlCol="0">
            <a:spAutoFit/>
          </a:bodyPr>
          <a:lstStyle/>
          <a:p>
            <a:r>
              <a:rPr lang="zh-CN" altLang="en-US" sz="1600" dirty="0" smtClean="0">
                <a:solidFill>
                  <a:schemeClr val="bg1"/>
                </a:solidFill>
              </a:rPr>
              <a:t>介绍了工程常用的一些滤波器，然后设计一个新的混合滤波器。滤波器原理、性能等均有所讲述。</a:t>
            </a:r>
            <a:endParaRPr lang="zh-CN" altLang="en-US" sz="1600" dirty="0">
              <a:solidFill>
                <a:schemeClr val="bg1"/>
              </a:solidFill>
            </a:endParaRPr>
          </a:p>
        </p:txBody>
      </p:sp>
      <p:grpSp>
        <p:nvGrpSpPr>
          <p:cNvPr id="98" name="组合 97"/>
          <p:cNvGrpSpPr/>
          <p:nvPr/>
        </p:nvGrpSpPr>
        <p:grpSpPr>
          <a:xfrm>
            <a:off x="5895491" y="2251365"/>
            <a:ext cx="693703" cy="781639"/>
            <a:chOff x="6111742" y="2244781"/>
            <a:chExt cx="693703" cy="781639"/>
          </a:xfrm>
        </p:grpSpPr>
        <p:cxnSp>
          <p:nvCxnSpPr>
            <p:cNvPr id="81" name="直接连接符 80"/>
            <p:cNvCxnSpPr/>
            <p:nvPr/>
          </p:nvCxnSpPr>
          <p:spPr>
            <a:xfrm>
              <a:off x="6794938" y="2496494"/>
              <a:ext cx="10507" cy="529926"/>
            </a:xfrm>
            <a:prstGeom prst="line">
              <a:avLst/>
            </a:prstGeom>
            <a:ln w="19050">
              <a:solidFill>
                <a:schemeClr val="tx1">
                  <a:lumMod val="75000"/>
                  <a:lumOff val="2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122253" y="2496494"/>
              <a:ext cx="6831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111742" y="2244781"/>
              <a:ext cx="0" cy="239557"/>
            </a:xfrm>
            <a:prstGeom prst="line">
              <a:avLst/>
            </a:prstGeom>
            <a:ln w="19050">
              <a:solidFill>
                <a:schemeClr val="tx1">
                  <a:lumMod val="75000"/>
                  <a:lumOff val="2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6597662" y="5182524"/>
            <a:ext cx="2710024" cy="1323439"/>
          </a:xfrm>
          <a:prstGeom prst="rect">
            <a:avLst/>
          </a:prstGeom>
          <a:noFill/>
        </p:spPr>
        <p:txBody>
          <a:bodyPr wrap="square" rtlCol="0">
            <a:spAutoFit/>
          </a:bodyPr>
          <a:lstStyle/>
          <a:p>
            <a:r>
              <a:rPr lang="zh-CN" altLang="en-US" sz="1600" dirty="0" smtClean="0">
                <a:solidFill>
                  <a:schemeClr val="bg1"/>
                </a:solidFill>
              </a:rPr>
              <a:t>利用</a:t>
            </a:r>
            <a:r>
              <a:rPr lang="en-US" altLang="zh-CN" sz="1600" dirty="0" err="1" smtClean="0">
                <a:solidFill>
                  <a:schemeClr val="bg1"/>
                </a:solidFill>
              </a:rPr>
              <a:t>simulink</a:t>
            </a:r>
            <a:r>
              <a:rPr lang="zh-CN" altLang="en-US" sz="1600" dirty="0" smtClean="0">
                <a:solidFill>
                  <a:schemeClr val="bg1"/>
                </a:solidFill>
              </a:rPr>
              <a:t>平台对前面介绍的电路模型进行仿真，得到输入电流波形，将其和噪声叠加，再对比不同滤波器对这种信号的滤波效果。</a:t>
            </a:r>
            <a:endParaRPr lang="zh-CN" altLang="en-US" sz="1600" dirty="0">
              <a:solidFill>
                <a:schemeClr val="bg1"/>
              </a:solidFill>
            </a:endParaRPr>
          </a:p>
        </p:txBody>
      </p:sp>
      <p:sp>
        <p:nvSpPr>
          <p:cNvPr id="100" name="文本框 99"/>
          <p:cNvSpPr txBox="1"/>
          <p:nvPr/>
        </p:nvSpPr>
        <p:spPr>
          <a:xfrm>
            <a:off x="7801293" y="1816969"/>
            <a:ext cx="2710024" cy="830997"/>
          </a:xfrm>
          <a:prstGeom prst="rect">
            <a:avLst/>
          </a:prstGeom>
          <a:noFill/>
        </p:spPr>
        <p:txBody>
          <a:bodyPr wrap="square" rtlCol="0">
            <a:spAutoFit/>
          </a:bodyPr>
          <a:lstStyle/>
          <a:p>
            <a:r>
              <a:rPr lang="zh-CN" altLang="en-US" sz="1600" dirty="0" smtClean="0">
                <a:solidFill>
                  <a:schemeClr val="bg1"/>
                </a:solidFill>
              </a:rPr>
              <a:t>对整个课题工作成果作一个总结，并提出下一步工作思路</a:t>
            </a:r>
            <a:endParaRPr lang="zh-CN" altLang="en-US" sz="1600" dirty="0">
              <a:solidFill>
                <a:schemeClr val="bg1"/>
              </a:solidFill>
            </a:endParaRPr>
          </a:p>
        </p:txBody>
      </p:sp>
      <p:grpSp>
        <p:nvGrpSpPr>
          <p:cNvPr id="101" name="组合 100"/>
          <p:cNvGrpSpPr/>
          <p:nvPr/>
        </p:nvGrpSpPr>
        <p:grpSpPr>
          <a:xfrm>
            <a:off x="10414164" y="2251365"/>
            <a:ext cx="472966" cy="937228"/>
            <a:chOff x="2144110" y="2013270"/>
            <a:chExt cx="472966" cy="937228"/>
          </a:xfrm>
        </p:grpSpPr>
        <p:cxnSp>
          <p:nvCxnSpPr>
            <p:cNvPr id="102" name="直接连接符 101"/>
            <p:cNvCxnSpPr/>
            <p:nvPr/>
          </p:nvCxnSpPr>
          <p:spPr>
            <a:xfrm flipH="1">
              <a:off x="2144110" y="2013270"/>
              <a:ext cx="472966" cy="0"/>
            </a:xfrm>
            <a:prstGeom prst="line">
              <a:avLst/>
            </a:prstGeom>
            <a:ln w="19050">
              <a:solidFill>
                <a:schemeClr val="tx1">
                  <a:lumMod val="75000"/>
                  <a:lumOff val="25000"/>
                </a:schemeClr>
              </a:solidFill>
              <a:headEnd type="none" w="sm" len="med"/>
              <a:tailEnd type="oval" w="lg" len="lg"/>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617076" y="2013270"/>
              <a:ext cx="0" cy="937228"/>
            </a:xfrm>
            <a:prstGeom prst="line">
              <a:avLst/>
            </a:prstGeom>
            <a:ln w="19050">
              <a:solidFill>
                <a:schemeClr val="tx1">
                  <a:lumMod val="75000"/>
                  <a:lumOff val="2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grpSp>
      <p:cxnSp>
        <p:nvCxnSpPr>
          <p:cNvPr id="105" name="直接连接符 104"/>
          <p:cNvCxnSpPr/>
          <p:nvPr/>
        </p:nvCxnSpPr>
        <p:spPr>
          <a:xfrm flipH="1" flipV="1">
            <a:off x="7950832" y="4284321"/>
            <a:ext cx="1842" cy="898202"/>
          </a:xfrm>
          <a:prstGeom prst="line">
            <a:avLst/>
          </a:prstGeom>
          <a:ln w="19050">
            <a:solidFill>
              <a:schemeClr val="tx1">
                <a:lumMod val="75000"/>
                <a:lumOff val="2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1</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192379" y="1507961"/>
            <a:ext cx="7899561" cy="1"/>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意义及背景</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1267326" y="2366235"/>
            <a:ext cx="5987974" cy="400110"/>
            <a:chOff x="1267326" y="2135841"/>
            <a:chExt cx="5987974" cy="400110"/>
          </a:xfrm>
        </p:grpSpPr>
        <p:sp>
          <p:nvSpPr>
            <p:cNvPr id="58" name="椭圆 5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文本框 58"/>
            <p:cNvSpPr txBox="1"/>
            <p:nvPr/>
          </p:nvSpPr>
          <p:spPr>
            <a:xfrm>
              <a:off x="1684544" y="2135841"/>
              <a:ext cx="5570756" cy="400110"/>
            </a:xfrm>
            <a:prstGeom prst="rect">
              <a:avLst/>
            </a:prstGeom>
            <a:noFill/>
          </p:spPr>
          <p:txBody>
            <a:bodyPr wrap="none" rtlCol="0">
              <a:spAutoFit/>
            </a:bodyPr>
            <a:lstStyle/>
            <a:p>
              <a:r>
                <a:rPr lang="zh-CN" altLang="en-US" sz="2000" dirty="0" smtClean="0">
                  <a:solidFill>
                    <a:schemeClr val="bg1"/>
                  </a:solidFill>
                  <a:latin typeface="+mn-ea"/>
                </a:rPr>
                <a:t>基于多重升压斩波电路输入电流的开路故障检测</a:t>
              </a:r>
              <a:endParaRPr lang="zh-CN" altLang="en-US" sz="2000" dirty="0">
                <a:solidFill>
                  <a:schemeClr val="bg1"/>
                </a:solidFill>
                <a:latin typeface="+mn-ea"/>
              </a:endParaRPr>
            </a:p>
          </p:txBody>
        </p:sp>
      </p:grpSp>
      <p:grpSp>
        <p:nvGrpSpPr>
          <p:cNvPr id="61" name="组合 60"/>
          <p:cNvGrpSpPr/>
          <p:nvPr/>
        </p:nvGrpSpPr>
        <p:grpSpPr>
          <a:xfrm>
            <a:off x="1267326" y="3084349"/>
            <a:ext cx="9835181" cy="707886"/>
            <a:chOff x="1267326" y="2135841"/>
            <a:chExt cx="9835181" cy="707886"/>
          </a:xfrm>
        </p:grpSpPr>
        <p:sp>
          <p:nvSpPr>
            <p:cNvPr id="62" name="椭圆 61"/>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3" name="文本框 62"/>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多重升压斩波电路具有应用广泛、小输入电流波纹等优点，但发生开路故障会严重</a:t>
              </a:r>
              <a:endParaRPr lang="en-US" altLang="zh-CN" sz="2000" dirty="0" smtClean="0">
                <a:solidFill>
                  <a:schemeClr val="bg1"/>
                </a:solidFill>
                <a:latin typeface="+mn-ea"/>
              </a:endParaRPr>
            </a:p>
            <a:p>
              <a:r>
                <a:rPr lang="zh-CN" altLang="en-US" sz="2000" dirty="0" smtClean="0">
                  <a:solidFill>
                    <a:schemeClr val="bg1"/>
                  </a:solidFill>
                  <a:latin typeface="+mn-ea"/>
                </a:rPr>
                <a:t>影响性能</a:t>
              </a:r>
              <a:endParaRPr lang="zh-CN" altLang="en-US" sz="2000" dirty="0">
                <a:solidFill>
                  <a:schemeClr val="bg1"/>
                </a:solidFill>
                <a:latin typeface="+mn-ea"/>
              </a:endParaRPr>
            </a:p>
          </p:txBody>
        </p:sp>
      </p:grpSp>
      <p:grpSp>
        <p:nvGrpSpPr>
          <p:cNvPr id="64" name="组合 63"/>
          <p:cNvGrpSpPr/>
          <p:nvPr/>
        </p:nvGrpSpPr>
        <p:grpSpPr>
          <a:xfrm>
            <a:off x="1267326" y="3912518"/>
            <a:ext cx="9835181" cy="707886"/>
            <a:chOff x="1267326" y="2135841"/>
            <a:chExt cx="9835181" cy="707886"/>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多重升压斩波电路开路故障情况多样，但特征明显，传统的分类方法能对其有效分</a:t>
              </a:r>
              <a:endParaRPr lang="en-US" altLang="zh-CN" sz="2000" dirty="0" smtClean="0">
                <a:solidFill>
                  <a:schemeClr val="bg1"/>
                </a:solidFill>
                <a:latin typeface="+mn-ea"/>
              </a:endParaRPr>
            </a:p>
            <a:p>
              <a:r>
                <a:rPr lang="zh-CN" altLang="en-US" sz="2000" dirty="0" smtClean="0">
                  <a:solidFill>
                    <a:schemeClr val="bg1"/>
                  </a:solidFill>
                  <a:latin typeface="+mn-ea"/>
                </a:rPr>
                <a:t>类</a:t>
              </a:r>
              <a:endParaRPr lang="zh-CN" altLang="en-US" sz="2000" dirty="0">
                <a:solidFill>
                  <a:schemeClr val="bg1"/>
                </a:solidFill>
                <a:latin typeface="+mn-ea"/>
              </a:endParaRPr>
            </a:p>
          </p:txBody>
        </p:sp>
      </p:grpSp>
      <p:grpSp>
        <p:nvGrpSpPr>
          <p:cNvPr id="67" name="组合 66"/>
          <p:cNvGrpSpPr/>
          <p:nvPr/>
        </p:nvGrpSpPr>
        <p:grpSpPr>
          <a:xfrm>
            <a:off x="1267326" y="4740687"/>
            <a:ext cx="7270376" cy="400110"/>
            <a:chOff x="1267326" y="2135841"/>
            <a:chExt cx="7270376"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6853158" cy="400110"/>
            </a:xfrm>
            <a:prstGeom prst="rect">
              <a:avLst/>
            </a:prstGeom>
            <a:noFill/>
          </p:spPr>
          <p:txBody>
            <a:bodyPr wrap="none" rtlCol="0">
              <a:spAutoFit/>
            </a:bodyPr>
            <a:lstStyle/>
            <a:p>
              <a:r>
                <a:rPr lang="zh-CN" altLang="en-US" sz="2000" dirty="0" smtClean="0">
                  <a:solidFill>
                    <a:schemeClr val="bg1"/>
                  </a:solidFill>
                  <a:latin typeface="+mn-ea"/>
                </a:rPr>
                <a:t>输入电流信号往往带有环境噪声，需要继续特点的滤波处理</a:t>
              </a:r>
              <a:endParaRPr lang="zh-CN" altLang="en-US" sz="2000" dirty="0">
                <a:solidFill>
                  <a:schemeClr val="bg1"/>
                </a:solidFill>
                <a:latin typeface="+mn-ea"/>
              </a:endParaRPr>
            </a:p>
          </p:txBody>
        </p:sp>
      </p:grpSp>
    </p:spTree>
    <p:extLst>
      <p:ext uri="{BB962C8B-B14F-4D97-AF65-F5344CB8AC3E}">
        <p14:creationId xmlns:p14="http://schemas.microsoft.com/office/powerpoint/2010/main" val="1765598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839453" y="1507961"/>
            <a:ext cx="8252488" cy="48123"/>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工作原理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219199" y="4611801"/>
            <a:ext cx="7783337" cy="400110"/>
            <a:chOff x="1267326" y="2135841"/>
            <a:chExt cx="7783337" cy="400110"/>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7366119" cy="400110"/>
            </a:xfrm>
            <a:prstGeom prst="rect">
              <a:avLst/>
            </a:prstGeom>
            <a:noFill/>
          </p:spPr>
          <p:txBody>
            <a:bodyPr wrap="none" rtlCol="0">
              <a:spAutoFit/>
            </a:bodyPr>
            <a:lstStyle/>
            <a:p>
              <a:r>
                <a:rPr lang="zh-CN" altLang="en-US" sz="2000" dirty="0">
                  <a:solidFill>
                    <a:schemeClr val="bg1"/>
                  </a:solidFill>
                  <a:latin typeface="+mn-ea"/>
                </a:rPr>
                <a:t>多重升压斩波电路</a:t>
              </a:r>
              <a:r>
                <a:rPr lang="zh-CN" altLang="en-US" sz="2000" dirty="0" smtClean="0">
                  <a:solidFill>
                    <a:schemeClr val="bg1"/>
                  </a:solidFill>
                  <a:latin typeface="+mn-ea"/>
                </a:rPr>
                <a:t>分为非电感耦合（左）和电感耦合电路（右）</a:t>
              </a:r>
              <a:endParaRPr lang="zh-CN" altLang="en-US" sz="2000" dirty="0">
                <a:solidFill>
                  <a:schemeClr val="bg1"/>
                </a:solidFill>
                <a:latin typeface="+mn-ea"/>
              </a:endParaRPr>
            </a:p>
          </p:txBody>
        </p:sp>
      </p:grpSp>
      <p:graphicFrame>
        <p:nvGraphicFramePr>
          <p:cNvPr id="9" name="对象 8"/>
          <p:cNvGraphicFramePr>
            <a:graphicFrameLocks noChangeAspect="1"/>
          </p:cNvGraphicFramePr>
          <p:nvPr>
            <p:extLst>
              <p:ext uri="{D42A27DB-BD31-4B8C-83A1-F6EECF244321}">
                <p14:modId xmlns:p14="http://schemas.microsoft.com/office/powerpoint/2010/main" val="2237731302"/>
              </p:ext>
            </p:extLst>
          </p:nvPr>
        </p:nvGraphicFramePr>
        <p:xfrm>
          <a:off x="890464" y="2135756"/>
          <a:ext cx="5267325" cy="1876425"/>
        </p:xfrm>
        <a:graphic>
          <a:graphicData uri="http://schemas.openxmlformats.org/presentationml/2006/ole">
            <mc:AlternateContent xmlns:mc="http://schemas.openxmlformats.org/markup-compatibility/2006">
              <mc:Choice xmlns:v="urn:schemas-microsoft-com:vml" Requires="v">
                <p:oleObj spid="_x0000_s1049" r:id="rId3" imgW="8115416" imgH="2886036" progId="Visio.Drawing.15">
                  <p:embed/>
                </p:oleObj>
              </mc:Choice>
              <mc:Fallback>
                <p:oleObj r:id="rId3" imgW="8115416" imgH="288603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64" y="2135756"/>
                        <a:ext cx="5267325" cy="187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28883001"/>
              </p:ext>
            </p:extLst>
          </p:nvPr>
        </p:nvGraphicFramePr>
        <p:xfrm>
          <a:off x="6518863" y="2077740"/>
          <a:ext cx="4472808" cy="1914525"/>
        </p:xfrm>
        <a:graphic>
          <a:graphicData uri="http://schemas.openxmlformats.org/presentationml/2006/ole">
            <mc:AlternateContent xmlns:mc="http://schemas.openxmlformats.org/markup-compatibility/2006">
              <mc:Choice xmlns:v="urn:schemas-microsoft-com:vml" Requires="v">
                <p:oleObj spid="_x0000_s1050" r:id="rId5" imgW="6353307" imgH="2305153" progId="Visio.Drawing.15">
                  <p:embed/>
                </p:oleObj>
              </mc:Choice>
              <mc:Fallback>
                <p:oleObj r:id="rId5" imgW="6353307" imgH="230515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8863" y="2077740"/>
                        <a:ext cx="4472808" cy="1914525"/>
                      </a:xfrm>
                      <a:prstGeom prst="rect">
                        <a:avLst/>
                      </a:prstGeom>
                      <a:noFill/>
                      <a:ln>
                        <a:noFill/>
                      </a:ln>
                    </p:spPr>
                  </p:pic>
                </p:oleObj>
              </mc:Fallback>
            </mc:AlternateContent>
          </a:graphicData>
        </a:graphic>
      </p:graphicFrame>
      <p:grpSp>
        <p:nvGrpSpPr>
          <p:cNvPr id="34" name="组合 33"/>
          <p:cNvGrpSpPr/>
          <p:nvPr/>
        </p:nvGrpSpPr>
        <p:grpSpPr>
          <a:xfrm>
            <a:off x="1219199" y="5263278"/>
            <a:ext cx="8552778" cy="400110"/>
            <a:chOff x="1267326" y="2135841"/>
            <a:chExt cx="8552778" cy="400110"/>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8135560" cy="400110"/>
            </a:xfrm>
            <a:prstGeom prst="rect">
              <a:avLst/>
            </a:prstGeom>
            <a:noFill/>
          </p:spPr>
          <p:txBody>
            <a:bodyPr wrap="none" rtlCol="0">
              <a:spAutoFit/>
            </a:bodyPr>
            <a:lstStyle/>
            <a:p>
              <a:r>
                <a:rPr lang="zh-CN" altLang="en-US" sz="2000" dirty="0" smtClean="0">
                  <a:solidFill>
                    <a:schemeClr val="bg1"/>
                  </a:solidFill>
                  <a:latin typeface="+mn-ea"/>
                </a:rPr>
                <a:t>电感耦合电路在支路间的电流均衡能力更强，而两者的工作原理类似。</a:t>
              </a:r>
              <a:endParaRPr lang="zh-CN" altLang="en-US" sz="2000" dirty="0">
                <a:solidFill>
                  <a:schemeClr val="bg1"/>
                </a:solidFill>
                <a:latin typeface="+mn-ea"/>
              </a:endParaRPr>
            </a:p>
          </p:txBody>
        </p:sp>
      </p:grpSp>
      <p:sp>
        <p:nvSpPr>
          <p:cNvPr id="13" name="文本框 12"/>
          <p:cNvSpPr txBox="1"/>
          <p:nvPr/>
        </p:nvSpPr>
        <p:spPr>
          <a:xfrm>
            <a:off x="6717295" y="3964785"/>
            <a:ext cx="4570482" cy="369332"/>
          </a:xfrm>
          <a:prstGeom prst="rect">
            <a:avLst/>
          </a:prstGeom>
          <a:noFill/>
        </p:spPr>
        <p:txBody>
          <a:bodyPr wrap="none" rtlCol="0">
            <a:spAutoFit/>
          </a:bodyPr>
          <a:lstStyle/>
          <a:p>
            <a:r>
              <a:rPr lang="zh-CN" altLang="zh-CN" dirty="0">
                <a:solidFill>
                  <a:schemeClr val="bg1"/>
                </a:solidFill>
              </a:rPr>
              <a:t>两相电感耦合交错并联升压斩波电路原理图</a:t>
            </a:r>
            <a:endParaRPr lang="zh-CN" altLang="en-US" dirty="0">
              <a:solidFill>
                <a:schemeClr val="bg1"/>
              </a:solidFill>
            </a:endParaRPr>
          </a:p>
        </p:txBody>
      </p:sp>
      <p:sp>
        <p:nvSpPr>
          <p:cNvPr id="39" name="文本框 38"/>
          <p:cNvSpPr txBox="1"/>
          <p:nvPr/>
        </p:nvSpPr>
        <p:spPr>
          <a:xfrm>
            <a:off x="1636417" y="4011480"/>
            <a:ext cx="3877985" cy="369332"/>
          </a:xfrm>
          <a:prstGeom prst="rect">
            <a:avLst/>
          </a:prstGeom>
          <a:noFill/>
        </p:spPr>
        <p:txBody>
          <a:bodyPr wrap="none" rtlCol="0">
            <a:spAutoFit/>
          </a:bodyPr>
          <a:lstStyle/>
          <a:p>
            <a:r>
              <a:rPr lang="zh-CN" altLang="zh-CN" dirty="0">
                <a:solidFill>
                  <a:schemeClr val="bg1"/>
                </a:solidFill>
              </a:rPr>
              <a:t>三相非电感耦合升压斩波电路原理图</a:t>
            </a:r>
            <a:endParaRPr lang="zh-CN" altLang="en-US" dirty="0">
              <a:solidFill>
                <a:schemeClr val="bg1"/>
              </a:solidFill>
            </a:endParaRPr>
          </a:p>
        </p:txBody>
      </p:sp>
    </p:spTree>
    <p:extLst>
      <p:ext uri="{BB962C8B-B14F-4D97-AF65-F5344CB8AC3E}">
        <p14:creationId xmlns:p14="http://schemas.microsoft.com/office/powerpoint/2010/main" val="16863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839453" y="1507961"/>
            <a:ext cx="8252488" cy="48123"/>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工作原理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19199" y="5199110"/>
            <a:ext cx="9835181" cy="707886"/>
            <a:chOff x="1267326" y="2135841"/>
            <a:chExt cx="9835181"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9417963" cy="707886"/>
            </a:xfrm>
            <a:prstGeom prst="rect">
              <a:avLst/>
            </a:prstGeom>
            <a:noFill/>
          </p:spPr>
          <p:txBody>
            <a:bodyPr wrap="none" rtlCol="0">
              <a:spAutoFit/>
            </a:bodyPr>
            <a:lstStyle/>
            <a:p>
              <a:r>
                <a:rPr lang="zh-CN" altLang="en-US" sz="2000" dirty="0" smtClean="0">
                  <a:solidFill>
                    <a:schemeClr val="bg1"/>
                  </a:solidFill>
                  <a:latin typeface="+mn-ea"/>
                </a:rPr>
                <a:t>尽管两种电路的电感电流工作在不同的工作方式，但输入电流波形是类似。两者的</a:t>
              </a:r>
              <a:endParaRPr lang="en-US" altLang="zh-CN" sz="2000" dirty="0" smtClean="0">
                <a:solidFill>
                  <a:schemeClr val="bg1"/>
                </a:solidFill>
                <a:latin typeface="+mn-ea"/>
              </a:endParaRPr>
            </a:p>
            <a:p>
              <a:r>
                <a:rPr lang="zh-CN" altLang="en-US" sz="2000" dirty="0" smtClean="0">
                  <a:solidFill>
                    <a:schemeClr val="bg1"/>
                  </a:solidFill>
                  <a:latin typeface="+mn-ea"/>
                </a:rPr>
                <a:t>输入电流波纹均比较小</a:t>
              </a:r>
              <a:endParaRPr lang="zh-CN" altLang="en-US" sz="2000" dirty="0">
                <a:solidFill>
                  <a:schemeClr val="bg1"/>
                </a:solidFill>
                <a:latin typeface="+mn-ea"/>
              </a:endParaRPr>
            </a:p>
          </p:txBody>
        </p:sp>
      </p:grpSp>
      <p:sp>
        <p:nvSpPr>
          <p:cNvPr id="13" name="文本框 12"/>
          <p:cNvSpPr txBox="1"/>
          <p:nvPr/>
        </p:nvSpPr>
        <p:spPr>
          <a:xfrm>
            <a:off x="6965697" y="4608333"/>
            <a:ext cx="3647152" cy="369332"/>
          </a:xfrm>
          <a:prstGeom prst="rect">
            <a:avLst/>
          </a:prstGeom>
          <a:noFill/>
        </p:spPr>
        <p:txBody>
          <a:bodyPr wrap="none" rtlCol="0">
            <a:spAutoFit/>
          </a:bodyPr>
          <a:lstStyle/>
          <a:p>
            <a:r>
              <a:rPr lang="zh-CN" altLang="en-US" dirty="0">
                <a:solidFill>
                  <a:schemeClr val="bg1"/>
                </a:solidFill>
              </a:rPr>
              <a:t>两相电感耦合升压斩波电路波形图</a:t>
            </a:r>
          </a:p>
        </p:txBody>
      </p:sp>
      <p:sp>
        <p:nvSpPr>
          <p:cNvPr id="39" name="文本框 38"/>
          <p:cNvSpPr txBox="1"/>
          <p:nvPr/>
        </p:nvSpPr>
        <p:spPr>
          <a:xfrm>
            <a:off x="2432348" y="4642666"/>
            <a:ext cx="2492990" cy="369332"/>
          </a:xfrm>
          <a:prstGeom prst="rect">
            <a:avLst/>
          </a:prstGeom>
          <a:noFill/>
        </p:spPr>
        <p:txBody>
          <a:bodyPr wrap="none" rtlCol="0">
            <a:spAutoFit/>
          </a:bodyPr>
          <a:lstStyle/>
          <a:p>
            <a:r>
              <a:rPr lang="zh-CN" altLang="zh-CN" dirty="0">
                <a:solidFill>
                  <a:schemeClr val="bg1"/>
                </a:solidFill>
              </a:rPr>
              <a:t>电感电流连续模式波形</a:t>
            </a:r>
            <a:endParaRPr lang="zh-CN" altLang="en-US" dirty="0">
              <a:solidFill>
                <a:schemeClr val="bg1"/>
              </a:solidFill>
            </a:endParaRPr>
          </a:p>
        </p:txBody>
      </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46021108"/>
              </p:ext>
            </p:extLst>
          </p:nvPr>
        </p:nvGraphicFramePr>
        <p:xfrm>
          <a:off x="6713965" y="1811325"/>
          <a:ext cx="3967099" cy="2890823"/>
        </p:xfrm>
        <a:graphic>
          <a:graphicData uri="http://schemas.openxmlformats.org/presentationml/2006/ole">
            <mc:AlternateContent xmlns:mc="http://schemas.openxmlformats.org/markup-compatibility/2006">
              <mc:Choice xmlns:v="urn:schemas-microsoft-com:vml" Requires="v">
                <p:oleObj spid="_x0000_s2075" r:id="rId3" imgW="4248221" imgH="3095522" progId="Visio.Drawing.15">
                  <p:embed/>
                </p:oleObj>
              </mc:Choice>
              <mc:Fallback>
                <p:oleObj r:id="rId3" imgW="4248221" imgH="3095522"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965" y="1811325"/>
                        <a:ext cx="3967099" cy="2890823"/>
                      </a:xfrm>
                      <a:prstGeom prst="rect">
                        <a:avLst/>
                      </a:prstGeom>
                      <a:noFill/>
                    </p:spPr>
                  </p:pic>
                </p:oleObj>
              </mc:Fallback>
            </mc:AlternateContent>
          </a:graphicData>
        </a:graphic>
      </p:graphicFrame>
      <p:sp>
        <p:nvSpPr>
          <p:cNvPr id="17" name="Rectangle 8"/>
          <p:cNvSpPr>
            <a:spLocks noChangeArrowheads="1"/>
          </p:cNvSpPr>
          <p:nvPr/>
        </p:nvSpPr>
        <p:spPr bwMode="auto">
          <a:xfrm>
            <a:off x="2096212" y="1887193"/>
            <a:ext cx="9230448" cy="4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521590490"/>
              </p:ext>
            </p:extLst>
          </p:nvPr>
        </p:nvGraphicFramePr>
        <p:xfrm>
          <a:off x="2096212" y="1887194"/>
          <a:ext cx="3165263" cy="2798912"/>
        </p:xfrm>
        <a:graphic>
          <a:graphicData uri="http://schemas.openxmlformats.org/presentationml/2006/ole">
            <mc:AlternateContent xmlns:mc="http://schemas.openxmlformats.org/markup-compatibility/2006">
              <mc:Choice xmlns:v="urn:schemas-microsoft-com:vml" Requires="v">
                <p:oleObj spid="_x0000_s2076" r:id="rId5" imgW="4124360" imgH="4057534" progId="Visio.Drawing.15">
                  <p:embed/>
                </p:oleObj>
              </mc:Choice>
              <mc:Fallback>
                <p:oleObj r:id="rId5" imgW="4124360" imgH="4057534" progId="Visio.Drawing.1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212" y="1887194"/>
                        <a:ext cx="3165263" cy="2798912"/>
                      </a:xfrm>
                      <a:prstGeom prst="rect">
                        <a:avLst/>
                      </a:prstGeom>
                      <a:noFill/>
                    </p:spPr>
                  </p:pic>
                </p:oleObj>
              </mc:Fallback>
            </mc:AlternateContent>
          </a:graphicData>
        </a:graphic>
      </p:graphicFrame>
    </p:spTree>
    <p:extLst>
      <p:ext uri="{BB962C8B-B14F-4D97-AF65-F5344CB8AC3E}">
        <p14:creationId xmlns:p14="http://schemas.microsoft.com/office/powerpoint/2010/main" val="4261419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非电感耦合电路正常与异常情</a:t>
              </a:r>
              <a:endParaRPr lang="en-US" altLang="zh-CN" sz="2000" dirty="0" smtClean="0">
                <a:solidFill>
                  <a:schemeClr val="bg1"/>
                </a:solidFill>
                <a:latin typeface="+mn-ea"/>
              </a:endParaRPr>
            </a:p>
            <a:p>
              <a:r>
                <a:rPr lang="zh-CN" altLang="en-US" sz="2000" dirty="0" smtClean="0">
                  <a:solidFill>
                    <a:schemeClr val="bg1"/>
                  </a:solidFill>
                  <a:latin typeface="+mn-ea"/>
                </a:rPr>
                <a:t>况对比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8" name="图片 27" descr="C:\Users\mike\Desktop\论文图片\无故障电感电流.jpg"/>
          <p:cNvPicPr/>
          <p:nvPr/>
        </p:nvPicPr>
        <p:blipFill>
          <a:blip r:embed="rId2">
            <a:extLst>
              <a:ext uri="{28A0092B-C50C-407E-A947-70E740481C1C}">
                <a14:useLocalDpi xmlns:a14="http://schemas.microsoft.com/office/drawing/2010/main" val="0"/>
              </a:ext>
            </a:extLst>
          </a:blip>
          <a:srcRect/>
          <a:stretch>
            <a:fillRect/>
          </a:stretch>
        </p:blipFill>
        <p:spPr bwMode="auto">
          <a:xfrm>
            <a:off x="5692383" y="1904363"/>
            <a:ext cx="2520000" cy="1620000"/>
          </a:xfrm>
          <a:prstGeom prst="rect">
            <a:avLst/>
          </a:prstGeom>
          <a:noFill/>
          <a:ln>
            <a:noFill/>
          </a:ln>
        </p:spPr>
      </p:pic>
      <p:pic>
        <p:nvPicPr>
          <p:cNvPr id="29" name="图片 28" descr="C:\Users\mike\Desktop\论文图片\S1开路故障电感电流波形.jpg"/>
          <p:cNvPicPr/>
          <p:nvPr/>
        </p:nvPicPr>
        <p:blipFill>
          <a:blip r:embed="rId3">
            <a:extLst>
              <a:ext uri="{28A0092B-C50C-407E-A947-70E740481C1C}">
                <a14:useLocalDpi xmlns:a14="http://schemas.microsoft.com/office/drawing/2010/main" val="0"/>
              </a:ext>
            </a:extLst>
          </a:blip>
          <a:srcRect/>
          <a:stretch>
            <a:fillRect/>
          </a:stretch>
        </p:blipFill>
        <p:spPr bwMode="auto">
          <a:xfrm>
            <a:off x="8504451" y="1904363"/>
            <a:ext cx="2520000" cy="1620000"/>
          </a:xfrm>
          <a:prstGeom prst="rect">
            <a:avLst/>
          </a:prstGeom>
          <a:noFill/>
          <a:ln>
            <a:noFill/>
          </a:ln>
        </p:spPr>
      </p:pic>
      <p:sp>
        <p:nvSpPr>
          <p:cNvPr id="12" name="文本框 11"/>
          <p:cNvSpPr txBox="1"/>
          <p:nvPr/>
        </p:nvSpPr>
        <p:spPr>
          <a:xfrm>
            <a:off x="6167553" y="3555618"/>
            <a:ext cx="1569660" cy="369332"/>
          </a:xfrm>
          <a:prstGeom prst="rect">
            <a:avLst/>
          </a:prstGeom>
          <a:noFill/>
        </p:spPr>
        <p:txBody>
          <a:bodyPr wrap="none" rtlCol="0">
            <a:spAutoFit/>
          </a:bodyPr>
          <a:lstStyle/>
          <a:p>
            <a:r>
              <a:rPr lang="zh-CN" altLang="en-US" dirty="0">
                <a:solidFill>
                  <a:schemeClr val="bg1"/>
                </a:solidFill>
              </a:rPr>
              <a:t>正常电感电流</a:t>
            </a:r>
          </a:p>
        </p:txBody>
      </p:sp>
      <p:sp>
        <p:nvSpPr>
          <p:cNvPr id="32" name="文本框 31"/>
          <p:cNvSpPr txBox="1"/>
          <p:nvPr/>
        </p:nvSpPr>
        <p:spPr>
          <a:xfrm>
            <a:off x="8979621" y="3560870"/>
            <a:ext cx="1569660" cy="369332"/>
          </a:xfrm>
          <a:prstGeom prst="rect">
            <a:avLst/>
          </a:prstGeom>
          <a:noFill/>
        </p:spPr>
        <p:txBody>
          <a:bodyPr wrap="none" rtlCol="0">
            <a:spAutoFit/>
          </a:bodyPr>
          <a:lstStyle/>
          <a:p>
            <a:r>
              <a:rPr lang="zh-CN" altLang="en-US" dirty="0">
                <a:solidFill>
                  <a:schemeClr val="bg1"/>
                </a:solidFill>
              </a:rPr>
              <a:t>故障</a:t>
            </a:r>
            <a:r>
              <a:rPr lang="zh-CN" altLang="en-US" dirty="0" smtClean="0">
                <a:solidFill>
                  <a:schemeClr val="bg1"/>
                </a:solidFill>
              </a:rPr>
              <a:t>电感</a:t>
            </a:r>
            <a:r>
              <a:rPr lang="zh-CN" altLang="en-US" dirty="0">
                <a:solidFill>
                  <a:schemeClr val="bg1"/>
                </a:solidFill>
              </a:rPr>
              <a:t>电流</a:t>
            </a:r>
          </a:p>
        </p:txBody>
      </p:sp>
      <p:sp>
        <p:nvSpPr>
          <p:cNvPr id="37" name="文本框 36"/>
          <p:cNvSpPr txBox="1"/>
          <p:nvPr/>
        </p:nvSpPr>
        <p:spPr>
          <a:xfrm>
            <a:off x="6204393" y="5630625"/>
            <a:ext cx="1569660" cy="369332"/>
          </a:xfrm>
          <a:prstGeom prst="rect">
            <a:avLst/>
          </a:prstGeom>
          <a:noFill/>
        </p:spPr>
        <p:txBody>
          <a:bodyPr wrap="none" rtlCol="0">
            <a:spAutoFit/>
          </a:bodyPr>
          <a:lstStyle/>
          <a:p>
            <a:r>
              <a:rPr lang="zh-CN" altLang="en-US" dirty="0" smtClean="0">
                <a:solidFill>
                  <a:schemeClr val="bg1"/>
                </a:solidFill>
              </a:rPr>
              <a:t>正常</a:t>
            </a:r>
            <a:r>
              <a:rPr lang="zh-CN" altLang="en-US" dirty="0">
                <a:solidFill>
                  <a:schemeClr val="bg1"/>
                </a:solidFill>
              </a:rPr>
              <a:t>输入</a:t>
            </a:r>
            <a:r>
              <a:rPr lang="zh-CN" altLang="en-US" dirty="0" smtClean="0">
                <a:solidFill>
                  <a:schemeClr val="bg1"/>
                </a:solidFill>
              </a:rPr>
              <a:t>电流</a:t>
            </a:r>
            <a:endParaRPr lang="zh-CN" altLang="en-US" dirty="0">
              <a:solidFill>
                <a:schemeClr val="bg1"/>
              </a:solidFill>
            </a:endParaRPr>
          </a:p>
        </p:txBody>
      </p:sp>
      <p:pic>
        <p:nvPicPr>
          <p:cNvPr id="38" name="图片 37" descr="C:\Users\mike\Desktop\论文图片\无故障输入电流波形.jpg"/>
          <p:cNvPicPr/>
          <p:nvPr/>
        </p:nvPicPr>
        <p:blipFill>
          <a:blip r:embed="rId4">
            <a:extLst>
              <a:ext uri="{28A0092B-C50C-407E-A947-70E740481C1C}">
                <a14:useLocalDpi xmlns:a14="http://schemas.microsoft.com/office/drawing/2010/main" val="0"/>
              </a:ext>
            </a:extLst>
          </a:blip>
          <a:srcRect/>
          <a:stretch>
            <a:fillRect/>
          </a:stretch>
        </p:blipFill>
        <p:spPr bwMode="auto">
          <a:xfrm>
            <a:off x="5692383" y="3999137"/>
            <a:ext cx="2520000" cy="1620000"/>
          </a:xfrm>
          <a:prstGeom prst="rect">
            <a:avLst/>
          </a:prstGeom>
          <a:noFill/>
          <a:ln>
            <a:noFill/>
          </a:ln>
        </p:spPr>
      </p:pic>
      <p:pic>
        <p:nvPicPr>
          <p:cNvPr id="40" name="图片 39" descr="C:\Users\mike\Desktop\论文图片\S1开路故障总输入电流波形.jpg"/>
          <p:cNvPicPr/>
          <p:nvPr/>
        </p:nvPicPr>
        <p:blipFill>
          <a:blip r:embed="rId5">
            <a:extLst>
              <a:ext uri="{28A0092B-C50C-407E-A947-70E740481C1C}">
                <a14:useLocalDpi xmlns:a14="http://schemas.microsoft.com/office/drawing/2010/main" val="0"/>
              </a:ext>
            </a:extLst>
          </a:blip>
          <a:srcRect/>
          <a:stretch>
            <a:fillRect/>
          </a:stretch>
        </p:blipFill>
        <p:spPr bwMode="auto">
          <a:xfrm>
            <a:off x="8504451" y="3999137"/>
            <a:ext cx="2520000" cy="1620000"/>
          </a:xfrm>
          <a:prstGeom prst="rect">
            <a:avLst/>
          </a:prstGeom>
          <a:noFill/>
          <a:ln>
            <a:noFill/>
          </a:ln>
        </p:spPr>
      </p:pic>
      <p:sp>
        <p:nvSpPr>
          <p:cNvPr id="41" name="文本框 40"/>
          <p:cNvSpPr txBox="1"/>
          <p:nvPr/>
        </p:nvSpPr>
        <p:spPr>
          <a:xfrm>
            <a:off x="8979621" y="5621739"/>
            <a:ext cx="1569660" cy="369332"/>
          </a:xfrm>
          <a:prstGeom prst="rect">
            <a:avLst/>
          </a:prstGeom>
          <a:noFill/>
        </p:spPr>
        <p:txBody>
          <a:bodyPr wrap="none" rtlCol="0">
            <a:spAutoFit/>
          </a:bodyPr>
          <a:lstStyle/>
          <a:p>
            <a:r>
              <a:rPr lang="zh-CN" altLang="en-US" dirty="0" smtClean="0">
                <a:solidFill>
                  <a:schemeClr val="bg1"/>
                </a:solidFill>
              </a:rPr>
              <a:t>故障输入电流</a:t>
            </a:r>
            <a:endParaRPr lang="zh-CN" altLang="en-US" dirty="0">
              <a:solidFill>
                <a:schemeClr val="bg1"/>
              </a:solidFill>
            </a:endParaRPr>
          </a:p>
        </p:txBody>
      </p:sp>
      <p:grpSp>
        <p:nvGrpSpPr>
          <p:cNvPr id="42" name="组合 41"/>
          <p:cNvGrpSpPr/>
          <p:nvPr/>
        </p:nvGrpSpPr>
        <p:grpSpPr>
          <a:xfrm>
            <a:off x="1286834" y="3465313"/>
            <a:ext cx="3936130" cy="400110"/>
            <a:chOff x="1267326" y="2135841"/>
            <a:chExt cx="3936130" cy="400110"/>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400110"/>
            </a:xfrm>
            <a:prstGeom prst="rect">
              <a:avLst/>
            </a:prstGeom>
            <a:noFill/>
          </p:spPr>
          <p:txBody>
            <a:bodyPr wrap="none" rtlCol="0">
              <a:spAutoFit/>
            </a:bodyPr>
            <a:lstStyle/>
            <a:p>
              <a:r>
                <a:rPr lang="zh-CN" altLang="en-US" sz="2000" dirty="0" smtClean="0">
                  <a:solidFill>
                    <a:schemeClr val="bg1"/>
                  </a:solidFill>
                  <a:latin typeface="+mn-ea"/>
                </a:rPr>
                <a:t>故障发生后输入电流波动变大</a:t>
              </a:r>
              <a:endParaRPr lang="zh-CN" altLang="en-US" sz="2000" dirty="0">
                <a:solidFill>
                  <a:schemeClr val="bg1"/>
                </a:solidFill>
                <a:latin typeface="+mn-ea"/>
              </a:endParaRPr>
            </a:p>
          </p:txBody>
        </p:sp>
      </p:grpSp>
      <p:grpSp>
        <p:nvGrpSpPr>
          <p:cNvPr id="45" name="组合 44"/>
          <p:cNvGrpSpPr/>
          <p:nvPr/>
        </p:nvGrpSpPr>
        <p:grpSpPr>
          <a:xfrm>
            <a:off x="1286834" y="4087957"/>
            <a:ext cx="4192611" cy="707886"/>
            <a:chOff x="1267326" y="2135841"/>
            <a:chExt cx="4192611"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775393" cy="707886"/>
            </a:xfrm>
            <a:prstGeom prst="rect">
              <a:avLst/>
            </a:prstGeom>
            <a:noFill/>
          </p:spPr>
          <p:txBody>
            <a:bodyPr wrap="none" rtlCol="0">
              <a:spAutoFit/>
            </a:bodyPr>
            <a:lstStyle/>
            <a:p>
              <a:r>
                <a:rPr lang="zh-CN" altLang="en-US" sz="2000" dirty="0" smtClean="0">
                  <a:solidFill>
                    <a:schemeClr val="bg1"/>
                  </a:solidFill>
                  <a:latin typeface="+mn-ea"/>
                </a:rPr>
                <a:t>故障相支路电感电流迅速减小，</a:t>
              </a:r>
              <a:endParaRPr lang="en-US" altLang="zh-CN" sz="2000" dirty="0" smtClean="0">
                <a:solidFill>
                  <a:schemeClr val="bg1"/>
                </a:solidFill>
                <a:latin typeface="+mn-ea"/>
              </a:endParaRPr>
            </a:p>
            <a:p>
              <a:r>
                <a:rPr lang="zh-CN" altLang="en-US" sz="2000" dirty="0" smtClean="0">
                  <a:solidFill>
                    <a:schemeClr val="bg1"/>
                  </a:solidFill>
                  <a:latin typeface="+mn-ea"/>
                </a:rPr>
                <a:t>但不为</a:t>
              </a:r>
              <a:r>
                <a:rPr lang="zh-CN" altLang="en-US" sz="2000" dirty="0">
                  <a:solidFill>
                    <a:schemeClr val="bg1"/>
                  </a:solidFill>
                  <a:latin typeface="+mn-ea"/>
                </a:rPr>
                <a:t>零</a:t>
              </a:r>
            </a:p>
          </p:txBody>
        </p:sp>
      </p:grpSp>
    </p:spTree>
    <p:extLst>
      <p:ext uri="{BB962C8B-B14F-4D97-AF65-F5344CB8AC3E}">
        <p14:creationId xmlns:p14="http://schemas.microsoft.com/office/powerpoint/2010/main" val="96821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多重升压斩波电路</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滤波器设计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2</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224463" y="1507961"/>
            <a:ext cx="7867478" cy="45878"/>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2031325"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故障情况分析</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1286834" y="2710867"/>
            <a:ext cx="3936130" cy="707886"/>
            <a:chOff x="1267326" y="2135841"/>
            <a:chExt cx="3936130" cy="707886"/>
          </a:xfrm>
        </p:grpSpPr>
        <p:sp>
          <p:nvSpPr>
            <p:cNvPr id="35" name="椭圆 3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6" name="文本框 35"/>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非电感耦合电路不同相开路情</a:t>
              </a:r>
              <a:endParaRPr lang="en-US" altLang="zh-CN" sz="2000" dirty="0" smtClean="0">
                <a:solidFill>
                  <a:schemeClr val="bg1"/>
                </a:solidFill>
                <a:latin typeface="+mn-ea"/>
              </a:endParaRPr>
            </a:p>
            <a:p>
              <a:r>
                <a:rPr lang="zh-CN" altLang="en-US" sz="2000" dirty="0" smtClean="0">
                  <a:solidFill>
                    <a:schemeClr val="bg1"/>
                  </a:solidFill>
                  <a:latin typeface="+mn-ea"/>
                </a:rPr>
                <a:t>况对比</a:t>
              </a:r>
              <a:endParaRPr lang="zh-CN" altLang="en-US" sz="2000" dirty="0">
                <a:solidFill>
                  <a:schemeClr val="bg1"/>
                </a:solidFill>
                <a:latin typeface="+mn-ea"/>
              </a:endParaRPr>
            </a:p>
          </p:txBody>
        </p:sp>
      </p:grpSp>
      <p:sp>
        <p:nvSpPr>
          <p:cNvPr id="2" name="Rectangle 2"/>
          <p:cNvSpPr>
            <a:spLocks noChangeArrowheads="1"/>
          </p:cNvSpPr>
          <p:nvPr/>
        </p:nvSpPr>
        <p:spPr bwMode="auto">
          <a:xfrm>
            <a:off x="2112253" y="1662269"/>
            <a:ext cx="78112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6713966" y="1795282"/>
            <a:ext cx="10565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2" name="组合 41"/>
          <p:cNvGrpSpPr/>
          <p:nvPr/>
        </p:nvGrpSpPr>
        <p:grpSpPr>
          <a:xfrm>
            <a:off x="1286834" y="3465313"/>
            <a:ext cx="3936130" cy="707886"/>
            <a:chOff x="1267326" y="2135841"/>
            <a:chExt cx="3936130" cy="707886"/>
          </a:xfrm>
        </p:grpSpPr>
        <p:sp>
          <p:nvSpPr>
            <p:cNvPr id="43" name="椭圆 42"/>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4" name="文本框 43"/>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不同相的输入电流波形形状相</a:t>
              </a:r>
              <a:endParaRPr lang="en-US" altLang="zh-CN" sz="2000" dirty="0" smtClean="0">
                <a:solidFill>
                  <a:schemeClr val="bg1"/>
                </a:solidFill>
                <a:latin typeface="+mn-ea"/>
              </a:endParaRPr>
            </a:p>
            <a:p>
              <a:r>
                <a:rPr lang="zh-CN" altLang="en-US" sz="2000" dirty="0" smtClean="0">
                  <a:solidFill>
                    <a:schemeClr val="bg1"/>
                  </a:solidFill>
                  <a:latin typeface="+mn-ea"/>
                </a:rPr>
                <a:t>同，但存在相位差。</a:t>
              </a:r>
              <a:endParaRPr lang="en-US" altLang="zh-CN" sz="2000" dirty="0" smtClean="0">
                <a:solidFill>
                  <a:schemeClr val="bg1"/>
                </a:solidFill>
                <a:latin typeface="+mn-ea"/>
              </a:endParaRPr>
            </a:p>
          </p:txBody>
        </p:sp>
      </p:grpSp>
      <p:grpSp>
        <p:nvGrpSpPr>
          <p:cNvPr id="45" name="组合 44"/>
          <p:cNvGrpSpPr/>
          <p:nvPr/>
        </p:nvGrpSpPr>
        <p:grpSpPr>
          <a:xfrm>
            <a:off x="1286834" y="4285220"/>
            <a:ext cx="3936130" cy="707886"/>
            <a:chOff x="1267326" y="2135841"/>
            <a:chExt cx="3936130" cy="707886"/>
          </a:xfrm>
        </p:grpSpPr>
        <p:sp>
          <p:nvSpPr>
            <p:cNvPr id="51" name="椭圆 50"/>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文本框 51"/>
            <p:cNvSpPr txBox="1"/>
            <p:nvPr/>
          </p:nvSpPr>
          <p:spPr>
            <a:xfrm>
              <a:off x="1684544" y="2135841"/>
              <a:ext cx="3518912" cy="707886"/>
            </a:xfrm>
            <a:prstGeom prst="rect">
              <a:avLst/>
            </a:prstGeom>
            <a:noFill/>
          </p:spPr>
          <p:txBody>
            <a:bodyPr wrap="none" rtlCol="0">
              <a:spAutoFit/>
            </a:bodyPr>
            <a:lstStyle/>
            <a:p>
              <a:r>
                <a:rPr lang="zh-CN" altLang="en-US" sz="2000" dirty="0" smtClean="0">
                  <a:solidFill>
                    <a:schemeClr val="bg1"/>
                  </a:solidFill>
                  <a:latin typeface="+mn-ea"/>
                </a:rPr>
                <a:t>波形的相位差和开关信号有密</a:t>
              </a:r>
              <a:endParaRPr lang="en-US" altLang="zh-CN" sz="2000" dirty="0" smtClean="0">
                <a:solidFill>
                  <a:schemeClr val="bg1"/>
                </a:solidFill>
                <a:latin typeface="+mn-ea"/>
              </a:endParaRPr>
            </a:p>
            <a:p>
              <a:r>
                <a:rPr lang="zh-CN" altLang="en-US" sz="2000" dirty="0" smtClean="0">
                  <a:solidFill>
                    <a:schemeClr val="bg1"/>
                  </a:solidFill>
                  <a:latin typeface="+mn-ea"/>
                </a:rPr>
                <a:t>切关系</a:t>
              </a:r>
              <a:endParaRPr lang="en-US" altLang="zh-CN" sz="2000" dirty="0" smtClean="0">
                <a:solidFill>
                  <a:schemeClr val="bg1"/>
                </a:solidFill>
                <a:latin typeface="+mn-ea"/>
              </a:endParaRPr>
            </a:p>
          </p:txBody>
        </p:sp>
      </p:grpSp>
      <p:pic>
        <p:nvPicPr>
          <p:cNvPr id="38" name="图片 37" descr="C:\Users\mike\Desktop\论文图片\S1S2开路.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5854" y="1834361"/>
            <a:ext cx="5050693" cy="3591507"/>
          </a:xfrm>
          <a:prstGeom prst="rect">
            <a:avLst/>
          </a:prstGeom>
          <a:noFill/>
          <a:ln>
            <a:noFill/>
          </a:ln>
        </p:spPr>
      </p:pic>
      <p:sp>
        <p:nvSpPr>
          <p:cNvPr id="3" name="文本框 2"/>
          <p:cNvSpPr txBox="1"/>
          <p:nvPr/>
        </p:nvSpPr>
        <p:spPr>
          <a:xfrm>
            <a:off x="6304806" y="5464947"/>
            <a:ext cx="4092787" cy="369332"/>
          </a:xfrm>
          <a:prstGeom prst="rect">
            <a:avLst/>
          </a:prstGeom>
          <a:noFill/>
        </p:spPr>
        <p:txBody>
          <a:bodyPr wrap="none" rtlCol="0">
            <a:spAutoFit/>
          </a:bodyPr>
          <a:lstStyle/>
          <a:p>
            <a:r>
              <a:rPr lang="en-US" altLang="zh-CN" dirty="0">
                <a:solidFill>
                  <a:schemeClr val="bg1"/>
                </a:solidFill>
              </a:rPr>
              <a:t>S1</a:t>
            </a:r>
            <a:r>
              <a:rPr lang="zh-CN" altLang="zh-CN" dirty="0">
                <a:solidFill>
                  <a:schemeClr val="bg1"/>
                </a:solidFill>
              </a:rPr>
              <a:t>开路故障与</a:t>
            </a:r>
            <a:r>
              <a:rPr lang="en-US" altLang="zh-CN" dirty="0">
                <a:solidFill>
                  <a:schemeClr val="bg1"/>
                </a:solidFill>
              </a:rPr>
              <a:t>S2</a:t>
            </a:r>
            <a:r>
              <a:rPr lang="zh-CN" altLang="zh-CN" dirty="0">
                <a:solidFill>
                  <a:schemeClr val="bg1"/>
                </a:solidFill>
              </a:rPr>
              <a:t>开路故障电流状态比较</a:t>
            </a:r>
            <a:endParaRPr lang="zh-CN" altLang="en-US" dirty="0">
              <a:solidFill>
                <a:schemeClr val="bg1"/>
              </a:solidFill>
            </a:endParaRPr>
          </a:p>
        </p:txBody>
      </p:sp>
    </p:spTree>
    <p:extLst>
      <p:ext uri="{BB962C8B-B14F-4D97-AF65-F5344CB8AC3E}">
        <p14:creationId xmlns:p14="http://schemas.microsoft.com/office/powerpoint/2010/main" val="136902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滤波器设计</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3</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14764" y="1507961"/>
            <a:ext cx="8077177"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723549"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滤波器对比</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416325" y="1893226"/>
            <a:ext cx="5050166" cy="545432"/>
            <a:chOff x="1063401" y="2053389"/>
            <a:chExt cx="5050166" cy="545432"/>
          </a:xfrm>
        </p:grpSpPr>
        <p:sp>
          <p:nvSpPr>
            <p:cNvPr id="15" name="五边形 14"/>
            <p:cNvSpPr/>
            <p:nvPr/>
          </p:nvSpPr>
          <p:spPr>
            <a:xfrm>
              <a:off x="1063401" y="2053389"/>
              <a:ext cx="1121425" cy="545432"/>
            </a:xfrm>
            <a:prstGeom prst="homePlate">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IIR</a:t>
              </a:r>
              <a:endParaRPr lang="zh-CN" altLang="en-US" sz="2000" dirty="0"/>
            </a:p>
          </p:txBody>
        </p:sp>
        <p:grpSp>
          <p:nvGrpSpPr>
            <p:cNvPr id="19" name="组合 18"/>
            <p:cNvGrpSpPr/>
            <p:nvPr/>
          </p:nvGrpSpPr>
          <p:grpSpPr>
            <a:xfrm>
              <a:off x="2096212" y="2053389"/>
              <a:ext cx="4017355" cy="545432"/>
              <a:chOff x="2096212" y="2053389"/>
              <a:chExt cx="4017355" cy="545432"/>
            </a:xfrm>
          </p:grpSpPr>
          <p:sp>
            <p:nvSpPr>
              <p:cNvPr id="17" name="燕尾形 16"/>
              <p:cNvSpPr/>
              <p:nvPr/>
            </p:nvSpPr>
            <p:spPr>
              <a:xfrm>
                <a:off x="2096212" y="2053389"/>
                <a:ext cx="2636211" cy="545432"/>
              </a:xfrm>
              <a:prstGeom prst="chevr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阶次低</a:t>
                </a:r>
                <a:endParaRPr lang="zh-CN" altLang="en-US" dirty="0">
                  <a:solidFill>
                    <a:schemeClr val="tx1"/>
                  </a:solidFill>
                </a:endParaRPr>
              </a:p>
            </p:txBody>
          </p:sp>
          <p:sp>
            <p:nvSpPr>
              <p:cNvPr id="18" name="矩形 17"/>
              <p:cNvSpPr/>
              <p:nvPr/>
            </p:nvSpPr>
            <p:spPr>
              <a:xfrm>
                <a:off x="2807367" y="2053389"/>
                <a:ext cx="3306200" cy="545432"/>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a:off x="1416325" y="3540143"/>
            <a:ext cx="5090654" cy="545432"/>
            <a:chOff x="1063401" y="2053389"/>
            <a:chExt cx="5090654" cy="545432"/>
          </a:xfrm>
        </p:grpSpPr>
        <p:sp>
          <p:nvSpPr>
            <p:cNvPr id="41" name="五边形 40"/>
            <p:cNvSpPr/>
            <p:nvPr/>
          </p:nvSpPr>
          <p:spPr>
            <a:xfrm>
              <a:off x="1063401" y="2053389"/>
              <a:ext cx="1121425" cy="545432"/>
            </a:xfrm>
            <a:prstGeom prst="homePlate">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 name="组合 41"/>
            <p:cNvGrpSpPr/>
            <p:nvPr/>
          </p:nvGrpSpPr>
          <p:grpSpPr>
            <a:xfrm>
              <a:off x="2096212" y="2053389"/>
              <a:ext cx="4057843" cy="545432"/>
              <a:chOff x="2096212" y="2053389"/>
              <a:chExt cx="4057843" cy="545432"/>
            </a:xfrm>
          </p:grpSpPr>
          <p:sp>
            <p:nvSpPr>
              <p:cNvPr id="43" name="燕尾形 42"/>
              <p:cNvSpPr/>
              <p:nvPr/>
            </p:nvSpPr>
            <p:spPr>
              <a:xfrm>
                <a:off x="2096212" y="2053389"/>
                <a:ext cx="1169551" cy="545432"/>
              </a:xfrm>
              <a:prstGeom prst="chevron">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2807367" y="2053389"/>
                <a:ext cx="3346688" cy="545432"/>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2537750" y="2717129"/>
            <a:ext cx="4615503" cy="545432"/>
            <a:chOff x="1063401" y="2053389"/>
            <a:chExt cx="4615503" cy="545432"/>
          </a:xfrm>
        </p:grpSpPr>
        <p:sp>
          <p:nvSpPr>
            <p:cNvPr id="51" name="五边形 50"/>
            <p:cNvSpPr/>
            <p:nvPr/>
          </p:nvSpPr>
          <p:spPr>
            <a:xfrm>
              <a:off x="1063401" y="2053389"/>
              <a:ext cx="1121425" cy="545432"/>
            </a:xfrm>
            <a:prstGeom prst="homePlat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2096212" y="2053389"/>
              <a:ext cx="3582692" cy="545432"/>
              <a:chOff x="2096212" y="2053389"/>
              <a:chExt cx="3582692" cy="545432"/>
            </a:xfrm>
          </p:grpSpPr>
          <p:sp>
            <p:nvSpPr>
              <p:cNvPr id="53" name="燕尾形 52"/>
              <p:cNvSpPr/>
              <p:nvPr/>
            </p:nvSpPr>
            <p:spPr>
              <a:xfrm>
                <a:off x="2096212" y="2053389"/>
                <a:ext cx="1169551" cy="54543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矩形 54"/>
              <p:cNvSpPr/>
              <p:nvPr/>
            </p:nvSpPr>
            <p:spPr>
              <a:xfrm>
                <a:off x="2807367" y="2053389"/>
                <a:ext cx="2871537" cy="54543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7" name="组合 56"/>
          <p:cNvGrpSpPr/>
          <p:nvPr/>
        </p:nvGrpSpPr>
        <p:grpSpPr>
          <a:xfrm>
            <a:off x="2537750" y="4364046"/>
            <a:ext cx="4615503" cy="545432"/>
            <a:chOff x="1063401" y="2053389"/>
            <a:chExt cx="4615503" cy="545432"/>
          </a:xfrm>
        </p:grpSpPr>
        <p:sp>
          <p:nvSpPr>
            <p:cNvPr id="70" name="五边形 69"/>
            <p:cNvSpPr/>
            <p:nvPr/>
          </p:nvSpPr>
          <p:spPr>
            <a:xfrm>
              <a:off x="1063401" y="2053389"/>
              <a:ext cx="1121425" cy="545432"/>
            </a:xfrm>
            <a:prstGeom prst="homePlate">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2096212" y="2053389"/>
              <a:ext cx="3582692" cy="545432"/>
              <a:chOff x="2096212" y="2053389"/>
              <a:chExt cx="3582692" cy="545432"/>
            </a:xfrm>
          </p:grpSpPr>
          <p:sp>
            <p:nvSpPr>
              <p:cNvPr id="72" name="燕尾形 71"/>
              <p:cNvSpPr/>
              <p:nvPr/>
            </p:nvSpPr>
            <p:spPr>
              <a:xfrm>
                <a:off x="2096212" y="2053389"/>
                <a:ext cx="1169551" cy="545432"/>
              </a:xfrm>
              <a:prstGeom prst="chevron">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2807367" y="2053389"/>
                <a:ext cx="2871537" cy="545432"/>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4" name="组合 73"/>
          <p:cNvGrpSpPr/>
          <p:nvPr/>
        </p:nvGrpSpPr>
        <p:grpSpPr>
          <a:xfrm>
            <a:off x="1416325" y="5209970"/>
            <a:ext cx="5090654" cy="545432"/>
            <a:chOff x="1063401" y="2053389"/>
            <a:chExt cx="5090654" cy="545432"/>
          </a:xfrm>
        </p:grpSpPr>
        <p:sp>
          <p:nvSpPr>
            <p:cNvPr id="75" name="五边形 74"/>
            <p:cNvSpPr/>
            <p:nvPr/>
          </p:nvSpPr>
          <p:spPr>
            <a:xfrm>
              <a:off x="1063401" y="2053389"/>
              <a:ext cx="1121425" cy="545432"/>
            </a:xfrm>
            <a:prstGeom prst="homePlate">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2096212" y="2053389"/>
              <a:ext cx="4057843" cy="545432"/>
              <a:chOff x="2096212" y="2053389"/>
              <a:chExt cx="4057843" cy="545432"/>
            </a:xfrm>
          </p:grpSpPr>
          <p:sp>
            <p:nvSpPr>
              <p:cNvPr id="77" name="燕尾形 76"/>
              <p:cNvSpPr/>
              <p:nvPr/>
            </p:nvSpPr>
            <p:spPr>
              <a:xfrm>
                <a:off x="2096212" y="2053389"/>
                <a:ext cx="1169551" cy="545432"/>
              </a:xfrm>
              <a:prstGeom prst="chevron">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矩形 77"/>
              <p:cNvSpPr/>
              <p:nvPr/>
            </p:nvSpPr>
            <p:spPr>
              <a:xfrm>
                <a:off x="2807367" y="2053389"/>
                <a:ext cx="3346688" cy="545432"/>
              </a:xfrm>
              <a:prstGeom prst="rect">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矩形 20"/>
          <p:cNvSpPr/>
          <p:nvPr/>
        </p:nvSpPr>
        <p:spPr>
          <a:xfrm>
            <a:off x="7587916" y="1893226"/>
            <a:ext cx="3471940" cy="3862176"/>
          </a:xfrm>
          <a:prstGeom prst="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778161" y="1967196"/>
            <a:ext cx="2262158" cy="369332"/>
          </a:xfrm>
          <a:prstGeom prst="rect">
            <a:avLst/>
          </a:prstGeom>
          <a:noFill/>
        </p:spPr>
        <p:txBody>
          <a:bodyPr wrap="none" rtlCol="0">
            <a:spAutoFit/>
          </a:bodyPr>
          <a:lstStyle/>
          <a:p>
            <a:r>
              <a:rPr lang="zh-CN" altLang="en-US" dirty="0" smtClean="0">
                <a:solidFill>
                  <a:schemeClr val="bg1"/>
                </a:solidFill>
              </a:rPr>
              <a:t>阶次低、非严格相位</a:t>
            </a:r>
            <a:endParaRPr lang="zh-CN" altLang="en-US" dirty="0">
              <a:solidFill>
                <a:schemeClr val="bg1"/>
              </a:solidFill>
            </a:endParaRPr>
          </a:p>
        </p:txBody>
      </p:sp>
      <p:sp>
        <p:nvSpPr>
          <p:cNvPr id="23" name="文本框 22"/>
          <p:cNvSpPr txBox="1"/>
          <p:nvPr/>
        </p:nvSpPr>
        <p:spPr>
          <a:xfrm>
            <a:off x="2778161" y="2793280"/>
            <a:ext cx="473206" cy="369332"/>
          </a:xfrm>
          <a:prstGeom prst="rect">
            <a:avLst/>
          </a:prstGeom>
          <a:noFill/>
        </p:spPr>
        <p:txBody>
          <a:bodyPr wrap="none" rtlCol="0">
            <a:spAutoFit/>
          </a:bodyPr>
          <a:lstStyle/>
          <a:p>
            <a:r>
              <a:rPr lang="en-US" altLang="zh-CN" dirty="0" smtClean="0">
                <a:solidFill>
                  <a:schemeClr val="bg1"/>
                </a:solidFill>
              </a:rPr>
              <a:t>FIR</a:t>
            </a:r>
            <a:endParaRPr lang="zh-CN" altLang="en-US" dirty="0">
              <a:solidFill>
                <a:schemeClr val="bg1"/>
              </a:solidFill>
            </a:endParaRPr>
          </a:p>
        </p:txBody>
      </p:sp>
      <p:sp>
        <p:nvSpPr>
          <p:cNvPr id="24" name="文本框 23"/>
          <p:cNvSpPr txBox="1"/>
          <p:nvPr/>
        </p:nvSpPr>
        <p:spPr>
          <a:xfrm>
            <a:off x="3873908" y="2793280"/>
            <a:ext cx="2723823" cy="369332"/>
          </a:xfrm>
          <a:prstGeom prst="rect">
            <a:avLst/>
          </a:prstGeom>
          <a:noFill/>
        </p:spPr>
        <p:txBody>
          <a:bodyPr wrap="none" rtlCol="0">
            <a:spAutoFit/>
          </a:bodyPr>
          <a:lstStyle/>
          <a:p>
            <a:r>
              <a:rPr lang="zh-CN" altLang="en-US" dirty="0" smtClean="0">
                <a:solidFill>
                  <a:schemeClr val="bg1"/>
                </a:solidFill>
              </a:rPr>
              <a:t>严格相位、稳定、阶次高</a:t>
            </a:r>
            <a:endParaRPr lang="zh-CN" altLang="en-US" dirty="0">
              <a:solidFill>
                <a:schemeClr val="bg1"/>
              </a:solidFill>
            </a:endParaRPr>
          </a:p>
        </p:txBody>
      </p:sp>
      <p:sp>
        <p:nvSpPr>
          <p:cNvPr id="25" name="文本框 24"/>
          <p:cNvSpPr txBox="1"/>
          <p:nvPr/>
        </p:nvSpPr>
        <p:spPr>
          <a:xfrm>
            <a:off x="1456954" y="3628638"/>
            <a:ext cx="877163" cy="369332"/>
          </a:xfrm>
          <a:prstGeom prst="rect">
            <a:avLst/>
          </a:prstGeom>
          <a:noFill/>
        </p:spPr>
        <p:txBody>
          <a:bodyPr wrap="none" rtlCol="0">
            <a:spAutoFit/>
          </a:bodyPr>
          <a:lstStyle/>
          <a:p>
            <a:r>
              <a:rPr lang="zh-CN" altLang="en-US" dirty="0" smtClean="0">
                <a:solidFill>
                  <a:schemeClr val="bg1"/>
                </a:solidFill>
              </a:rPr>
              <a:t>卡尔曼</a:t>
            </a:r>
            <a:endParaRPr lang="zh-CN" altLang="en-US" dirty="0">
              <a:solidFill>
                <a:schemeClr val="bg1"/>
              </a:solidFill>
            </a:endParaRPr>
          </a:p>
        </p:txBody>
      </p:sp>
      <p:sp>
        <p:nvSpPr>
          <p:cNvPr id="26" name="文本框 25"/>
          <p:cNvSpPr txBox="1"/>
          <p:nvPr/>
        </p:nvSpPr>
        <p:spPr>
          <a:xfrm>
            <a:off x="1585841" y="5298020"/>
            <a:ext cx="646331" cy="369332"/>
          </a:xfrm>
          <a:prstGeom prst="rect">
            <a:avLst/>
          </a:prstGeom>
          <a:noFill/>
        </p:spPr>
        <p:txBody>
          <a:bodyPr wrap="none" rtlCol="0">
            <a:spAutoFit/>
          </a:bodyPr>
          <a:lstStyle/>
          <a:p>
            <a:r>
              <a:rPr lang="zh-CN" altLang="en-US" dirty="0">
                <a:solidFill>
                  <a:schemeClr val="bg1"/>
                </a:solidFill>
              </a:rPr>
              <a:t>均</a:t>
            </a:r>
            <a:r>
              <a:rPr lang="zh-CN" altLang="en-US" dirty="0" smtClean="0">
                <a:solidFill>
                  <a:schemeClr val="bg1"/>
                </a:solidFill>
              </a:rPr>
              <a:t>值</a:t>
            </a:r>
            <a:endParaRPr lang="zh-CN" altLang="en-US" dirty="0">
              <a:solidFill>
                <a:schemeClr val="bg1"/>
              </a:solidFill>
            </a:endParaRPr>
          </a:p>
        </p:txBody>
      </p:sp>
      <p:sp>
        <p:nvSpPr>
          <p:cNvPr id="85" name="文本框 84"/>
          <p:cNvSpPr txBox="1"/>
          <p:nvPr/>
        </p:nvSpPr>
        <p:spPr>
          <a:xfrm>
            <a:off x="2730990" y="4452096"/>
            <a:ext cx="646331" cy="369332"/>
          </a:xfrm>
          <a:prstGeom prst="rect">
            <a:avLst/>
          </a:prstGeom>
          <a:noFill/>
        </p:spPr>
        <p:txBody>
          <a:bodyPr wrap="none" rtlCol="0">
            <a:spAutoFit/>
          </a:bodyPr>
          <a:lstStyle/>
          <a:p>
            <a:r>
              <a:rPr lang="zh-CN" altLang="en-US" dirty="0" smtClean="0">
                <a:solidFill>
                  <a:schemeClr val="bg1"/>
                </a:solidFill>
              </a:rPr>
              <a:t>中值</a:t>
            </a:r>
            <a:endParaRPr lang="zh-CN" altLang="en-US" dirty="0">
              <a:solidFill>
                <a:schemeClr val="bg1"/>
              </a:solidFill>
            </a:endParaRPr>
          </a:p>
        </p:txBody>
      </p:sp>
      <p:sp>
        <p:nvSpPr>
          <p:cNvPr id="86" name="文本框 85"/>
          <p:cNvSpPr txBox="1"/>
          <p:nvPr/>
        </p:nvSpPr>
        <p:spPr>
          <a:xfrm>
            <a:off x="2793424" y="3664927"/>
            <a:ext cx="3647152" cy="369332"/>
          </a:xfrm>
          <a:prstGeom prst="rect">
            <a:avLst/>
          </a:prstGeom>
          <a:noFill/>
        </p:spPr>
        <p:txBody>
          <a:bodyPr wrap="none" rtlCol="0">
            <a:spAutoFit/>
          </a:bodyPr>
          <a:lstStyle/>
          <a:p>
            <a:r>
              <a:rPr lang="zh-CN" altLang="en-US" dirty="0" smtClean="0">
                <a:solidFill>
                  <a:schemeClr val="bg1"/>
                </a:solidFill>
              </a:rPr>
              <a:t>递归、均方差最优、依赖系统模型</a:t>
            </a:r>
            <a:endParaRPr lang="zh-CN" altLang="en-US" dirty="0">
              <a:solidFill>
                <a:schemeClr val="bg1"/>
              </a:solidFill>
            </a:endParaRPr>
          </a:p>
        </p:txBody>
      </p:sp>
      <p:sp>
        <p:nvSpPr>
          <p:cNvPr id="87" name="文本框 86"/>
          <p:cNvSpPr txBox="1"/>
          <p:nvPr/>
        </p:nvSpPr>
        <p:spPr>
          <a:xfrm>
            <a:off x="3852415" y="4422801"/>
            <a:ext cx="3185487" cy="369332"/>
          </a:xfrm>
          <a:prstGeom prst="rect">
            <a:avLst/>
          </a:prstGeom>
          <a:noFill/>
        </p:spPr>
        <p:txBody>
          <a:bodyPr wrap="none" rtlCol="0">
            <a:spAutoFit/>
          </a:bodyPr>
          <a:lstStyle/>
          <a:p>
            <a:r>
              <a:rPr lang="zh-CN" altLang="en-US" dirty="0" smtClean="0">
                <a:solidFill>
                  <a:schemeClr val="bg1"/>
                </a:solidFill>
              </a:rPr>
              <a:t>非线性、抑制脉冲噪声、简单</a:t>
            </a:r>
            <a:endParaRPr lang="zh-CN" altLang="en-US" dirty="0">
              <a:solidFill>
                <a:schemeClr val="bg1"/>
              </a:solidFill>
            </a:endParaRPr>
          </a:p>
        </p:txBody>
      </p:sp>
      <p:sp>
        <p:nvSpPr>
          <p:cNvPr id="88" name="文本框 87"/>
          <p:cNvSpPr txBox="1"/>
          <p:nvPr/>
        </p:nvSpPr>
        <p:spPr>
          <a:xfrm>
            <a:off x="2803988" y="5298020"/>
            <a:ext cx="2954655" cy="369332"/>
          </a:xfrm>
          <a:prstGeom prst="rect">
            <a:avLst/>
          </a:prstGeom>
          <a:noFill/>
        </p:spPr>
        <p:txBody>
          <a:bodyPr wrap="none" rtlCol="0">
            <a:spAutoFit/>
          </a:bodyPr>
          <a:lstStyle/>
          <a:p>
            <a:r>
              <a:rPr lang="zh-CN" altLang="en-US" dirty="0" smtClean="0">
                <a:solidFill>
                  <a:schemeClr val="bg1"/>
                </a:solidFill>
              </a:rPr>
              <a:t>线性、抑制高斯噪声、简单</a:t>
            </a:r>
            <a:endParaRPr lang="zh-CN" altLang="en-US" dirty="0">
              <a:solidFill>
                <a:schemeClr val="bg1"/>
              </a:solidFill>
            </a:endParaRPr>
          </a:p>
        </p:txBody>
      </p:sp>
      <p:cxnSp>
        <p:nvCxnSpPr>
          <p:cNvPr id="28" name="直接连接符 27"/>
          <p:cNvCxnSpPr/>
          <p:nvPr/>
        </p:nvCxnSpPr>
        <p:spPr>
          <a:xfrm>
            <a:off x="8035348" y="2502569"/>
            <a:ext cx="268514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590352" y="2018064"/>
            <a:ext cx="1467068" cy="400110"/>
          </a:xfrm>
          <a:prstGeom prst="rect">
            <a:avLst/>
          </a:prstGeom>
          <a:noFill/>
        </p:spPr>
        <p:txBody>
          <a:bodyPr wrap="none" rtlCol="0">
            <a:spAutoFit/>
          </a:bodyPr>
          <a:lstStyle/>
          <a:p>
            <a:r>
              <a:rPr lang="zh-CN" altLang="en-US" sz="2000" b="1" dirty="0" smtClean="0">
                <a:solidFill>
                  <a:schemeClr val="bg1"/>
                </a:solidFill>
              </a:rPr>
              <a:t>混合滤波器</a:t>
            </a:r>
            <a:endParaRPr lang="zh-CN" altLang="en-US" sz="2000" b="1" dirty="0">
              <a:solidFill>
                <a:schemeClr val="bg1"/>
              </a:solidFill>
            </a:endParaRPr>
          </a:p>
        </p:txBody>
      </p:sp>
      <p:grpSp>
        <p:nvGrpSpPr>
          <p:cNvPr id="89" name="组合 88"/>
          <p:cNvGrpSpPr/>
          <p:nvPr/>
        </p:nvGrpSpPr>
        <p:grpSpPr>
          <a:xfrm>
            <a:off x="7822213" y="2596662"/>
            <a:ext cx="2898276" cy="923330"/>
            <a:chOff x="1267326" y="1945321"/>
            <a:chExt cx="2898276" cy="923330"/>
          </a:xfrm>
        </p:grpSpPr>
        <p:sp>
          <p:nvSpPr>
            <p:cNvPr id="90" name="椭圆 89"/>
            <p:cNvSpPr/>
            <p:nvPr/>
          </p:nvSpPr>
          <p:spPr>
            <a:xfrm>
              <a:off x="1267326" y="2059444"/>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1" name="文本框 90"/>
            <p:cNvSpPr txBox="1"/>
            <p:nvPr/>
          </p:nvSpPr>
          <p:spPr>
            <a:xfrm>
              <a:off x="1480084" y="1945321"/>
              <a:ext cx="2685518" cy="923330"/>
            </a:xfrm>
            <a:prstGeom prst="rect">
              <a:avLst/>
            </a:prstGeom>
            <a:noFill/>
          </p:spPr>
          <p:txBody>
            <a:bodyPr wrap="square" rtlCol="0">
              <a:spAutoFit/>
            </a:bodyPr>
            <a:lstStyle/>
            <a:p>
              <a:pPr algn="just"/>
              <a:r>
                <a:rPr lang="zh-CN" altLang="en-US" dirty="0" smtClean="0">
                  <a:solidFill>
                    <a:schemeClr val="bg1"/>
                  </a:solidFill>
                  <a:latin typeface="+mn-ea"/>
                </a:rPr>
                <a:t>设置两个相邻的窗口，前一个窗口作中值滤波，后一个作均值滤波</a:t>
              </a:r>
              <a:endParaRPr lang="zh-CN" altLang="en-US" dirty="0">
                <a:solidFill>
                  <a:schemeClr val="bg1"/>
                </a:solidFill>
                <a:latin typeface="+mn-ea"/>
              </a:endParaRPr>
            </a:p>
          </p:txBody>
        </p:sp>
      </p:grpSp>
      <p:grpSp>
        <p:nvGrpSpPr>
          <p:cNvPr id="92" name="组合 91"/>
          <p:cNvGrpSpPr/>
          <p:nvPr/>
        </p:nvGrpSpPr>
        <p:grpSpPr>
          <a:xfrm>
            <a:off x="7839242" y="3580531"/>
            <a:ext cx="2898276" cy="1200329"/>
            <a:chOff x="1267326" y="2025508"/>
            <a:chExt cx="2898276" cy="1200329"/>
          </a:xfrm>
        </p:grpSpPr>
        <p:sp>
          <p:nvSpPr>
            <p:cNvPr id="93" name="椭圆 92"/>
            <p:cNvSpPr/>
            <p:nvPr/>
          </p:nvSpPr>
          <p:spPr>
            <a:xfrm>
              <a:off x="1267326" y="2184337"/>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4" name="文本框 93"/>
            <p:cNvSpPr txBox="1"/>
            <p:nvPr/>
          </p:nvSpPr>
          <p:spPr>
            <a:xfrm>
              <a:off x="1480084" y="2025508"/>
              <a:ext cx="2685518" cy="1200329"/>
            </a:xfrm>
            <a:prstGeom prst="rect">
              <a:avLst/>
            </a:prstGeom>
            <a:noFill/>
          </p:spPr>
          <p:txBody>
            <a:bodyPr wrap="square" rtlCol="0">
              <a:spAutoFit/>
            </a:bodyPr>
            <a:lstStyle/>
            <a:p>
              <a:pPr algn="just"/>
              <a:r>
                <a:rPr lang="zh-CN" altLang="en-US" dirty="0" smtClean="0">
                  <a:solidFill>
                    <a:schemeClr val="bg1"/>
                  </a:solidFill>
                  <a:latin typeface="+mn-ea"/>
                </a:rPr>
                <a:t>综合了中值滤波和均值滤波的优点，对脉冲噪声和高斯噪声均有良好抑制作用</a:t>
              </a:r>
              <a:endParaRPr lang="zh-CN" altLang="en-US" dirty="0">
                <a:solidFill>
                  <a:schemeClr val="bg1"/>
                </a:solidFill>
                <a:latin typeface="+mn-ea"/>
              </a:endParaRPr>
            </a:p>
          </p:txBody>
        </p:sp>
      </p:grpSp>
      <p:grpSp>
        <p:nvGrpSpPr>
          <p:cNvPr id="95" name="组合 94"/>
          <p:cNvGrpSpPr/>
          <p:nvPr/>
        </p:nvGrpSpPr>
        <p:grpSpPr>
          <a:xfrm>
            <a:off x="7822213" y="4886804"/>
            <a:ext cx="2898276" cy="646331"/>
            <a:chOff x="1267326" y="2153806"/>
            <a:chExt cx="2898276" cy="646331"/>
          </a:xfrm>
        </p:grpSpPr>
        <p:sp>
          <p:nvSpPr>
            <p:cNvPr id="96" name="椭圆 95"/>
            <p:cNvSpPr/>
            <p:nvPr/>
          </p:nvSpPr>
          <p:spPr>
            <a:xfrm>
              <a:off x="1267326" y="2286099"/>
              <a:ext cx="144000" cy="14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2000"/>
            </a:p>
          </p:txBody>
        </p:sp>
        <p:sp>
          <p:nvSpPr>
            <p:cNvPr id="97" name="文本框 96"/>
            <p:cNvSpPr txBox="1"/>
            <p:nvPr/>
          </p:nvSpPr>
          <p:spPr>
            <a:xfrm>
              <a:off x="1480084" y="2153806"/>
              <a:ext cx="2685518" cy="646331"/>
            </a:xfrm>
            <a:prstGeom prst="rect">
              <a:avLst/>
            </a:prstGeom>
            <a:noFill/>
          </p:spPr>
          <p:txBody>
            <a:bodyPr wrap="square" rtlCol="0">
              <a:spAutoFit/>
            </a:bodyPr>
            <a:lstStyle/>
            <a:p>
              <a:pPr algn="just"/>
              <a:r>
                <a:rPr lang="zh-CN" altLang="en-US" dirty="0" smtClean="0">
                  <a:solidFill>
                    <a:schemeClr val="bg1"/>
                  </a:solidFill>
                  <a:latin typeface="+mn-ea"/>
                </a:rPr>
                <a:t>滤波器性能受限于窗口大小</a:t>
              </a:r>
              <a:endParaRPr lang="zh-CN" altLang="en-US" dirty="0">
                <a:solidFill>
                  <a:schemeClr val="bg1"/>
                </a:solidFill>
                <a:latin typeface="+mn-ea"/>
              </a:endParaRPr>
            </a:p>
          </p:txBody>
        </p:sp>
      </p:grpSp>
    </p:spTree>
    <p:extLst>
      <p:ext uri="{BB962C8B-B14F-4D97-AF65-F5344CB8AC3E}">
        <p14:creationId xmlns:p14="http://schemas.microsoft.com/office/powerpoint/2010/main" val="1654909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5310184" y="116943"/>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绪论</a:t>
            </a:r>
          </a:p>
        </p:txBody>
      </p:sp>
      <p:sp>
        <p:nvSpPr>
          <p:cNvPr id="5" name="文本框 4"/>
          <p:cNvSpPr txBox="1"/>
          <p:nvPr/>
        </p:nvSpPr>
        <p:spPr>
          <a:xfrm>
            <a:off x="5973561" y="116943"/>
            <a:ext cx="2031325"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多重升压斩波电路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030985" y="113663"/>
            <a:ext cx="1338828" cy="369332"/>
          </a:xfrm>
          <a:prstGeom prst="rect">
            <a:avLst/>
          </a:prstGeom>
          <a:noFill/>
        </p:spPr>
        <p:txBody>
          <a:bodyPr wrap="none" rtlCol="0">
            <a:spAutoFit/>
          </a:bodyPr>
          <a:lstStyle/>
          <a:p>
            <a:r>
              <a:rPr lang="zh-CN" altLang="en-US" dirty="0" smtClean="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滤波器设计</a:t>
            </a:r>
            <a:endParaRPr lang="zh-CN" altLang="en-US" dirty="0">
              <a:solidFill>
                <a:srgbClr val="33CC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422011" y="109692"/>
            <a:ext cx="1569660"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仿真实验结果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59856" y="119796"/>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总结展望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0"/>
            <a:ext cx="1877050" cy="597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92D050"/>
                </a:solidFill>
                <a:latin typeface="+mn-ea"/>
              </a:rPr>
              <a:t>Part 3</a:t>
            </a:r>
            <a:endParaRPr lang="zh-CN" altLang="en-US" sz="2400" b="1" dirty="0">
              <a:solidFill>
                <a:srgbClr val="92D050"/>
              </a:solidFill>
              <a:latin typeface="+mn-ea"/>
            </a:endParaRPr>
          </a:p>
        </p:txBody>
      </p:sp>
      <p:sp>
        <p:nvSpPr>
          <p:cNvPr id="14" name="直角三角形 13"/>
          <p:cNvSpPr/>
          <p:nvPr/>
        </p:nvSpPr>
        <p:spPr>
          <a:xfrm>
            <a:off x="1877050" y="0"/>
            <a:ext cx="235204" cy="597392"/>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2096212" y="568473"/>
            <a:ext cx="10079746" cy="10235"/>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41477" y="163259"/>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021932"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77919"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1025763" y="170248"/>
            <a:ext cx="0" cy="273093"/>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624" y="1507961"/>
            <a:ext cx="8385318"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15275" y="1277128"/>
            <a:ext cx="1415772" cy="461665"/>
          </a:xfrm>
          <a:prstGeom prst="rect">
            <a:avLst/>
          </a:prstGeom>
          <a:noFill/>
        </p:spPr>
        <p:txBody>
          <a:bodyPr wrap="none" rtlCol="0">
            <a:spAutoFit/>
          </a:bodyPr>
          <a:lstStyle/>
          <a:p>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噪声模型</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063401" y="6055894"/>
            <a:ext cx="10044582" cy="0"/>
          </a:xfrm>
          <a:prstGeom prst="line">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127125" y="1833043"/>
            <a:ext cx="5406574" cy="400110"/>
            <a:chOff x="1267326" y="2135841"/>
            <a:chExt cx="5406574" cy="400110"/>
          </a:xfrm>
        </p:grpSpPr>
        <p:sp>
          <p:nvSpPr>
            <p:cNvPr id="65" name="椭圆 64"/>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6" name="文本框 65"/>
            <p:cNvSpPr txBox="1"/>
            <p:nvPr/>
          </p:nvSpPr>
          <p:spPr>
            <a:xfrm>
              <a:off x="1684544" y="2135841"/>
              <a:ext cx="4989356" cy="400110"/>
            </a:xfrm>
            <a:prstGeom prst="rect">
              <a:avLst/>
            </a:prstGeom>
            <a:noFill/>
          </p:spPr>
          <p:txBody>
            <a:bodyPr wrap="square" rtlCol="0">
              <a:spAutoFit/>
            </a:bodyPr>
            <a:lstStyle/>
            <a:p>
              <a:r>
                <a:rPr lang="zh-CN" altLang="en-US" sz="2000" dirty="0" smtClean="0">
                  <a:solidFill>
                    <a:schemeClr val="bg1"/>
                  </a:solidFill>
                  <a:latin typeface="+mn-ea"/>
                </a:rPr>
                <a:t>由脉冲噪声和高斯噪声组成</a:t>
              </a:r>
              <a:endParaRPr lang="zh-CN" altLang="en-US" sz="2000" dirty="0">
                <a:solidFill>
                  <a:schemeClr val="bg1"/>
                </a:solidFill>
                <a:latin typeface="+mn-ea"/>
              </a:endParaRPr>
            </a:p>
          </p:txBody>
        </p:sp>
      </p:grpSp>
      <p:grpSp>
        <p:nvGrpSpPr>
          <p:cNvPr id="67" name="组合 66"/>
          <p:cNvGrpSpPr/>
          <p:nvPr/>
        </p:nvGrpSpPr>
        <p:grpSpPr>
          <a:xfrm>
            <a:off x="1127125" y="2315658"/>
            <a:ext cx="5355972" cy="400110"/>
            <a:chOff x="1267326" y="2135841"/>
            <a:chExt cx="5355972" cy="400110"/>
          </a:xfrm>
        </p:grpSpPr>
        <p:sp>
          <p:nvSpPr>
            <p:cNvPr id="68" name="椭圆 67"/>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1684544" y="2135841"/>
              <a:ext cx="4938754" cy="400110"/>
            </a:xfrm>
            <a:prstGeom prst="rect">
              <a:avLst/>
            </a:prstGeom>
            <a:noFill/>
          </p:spPr>
          <p:txBody>
            <a:bodyPr wrap="square" rtlCol="0">
              <a:spAutoFit/>
            </a:bodyPr>
            <a:lstStyle/>
            <a:p>
              <a:r>
                <a:rPr lang="zh-CN" altLang="en-US" sz="2000" dirty="0" smtClean="0">
                  <a:solidFill>
                    <a:schemeClr val="bg1"/>
                  </a:solidFill>
                  <a:latin typeface="+mn-ea"/>
                </a:rPr>
                <a:t>噪声模型可以调整噪声的幅值和出现概率</a:t>
              </a:r>
              <a:endParaRPr lang="zh-CN" altLang="en-US" sz="2000" dirty="0">
                <a:solidFill>
                  <a:schemeClr val="bg1"/>
                </a:solidFill>
                <a:latin typeface="+mn-ea"/>
              </a:endParaRPr>
            </a:p>
          </p:txBody>
        </p:sp>
      </p:grpSp>
      <p:grpSp>
        <p:nvGrpSpPr>
          <p:cNvPr id="79" name="组合 78"/>
          <p:cNvGrpSpPr/>
          <p:nvPr/>
        </p:nvGrpSpPr>
        <p:grpSpPr>
          <a:xfrm>
            <a:off x="1127125" y="2811451"/>
            <a:ext cx="5406574" cy="400110"/>
            <a:chOff x="1267326" y="2135841"/>
            <a:chExt cx="5406574" cy="400110"/>
          </a:xfrm>
        </p:grpSpPr>
        <p:sp>
          <p:nvSpPr>
            <p:cNvPr id="80" name="椭圆 79"/>
            <p:cNvSpPr/>
            <p:nvPr/>
          </p:nvSpPr>
          <p:spPr>
            <a:xfrm>
              <a:off x="1267326" y="2245896"/>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1" name="文本框 80"/>
            <p:cNvSpPr txBox="1"/>
            <p:nvPr/>
          </p:nvSpPr>
          <p:spPr>
            <a:xfrm>
              <a:off x="1684544" y="2135841"/>
              <a:ext cx="4989356" cy="400110"/>
            </a:xfrm>
            <a:prstGeom prst="rect">
              <a:avLst/>
            </a:prstGeom>
            <a:noFill/>
          </p:spPr>
          <p:txBody>
            <a:bodyPr wrap="square" rtlCol="0">
              <a:spAutoFit/>
            </a:bodyPr>
            <a:lstStyle/>
            <a:p>
              <a:r>
                <a:rPr lang="zh-CN" altLang="en-US" sz="2000" dirty="0" smtClean="0">
                  <a:solidFill>
                    <a:schemeClr val="bg1"/>
                  </a:solidFill>
                  <a:latin typeface="+mn-ea"/>
                </a:rPr>
                <a:t>噪声模型表达式：</a:t>
              </a:r>
              <a:endParaRPr lang="zh-CN" altLang="en-US" sz="2000" dirty="0">
                <a:solidFill>
                  <a:schemeClr val="bg1"/>
                </a:solidFill>
                <a:latin typeface="+mn-ea"/>
              </a:endParaRPr>
            </a:p>
          </p:txBody>
        </p:sp>
      </p:gr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255622926"/>
              </p:ext>
            </p:extLst>
          </p:nvPr>
        </p:nvGraphicFramePr>
        <p:xfrm>
          <a:off x="2103120" y="3264408"/>
          <a:ext cx="4493623" cy="937281"/>
        </p:xfrm>
        <a:graphic>
          <a:graphicData uri="http://schemas.openxmlformats.org/presentationml/2006/ole">
            <mc:AlternateContent xmlns:mc="http://schemas.openxmlformats.org/markup-compatibility/2006">
              <mc:Choice xmlns:v="urn:schemas-microsoft-com:vml" Requires="v">
                <p:oleObj spid="_x0000_s3101" name="Equation" r:id="rId4" imgW="2070100" imgH="558800" progId="Equation.DSMT4">
                  <p:embed/>
                </p:oleObj>
              </mc:Choice>
              <mc:Fallback>
                <p:oleObj name="Equation" r:id="rId4" imgW="2070100" imgH="558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120" y="3264408"/>
                        <a:ext cx="4493623" cy="937281"/>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159324858"/>
              </p:ext>
            </p:extLst>
          </p:nvPr>
        </p:nvGraphicFramePr>
        <p:xfrm>
          <a:off x="2086872" y="4265990"/>
          <a:ext cx="386253" cy="315342"/>
        </p:xfrm>
        <a:graphic>
          <a:graphicData uri="http://schemas.openxmlformats.org/presentationml/2006/ole">
            <mc:AlternateContent xmlns:mc="http://schemas.openxmlformats.org/markup-compatibility/2006">
              <mc:Choice xmlns:v="urn:schemas-microsoft-com:vml" Requires="v">
                <p:oleObj spid="_x0000_s3102" name="Equation" r:id="rId6" imgW="165028" imgH="228501" progId="Equation.DSMT4">
                  <p:embed/>
                </p:oleObj>
              </mc:Choice>
              <mc:Fallback>
                <p:oleObj name="Equation" r:id="rId6" imgW="165028" imgH="228501"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6872" y="4265990"/>
                        <a:ext cx="386253" cy="315342"/>
                      </a:xfrm>
                      <a:prstGeom prst="rect">
                        <a:avLst/>
                      </a:prstGeom>
                      <a:noFill/>
                    </p:spPr>
                  </p:pic>
                </p:oleObj>
              </mc:Fallback>
            </mc:AlternateContent>
          </a:graphicData>
        </a:graphic>
      </p:graphicFrame>
      <p:sp>
        <p:nvSpPr>
          <p:cNvPr id="34" name="文本框 33"/>
          <p:cNvSpPr txBox="1"/>
          <p:nvPr/>
        </p:nvSpPr>
        <p:spPr>
          <a:xfrm>
            <a:off x="2405432" y="4260358"/>
            <a:ext cx="1210588" cy="338554"/>
          </a:xfrm>
          <a:prstGeom prst="rect">
            <a:avLst/>
          </a:prstGeom>
          <a:noFill/>
        </p:spPr>
        <p:txBody>
          <a:bodyPr wrap="none" rtlCol="0">
            <a:spAutoFit/>
          </a:bodyPr>
          <a:lstStyle/>
          <a:p>
            <a:r>
              <a:rPr lang="zh-CN" altLang="en-US" sz="1600" dirty="0" smtClean="0"/>
              <a:t>：噪声序列</a:t>
            </a:r>
            <a:endParaRPr lang="zh-CN" altLang="en-US" sz="1600" dirty="0"/>
          </a:p>
        </p:txBody>
      </p:sp>
      <p:graphicFrame>
        <p:nvGraphicFramePr>
          <p:cNvPr id="36" name="对象 35"/>
          <p:cNvGraphicFramePr>
            <a:graphicFrameLocks noChangeAspect="1"/>
          </p:cNvGraphicFramePr>
          <p:nvPr>
            <p:extLst>
              <p:ext uri="{D42A27DB-BD31-4B8C-83A1-F6EECF244321}">
                <p14:modId xmlns:p14="http://schemas.microsoft.com/office/powerpoint/2010/main" val="3007951293"/>
              </p:ext>
            </p:extLst>
          </p:nvPr>
        </p:nvGraphicFramePr>
        <p:xfrm>
          <a:off x="2056280" y="4907909"/>
          <a:ext cx="434993" cy="354563"/>
        </p:xfrm>
        <a:graphic>
          <a:graphicData uri="http://schemas.openxmlformats.org/presentationml/2006/ole">
            <mc:AlternateContent xmlns:mc="http://schemas.openxmlformats.org/markup-compatibility/2006">
              <mc:Choice xmlns:v="urn:schemas-microsoft-com:vml" Requires="v">
                <p:oleObj spid="_x0000_s3103" name="Equation" r:id="rId8" imgW="342751" imgH="241195" progId="Equation.DSMT4">
                  <p:embed/>
                </p:oleObj>
              </mc:Choice>
              <mc:Fallback>
                <p:oleObj name="Equation" r:id="rId8" imgW="342751" imgH="24119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6280" y="4907909"/>
                        <a:ext cx="434993" cy="354563"/>
                      </a:xfrm>
                      <a:prstGeom prst="rect">
                        <a:avLst/>
                      </a:prstGeom>
                      <a:noFill/>
                    </p:spPr>
                  </p:pic>
                </p:oleObj>
              </mc:Fallback>
            </mc:AlternateContent>
          </a:graphicData>
        </a:graphic>
      </p:graphicFrame>
      <p:sp>
        <p:nvSpPr>
          <p:cNvPr id="98" name="文本框 97"/>
          <p:cNvSpPr txBox="1"/>
          <p:nvPr/>
        </p:nvSpPr>
        <p:spPr>
          <a:xfrm>
            <a:off x="2399211" y="4953939"/>
            <a:ext cx="1620957" cy="338554"/>
          </a:xfrm>
          <a:prstGeom prst="rect">
            <a:avLst/>
          </a:prstGeom>
          <a:noFill/>
        </p:spPr>
        <p:txBody>
          <a:bodyPr wrap="none" rtlCol="0">
            <a:spAutoFit/>
          </a:bodyPr>
          <a:lstStyle/>
          <a:p>
            <a:r>
              <a:rPr lang="zh-CN" altLang="en-US" sz="1600" dirty="0" smtClean="0"/>
              <a:t>：高斯噪声增益</a:t>
            </a:r>
            <a:endParaRPr lang="zh-CN" altLang="en-US" sz="1600" dirty="0"/>
          </a:p>
        </p:txBody>
      </p:sp>
      <p:sp>
        <p:nvSpPr>
          <p:cNvPr id="37" name="Rectangle 12"/>
          <p:cNvSpPr>
            <a:spLocks noChangeArrowheads="1"/>
          </p:cNvSpPr>
          <p:nvPr/>
        </p:nvSpPr>
        <p:spPr bwMode="auto">
          <a:xfrm>
            <a:off x="1306286" y="709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1640020068"/>
              </p:ext>
            </p:extLst>
          </p:nvPr>
        </p:nvGraphicFramePr>
        <p:xfrm>
          <a:off x="2090058" y="5234478"/>
          <a:ext cx="409575" cy="363892"/>
        </p:xfrm>
        <a:graphic>
          <a:graphicData uri="http://schemas.openxmlformats.org/presentationml/2006/ole">
            <mc:AlternateContent xmlns:mc="http://schemas.openxmlformats.org/markup-compatibility/2006">
              <mc:Choice xmlns:v="urn:schemas-microsoft-com:vml" Requires="v">
                <p:oleObj spid="_x0000_s3104" name="Equation" r:id="rId10" imgW="406224" imgH="241195" progId="Equation.DSMT4">
                  <p:embed/>
                </p:oleObj>
              </mc:Choice>
              <mc:Fallback>
                <p:oleObj name="Equation" r:id="rId10" imgW="406224" imgH="241195"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0058" y="5234478"/>
                        <a:ext cx="409575" cy="363892"/>
                      </a:xfrm>
                      <a:prstGeom prst="rect">
                        <a:avLst/>
                      </a:prstGeom>
                      <a:noFill/>
                    </p:spPr>
                  </p:pic>
                </p:oleObj>
              </mc:Fallback>
            </mc:AlternateContent>
          </a:graphicData>
        </a:graphic>
      </p:graphicFrame>
      <p:sp>
        <p:nvSpPr>
          <p:cNvPr id="99" name="文本框 98"/>
          <p:cNvSpPr txBox="1"/>
          <p:nvPr/>
        </p:nvSpPr>
        <p:spPr>
          <a:xfrm>
            <a:off x="1982443" y="5610191"/>
            <a:ext cx="3733714" cy="338554"/>
          </a:xfrm>
          <a:prstGeom prst="rect">
            <a:avLst/>
          </a:prstGeom>
          <a:noFill/>
        </p:spPr>
        <p:txBody>
          <a:bodyPr wrap="none" rtlCol="0">
            <a:spAutoFit/>
          </a:bodyPr>
          <a:lstStyle/>
          <a:p>
            <a:r>
              <a:rPr lang="en-US" altLang="zh-CN" sz="1600" dirty="0" smtClean="0"/>
              <a:t>Rand</a:t>
            </a:r>
            <a:r>
              <a:rPr lang="zh-CN" altLang="en-US" sz="1600" dirty="0" smtClean="0"/>
              <a:t>：</a:t>
            </a:r>
            <a:r>
              <a:rPr lang="zh-CN" altLang="zh-CN" sz="1600" dirty="0"/>
              <a:t>满足标准正态分布的一个随机数</a:t>
            </a:r>
            <a:endParaRPr lang="zh-CN" altLang="en-US" sz="1600" dirty="0"/>
          </a:p>
        </p:txBody>
      </p:sp>
      <p:sp>
        <p:nvSpPr>
          <p:cNvPr id="100" name="文本框 99"/>
          <p:cNvSpPr txBox="1"/>
          <p:nvPr/>
        </p:nvSpPr>
        <p:spPr>
          <a:xfrm>
            <a:off x="2405432" y="5277401"/>
            <a:ext cx="1620957" cy="338554"/>
          </a:xfrm>
          <a:prstGeom prst="rect">
            <a:avLst/>
          </a:prstGeom>
          <a:noFill/>
        </p:spPr>
        <p:txBody>
          <a:bodyPr wrap="none" rtlCol="0">
            <a:spAutoFit/>
          </a:bodyPr>
          <a:lstStyle/>
          <a:p>
            <a:r>
              <a:rPr lang="zh-CN" altLang="en-US" sz="1600" dirty="0" smtClean="0"/>
              <a:t>：脉冲噪声增益</a:t>
            </a:r>
            <a:endParaRPr lang="zh-CN" altLang="en-US" sz="1600" dirty="0"/>
          </a:p>
        </p:txBody>
      </p:sp>
      <p:sp>
        <p:nvSpPr>
          <p:cNvPr id="101" name="文本框 100"/>
          <p:cNvSpPr txBox="1"/>
          <p:nvPr/>
        </p:nvSpPr>
        <p:spPr>
          <a:xfrm>
            <a:off x="1976222" y="4596260"/>
            <a:ext cx="4788490" cy="338554"/>
          </a:xfrm>
          <a:prstGeom prst="rect">
            <a:avLst/>
          </a:prstGeom>
          <a:noFill/>
        </p:spPr>
        <p:txBody>
          <a:bodyPr wrap="none" rtlCol="0">
            <a:spAutoFit/>
          </a:bodyPr>
          <a:lstStyle/>
          <a:p>
            <a:r>
              <a:rPr lang="en-US" altLang="zh-CN" sz="1600" dirty="0" smtClean="0"/>
              <a:t>    P   </a:t>
            </a:r>
            <a:r>
              <a:rPr lang="zh-CN" altLang="en-US" sz="1600" dirty="0" smtClean="0"/>
              <a:t>：脉冲噪声出现概率，</a:t>
            </a:r>
            <a:r>
              <a:rPr lang="en-US" altLang="zh-CN" sz="1600" dirty="0" smtClean="0"/>
              <a:t>1-p</a:t>
            </a:r>
            <a:r>
              <a:rPr lang="zh-CN" altLang="en-US" sz="1600" dirty="0" smtClean="0"/>
              <a:t>为高斯噪声出现概率</a:t>
            </a:r>
            <a:endParaRPr lang="zh-CN" altLang="en-US" sz="1600" dirty="0"/>
          </a:p>
        </p:txBody>
      </p:sp>
      <p:pic>
        <p:nvPicPr>
          <p:cNvPr id="102" name="图片 101" descr="F:\studying\studying subjects\abnormal signal dection\滤波效果波形输出截图\实验原始信号.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768558" y="1711144"/>
            <a:ext cx="2800196" cy="1800000"/>
          </a:xfrm>
          <a:prstGeom prst="rect">
            <a:avLst/>
          </a:prstGeom>
          <a:noFill/>
          <a:ln>
            <a:noFill/>
          </a:ln>
        </p:spPr>
      </p:pic>
      <p:pic>
        <p:nvPicPr>
          <p:cNvPr id="103" name="图片 102" descr="C:\Users\mike\Desktop\论文图片\噪声模型效果.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767003" y="3899172"/>
            <a:ext cx="2800196" cy="1800000"/>
          </a:xfrm>
          <a:prstGeom prst="rect">
            <a:avLst/>
          </a:prstGeom>
          <a:noFill/>
          <a:ln>
            <a:noFill/>
          </a:ln>
        </p:spPr>
      </p:pic>
      <p:sp>
        <p:nvSpPr>
          <p:cNvPr id="104" name="文本框 103"/>
          <p:cNvSpPr txBox="1"/>
          <p:nvPr/>
        </p:nvSpPr>
        <p:spPr>
          <a:xfrm>
            <a:off x="7761513" y="3498556"/>
            <a:ext cx="2808515" cy="276999"/>
          </a:xfrm>
          <a:prstGeom prst="rect">
            <a:avLst/>
          </a:prstGeom>
          <a:noFill/>
        </p:spPr>
        <p:txBody>
          <a:bodyPr wrap="square" rtlCol="0">
            <a:spAutoFit/>
          </a:bodyPr>
          <a:lstStyle/>
          <a:p>
            <a:pPr algn="ctr"/>
            <a:r>
              <a:rPr lang="zh-CN" altLang="en-US" sz="1200" dirty="0">
                <a:solidFill>
                  <a:schemeClr val="bg1"/>
                </a:solidFill>
                <a:latin typeface="+mn-ea"/>
              </a:rPr>
              <a:t>原始实验电路信号</a:t>
            </a:r>
            <a:endParaRPr lang="zh-CN" altLang="en-US" sz="1200" dirty="0">
              <a:solidFill>
                <a:schemeClr val="bg1"/>
              </a:solidFill>
              <a:latin typeface="+mn-ea"/>
            </a:endParaRPr>
          </a:p>
        </p:txBody>
      </p:sp>
      <p:sp>
        <p:nvSpPr>
          <p:cNvPr id="105" name="文本框 104"/>
          <p:cNvSpPr txBox="1"/>
          <p:nvPr/>
        </p:nvSpPr>
        <p:spPr>
          <a:xfrm>
            <a:off x="7815941" y="5686584"/>
            <a:ext cx="2808515" cy="276999"/>
          </a:xfrm>
          <a:prstGeom prst="rect">
            <a:avLst/>
          </a:prstGeom>
          <a:noFill/>
        </p:spPr>
        <p:txBody>
          <a:bodyPr wrap="square" rtlCol="0">
            <a:spAutoFit/>
          </a:bodyPr>
          <a:lstStyle/>
          <a:p>
            <a:pPr algn="ctr"/>
            <a:r>
              <a:rPr lang="zh-CN" altLang="en-US" sz="1200" dirty="0" smtClean="0">
                <a:solidFill>
                  <a:schemeClr val="bg1"/>
                </a:solidFill>
                <a:latin typeface="+mn-ea"/>
              </a:rPr>
              <a:t>叠加噪声的仿真信号</a:t>
            </a:r>
            <a:endParaRPr lang="zh-CN" altLang="en-US" sz="1200" dirty="0">
              <a:solidFill>
                <a:schemeClr val="bg1"/>
              </a:solidFill>
              <a:latin typeface="+mn-ea"/>
            </a:endParaRPr>
          </a:p>
        </p:txBody>
      </p:sp>
    </p:spTree>
    <p:extLst>
      <p:ext uri="{BB962C8B-B14F-4D97-AF65-F5344CB8AC3E}">
        <p14:creationId xmlns:p14="http://schemas.microsoft.com/office/powerpoint/2010/main" val="1432420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1130</Words>
  <Application>Microsoft Office PowerPoint</Application>
  <PresentationFormat>宽屏</PresentationFormat>
  <Paragraphs>261</Paragraphs>
  <Slides>17</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6" baseType="lpstr">
      <vt:lpstr>宋体</vt:lpstr>
      <vt:lpstr>微软雅黑</vt:lpstr>
      <vt:lpstr>Arial</vt:lpstr>
      <vt:lpstr>Calibri</vt:lpstr>
      <vt:lpstr>Calibri Light</vt:lpstr>
      <vt:lpstr>Times New Roman</vt:lpstr>
      <vt:lpstr>Office 主题</vt:lpstr>
      <vt:lpstr>Microsoft Visio 绘图</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杨俊杰</dc:creator>
  <cp:lastModifiedBy>mike</cp:lastModifiedBy>
  <cp:revision>46</cp:revision>
  <dcterms:created xsi:type="dcterms:W3CDTF">2016-05-30T06:42:20Z</dcterms:created>
  <dcterms:modified xsi:type="dcterms:W3CDTF">2016-05-31T03:13:34Z</dcterms:modified>
</cp:coreProperties>
</file>