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5" r:id="rId3"/>
    <p:sldId id="257" r:id="rId4"/>
    <p:sldId id="258" r:id="rId5"/>
    <p:sldId id="259" r:id="rId6"/>
    <p:sldId id="262" r:id="rId7"/>
    <p:sldId id="261" r:id="rId8"/>
    <p:sldId id="263" r:id="rId9"/>
    <p:sldId id="264"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A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766BF-D8B0-D583-1E7B-88C6051417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1508FB-2C49-33AB-0539-D25D1E64D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656DB7-85F4-3578-FAA9-9EA62AEBB026}"/>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ED8B114B-EC52-0E85-4D51-FBD7481016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4FEE5-48E9-4AB5-9E2D-DC75CDC5CEEB}"/>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286409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3C76A-D73F-8202-4B7D-3187339F2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516C0A-20E5-70CF-C1B6-C8F4697AAD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5C1D9A-B095-769B-2C95-F40FC1E3063D}"/>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1AA468D7-8C6D-3B4E-2EB0-9938549A6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BC159-ACEE-6BA0-382A-FC1C6E4DD4BD}"/>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391728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E1A509-5359-5EEF-74A3-44B24AB1BC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93A8A4-B39C-B508-AE32-75A53EFDF5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EB2DAD-4C00-3A18-FE27-3FE5F1361309}"/>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AC1CDD63-5F62-FEBE-B4E9-9497211BF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539B74-0EB2-BBA4-B52A-0F14EE916F16}"/>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9492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D2BC1-9A22-858C-BC24-B42856E380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9434A9-CD77-CEBC-A897-9C30AEE257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3CB67A-8D4C-CBF9-8848-3A0C75969638}"/>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A73CD7EF-A45E-0E9E-6BCF-DC6483748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E9157-2082-9E0F-241F-4EA8FD64083F}"/>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303080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23A14-98AA-A11F-AAFB-694E3FAB95C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7FDA78-C2AC-0C0A-FF4B-67A5CEF511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1AAF77-FD39-7828-EE80-4E55504A4695}"/>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DC73877E-FF1B-E376-3F27-C42E1BC72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837DE-64E8-2CC6-12FE-FDD362D5FE80}"/>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69811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3EACD-5C66-D8AD-47E1-618807974F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F5E828-68B0-1BEE-FFDF-1D891A22EF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664758-9B1A-A51B-B3B7-C58FCC0B63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1C2D54-1316-55AA-7BCE-9F849934E3E7}"/>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8FEA6B3F-7225-17A3-56FC-C7C5C45DDA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599F0F-E5A7-8412-0C90-99E4BA5046C3}"/>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410142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54652-2494-FADB-1380-D2BF629C54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C5569-A7F9-150A-089D-152EB3337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96516C-7F77-E587-35A8-4667986F85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3F7781-8A78-AD89-D248-1553BBB89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F993AD-1937-CE08-39E3-40D186493B4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4A4D559-B432-C33B-C0AE-FF208E6EB141}"/>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8" name="页脚占位符 7">
            <a:extLst>
              <a:ext uri="{FF2B5EF4-FFF2-40B4-BE49-F238E27FC236}">
                <a16:creationId xmlns:a16="http://schemas.microsoft.com/office/drawing/2014/main" id="{D2C0CB24-31E2-C87D-5B78-C270B966AD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8C04A0-808F-D759-4048-070ED0EF4A30}"/>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212756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ABF12-9A5B-031B-CA3E-2D9B64B05A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463D44-54D3-5A95-35BA-687D871849FB}"/>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4" name="页脚占位符 3">
            <a:extLst>
              <a:ext uri="{FF2B5EF4-FFF2-40B4-BE49-F238E27FC236}">
                <a16:creationId xmlns:a16="http://schemas.microsoft.com/office/drawing/2014/main" id="{7A82B31C-0FF5-6D23-A174-083F0D0A2C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1E6BD4-E467-E558-373B-DD5DB01F5B1E}"/>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397127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02FA21-10AF-92AB-9385-12F1C27DA28A}"/>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3" name="页脚占位符 2">
            <a:extLst>
              <a:ext uri="{FF2B5EF4-FFF2-40B4-BE49-F238E27FC236}">
                <a16:creationId xmlns:a16="http://schemas.microsoft.com/office/drawing/2014/main" id="{88A250E1-7927-5343-8A54-41B825DBBC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969667-FED7-BAE9-EFFF-AFF2B5558655}"/>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355594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76D9F-D314-A34E-D58A-5B50C76B6C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266C41-FAC4-5B19-F094-673E902B6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8E5104-B023-425A-5E47-9D4C50963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C98A8F-1EBC-3BB9-DCD1-AB714938484C}"/>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57873B23-CD4E-D50A-9C91-79975F1D2A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9C2268-379E-5A54-EE7B-CE73E7E29419}"/>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168680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DD588-4819-57AF-7FAC-315EEB84D0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A1D5DE4-347C-B6F0-D4B1-EE174DB49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7AD136-752E-1F6E-76A8-4A10E2CB0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B873C4-779A-802A-6618-EE926234279C}"/>
              </a:ext>
            </a:extLst>
          </p:cNvPr>
          <p:cNvSpPr>
            <a:spLocks noGrp="1"/>
          </p:cNvSpPr>
          <p:nvPr>
            <p:ph type="dt" sz="half" idx="10"/>
          </p:nvPr>
        </p:nvSpPr>
        <p:spPr/>
        <p:txBody>
          <a:bodyPr/>
          <a:lstStyle/>
          <a:p>
            <a:fld id="{054C9D65-9133-4374-BD64-90C4E890B494}"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3785008A-0F4B-7EB6-1550-32AC86C117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8861CA-5ADF-8433-F719-0DE4C25FDEAA}"/>
              </a:ext>
            </a:extLst>
          </p:cNvPr>
          <p:cNvSpPr>
            <a:spLocks noGrp="1"/>
          </p:cNvSpPr>
          <p:nvPr>
            <p:ph type="sldNum" sz="quarter" idx="12"/>
          </p:nvPr>
        </p:nvSpPr>
        <p:spPr/>
        <p:txBody>
          <a:body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165656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F525C2-3E80-4369-4570-BCD2B91D6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B9F51D-2A45-9C13-3D39-53E6DB665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D41CA8-EDDC-7ADF-3D21-B619C8E9D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C9D65-9133-4374-BD64-90C4E890B494}"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32A9367A-CDAE-FBA2-9B79-83C1CC1F8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7D8A96-EEE6-3C30-06B9-BD1C7D4CE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5F50E-7643-4E3A-87E7-4D8B3CD97F5B}" type="slidenum">
              <a:rPr lang="zh-CN" altLang="en-US" smtClean="0"/>
              <a:t>‹#›</a:t>
            </a:fld>
            <a:endParaRPr lang="zh-CN" altLang="en-US"/>
          </a:p>
        </p:txBody>
      </p:sp>
    </p:spTree>
    <p:extLst>
      <p:ext uri="{BB962C8B-B14F-4D97-AF65-F5344CB8AC3E}">
        <p14:creationId xmlns:p14="http://schemas.microsoft.com/office/powerpoint/2010/main" val="102254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骑自行车">
            <a:extLst>
              <a:ext uri="{FF2B5EF4-FFF2-40B4-BE49-F238E27FC236}">
                <a16:creationId xmlns:a16="http://schemas.microsoft.com/office/drawing/2014/main" id="{050F3605-702C-A5B4-3FDB-8611070C10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74" y="1630018"/>
            <a:ext cx="914400" cy="914400"/>
          </a:xfrm>
          <a:prstGeom prst="rect">
            <a:avLst/>
          </a:prstGeom>
        </p:spPr>
      </p:pic>
      <p:sp>
        <p:nvSpPr>
          <p:cNvPr id="8" name="内容占位符 2">
            <a:extLst>
              <a:ext uri="{FF2B5EF4-FFF2-40B4-BE49-F238E27FC236}">
                <a16:creationId xmlns:a16="http://schemas.microsoft.com/office/drawing/2014/main" id="{7F4571BF-5332-B01E-AE2C-AB827F184795}"/>
              </a:ext>
            </a:extLst>
          </p:cNvPr>
          <p:cNvSpPr>
            <a:spLocks noGrp="1"/>
          </p:cNvSpPr>
          <p:nvPr>
            <p:ph idx="1"/>
          </p:nvPr>
        </p:nvSpPr>
        <p:spPr>
          <a:xfrm>
            <a:off x="3268870" y="457200"/>
            <a:ext cx="7289799" cy="5533496"/>
          </a:xfrm>
        </p:spPr>
        <p:txBody>
          <a:bodyPr anchor="ctr">
            <a:normAutofit/>
          </a:bodyPr>
          <a:lstStyle/>
          <a:p>
            <a:pPr marL="0" indent="0">
              <a:buNone/>
            </a:pPr>
            <a:endParaRPr lang="en-US" altLang="zh-CN" dirty="0">
              <a:solidFill>
                <a:schemeClr val="accent5"/>
              </a:solidFill>
              <a:latin typeface="Microsoft JhengHei" panose="020B0604030504040204" pitchFamily="34" charset="-120"/>
              <a:ea typeface="Microsoft JhengHei" panose="020B0604030504040204" pitchFamily="34" charset="-120"/>
              <a:cs typeface="Arial" panose="020B0604020202020204" pitchFamily="34" charset="0"/>
            </a:endParaRPr>
          </a:p>
          <a:p>
            <a:pPr marL="0" indent="0">
              <a:buNone/>
            </a:pPr>
            <a:r>
              <a:rPr lang="en-US" altLang="zh-CN"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Differences </a:t>
            </a:r>
            <a:r>
              <a:rPr lang="en-US" altLang="zh-CN" b="1" i="0" u="none" strike="noStrike" dirty="0">
                <a:solidFill>
                  <a:schemeClr val="accent1"/>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between casual and annual members riders using </a:t>
            </a:r>
            <a:r>
              <a:rPr lang="en-US" altLang="zh-CN" b="1" i="0" u="none" strike="noStrike" dirty="0" err="1">
                <a:solidFill>
                  <a:schemeClr val="accent1"/>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Cyclistic</a:t>
            </a:r>
            <a:r>
              <a:rPr lang="en-US" altLang="zh-CN" b="1" i="0" u="none" strike="noStrike" dirty="0">
                <a:solidFill>
                  <a:schemeClr val="accent1"/>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 bikes </a:t>
            </a:r>
            <a:r>
              <a:rPr lang="en-US" altLang="zh-CN"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which can </a:t>
            </a:r>
            <a:r>
              <a:rPr lang="en-US" altLang="zh-CN" b="1" i="0" u="none" strike="noStrike" dirty="0">
                <a:solidFill>
                  <a:schemeClr val="accent1"/>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help turning casual into annual members</a:t>
            </a:r>
          </a:p>
          <a:p>
            <a:pPr marL="0" indent="0">
              <a:buNone/>
            </a:pPr>
            <a:endParaRPr lang="en-US" altLang="zh-CN" b="1" dirty="0">
              <a:solidFill>
                <a:schemeClr val="accent1"/>
              </a:solidFill>
              <a:latin typeface="Microsoft JhengHei" panose="020B0604030504040204" pitchFamily="34" charset="-120"/>
              <a:ea typeface="Microsoft JhengHei" panose="020B0604030504040204" pitchFamily="34" charset="-120"/>
              <a:cs typeface="Arial" panose="020B0604020202020204" pitchFamily="34" charset="0"/>
            </a:endParaRPr>
          </a:p>
          <a:p>
            <a:pPr marL="0" indent="0">
              <a:buNone/>
            </a:pPr>
            <a:r>
              <a:rPr lang="en-US" altLang="zh-CN"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2022-12-25</a:t>
            </a:r>
            <a:endParaRPr lang="zh-CN" altLang="en-US"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r>
              <a:rPr lang="en-US" altLang="zh-CN" dirty="0" err="1">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Slinae</a:t>
            </a:r>
            <a:r>
              <a:rPr lang="en-US" altLang="zh-CN"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 Lin</a:t>
            </a:r>
          </a:p>
        </p:txBody>
      </p:sp>
    </p:spTree>
    <p:extLst>
      <p:ext uri="{BB962C8B-B14F-4D97-AF65-F5344CB8AC3E}">
        <p14:creationId xmlns:p14="http://schemas.microsoft.com/office/powerpoint/2010/main" val="31015483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489531-59F5-B0B7-C54B-C44CC416C453}"/>
              </a:ext>
            </a:extLst>
          </p:cNvPr>
          <p:cNvSpPr>
            <a:spLocks noGrp="1"/>
          </p:cNvSpPr>
          <p:nvPr>
            <p:ph idx="1"/>
          </p:nvPr>
        </p:nvSpPr>
        <p:spPr>
          <a:xfrm>
            <a:off x="797169" y="1505633"/>
            <a:ext cx="10515600" cy="4351827"/>
          </a:xfrm>
        </p:spPr>
        <p:txBody>
          <a:bodyPr/>
          <a:lstStyle/>
          <a:p>
            <a:r>
              <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start station for the casual different from top 10 start station for the member</a:t>
            </a:r>
          </a:p>
          <a:p>
            <a:pPr marL="0" indent="0">
              <a:buNone/>
            </a:pPr>
            <a:endParaRPr lang="en-US" altLang="zh-CN" dirty="0"/>
          </a:p>
        </p:txBody>
      </p:sp>
      <p:sp>
        <p:nvSpPr>
          <p:cNvPr id="13" name="标题 12">
            <a:extLst>
              <a:ext uri="{FF2B5EF4-FFF2-40B4-BE49-F238E27FC236}">
                <a16:creationId xmlns:a16="http://schemas.microsoft.com/office/drawing/2014/main" id="{B9C36461-713A-EAAB-B49F-26D447B43D7F}"/>
              </a:ext>
            </a:extLst>
          </p:cNvPr>
          <p:cNvSpPr txBox="1">
            <a:spLocks noGrp="1"/>
          </p:cNvSpPr>
          <p:nvPr>
            <p:ph type="title"/>
          </p:nvPr>
        </p:nvSpPr>
        <p:spPr>
          <a:xfrm>
            <a:off x="939325" y="712015"/>
            <a:ext cx="9485243" cy="646331"/>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Start Station Difference</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graphicFrame>
        <p:nvGraphicFramePr>
          <p:cNvPr id="15" name="表格 14">
            <a:extLst>
              <a:ext uri="{FF2B5EF4-FFF2-40B4-BE49-F238E27FC236}">
                <a16:creationId xmlns:a16="http://schemas.microsoft.com/office/drawing/2014/main" id="{2B97BC76-2182-13FE-E1AE-38461B100E39}"/>
              </a:ext>
            </a:extLst>
          </p:cNvPr>
          <p:cNvGraphicFramePr>
            <a:graphicFrameLocks noGrp="1"/>
          </p:cNvGraphicFramePr>
          <p:nvPr>
            <p:extLst>
              <p:ext uri="{D42A27DB-BD31-4B8C-83A1-F6EECF244321}">
                <p14:modId xmlns:p14="http://schemas.microsoft.com/office/powerpoint/2010/main" val="1169205790"/>
              </p:ext>
            </p:extLst>
          </p:nvPr>
        </p:nvGraphicFramePr>
        <p:xfrm>
          <a:off x="1126435" y="2292626"/>
          <a:ext cx="7858539" cy="2676941"/>
        </p:xfrm>
        <a:graphic>
          <a:graphicData uri="http://schemas.openxmlformats.org/drawingml/2006/table">
            <a:tbl>
              <a:tblPr/>
              <a:tblGrid>
                <a:gridCol w="3853573">
                  <a:extLst>
                    <a:ext uri="{9D8B030D-6E8A-4147-A177-3AD203B41FA5}">
                      <a16:colId xmlns:a16="http://schemas.microsoft.com/office/drawing/2014/main" val="3089409828"/>
                    </a:ext>
                  </a:extLst>
                </a:gridCol>
                <a:gridCol w="4004966">
                  <a:extLst>
                    <a:ext uri="{9D8B030D-6E8A-4147-A177-3AD203B41FA5}">
                      <a16:colId xmlns:a16="http://schemas.microsoft.com/office/drawing/2014/main" val="2674507074"/>
                    </a:ext>
                  </a:extLst>
                </a:gridCol>
              </a:tblGrid>
              <a:tr h="238996">
                <a:tc>
                  <a:txBody>
                    <a:bodyPr/>
                    <a:lstStyle/>
                    <a:p>
                      <a:pPr algn="l" fontAlgn="ctr"/>
                      <a:r>
                        <a:rPr lang="en-US" sz="1400" b="1"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Start Station for the  Casual</a:t>
                      </a:r>
                    </a:p>
                  </a:txBody>
                  <a:tcPr marL="9525" marR="9525" marT="9525" marB="0" anchor="ctr">
                    <a:lnL>
                      <a:noFill/>
                    </a:lnL>
                    <a:lnR>
                      <a:noFill/>
                    </a:lnR>
                    <a:lnT>
                      <a:noFill/>
                    </a:lnT>
                    <a:lnB>
                      <a:noFill/>
                    </a:lnB>
                  </a:tcPr>
                </a:tc>
                <a:tc>
                  <a:txBody>
                    <a:bodyPr/>
                    <a:lstStyle/>
                    <a:p>
                      <a:pPr algn="l" fontAlgn="ctr"/>
                      <a:r>
                        <a:rPr lang="en-US" sz="1400" b="1"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Start Station for the  Member</a:t>
                      </a:r>
                    </a:p>
                  </a:txBody>
                  <a:tcPr marL="9525" marR="9525" marT="9525" marB="0" anchor="ctr">
                    <a:lnL>
                      <a:noFill/>
                    </a:lnL>
                    <a:lnR>
                      <a:noFill/>
                    </a:lnR>
                    <a:lnT>
                      <a:noFill/>
                    </a:lnT>
                    <a:lnB>
                      <a:noFill/>
                    </a:lnB>
                  </a:tcPr>
                </a:tc>
                <a:extLst>
                  <a:ext uri="{0D108BD9-81ED-4DB2-BD59-A6C34878D82A}">
                    <a16:rowId xmlns:a16="http://schemas.microsoft.com/office/drawing/2014/main" val="2116043294"/>
                  </a:ext>
                </a:extLst>
              </a:tr>
              <a:tr h="238996">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13022</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TA1307000039</a:t>
                      </a:r>
                    </a:p>
                  </a:txBody>
                  <a:tcPr marL="9525" marR="9525" marT="9525" marB="0" anchor="ctr">
                    <a:lnL>
                      <a:noFill/>
                    </a:lnL>
                    <a:lnR>
                      <a:noFill/>
                    </a:lnR>
                    <a:lnT>
                      <a:noFill/>
                    </a:lnT>
                    <a:lnB>
                      <a:noFill/>
                    </a:lnB>
                  </a:tcPr>
                </a:tc>
                <a:extLst>
                  <a:ext uri="{0D108BD9-81ED-4DB2-BD59-A6C34878D82A}">
                    <a16:rowId xmlns:a16="http://schemas.microsoft.com/office/drawing/2014/main" val="1324436506"/>
                  </a:ext>
                </a:extLst>
              </a:tr>
              <a:tr h="238996">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13300</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TA1308000050</a:t>
                      </a:r>
                    </a:p>
                  </a:txBody>
                  <a:tcPr marL="9525" marR="9525" marT="9525" marB="0" anchor="ctr">
                    <a:lnL>
                      <a:noFill/>
                    </a:lnL>
                    <a:lnR>
                      <a:noFill/>
                    </a:lnR>
                    <a:lnT>
                      <a:noFill/>
                    </a:lnT>
                    <a:lnB>
                      <a:noFill/>
                    </a:lnB>
                  </a:tcPr>
                </a:tc>
                <a:extLst>
                  <a:ext uri="{0D108BD9-81ED-4DB2-BD59-A6C34878D82A}">
                    <a16:rowId xmlns:a16="http://schemas.microsoft.com/office/drawing/2014/main" val="1992526106"/>
                  </a:ext>
                </a:extLst>
              </a:tr>
              <a:tr h="238996">
                <a:tc>
                  <a:txBody>
                    <a:bodyPr/>
                    <a:lstStyle/>
                    <a:p>
                      <a:pPr algn="l" fontAlgn="ctr"/>
                      <a:r>
                        <a:rPr lang="en-US" altLang="zh-CN"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13008</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KA1503000043</a:t>
                      </a:r>
                    </a:p>
                  </a:txBody>
                  <a:tcPr marL="9525" marR="9525" marT="9525" marB="0" anchor="ctr">
                    <a:lnL>
                      <a:noFill/>
                    </a:lnL>
                    <a:lnR>
                      <a:noFill/>
                    </a:lnR>
                    <a:lnT>
                      <a:noFill/>
                    </a:lnT>
                    <a:lnB>
                      <a:noFill/>
                    </a:lnB>
                  </a:tcPr>
                </a:tc>
                <a:extLst>
                  <a:ext uri="{0D108BD9-81ED-4DB2-BD59-A6C34878D82A}">
                    <a16:rowId xmlns:a16="http://schemas.microsoft.com/office/drawing/2014/main" val="3819300403"/>
                  </a:ext>
                </a:extLst>
              </a:tr>
              <a:tr h="238996">
                <a:tc>
                  <a:txBody>
                    <a:bodyPr/>
                    <a:lstStyle/>
                    <a:p>
                      <a:pPr algn="l" fontAlgn="ctr"/>
                      <a:r>
                        <a:rPr lang="en-US"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LF-005</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KA1504000135</a:t>
                      </a:r>
                    </a:p>
                  </a:txBody>
                  <a:tcPr marL="9525" marR="9525" marT="9525" marB="0" anchor="ctr">
                    <a:lnL>
                      <a:noFill/>
                    </a:lnL>
                    <a:lnR>
                      <a:noFill/>
                    </a:lnR>
                    <a:lnT>
                      <a:noFill/>
                    </a:lnT>
                    <a:lnB>
                      <a:noFill/>
                    </a:lnB>
                  </a:tcPr>
                </a:tc>
                <a:extLst>
                  <a:ext uri="{0D108BD9-81ED-4DB2-BD59-A6C34878D82A}">
                    <a16:rowId xmlns:a16="http://schemas.microsoft.com/office/drawing/2014/main" val="2425136255"/>
                  </a:ext>
                </a:extLst>
              </a:tr>
              <a:tr h="286981">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13042</a:t>
                      </a:r>
                    </a:p>
                  </a:txBody>
                  <a:tcPr marL="9525" marR="9525" marT="9525" marB="0" anchor="ctr">
                    <a:lnL>
                      <a:noFill/>
                    </a:lnL>
                    <a:lnR>
                      <a:noFill/>
                    </a:lnR>
                    <a:lnT>
                      <a:noFill/>
                    </a:lnT>
                    <a:lnB>
                      <a:noFill/>
                    </a:lnB>
                  </a:tcPr>
                </a:tc>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13045</a:t>
                      </a:r>
                    </a:p>
                  </a:txBody>
                  <a:tcPr marL="9525" marR="9525" marT="9525" marB="0" anchor="ctr">
                    <a:lnL>
                      <a:noFill/>
                    </a:lnL>
                    <a:lnR>
                      <a:noFill/>
                    </a:lnR>
                    <a:lnT>
                      <a:noFill/>
                    </a:lnT>
                    <a:lnB>
                      <a:noFill/>
                    </a:lnB>
                  </a:tcPr>
                </a:tc>
                <a:extLst>
                  <a:ext uri="{0D108BD9-81ED-4DB2-BD59-A6C34878D82A}">
                    <a16:rowId xmlns:a16="http://schemas.microsoft.com/office/drawing/2014/main" val="2037488740"/>
                  </a:ext>
                </a:extLst>
              </a:tr>
              <a:tr h="238996">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15544</a:t>
                      </a:r>
                    </a:p>
                  </a:txBody>
                  <a:tcPr marL="9525" marR="9525" marT="9525" marB="0" anchor="ctr">
                    <a:lnL>
                      <a:noFill/>
                    </a:lnL>
                    <a:lnR>
                      <a:noFill/>
                    </a:lnR>
                    <a:lnT>
                      <a:noFill/>
                    </a:lnT>
                    <a:lnB>
                      <a:noFill/>
                    </a:lnB>
                  </a:tcPr>
                </a:tc>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13016</a:t>
                      </a:r>
                    </a:p>
                  </a:txBody>
                  <a:tcPr marL="9525" marR="9525" marT="9525" marB="0" anchor="ctr">
                    <a:lnL>
                      <a:noFill/>
                    </a:lnL>
                    <a:lnR>
                      <a:noFill/>
                    </a:lnR>
                    <a:lnT>
                      <a:noFill/>
                    </a:lnT>
                    <a:lnB>
                      <a:noFill/>
                    </a:lnB>
                  </a:tcPr>
                </a:tc>
                <a:extLst>
                  <a:ext uri="{0D108BD9-81ED-4DB2-BD59-A6C34878D82A}">
                    <a16:rowId xmlns:a16="http://schemas.microsoft.com/office/drawing/2014/main" val="1621875339"/>
                  </a:ext>
                </a:extLst>
              </a:tr>
              <a:tr h="238996">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TA1308000001</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TA1306000012</a:t>
                      </a:r>
                    </a:p>
                  </a:txBody>
                  <a:tcPr marL="9525" marR="9525" marT="9525" marB="0" anchor="ctr">
                    <a:lnL>
                      <a:noFill/>
                    </a:lnL>
                    <a:lnR>
                      <a:noFill/>
                    </a:lnR>
                    <a:lnT>
                      <a:noFill/>
                    </a:lnT>
                    <a:lnB>
                      <a:noFill/>
                    </a:lnB>
                  </a:tcPr>
                </a:tc>
                <a:extLst>
                  <a:ext uri="{0D108BD9-81ED-4DB2-BD59-A6C34878D82A}">
                    <a16:rowId xmlns:a16="http://schemas.microsoft.com/office/drawing/2014/main" val="1681464677"/>
                  </a:ext>
                </a:extLst>
              </a:tr>
              <a:tr h="238996">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TA1308000050</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LF-005</a:t>
                      </a:r>
                    </a:p>
                  </a:txBody>
                  <a:tcPr marL="9525" marR="9525" marT="9525" marB="0" anchor="ctr">
                    <a:lnL>
                      <a:noFill/>
                    </a:lnL>
                    <a:lnR>
                      <a:noFill/>
                    </a:lnR>
                    <a:lnT>
                      <a:noFill/>
                    </a:lnT>
                    <a:lnB>
                      <a:noFill/>
                    </a:lnB>
                  </a:tcPr>
                </a:tc>
                <a:extLst>
                  <a:ext uri="{0D108BD9-81ED-4DB2-BD59-A6C34878D82A}">
                    <a16:rowId xmlns:a16="http://schemas.microsoft.com/office/drawing/2014/main" val="3744209902"/>
                  </a:ext>
                </a:extLst>
              </a:tr>
              <a:tr h="238996">
                <a:tc>
                  <a:txBody>
                    <a:bodyPr/>
                    <a:lstStyle/>
                    <a:p>
                      <a:pPr algn="l" fontAlgn="ctr"/>
                      <a:r>
                        <a:rPr lang="en-US" altLang="zh-CN"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13179</a:t>
                      </a:r>
                    </a:p>
                  </a:txBody>
                  <a:tcPr marL="9525" marR="9525" marT="9525" marB="0" anchor="ctr">
                    <a:lnL>
                      <a:noFill/>
                    </a:lnL>
                    <a:lnR>
                      <a:noFill/>
                    </a:lnR>
                    <a:lnT>
                      <a:noFill/>
                    </a:lnT>
                    <a:lnB>
                      <a:noFill/>
                    </a:lnB>
                  </a:tcPr>
                </a:tc>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13137</a:t>
                      </a:r>
                    </a:p>
                  </a:txBody>
                  <a:tcPr marL="9525" marR="9525" marT="9525" marB="0" anchor="ctr">
                    <a:lnL>
                      <a:noFill/>
                    </a:lnL>
                    <a:lnR>
                      <a:noFill/>
                    </a:lnR>
                    <a:lnT>
                      <a:noFill/>
                    </a:lnT>
                    <a:lnB>
                      <a:noFill/>
                    </a:lnB>
                  </a:tcPr>
                </a:tc>
                <a:extLst>
                  <a:ext uri="{0D108BD9-81ED-4DB2-BD59-A6C34878D82A}">
                    <a16:rowId xmlns:a16="http://schemas.microsoft.com/office/drawing/2014/main" val="1016100504"/>
                  </a:ext>
                </a:extLst>
              </a:tr>
              <a:tr h="238996">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SL-005</a:t>
                      </a:r>
                    </a:p>
                  </a:txBody>
                  <a:tcPr marL="9525" marR="9525" marT="9525" marB="0" anchor="ctr">
                    <a:lnL>
                      <a:noFill/>
                    </a:lnL>
                    <a:lnR>
                      <a:noFill/>
                    </a:lnR>
                    <a:lnT>
                      <a:noFill/>
                    </a:lnT>
                    <a:lnB>
                      <a:noFill/>
                    </a:lnB>
                  </a:tcPr>
                </a:tc>
                <a:tc>
                  <a:txBody>
                    <a:bodyPr/>
                    <a:lstStyle/>
                    <a:p>
                      <a:pPr algn="l" fontAlgn="ctr"/>
                      <a:r>
                        <a:rPr lang="en-US"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TA1305000032</a:t>
                      </a:r>
                    </a:p>
                  </a:txBody>
                  <a:tcPr marL="9525" marR="9525" marT="9525" marB="0" anchor="ctr">
                    <a:lnL>
                      <a:noFill/>
                    </a:lnL>
                    <a:lnR>
                      <a:noFill/>
                    </a:lnR>
                    <a:lnT>
                      <a:noFill/>
                    </a:lnT>
                    <a:lnB>
                      <a:noFill/>
                    </a:lnB>
                  </a:tcPr>
                </a:tc>
                <a:extLst>
                  <a:ext uri="{0D108BD9-81ED-4DB2-BD59-A6C34878D82A}">
                    <a16:rowId xmlns:a16="http://schemas.microsoft.com/office/drawing/2014/main" val="1331212794"/>
                  </a:ext>
                </a:extLst>
              </a:tr>
            </a:tbl>
          </a:graphicData>
        </a:graphic>
      </p:graphicFrame>
      <p:pic>
        <p:nvPicPr>
          <p:cNvPr id="2" name="Graphic 6" descr="骑自行车">
            <a:extLst>
              <a:ext uri="{FF2B5EF4-FFF2-40B4-BE49-F238E27FC236}">
                <a16:creationId xmlns:a16="http://schemas.microsoft.com/office/drawing/2014/main" id="{3188F74D-703C-C6A2-E64B-751B7FC44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5" y="901146"/>
            <a:ext cx="914400" cy="914400"/>
          </a:xfrm>
          <a:prstGeom prst="rect">
            <a:avLst/>
          </a:prstGeom>
        </p:spPr>
      </p:pic>
    </p:spTree>
    <p:extLst>
      <p:ext uri="{BB962C8B-B14F-4D97-AF65-F5344CB8AC3E}">
        <p14:creationId xmlns:p14="http://schemas.microsoft.com/office/powerpoint/2010/main" val="211845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8A0F7-23D5-5C75-DF5B-92EA77EF76BC}"/>
              </a:ext>
            </a:extLst>
          </p:cNvPr>
          <p:cNvSpPr>
            <a:spLocks noGrp="1"/>
          </p:cNvSpPr>
          <p:nvPr>
            <p:ph idx="1"/>
          </p:nvPr>
        </p:nvSpPr>
        <p:spPr>
          <a:xfrm>
            <a:off x="781878" y="1502033"/>
            <a:ext cx="10515600" cy="4898766"/>
          </a:xfrm>
        </p:spPr>
        <p:txBody>
          <a:bodyPr/>
          <a:lstStyle/>
          <a:p>
            <a:r>
              <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end station for the casual different from top 10 end station for the member</a:t>
            </a:r>
          </a:p>
          <a:p>
            <a:endParaRPr lang="zh-CN" altLang="en-US" dirty="0"/>
          </a:p>
        </p:txBody>
      </p:sp>
      <p:sp>
        <p:nvSpPr>
          <p:cNvPr id="4" name="标题 12">
            <a:extLst>
              <a:ext uri="{FF2B5EF4-FFF2-40B4-BE49-F238E27FC236}">
                <a16:creationId xmlns:a16="http://schemas.microsoft.com/office/drawing/2014/main" id="{418E24DF-F4C4-8F13-FE56-ED450DE6594D}"/>
              </a:ext>
            </a:extLst>
          </p:cNvPr>
          <p:cNvSpPr txBox="1">
            <a:spLocks noGrp="1"/>
          </p:cNvSpPr>
          <p:nvPr>
            <p:ph type="title"/>
          </p:nvPr>
        </p:nvSpPr>
        <p:spPr>
          <a:xfrm>
            <a:off x="781878" y="779938"/>
            <a:ext cx="10515600" cy="646331"/>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End Station Difference</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graphicFrame>
        <p:nvGraphicFramePr>
          <p:cNvPr id="7" name="表格 6">
            <a:extLst>
              <a:ext uri="{FF2B5EF4-FFF2-40B4-BE49-F238E27FC236}">
                <a16:creationId xmlns:a16="http://schemas.microsoft.com/office/drawing/2014/main" id="{566B3528-1A81-A3B8-315F-F92A3AECDBE2}"/>
              </a:ext>
            </a:extLst>
          </p:cNvPr>
          <p:cNvGraphicFramePr>
            <a:graphicFrameLocks noGrp="1"/>
          </p:cNvGraphicFramePr>
          <p:nvPr>
            <p:extLst>
              <p:ext uri="{D42A27DB-BD31-4B8C-83A1-F6EECF244321}">
                <p14:modId xmlns:p14="http://schemas.microsoft.com/office/powerpoint/2010/main" val="3426162659"/>
              </p:ext>
            </p:extLst>
          </p:nvPr>
        </p:nvGraphicFramePr>
        <p:xfrm>
          <a:off x="1086677" y="2299892"/>
          <a:ext cx="7911549" cy="2815450"/>
        </p:xfrm>
        <a:graphic>
          <a:graphicData uri="http://schemas.openxmlformats.org/drawingml/2006/table">
            <a:tbl>
              <a:tblPr/>
              <a:tblGrid>
                <a:gridCol w="3773148">
                  <a:extLst>
                    <a:ext uri="{9D8B030D-6E8A-4147-A177-3AD203B41FA5}">
                      <a16:colId xmlns:a16="http://schemas.microsoft.com/office/drawing/2014/main" val="3236487264"/>
                    </a:ext>
                  </a:extLst>
                </a:gridCol>
                <a:gridCol w="4138401">
                  <a:extLst>
                    <a:ext uri="{9D8B030D-6E8A-4147-A177-3AD203B41FA5}">
                      <a16:colId xmlns:a16="http://schemas.microsoft.com/office/drawing/2014/main" val="113969873"/>
                    </a:ext>
                  </a:extLst>
                </a:gridCol>
              </a:tblGrid>
              <a:tr h="255950">
                <a:tc>
                  <a:txBody>
                    <a:bodyPr/>
                    <a:lstStyle/>
                    <a:p>
                      <a:pPr algn="l" fontAlgn="ctr"/>
                      <a:r>
                        <a:rPr lang="en-US" sz="1400" b="1"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End Station for the Casual</a:t>
                      </a:r>
                    </a:p>
                  </a:txBody>
                  <a:tcPr marL="9525" marR="9525" marT="9525" marB="0" anchor="ctr">
                    <a:lnL>
                      <a:noFill/>
                    </a:lnL>
                    <a:lnR>
                      <a:noFill/>
                    </a:lnR>
                    <a:lnT>
                      <a:noFill/>
                    </a:lnT>
                    <a:lnB>
                      <a:noFill/>
                    </a:lnB>
                  </a:tcPr>
                </a:tc>
                <a:tc>
                  <a:txBody>
                    <a:bodyPr/>
                    <a:lstStyle/>
                    <a:p>
                      <a:pPr algn="l" fontAlgn="ctr"/>
                      <a:r>
                        <a:rPr lang="en-US" sz="1400" b="1"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Top 10 End Station for the  Member</a:t>
                      </a:r>
                    </a:p>
                  </a:txBody>
                  <a:tcPr marL="9525" marR="9525" marT="9525" marB="0" anchor="ctr">
                    <a:lnL>
                      <a:noFill/>
                    </a:lnL>
                    <a:lnR>
                      <a:noFill/>
                    </a:lnR>
                    <a:lnT>
                      <a:noFill/>
                    </a:lnT>
                    <a:lnB>
                      <a:noFill/>
                    </a:lnB>
                  </a:tcPr>
                </a:tc>
                <a:extLst>
                  <a:ext uri="{0D108BD9-81ED-4DB2-BD59-A6C34878D82A}">
                    <a16:rowId xmlns:a16="http://schemas.microsoft.com/office/drawing/2014/main" val="573923006"/>
                  </a:ext>
                </a:extLst>
              </a:tr>
              <a:tr h="255950">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13022</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TA1307000039</a:t>
                      </a:r>
                    </a:p>
                  </a:txBody>
                  <a:tcPr marL="9525" marR="9525" marT="9525" marB="0" anchor="ctr">
                    <a:lnL>
                      <a:noFill/>
                    </a:lnL>
                    <a:lnR>
                      <a:noFill/>
                    </a:lnR>
                    <a:lnT>
                      <a:noFill/>
                    </a:lnT>
                    <a:lnB>
                      <a:noFill/>
                    </a:lnB>
                  </a:tcPr>
                </a:tc>
                <a:extLst>
                  <a:ext uri="{0D108BD9-81ED-4DB2-BD59-A6C34878D82A}">
                    <a16:rowId xmlns:a16="http://schemas.microsoft.com/office/drawing/2014/main" val="1255869499"/>
                  </a:ext>
                </a:extLst>
              </a:tr>
              <a:tr h="255950">
                <a:tc>
                  <a:txBody>
                    <a:bodyPr/>
                    <a:lstStyle/>
                    <a:p>
                      <a:pPr algn="l" fontAlgn="ctr"/>
                      <a:r>
                        <a:rPr lang="en-US" altLang="zh-CN"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13008</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TA1308000050</a:t>
                      </a:r>
                    </a:p>
                  </a:txBody>
                  <a:tcPr marL="9525" marR="9525" marT="9525" marB="0" anchor="ctr">
                    <a:lnL>
                      <a:noFill/>
                    </a:lnL>
                    <a:lnR>
                      <a:noFill/>
                    </a:lnR>
                    <a:lnT>
                      <a:noFill/>
                    </a:lnT>
                    <a:lnB>
                      <a:noFill/>
                    </a:lnB>
                  </a:tcPr>
                </a:tc>
                <a:extLst>
                  <a:ext uri="{0D108BD9-81ED-4DB2-BD59-A6C34878D82A}">
                    <a16:rowId xmlns:a16="http://schemas.microsoft.com/office/drawing/2014/main" val="900509656"/>
                  </a:ext>
                </a:extLst>
              </a:tr>
              <a:tr h="255950">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LF-005</a:t>
                      </a:r>
                    </a:p>
                  </a:txBody>
                  <a:tcPr marL="9525" marR="9525" marT="9525" marB="0" anchor="ctr">
                    <a:lnL>
                      <a:noFill/>
                    </a:lnL>
                    <a:lnR>
                      <a:noFill/>
                    </a:lnR>
                    <a:lnT>
                      <a:noFill/>
                    </a:lnT>
                    <a:lnB>
                      <a:noFill/>
                    </a:lnB>
                  </a:tcPr>
                </a:tc>
                <a:tc>
                  <a:txBody>
                    <a:bodyPr/>
                    <a:lstStyle/>
                    <a:p>
                      <a:pPr algn="l" fontAlgn="ctr"/>
                      <a:r>
                        <a:rPr lang="en-US"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KA1503000043</a:t>
                      </a:r>
                    </a:p>
                  </a:txBody>
                  <a:tcPr marL="9525" marR="9525" marT="9525" marB="0" anchor="ctr">
                    <a:lnL>
                      <a:noFill/>
                    </a:lnL>
                    <a:lnR>
                      <a:noFill/>
                    </a:lnR>
                    <a:lnT>
                      <a:noFill/>
                    </a:lnT>
                    <a:lnB>
                      <a:noFill/>
                    </a:lnB>
                  </a:tcPr>
                </a:tc>
                <a:extLst>
                  <a:ext uri="{0D108BD9-81ED-4DB2-BD59-A6C34878D82A}">
                    <a16:rowId xmlns:a16="http://schemas.microsoft.com/office/drawing/2014/main" val="1688874395"/>
                  </a:ext>
                </a:extLst>
              </a:tr>
              <a:tr h="255950">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13300</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KA1504000135</a:t>
                      </a:r>
                    </a:p>
                  </a:txBody>
                  <a:tcPr marL="9525" marR="9525" marT="9525" marB="0" anchor="ctr">
                    <a:lnL>
                      <a:noFill/>
                    </a:lnL>
                    <a:lnR>
                      <a:noFill/>
                    </a:lnR>
                    <a:lnT>
                      <a:noFill/>
                    </a:lnT>
                    <a:lnB>
                      <a:noFill/>
                    </a:lnB>
                  </a:tcPr>
                </a:tc>
                <a:extLst>
                  <a:ext uri="{0D108BD9-81ED-4DB2-BD59-A6C34878D82A}">
                    <a16:rowId xmlns:a16="http://schemas.microsoft.com/office/drawing/2014/main" val="2260226321"/>
                  </a:ext>
                </a:extLst>
              </a:tr>
              <a:tr h="255950">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13042</a:t>
                      </a:r>
                    </a:p>
                  </a:txBody>
                  <a:tcPr marL="9525" marR="9525" marT="9525" marB="0" anchor="ctr">
                    <a:lnL>
                      <a:noFill/>
                    </a:lnL>
                    <a:lnR>
                      <a:noFill/>
                    </a:lnR>
                    <a:lnT>
                      <a:noFill/>
                    </a:lnT>
                    <a:lnB>
                      <a:noFill/>
                    </a:lnB>
                  </a:tcPr>
                </a:tc>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13045</a:t>
                      </a:r>
                    </a:p>
                  </a:txBody>
                  <a:tcPr marL="9525" marR="9525" marT="9525" marB="0" anchor="ctr">
                    <a:lnL>
                      <a:noFill/>
                    </a:lnL>
                    <a:lnR>
                      <a:noFill/>
                    </a:lnR>
                    <a:lnT>
                      <a:noFill/>
                    </a:lnT>
                    <a:lnB>
                      <a:noFill/>
                    </a:lnB>
                  </a:tcPr>
                </a:tc>
                <a:extLst>
                  <a:ext uri="{0D108BD9-81ED-4DB2-BD59-A6C34878D82A}">
                    <a16:rowId xmlns:a16="http://schemas.microsoft.com/office/drawing/2014/main" val="1029951189"/>
                  </a:ext>
                </a:extLst>
              </a:tr>
              <a:tr h="255950">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TA1308000001</a:t>
                      </a:r>
                    </a:p>
                  </a:txBody>
                  <a:tcPr marL="9525" marR="9525" marT="9525" marB="0" anchor="ctr">
                    <a:lnL>
                      <a:noFill/>
                    </a:lnL>
                    <a:lnR>
                      <a:noFill/>
                    </a:lnR>
                    <a:lnT>
                      <a:noFill/>
                    </a:lnT>
                    <a:lnB>
                      <a:noFill/>
                    </a:lnB>
                  </a:tcPr>
                </a:tc>
                <a:tc>
                  <a:txBody>
                    <a:bodyPr/>
                    <a:lstStyle/>
                    <a:p>
                      <a:pPr algn="l" fontAlgn="ctr"/>
                      <a:r>
                        <a:rPr lang="en-US"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LF-005</a:t>
                      </a:r>
                    </a:p>
                  </a:txBody>
                  <a:tcPr marL="9525" marR="9525" marT="9525" marB="0" anchor="ctr">
                    <a:lnL>
                      <a:noFill/>
                    </a:lnL>
                    <a:lnR>
                      <a:noFill/>
                    </a:lnR>
                    <a:lnT>
                      <a:noFill/>
                    </a:lnT>
                    <a:lnB>
                      <a:noFill/>
                    </a:lnB>
                  </a:tcPr>
                </a:tc>
                <a:extLst>
                  <a:ext uri="{0D108BD9-81ED-4DB2-BD59-A6C34878D82A}">
                    <a16:rowId xmlns:a16="http://schemas.microsoft.com/office/drawing/2014/main" val="2886183747"/>
                  </a:ext>
                </a:extLst>
              </a:tr>
              <a:tr h="255950">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15544</a:t>
                      </a:r>
                    </a:p>
                  </a:txBody>
                  <a:tcPr marL="9525" marR="9525" marT="9525" marB="0" anchor="ctr">
                    <a:lnL>
                      <a:noFill/>
                    </a:lnL>
                    <a:lnR>
                      <a:noFill/>
                    </a:lnR>
                    <a:lnT>
                      <a:noFill/>
                    </a:lnT>
                    <a:lnB>
                      <a:noFill/>
                    </a:lnB>
                  </a:tcPr>
                </a:tc>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13016</a:t>
                      </a:r>
                    </a:p>
                  </a:txBody>
                  <a:tcPr marL="9525" marR="9525" marT="9525" marB="0" anchor="ctr">
                    <a:lnL>
                      <a:noFill/>
                    </a:lnL>
                    <a:lnR>
                      <a:noFill/>
                    </a:lnR>
                    <a:lnT>
                      <a:noFill/>
                    </a:lnT>
                    <a:lnB>
                      <a:noFill/>
                    </a:lnB>
                  </a:tcPr>
                </a:tc>
                <a:extLst>
                  <a:ext uri="{0D108BD9-81ED-4DB2-BD59-A6C34878D82A}">
                    <a16:rowId xmlns:a16="http://schemas.microsoft.com/office/drawing/2014/main" val="1096749304"/>
                  </a:ext>
                </a:extLst>
              </a:tr>
              <a:tr h="255950">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TA1308000050</a:t>
                      </a:r>
                    </a:p>
                  </a:txBody>
                  <a:tcPr marL="9525" marR="9525" marT="9525" marB="0" anchor="ctr">
                    <a:lnL>
                      <a:noFill/>
                    </a:lnL>
                    <a:lnR>
                      <a:noFill/>
                    </a:lnR>
                    <a:lnT>
                      <a:noFill/>
                    </a:lnT>
                    <a:lnB>
                      <a:noFill/>
                    </a:lnB>
                  </a:tcPr>
                </a:tc>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TA1306000012</a:t>
                      </a:r>
                    </a:p>
                  </a:txBody>
                  <a:tcPr marL="9525" marR="9525" marT="9525" marB="0" anchor="ctr">
                    <a:lnL>
                      <a:noFill/>
                    </a:lnL>
                    <a:lnR>
                      <a:noFill/>
                    </a:lnR>
                    <a:lnT>
                      <a:noFill/>
                    </a:lnT>
                    <a:lnB>
                      <a:noFill/>
                    </a:lnB>
                  </a:tcPr>
                </a:tc>
                <a:extLst>
                  <a:ext uri="{0D108BD9-81ED-4DB2-BD59-A6C34878D82A}">
                    <a16:rowId xmlns:a16="http://schemas.microsoft.com/office/drawing/2014/main" val="898674270"/>
                  </a:ext>
                </a:extLst>
              </a:tr>
              <a:tr h="255950">
                <a:tc>
                  <a:txBody>
                    <a:bodyPr/>
                    <a:lstStyle/>
                    <a:p>
                      <a:pPr algn="l" fontAlgn="ctr"/>
                      <a:r>
                        <a:rPr lang="en-US"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TA1307000117</a:t>
                      </a:r>
                    </a:p>
                  </a:txBody>
                  <a:tcPr marL="9525" marR="9525" marT="9525" marB="0" anchor="ctr">
                    <a:lnL>
                      <a:noFill/>
                    </a:lnL>
                    <a:lnR>
                      <a:noFill/>
                    </a:lnR>
                    <a:lnT>
                      <a:noFill/>
                    </a:lnT>
                    <a:lnB>
                      <a:noFill/>
                    </a:lnB>
                  </a:tcPr>
                </a:tc>
                <a:tc>
                  <a:txBody>
                    <a:bodyPr/>
                    <a:lstStyle/>
                    <a:p>
                      <a:pPr algn="l" fontAlgn="ctr"/>
                      <a:r>
                        <a:rPr lang="en-US" altLang="zh-CN"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13137</a:t>
                      </a:r>
                    </a:p>
                  </a:txBody>
                  <a:tcPr marL="9525" marR="9525" marT="9525" marB="0" anchor="ctr">
                    <a:lnL>
                      <a:noFill/>
                    </a:lnL>
                    <a:lnR>
                      <a:noFill/>
                    </a:lnR>
                    <a:lnT>
                      <a:noFill/>
                    </a:lnT>
                    <a:lnB>
                      <a:noFill/>
                    </a:lnB>
                  </a:tcPr>
                </a:tc>
                <a:extLst>
                  <a:ext uri="{0D108BD9-81ED-4DB2-BD59-A6C34878D82A}">
                    <a16:rowId xmlns:a16="http://schemas.microsoft.com/office/drawing/2014/main" val="2032859964"/>
                  </a:ext>
                </a:extLst>
              </a:tr>
              <a:tr h="255950">
                <a:tc>
                  <a:txBody>
                    <a:bodyPr/>
                    <a:lstStyle/>
                    <a:p>
                      <a:pPr algn="l" fontAlgn="ctr"/>
                      <a:r>
                        <a:rPr lang="en-US" altLang="zh-CN" sz="1400" b="0" i="0" u="none" strike="noStrike">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13179</a:t>
                      </a:r>
                    </a:p>
                  </a:txBody>
                  <a:tcPr marL="9525" marR="9525" marT="9525" marB="0" anchor="ctr">
                    <a:lnL>
                      <a:noFill/>
                    </a:lnL>
                    <a:lnR>
                      <a:noFill/>
                    </a:lnR>
                    <a:lnT>
                      <a:noFill/>
                    </a:lnT>
                    <a:lnB>
                      <a:noFill/>
                    </a:lnB>
                  </a:tcPr>
                </a:tc>
                <a:tc>
                  <a:txBody>
                    <a:bodyPr/>
                    <a:lstStyle/>
                    <a:p>
                      <a:pPr algn="l" fontAlgn="ctr"/>
                      <a:r>
                        <a:rPr lang="en-US" sz="1400" b="0" i="0" u="none" strike="noStrike" dirty="0">
                          <a:solidFill>
                            <a:srgbClr val="000000"/>
                          </a:solidFill>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TA1305000032</a:t>
                      </a:r>
                    </a:p>
                  </a:txBody>
                  <a:tcPr marL="9525" marR="9525" marT="9525" marB="0" anchor="ctr">
                    <a:lnL>
                      <a:noFill/>
                    </a:lnL>
                    <a:lnR>
                      <a:noFill/>
                    </a:lnR>
                    <a:lnT>
                      <a:noFill/>
                    </a:lnT>
                    <a:lnB>
                      <a:noFill/>
                    </a:lnB>
                  </a:tcPr>
                </a:tc>
                <a:extLst>
                  <a:ext uri="{0D108BD9-81ED-4DB2-BD59-A6C34878D82A}">
                    <a16:rowId xmlns:a16="http://schemas.microsoft.com/office/drawing/2014/main" val="2643737443"/>
                  </a:ext>
                </a:extLst>
              </a:tr>
            </a:tbl>
          </a:graphicData>
        </a:graphic>
      </p:graphicFrame>
      <p:pic>
        <p:nvPicPr>
          <p:cNvPr id="2" name="Graphic 6" descr="骑自行车">
            <a:extLst>
              <a:ext uri="{FF2B5EF4-FFF2-40B4-BE49-F238E27FC236}">
                <a16:creationId xmlns:a16="http://schemas.microsoft.com/office/drawing/2014/main" id="{F83D0BF1-2776-F702-1567-CB6394C68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8" y="831006"/>
            <a:ext cx="914400" cy="914400"/>
          </a:xfrm>
          <a:prstGeom prst="rect">
            <a:avLst/>
          </a:prstGeom>
        </p:spPr>
      </p:pic>
    </p:spTree>
    <p:extLst>
      <p:ext uri="{BB962C8B-B14F-4D97-AF65-F5344CB8AC3E}">
        <p14:creationId xmlns:p14="http://schemas.microsoft.com/office/powerpoint/2010/main" val="12575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AD979-5F17-CCA9-AD9D-32D816921D84}"/>
              </a:ext>
            </a:extLst>
          </p:cNvPr>
          <p:cNvSpPr>
            <a:spLocks noGrp="1"/>
          </p:cNvSpPr>
          <p:nvPr>
            <p:ph type="title"/>
          </p:nvPr>
        </p:nvSpPr>
        <p:spPr>
          <a:xfrm>
            <a:off x="854764" y="695740"/>
            <a:ext cx="10482471" cy="894522"/>
          </a:xfrm>
        </p:spPr>
        <p:txBody>
          <a:bodyPr/>
          <a:lstStyle/>
          <a:p>
            <a:pPr algn="ct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Conclusions and Suggestions</a:t>
            </a:r>
            <a:endParaRPr lang="zh-CN" altLang="en-US"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 name="内容占位符 2">
            <a:extLst>
              <a:ext uri="{FF2B5EF4-FFF2-40B4-BE49-F238E27FC236}">
                <a16:creationId xmlns:a16="http://schemas.microsoft.com/office/drawing/2014/main" id="{8016DDCA-C10F-A522-3965-94D46051AC4F}"/>
              </a:ext>
            </a:extLst>
          </p:cNvPr>
          <p:cNvSpPr>
            <a:spLocks noGrp="1"/>
          </p:cNvSpPr>
          <p:nvPr>
            <p:ph idx="1"/>
          </p:nvPr>
        </p:nvSpPr>
        <p:spPr>
          <a:xfrm>
            <a:off x="960783" y="1298712"/>
            <a:ext cx="10515600" cy="4757531"/>
          </a:xfrm>
        </p:spPr>
        <p:txBody>
          <a:bodyPr>
            <a:noAutofit/>
          </a:bodyPr>
          <a:lstStyle/>
          <a:p>
            <a:pPr>
              <a:buFont typeface="Wingdings" panose="05000000000000000000" pitchFamily="2" charset="2"/>
              <a:buChar char="u"/>
            </a:pPr>
            <a:r>
              <a:rPr lang="en-US" altLang="zh-CN" sz="1600"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Conclusions:</a:t>
            </a:r>
          </a:p>
          <a:p>
            <a:pPr>
              <a:lnSpc>
                <a:spcPct val="100000"/>
              </a:lnSpc>
            </a:pPr>
            <a:r>
              <a:rPr lang="en-US" altLang="zh-CN" sz="1600" dirty="0">
                <a:solidFill>
                  <a:schemeClr val="accent1">
                    <a:lumMod val="75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More member than casual</a:t>
            </a:r>
          </a:p>
          <a:p>
            <a:pPr>
              <a:lnSpc>
                <a:spcPct val="100000"/>
              </a:lnSpc>
            </a:pPr>
            <a:r>
              <a:rPr lang="en-US" altLang="zh-CN" sz="1600" dirty="0">
                <a:solidFill>
                  <a:schemeClr val="accent1">
                    <a:lumMod val="75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More casual at night and late night and on Sunday and Saturday, in the summer.</a:t>
            </a:r>
          </a:p>
          <a:p>
            <a:r>
              <a:rPr lang="en-US" altLang="zh-CN" sz="1600" dirty="0">
                <a:solidFill>
                  <a:schemeClr val="accent1">
                    <a:lumMod val="60000"/>
                    <a:lumOff val="40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mean ride length of the casual is more than twice than the member.</a:t>
            </a:r>
          </a:p>
          <a:p>
            <a:r>
              <a:rPr lang="en-US" altLang="zh-CN" sz="1600" dirty="0">
                <a:solidFill>
                  <a:schemeClr val="accent1">
                    <a:lumMod val="60000"/>
                    <a:lumOff val="40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mean ride length for casual are change more, from nearly 20 minutes to 40 minutes, and longer at late night, on Saturday and Sunday. It is more stable for the member from 11 minutes to 15 minutes, longer on Saturday and Sunday. Both casual and the member ride longer length in the first half of the year.</a:t>
            </a:r>
          </a:p>
          <a:p>
            <a:r>
              <a:rPr lang="en-US" altLang="zh-CN" sz="1600"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ride distances for the casual and the member are close.</a:t>
            </a:r>
          </a:p>
          <a:p>
            <a:r>
              <a:rPr lang="en-US" altLang="zh-CN" sz="1600"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10 most popular start station and end station for the casual and member are different.</a:t>
            </a:r>
          </a:p>
          <a:p>
            <a:pPr>
              <a:buFont typeface="Wingdings" panose="05000000000000000000" pitchFamily="2" charset="2"/>
              <a:buChar char="u"/>
            </a:pPr>
            <a:r>
              <a:rPr lang="en-US" altLang="zh-CN" sz="1600"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Some Suggestions for action:</a:t>
            </a:r>
          </a:p>
          <a:p>
            <a:r>
              <a:rPr lang="en-US" altLang="zh-CN" sz="1600"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Social media to understand more about casual  </a:t>
            </a:r>
          </a:p>
          <a:p>
            <a:r>
              <a:rPr lang="en-US" altLang="zh-CN" sz="1600"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Email marketing and social media to promote casual ride more at non weekend, encourage them ride shorter time length.</a:t>
            </a:r>
          </a:p>
        </p:txBody>
      </p:sp>
      <p:pic>
        <p:nvPicPr>
          <p:cNvPr id="4" name="Graphic 6" descr="骑自行车">
            <a:extLst>
              <a:ext uri="{FF2B5EF4-FFF2-40B4-BE49-F238E27FC236}">
                <a16:creationId xmlns:a16="http://schemas.microsoft.com/office/drawing/2014/main" id="{AA15AB20-6CF4-FCB3-DBA7-D658966B1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6" y="1143001"/>
            <a:ext cx="914400" cy="914400"/>
          </a:xfrm>
          <a:prstGeom prst="rect">
            <a:avLst/>
          </a:prstGeom>
        </p:spPr>
      </p:pic>
    </p:spTree>
    <p:extLst>
      <p:ext uri="{BB962C8B-B14F-4D97-AF65-F5344CB8AC3E}">
        <p14:creationId xmlns:p14="http://schemas.microsoft.com/office/powerpoint/2010/main" val="21892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E30B1-D054-F157-C9F1-EAF6B6AFD427}"/>
              </a:ext>
            </a:extLst>
          </p:cNvPr>
          <p:cNvSpPr>
            <a:spLocks noGrp="1"/>
          </p:cNvSpPr>
          <p:nvPr>
            <p:ph type="title"/>
          </p:nvPr>
        </p:nvSpPr>
        <p:spPr>
          <a:xfrm>
            <a:off x="3691466" y="861391"/>
            <a:ext cx="4809068" cy="914400"/>
          </a:xfrm>
        </p:spPr>
        <p:txBody>
          <a:bodyPr anchor="t">
            <a:normAutofit fontScale="90000"/>
          </a:bodyPr>
          <a:lstStyle/>
          <a:p>
            <a:pPr algn="ctr"/>
            <a:r>
              <a:rPr lang="en-US" altLang="zh-CN" sz="3600"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Goals Discussion Today</a:t>
            </a:r>
            <a:endParaRPr lang="zh-CN" altLang="en-US" sz="3600" b="1" dirty="0">
              <a:solidFill>
                <a:schemeClr val="accent1"/>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pic>
        <p:nvPicPr>
          <p:cNvPr id="4" name="Graphic 6" descr="骑自行车">
            <a:extLst>
              <a:ext uri="{FF2B5EF4-FFF2-40B4-BE49-F238E27FC236}">
                <a16:creationId xmlns:a16="http://schemas.microsoft.com/office/drawing/2014/main" id="{B6124452-BCD5-D5DD-FF85-A359085DA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126435"/>
            <a:ext cx="914400" cy="914400"/>
          </a:xfrm>
          <a:prstGeom prst="rect">
            <a:avLst/>
          </a:prstGeom>
        </p:spPr>
      </p:pic>
      <p:sp>
        <p:nvSpPr>
          <p:cNvPr id="3" name="内容占位符 2">
            <a:extLst>
              <a:ext uri="{FF2B5EF4-FFF2-40B4-BE49-F238E27FC236}">
                <a16:creationId xmlns:a16="http://schemas.microsoft.com/office/drawing/2014/main" id="{C6D87315-88AE-D202-7776-E3583B4681DD}"/>
              </a:ext>
            </a:extLst>
          </p:cNvPr>
          <p:cNvSpPr>
            <a:spLocks noGrp="1"/>
          </p:cNvSpPr>
          <p:nvPr>
            <p:ph idx="1"/>
          </p:nvPr>
        </p:nvSpPr>
        <p:spPr>
          <a:xfrm>
            <a:off x="1223889" y="1683026"/>
            <a:ext cx="10451644" cy="3803374"/>
          </a:xfrm>
        </p:spPr>
        <p:txBody>
          <a:bodyPr anchor="ctr">
            <a:normAutofit fontScale="77500" lnSpcReduction="20000"/>
          </a:bodyPr>
          <a:lstStyle/>
          <a:p>
            <a:pPr marL="0" indent="0">
              <a:buNone/>
            </a:pPr>
            <a:endPar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endPar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endPar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Differences of following features from Time session of the day , Weekday,  Month</a:t>
            </a:r>
          </a:p>
          <a:p>
            <a:pPr marL="0" indent="0">
              <a:buNone/>
            </a:pPr>
            <a:endPar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514350" indent="-514350">
              <a:buFont typeface="+mj-lt"/>
              <a:buAutoNum type="arabicPeriod"/>
            </a:pP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Counts Distribution </a:t>
            </a:r>
          </a:p>
          <a:p>
            <a:pPr marL="514350" indent="-514350">
              <a:buFont typeface="+mj-lt"/>
              <a:buAutoNum type="arabicPeriod"/>
            </a:pP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Ride Length </a:t>
            </a:r>
          </a:p>
          <a:p>
            <a:pPr marL="514350" indent="-514350">
              <a:buFont typeface="+mj-lt"/>
              <a:buAutoNum type="arabicPeriod"/>
            </a:pP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Ride Distance</a:t>
            </a:r>
          </a:p>
          <a:p>
            <a:pPr marL="0" indent="0">
              <a:buNone/>
            </a:pPr>
            <a:endPar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r>
              <a:rPr lang="en-US" altLang="zh-CN" dirty="0">
                <a:solidFill>
                  <a:schemeClr val="accent5"/>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Addition discussion : Start station difference and End station difference</a:t>
            </a:r>
          </a:p>
          <a:p>
            <a:pPr marL="514350" indent="-514350">
              <a:buFont typeface="+mj-lt"/>
              <a:buAutoNum type="arabicPeriod"/>
            </a:pPr>
            <a:endPar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514350" indent="-514350">
              <a:buFont typeface="+mj-lt"/>
              <a:buAutoNum type="arabicPeriod"/>
            </a:pPr>
            <a:endParaRPr lang="en-US" altLang="zh-CN" dirty="0">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indent="0">
              <a:buNone/>
            </a:pPr>
            <a:endParaRPr lang="zh-CN" altLang="en-US" dirty="0"/>
          </a:p>
        </p:txBody>
      </p:sp>
    </p:spTree>
    <p:extLst>
      <p:ext uri="{BB962C8B-B14F-4D97-AF65-F5344CB8AC3E}">
        <p14:creationId xmlns:p14="http://schemas.microsoft.com/office/powerpoint/2010/main" val="292864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BAA083C2-C88B-99A4-F64D-FF2B0DB73CB7}"/>
              </a:ext>
            </a:extLst>
          </p:cNvPr>
          <p:cNvSpPr txBox="1"/>
          <p:nvPr/>
        </p:nvSpPr>
        <p:spPr>
          <a:xfrm>
            <a:off x="7533503" y="1274186"/>
            <a:ext cx="3152114" cy="1815882"/>
          </a:xfrm>
          <a:prstGeom prst="rect">
            <a:avLst/>
          </a:prstGeom>
          <a:noFill/>
        </p:spPr>
        <p:txBody>
          <a:bodyPr wrap="square" rtlCol="0">
            <a:spAutoFit/>
          </a:bodyPr>
          <a:lstStyle/>
          <a:p>
            <a:endParaRPr lang="en-US" altLang="zh-CN" sz="1600" b="1">
              <a:solidFill>
                <a:srgbClr val="000000"/>
              </a:solidFill>
              <a:latin typeface="Microsoft JhengHei" panose="020B0604030504040204" pitchFamily="34" charset="-120"/>
              <a:ea typeface="Microsoft JhengHei" panose="020B0604030504040204" pitchFamily="34" charset="-120"/>
            </a:endParaRPr>
          </a:p>
          <a:p>
            <a:pPr marL="285750" indent="-285750">
              <a:buFont typeface="Wingdings" panose="05000000000000000000" pitchFamily="2" charset="2"/>
              <a:buChar char="l"/>
            </a:pPr>
            <a:r>
              <a:rPr lang="en-US" altLang="zh-CN" sz="1600">
                <a:solidFill>
                  <a:srgbClr val="000000"/>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Dataset : Historical dataset  in 2021 from Cyclistic company to help  turning casual to member.</a:t>
            </a:r>
          </a:p>
          <a:p>
            <a:pPr marL="285750" indent="-285750">
              <a:buFont typeface="Wingdings" panose="05000000000000000000" pitchFamily="2" charset="2"/>
              <a:buChar char="l"/>
            </a:pPr>
            <a:endParaRPr lang="en-US" altLang="zh-CN" sz="1600">
              <a:solidFill>
                <a:srgbClr val="000000"/>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285750" indent="-285750">
              <a:buFont typeface="Wingdings" panose="05000000000000000000" pitchFamily="2" charset="2"/>
              <a:buChar char="l"/>
            </a:pPr>
            <a:r>
              <a:rPr lang="en-US" altLang="zh-CN" sz="1600">
                <a:solidFill>
                  <a:srgbClr val="000000"/>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Total data item: 4,588,104 </a:t>
            </a:r>
            <a:endParaRPr lang="zh-CN" altLang="en-US" sz="1600" dirty="0">
              <a:solidFill>
                <a:srgbClr val="000000"/>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pic>
        <p:nvPicPr>
          <p:cNvPr id="42" name="图片 41">
            <a:extLst>
              <a:ext uri="{FF2B5EF4-FFF2-40B4-BE49-F238E27FC236}">
                <a16:creationId xmlns:a16="http://schemas.microsoft.com/office/drawing/2014/main" id="{B47142D0-44E6-62BD-613D-00674D8BCB89}"/>
              </a:ext>
            </a:extLst>
          </p:cNvPr>
          <p:cNvPicPr>
            <a:picLocks noChangeAspect="1"/>
          </p:cNvPicPr>
          <p:nvPr/>
        </p:nvPicPr>
        <p:blipFill>
          <a:blip r:embed="rId2"/>
          <a:stretch>
            <a:fillRect/>
          </a:stretch>
        </p:blipFill>
        <p:spPr>
          <a:xfrm>
            <a:off x="2937505" y="1274186"/>
            <a:ext cx="4172532" cy="3839111"/>
          </a:xfrm>
          <a:prstGeom prst="rect">
            <a:avLst/>
          </a:prstGeom>
        </p:spPr>
      </p:pic>
      <p:pic>
        <p:nvPicPr>
          <p:cNvPr id="3" name="图片 2">
            <a:extLst>
              <a:ext uri="{FF2B5EF4-FFF2-40B4-BE49-F238E27FC236}">
                <a16:creationId xmlns:a16="http://schemas.microsoft.com/office/drawing/2014/main" id="{95B59D46-29F4-317F-CBF1-488BE0291BBF}"/>
              </a:ext>
            </a:extLst>
          </p:cNvPr>
          <p:cNvPicPr>
            <a:picLocks noChangeAspect="1"/>
          </p:cNvPicPr>
          <p:nvPr/>
        </p:nvPicPr>
        <p:blipFill>
          <a:blip r:embed="rId3"/>
          <a:stretch>
            <a:fillRect/>
          </a:stretch>
        </p:blipFill>
        <p:spPr>
          <a:xfrm>
            <a:off x="1075473" y="4997944"/>
            <a:ext cx="9126224" cy="1171739"/>
          </a:xfrm>
          <a:prstGeom prst="rect">
            <a:avLst/>
          </a:prstGeom>
        </p:spPr>
      </p:pic>
      <p:sp>
        <p:nvSpPr>
          <p:cNvPr id="4" name="文本框 3">
            <a:extLst>
              <a:ext uri="{FF2B5EF4-FFF2-40B4-BE49-F238E27FC236}">
                <a16:creationId xmlns:a16="http://schemas.microsoft.com/office/drawing/2014/main" id="{27BDED03-F36A-BB39-6679-E3AAEA4855EC}"/>
              </a:ext>
            </a:extLst>
          </p:cNvPr>
          <p:cNvSpPr txBox="1"/>
          <p:nvPr/>
        </p:nvSpPr>
        <p:spPr>
          <a:xfrm>
            <a:off x="1922405" y="615976"/>
            <a:ext cx="8279292"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Counts</a:t>
            </a:r>
            <a:r>
              <a:rPr lang="en-US" altLang="zh-CN" sz="4000" dirty="0">
                <a:latin typeface="Microsoft YaHei UI Light" panose="020B0502040204020203" pitchFamily="34" charset="-122"/>
                <a:ea typeface="Microsoft YaHei UI Light" panose="020B0502040204020203" pitchFamily="34" charset="-122"/>
              </a:rPr>
              <a:t> </a:t>
            </a: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Distribution</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pic>
        <p:nvPicPr>
          <p:cNvPr id="2" name="Graphic 6" descr="骑自行车">
            <a:extLst>
              <a:ext uri="{FF2B5EF4-FFF2-40B4-BE49-F238E27FC236}">
                <a16:creationId xmlns:a16="http://schemas.microsoft.com/office/drawing/2014/main" id="{07D3E7E6-21F0-1E87-FB3E-C8902CD72F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989" y="969919"/>
            <a:ext cx="914400" cy="914400"/>
          </a:xfrm>
          <a:prstGeom prst="rect">
            <a:avLst/>
          </a:prstGeom>
        </p:spPr>
      </p:pic>
    </p:spTree>
    <p:extLst>
      <p:ext uri="{BB962C8B-B14F-4D97-AF65-F5344CB8AC3E}">
        <p14:creationId xmlns:p14="http://schemas.microsoft.com/office/powerpoint/2010/main" val="248304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中度可信度描述已自动生成">
            <a:extLst>
              <a:ext uri="{FF2B5EF4-FFF2-40B4-BE49-F238E27FC236}">
                <a16:creationId xmlns:a16="http://schemas.microsoft.com/office/drawing/2014/main" id="{2D10F1B9-0B21-664B-11CD-F1061C2DFC50}"/>
              </a:ext>
            </a:extLst>
          </p:cNvPr>
          <p:cNvPicPr>
            <a:picLocks noChangeAspect="1"/>
          </p:cNvPicPr>
          <p:nvPr/>
        </p:nvPicPr>
        <p:blipFill>
          <a:blip r:embed="rId2"/>
          <a:stretch>
            <a:fillRect/>
          </a:stretch>
        </p:blipFill>
        <p:spPr>
          <a:xfrm>
            <a:off x="1762540" y="2431925"/>
            <a:ext cx="7795076" cy="3323987"/>
          </a:xfrm>
          <a:prstGeom prst="rect">
            <a:avLst/>
          </a:prstGeom>
        </p:spPr>
      </p:pic>
      <p:sp>
        <p:nvSpPr>
          <p:cNvPr id="8" name="文本框 7">
            <a:extLst>
              <a:ext uri="{FF2B5EF4-FFF2-40B4-BE49-F238E27FC236}">
                <a16:creationId xmlns:a16="http://schemas.microsoft.com/office/drawing/2014/main" id="{4FCF3F5F-2E88-CFA8-6A3B-B8F898802B91}"/>
              </a:ext>
            </a:extLst>
          </p:cNvPr>
          <p:cNvSpPr txBox="1"/>
          <p:nvPr/>
        </p:nvSpPr>
        <p:spPr>
          <a:xfrm>
            <a:off x="172279" y="2431925"/>
            <a:ext cx="1590261" cy="369332"/>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14F8AE53-610A-80A7-5DBA-D0D3FED814B4}"/>
              </a:ext>
            </a:extLst>
          </p:cNvPr>
          <p:cNvPicPr>
            <a:picLocks noChangeAspect="1"/>
          </p:cNvPicPr>
          <p:nvPr/>
        </p:nvPicPr>
        <p:blipFill>
          <a:blip r:embed="rId3"/>
          <a:stretch>
            <a:fillRect/>
          </a:stretch>
        </p:blipFill>
        <p:spPr>
          <a:xfrm>
            <a:off x="1762540" y="1268179"/>
            <a:ext cx="8464669" cy="895216"/>
          </a:xfrm>
          <a:prstGeom prst="rect">
            <a:avLst/>
          </a:prstGeom>
        </p:spPr>
      </p:pic>
      <p:sp>
        <p:nvSpPr>
          <p:cNvPr id="9" name="文本框 8">
            <a:extLst>
              <a:ext uri="{FF2B5EF4-FFF2-40B4-BE49-F238E27FC236}">
                <a16:creationId xmlns:a16="http://schemas.microsoft.com/office/drawing/2014/main" id="{BD60D7CF-3904-3322-4B8B-B1F75D01B6CB}"/>
              </a:ext>
            </a:extLst>
          </p:cNvPr>
          <p:cNvSpPr txBox="1"/>
          <p:nvPr/>
        </p:nvSpPr>
        <p:spPr>
          <a:xfrm>
            <a:off x="1192697" y="560293"/>
            <a:ext cx="8685585"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Counts</a:t>
            </a:r>
            <a:r>
              <a:rPr lang="en-US" altLang="zh-CN" sz="4000" dirty="0">
                <a:latin typeface="Microsoft YaHei UI Light" panose="020B0502040204020203" pitchFamily="34" charset="-122"/>
                <a:ea typeface="Microsoft YaHei UI Light" panose="020B0502040204020203" pitchFamily="34" charset="-122"/>
              </a:rPr>
              <a:t> </a:t>
            </a: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Distribution</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pic>
        <p:nvPicPr>
          <p:cNvPr id="2" name="Graphic 6" descr="骑自行车">
            <a:extLst>
              <a:ext uri="{FF2B5EF4-FFF2-40B4-BE49-F238E27FC236}">
                <a16:creationId xmlns:a16="http://schemas.microsoft.com/office/drawing/2014/main" id="{E10BB74D-2DAF-5299-66B5-6B78098B79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35652"/>
            <a:ext cx="914400" cy="914400"/>
          </a:xfrm>
          <a:prstGeom prst="rect">
            <a:avLst/>
          </a:prstGeom>
        </p:spPr>
      </p:pic>
    </p:spTree>
    <p:extLst>
      <p:ext uri="{BB962C8B-B14F-4D97-AF65-F5344CB8AC3E}">
        <p14:creationId xmlns:p14="http://schemas.microsoft.com/office/powerpoint/2010/main" val="318521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6836284-8CFB-311C-2190-0125306F5BC4}"/>
              </a:ext>
            </a:extLst>
          </p:cNvPr>
          <p:cNvPicPr>
            <a:picLocks noChangeAspect="1"/>
          </p:cNvPicPr>
          <p:nvPr/>
        </p:nvPicPr>
        <p:blipFill>
          <a:blip r:embed="rId2"/>
          <a:stretch>
            <a:fillRect/>
          </a:stretch>
        </p:blipFill>
        <p:spPr>
          <a:xfrm>
            <a:off x="1346320" y="1929273"/>
            <a:ext cx="9154803" cy="1352739"/>
          </a:xfrm>
          <a:prstGeom prst="rect">
            <a:avLst/>
          </a:prstGeom>
        </p:spPr>
      </p:pic>
      <p:pic>
        <p:nvPicPr>
          <p:cNvPr id="7" name="图片 6">
            <a:extLst>
              <a:ext uri="{FF2B5EF4-FFF2-40B4-BE49-F238E27FC236}">
                <a16:creationId xmlns:a16="http://schemas.microsoft.com/office/drawing/2014/main" id="{A7845830-756F-3471-89A7-9D528891BD47}"/>
              </a:ext>
            </a:extLst>
          </p:cNvPr>
          <p:cNvPicPr>
            <a:picLocks noChangeAspect="1"/>
          </p:cNvPicPr>
          <p:nvPr/>
        </p:nvPicPr>
        <p:blipFill>
          <a:blip r:embed="rId3"/>
          <a:stretch>
            <a:fillRect/>
          </a:stretch>
        </p:blipFill>
        <p:spPr>
          <a:xfrm>
            <a:off x="1346320" y="4252357"/>
            <a:ext cx="9078592" cy="771633"/>
          </a:xfrm>
          <a:prstGeom prst="rect">
            <a:avLst/>
          </a:prstGeom>
        </p:spPr>
      </p:pic>
      <p:sp>
        <p:nvSpPr>
          <p:cNvPr id="8" name="文本框 7">
            <a:extLst>
              <a:ext uri="{FF2B5EF4-FFF2-40B4-BE49-F238E27FC236}">
                <a16:creationId xmlns:a16="http://schemas.microsoft.com/office/drawing/2014/main" id="{10092546-028B-0BF4-C34B-169453ED7E29}"/>
              </a:ext>
            </a:extLst>
          </p:cNvPr>
          <p:cNvSpPr txBox="1"/>
          <p:nvPr/>
        </p:nvSpPr>
        <p:spPr>
          <a:xfrm>
            <a:off x="1815538" y="988912"/>
            <a:ext cx="8685585"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Ride Length Difference</a:t>
            </a:r>
          </a:p>
        </p:txBody>
      </p:sp>
      <p:pic>
        <p:nvPicPr>
          <p:cNvPr id="3" name="Graphic 6" descr="骑自行车">
            <a:extLst>
              <a:ext uri="{FF2B5EF4-FFF2-40B4-BE49-F238E27FC236}">
                <a16:creationId xmlns:a16="http://schemas.microsoft.com/office/drawing/2014/main" id="{984801DB-0D43-A3C2-B282-5F8AFBDF29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1342855"/>
            <a:ext cx="914400" cy="914400"/>
          </a:xfrm>
          <a:prstGeom prst="rect">
            <a:avLst/>
          </a:prstGeom>
        </p:spPr>
      </p:pic>
    </p:spTree>
    <p:extLst>
      <p:ext uri="{BB962C8B-B14F-4D97-AF65-F5344CB8AC3E}">
        <p14:creationId xmlns:p14="http://schemas.microsoft.com/office/powerpoint/2010/main" val="103433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D16D90-B3A7-108B-8328-3F2BD51E3E49}"/>
              </a:ext>
            </a:extLst>
          </p:cNvPr>
          <p:cNvPicPr>
            <a:picLocks noChangeAspect="1"/>
          </p:cNvPicPr>
          <p:nvPr/>
        </p:nvPicPr>
        <p:blipFill>
          <a:blip r:embed="rId2"/>
          <a:stretch>
            <a:fillRect/>
          </a:stretch>
        </p:blipFill>
        <p:spPr>
          <a:xfrm>
            <a:off x="1490007" y="3829915"/>
            <a:ext cx="9321513" cy="943827"/>
          </a:xfrm>
          <a:prstGeom prst="rect">
            <a:avLst/>
          </a:prstGeom>
        </p:spPr>
      </p:pic>
      <p:pic>
        <p:nvPicPr>
          <p:cNvPr id="5" name="图片 4">
            <a:extLst>
              <a:ext uri="{FF2B5EF4-FFF2-40B4-BE49-F238E27FC236}">
                <a16:creationId xmlns:a16="http://schemas.microsoft.com/office/drawing/2014/main" id="{60E48551-3A68-8B85-ACA8-AB12D9F6D79D}"/>
              </a:ext>
            </a:extLst>
          </p:cNvPr>
          <p:cNvPicPr>
            <a:picLocks noChangeAspect="1"/>
          </p:cNvPicPr>
          <p:nvPr/>
        </p:nvPicPr>
        <p:blipFill>
          <a:blip r:embed="rId3"/>
          <a:stretch>
            <a:fillRect/>
          </a:stretch>
        </p:blipFill>
        <p:spPr>
          <a:xfrm>
            <a:off x="1435242" y="5014253"/>
            <a:ext cx="9321513" cy="1019541"/>
          </a:xfrm>
          <a:prstGeom prst="rect">
            <a:avLst/>
          </a:prstGeom>
        </p:spPr>
      </p:pic>
      <p:pic>
        <p:nvPicPr>
          <p:cNvPr id="11" name="图片 10">
            <a:extLst>
              <a:ext uri="{FF2B5EF4-FFF2-40B4-BE49-F238E27FC236}">
                <a16:creationId xmlns:a16="http://schemas.microsoft.com/office/drawing/2014/main" id="{1C5944E1-D6A8-B390-79CE-049CCCD3C316}"/>
              </a:ext>
            </a:extLst>
          </p:cNvPr>
          <p:cNvPicPr>
            <a:picLocks noChangeAspect="1"/>
          </p:cNvPicPr>
          <p:nvPr/>
        </p:nvPicPr>
        <p:blipFill>
          <a:blip r:embed="rId4"/>
          <a:stretch>
            <a:fillRect/>
          </a:stretch>
        </p:blipFill>
        <p:spPr>
          <a:xfrm>
            <a:off x="1435242" y="1313354"/>
            <a:ext cx="9431042" cy="1224555"/>
          </a:xfrm>
          <a:prstGeom prst="rect">
            <a:avLst/>
          </a:prstGeom>
        </p:spPr>
      </p:pic>
      <p:sp>
        <p:nvSpPr>
          <p:cNvPr id="2" name="文本框 1">
            <a:extLst>
              <a:ext uri="{FF2B5EF4-FFF2-40B4-BE49-F238E27FC236}">
                <a16:creationId xmlns:a16="http://schemas.microsoft.com/office/drawing/2014/main" id="{082F67D6-630C-BC32-EAEA-672FE6935A88}"/>
              </a:ext>
            </a:extLst>
          </p:cNvPr>
          <p:cNvSpPr txBox="1"/>
          <p:nvPr/>
        </p:nvSpPr>
        <p:spPr>
          <a:xfrm>
            <a:off x="1583850" y="571743"/>
            <a:ext cx="8685585"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Ride Length Difference</a:t>
            </a:r>
          </a:p>
        </p:txBody>
      </p:sp>
      <p:pic>
        <p:nvPicPr>
          <p:cNvPr id="6" name="图片 5">
            <a:extLst>
              <a:ext uri="{FF2B5EF4-FFF2-40B4-BE49-F238E27FC236}">
                <a16:creationId xmlns:a16="http://schemas.microsoft.com/office/drawing/2014/main" id="{975E312E-64FD-2E12-73B3-0C24949B10C2}"/>
              </a:ext>
            </a:extLst>
          </p:cNvPr>
          <p:cNvPicPr>
            <a:picLocks noChangeAspect="1"/>
          </p:cNvPicPr>
          <p:nvPr/>
        </p:nvPicPr>
        <p:blipFill>
          <a:blip r:embed="rId5"/>
          <a:stretch>
            <a:fillRect/>
          </a:stretch>
        </p:blipFill>
        <p:spPr>
          <a:xfrm>
            <a:off x="1435242" y="2605360"/>
            <a:ext cx="9321513" cy="1089654"/>
          </a:xfrm>
          <a:prstGeom prst="rect">
            <a:avLst/>
          </a:prstGeom>
        </p:spPr>
      </p:pic>
      <p:pic>
        <p:nvPicPr>
          <p:cNvPr id="3" name="Graphic 6" descr="骑自行车">
            <a:extLst>
              <a:ext uri="{FF2B5EF4-FFF2-40B4-BE49-F238E27FC236}">
                <a16:creationId xmlns:a16="http://schemas.microsoft.com/office/drawing/2014/main" id="{BA20B395-0257-740A-CC46-946985C0AD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1166192"/>
            <a:ext cx="914400" cy="914400"/>
          </a:xfrm>
          <a:prstGeom prst="rect">
            <a:avLst/>
          </a:prstGeom>
        </p:spPr>
      </p:pic>
    </p:spTree>
    <p:extLst>
      <p:ext uri="{BB962C8B-B14F-4D97-AF65-F5344CB8AC3E}">
        <p14:creationId xmlns:p14="http://schemas.microsoft.com/office/powerpoint/2010/main" val="104204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F0963A-C6BA-1A90-5C31-77A28EED7B95}"/>
              </a:ext>
            </a:extLst>
          </p:cNvPr>
          <p:cNvPicPr>
            <a:picLocks noChangeAspect="1"/>
          </p:cNvPicPr>
          <p:nvPr/>
        </p:nvPicPr>
        <p:blipFill>
          <a:blip r:embed="rId2"/>
          <a:stretch>
            <a:fillRect/>
          </a:stretch>
        </p:blipFill>
        <p:spPr>
          <a:xfrm>
            <a:off x="3356361" y="1447273"/>
            <a:ext cx="4794911" cy="2199202"/>
          </a:xfrm>
          <a:prstGeom prst="rect">
            <a:avLst/>
          </a:prstGeom>
        </p:spPr>
      </p:pic>
      <p:pic>
        <p:nvPicPr>
          <p:cNvPr id="7" name="图片 6">
            <a:extLst>
              <a:ext uri="{FF2B5EF4-FFF2-40B4-BE49-F238E27FC236}">
                <a16:creationId xmlns:a16="http://schemas.microsoft.com/office/drawing/2014/main" id="{C7E15E8F-E8C9-E827-00D8-12037F357E6B}"/>
              </a:ext>
            </a:extLst>
          </p:cNvPr>
          <p:cNvPicPr>
            <a:picLocks noChangeAspect="1"/>
          </p:cNvPicPr>
          <p:nvPr/>
        </p:nvPicPr>
        <p:blipFill>
          <a:blip r:embed="rId3"/>
          <a:stretch>
            <a:fillRect/>
          </a:stretch>
        </p:blipFill>
        <p:spPr>
          <a:xfrm>
            <a:off x="3381679" y="3928664"/>
            <a:ext cx="4794911" cy="2063675"/>
          </a:xfrm>
          <a:prstGeom prst="rect">
            <a:avLst/>
          </a:prstGeom>
        </p:spPr>
      </p:pic>
      <p:sp>
        <p:nvSpPr>
          <p:cNvPr id="2" name="文本框 1">
            <a:extLst>
              <a:ext uri="{FF2B5EF4-FFF2-40B4-BE49-F238E27FC236}">
                <a16:creationId xmlns:a16="http://schemas.microsoft.com/office/drawing/2014/main" id="{398EE246-C963-5031-385B-AB432E1D8441}"/>
              </a:ext>
            </a:extLst>
          </p:cNvPr>
          <p:cNvSpPr txBox="1"/>
          <p:nvPr/>
        </p:nvSpPr>
        <p:spPr>
          <a:xfrm>
            <a:off x="1412019" y="738281"/>
            <a:ext cx="8734230" cy="707885"/>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Ride Length Difference</a:t>
            </a:r>
          </a:p>
        </p:txBody>
      </p:sp>
      <p:pic>
        <p:nvPicPr>
          <p:cNvPr id="4" name="Graphic 6" descr="骑自行车">
            <a:extLst>
              <a:ext uri="{FF2B5EF4-FFF2-40B4-BE49-F238E27FC236}">
                <a16:creationId xmlns:a16="http://schemas.microsoft.com/office/drawing/2014/main" id="{AF2BD21C-193B-8BAC-08E8-E69EF6C6BC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1092223"/>
            <a:ext cx="914400" cy="914400"/>
          </a:xfrm>
          <a:prstGeom prst="rect">
            <a:avLst/>
          </a:prstGeom>
        </p:spPr>
      </p:pic>
    </p:spTree>
    <p:extLst>
      <p:ext uri="{BB962C8B-B14F-4D97-AF65-F5344CB8AC3E}">
        <p14:creationId xmlns:p14="http://schemas.microsoft.com/office/powerpoint/2010/main" val="265965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24ADCD6-AEC8-F478-C2E5-5412F88373C1}"/>
              </a:ext>
            </a:extLst>
          </p:cNvPr>
          <p:cNvPicPr>
            <a:picLocks noChangeAspect="1"/>
          </p:cNvPicPr>
          <p:nvPr/>
        </p:nvPicPr>
        <p:blipFill>
          <a:blip r:embed="rId2"/>
          <a:stretch>
            <a:fillRect/>
          </a:stretch>
        </p:blipFill>
        <p:spPr>
          <a:xfrm>
            <a:off x="1116483" y="1552313"/>
            <a:ext cx="9192908" cy="1267002"/>
          </a:xfrm>
          <a:prstGeom prst="rect">
            <a:avLst/>
          </a:prstGeom>
        </p:spPr>
      </p:pic>
      <p:pic>
        <p:nvPicPr>
          <p:cNvPr id="13" name="图片 12">
            <a:extLst>
              <a:ext uri="{FF2B5EF4-FFF2-40B4-BE49-F238E27FC236}">
                <a16:creationId xmlns:a16="http://schemas.microsoft.com/office/drawing/2014/main" id="{7DAB534E-71AF-8775-7393-DD30AFFB7B2E}"/>
              </a:ext>
            </a:extLst>
          </p:cNvPr>
          <p:cNvPicPr>
            <a:picLocks noChangeAspect="1"/>
          </p:cNvPicPr>
          <p:nvPr/>
        </p:nvPicPr>
        <p:blipFill>
          <a:blip r:embed="rId3"/>
          <a:stretch>
            <a:fillRect/>
          </a:stretch>
        </p:blipFill>
        <p:spPr>
          <a:xfrm>
            <a:off x="1116483" y="4347811"/>
            <a:ext cx="9116697" cy="1009791"/>
          </a:xfrm>
          <a:prstGeom prst="rect">
            <a:avLst/>
          </a:prstGeom>
        </p:spPr>
      </p:pic>
      <p:pic>
        <p:nvPicPr>
          <p:cNvPr id="15" name="图片 14">
            <a:extLst>
              <a:ext uri="{FF2B5EF4-FFF2-40B4-BE49-F238E27FC236}">
                <a16:creationId xmlns:a16="http://schemas.microsoft.com/office/drawing/2014/main" id="{A4688504-D0AB-3414-8319-E887A79D3C81}"/>
              </a:ext>
            </a:extLst>
          </p:cNvPr>
          <p:cNvPicPr>
            <a:picLocks noChangeAspect="1"/>
          </p:cNvPicPr>
          <p:nvPr/>
        </p:nvPicPr>
        <p:blipFill>
          <a:blip r:embed="rId4"/>
          <a:stretch>
            <a:fillRect/>
          </a:stretch>
        </p:blipFill>
        <p:spPr>
          <a:xfrm>
            <a:off x="1154588" y="2819315"/>
            <a:ext cx="9116697" cy="1219370"/>
          </a:xfrm>
          <a:prstGeom prst="rect">
            <a:avLst/>
          </a:prstGeom>
        </p:spPr>
      </p:pic>
      <p:sp>
        <p:nvSpPr>
          <p:cNvPr id="16" name="文本框 15">
            <a:extLst>
              <a:ext uri="{FF2B5EF4-FFF2-40B4-BE49-F238E27FC236}">
                <a16:creationId xmlns:a16="http://schemas.microsoft.com/office/drawing/2014/main" id="{88E7929D-4D2E-A9FF-0628-60C14E8DB20E}"/>
              </a:ext>
            </a:extLst>
          </p:cNvPr>
          <p:cNvSpPr txBox="1"/>
          <p:nvPr/>
        </p:nvSpPr>
        <p:spPr>
          <a:xfrm>
            <a:off x="1116483" y="723136"/>
            <a:ext cx="8685585"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Ride Distance Difference</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pic>
        <p:nvPicPr>
          <p:cNvPr id="3" name="Graphic 6" descr="骑自行车">
            <a:extLst>
              <a:ext uri="{FF2B5EF4-FFF2-40B4-BE49-F238E27FC236}">
                <a16:creationId xmlns:a16="http://schemas.microsoft.com/office/drawing/2014/main" id="{F45A9CDD-831E-BDA2-E896-140A7D1430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095113"/>
            <a:ext cx="914400" cy="914400"/>
          </a:xfrm>
          <a:prstGeom prst="rect">
            <a:avLst/>
          </a:prstGeom>
        </p:spPr>
      </p:pic>
    </p:spTree>
    <p:extLst>
      <p:ext uri="{BB962C8B-B14F-4D97-AF65-F5344CB8AC3E}">
        <p14:creationId xmlns:p14="http://schemas.microsoft.com/office/powerpoint/2010/main" val="67695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0628F94-0025-16AC-8DF7-7905C79BF9DC}"/>
              </a:ext>
            </a:extLst>
          </p:cNvPr>
          <p:cNvPicPr>
            <a:picLocks noChangeAspect="1"/>
          </p:cNvPicPr>
          <p:nvPr/>
        </p:nvPicPr>
        <p:blipFill>
          <a:blip r:embed="rId2"/>
          <a:stretch>
            <a:fillRect/>
          </a:stretch>
        </p:blipFill>
        <p:spPr>
          <a:xfrm>
            <a:off x="1896116" y="1607523"/>
            <a:ext cx="8917658" cy="4583273"/>
          </a:xfrm>
          <a:prstGeom prst="rect">
            <a:avLst/>
          </a:prstGeom>
        </p:spPr>
      </p:pic>
      <p:sp>
        <p:nvSpPr>
          <p:cNvPr id="6" name="文本框 5">
            <a:extLst>
              <a:ext uri="{FF2B5EF4-FFF2-40B4-BE49-F238E27FC236}">
                <a16:creationId xmlns:a16="http://schemas.microsoft.com/office/drawing/2014/main" id="{11CDD7D8-8CF9-2E61-C592-E0F0CE6B408C}"/>
              </a:ext>
            </a:extLst>
          </p:cNvPr>
          <p:cNvSpPr txBox="1"/>
          <p:nvPr/>
        </p:nvSpPr>
        <p:spPr>
          <a:xfrm>
            <a:off x="1896116" y="667204"/>
            <a:ext cx="8685585" cy="707886"/>
          </a:xfrm>
          <a:prstGeom prst="rect">
            <a:avLst/>
          </a:prstGeom>
          <a:noFill/>
        </p:spPr>
        <p:txBody>
          <a:bodyPr wrap="square" rtlCol="0">
            <a:spAutoFit/>
          </a:bodyPr>
          <a:lstStyle/>
          <a:p>
            <a:pPr algn="ctr"/>
            <a:r>
              <a:rPr lang="en-US" altLang="zh-CN" sz="4000" b="1" dirty="0">
                <a:solidFill>
                  <a:schemeClr val="accent5"/>
                </a:solidFill>
                <a:latin typeface="Microsoft YaHei UI Light" panose="020B0502040204020203" pitchFamily="34" charset="-122"/>
                <a:ea typeface="Microsoft YaHei UI Light" panose="020B0502040204020203" pitchFamily="34" charset="-122"/>
              </a:rPr>
              <a:t>Ride Distance Difference</a:t>
            </a:r>
            <a:endParaRPr lang="zh-CN" altLang="en-US" sz="4000" b="1" dirty="0">
              <a:solidFill>
                <a:schemeClr val="accent5"/>
              </a:solidFill>
              <a:latin typeface="Microsoft YaHei UI Light" panose="020B0502040204020203" pitchFamily="34" charset="-122"/>
              <a:ea typeface="Microsoft YaHei UI Light" panose="020B0502040204020203" pitchFamily="34" charset="-122"/>
            </a:endParaRPr>
          </a:p>
        </p:txBody>
      </p:sp>
      <p:pic>
        <p:nvPicPr>
          <p:cNvPr id="3" name="Graphic 6" descr="骑自行车">
            <a:extLst>
              <a:ext uri="{FF2B5EF4-FFF2-40B4-BE49-F238E27FC236}">
                <a16:creationId xmlns:a16="http://schemas.microsoft.com/office/drawing/2014/main" id="{6F3653E8-1E1B-3836-9C57-0DCF0425A8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50323"/>
            <a:ext cx="914400" cy="914400"/>
          </a:xfrm>
          <a:prstGeom prst="rect">
            <a:avLst/>
          </a:prstGeom>
        </p:spPr>
      </p:pic>
    </p:spTree>
    <p:extLst>
      <p:ext uri="{BB962C8B-B14F-4D97-AF65-F5344CB8AC3E}">
        <p14:creationId xmlns:p14="http://schemas.microsoft.com/office/powerpoint/2010/main" val="30358027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1407</TotalTime>
  <Words>368</Words>
  <Application>Microsoft Office PowerPoint</Application>
  <PresentationFormat>宽屏</PresentationFormat>
  <Paragraphs>87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JhengHei</vt:lpstr>
      <vt:lpstr>Microsoft JhengHei Light</vt:lpstr>
      <vt:lpstr>Microsoft YaHei UI Light</vt:lpstr>
      <vt:lpstr>等线</vt:lpstr>
      <vt:lpstr>等线 Light</vt:lpstr>
      <vt:lpstr>Arial</vt:lpstr>
      <vt:lpstr>Wingdings</vt:lpstr>
      <vt:lpstr>Office 主题​​</vt:lpstr>
      <vt:lpstr>PowerPoint 演示文稿</vt:lpstr>
      <vt:lpstr>Goals Discussion Today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Start Station Difference</vt:lpstr>
      <vt:lpstr>End Station Difference</vt:lpstr>
      <vt:lpstr>Conclusions and Suggestions</vt:lpstr>
    </vt:vector>
  </TitlesOfParts>
  <Company>shendu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A3387</dc:creator>
  <cp:lastModifiedBy>A3387</cp:lastModifiedBy>
  <cp:revision>28</cp:revision>
  <dcterms:created xsi:type="dcterms:W3CDTF">2022-12-17T11:26:56Z</dcterms:created>
  <dcterms:modified xsi:type="dcterms:W3CDTF">2022-12-26T10:41:45Z</dcterms:modified>
</cp:coreProperties>
</file>