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3" r:id="rId16"/>
    <p:sldId id="274" r:id="rId17"/>
    <p:sldId id="281" r:id="rId18"/>
    <p:sldId id="275" r:id="rId19"/>
    <p:sldId id="276" r:id="rId20"/>
    <p:sldId id="277" r:id="rId21"/>
    <p:sldId id="278" r:id="rId22"/>
    <p:sldId id="279" r:id="rId23"/>
    <p:sldId id="284" r:id="rId24"/>
    <p:sldId id="280" r:id="rId25"/>
    <p:sldId id="282" r:id="rId26"/>
    <p:sldId id="28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595" autoAdjust="0"/>
  </p:normalViewPr>
  <p:slideViewPr>
    <p:cSldViewPr snapToGrid="0" snapToObjects="1">
      <p:cViewPr varScale="1">
        <p:scale>
          <a:sx n="87" d="100"/>
          <a:sy n="87" d="100"/>
        </p:scale>
        <p:origin x="-22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362DBA-707C-184F-B19B-53CA43743A5F}" type="datetimeFigureOut">
              <a:rPr lang="en-US" smtClean="0"/>
              <a:t>7/29/15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C8A1E-E177-F549-BC26-7B4EB33CB807}" type="slidenum">
              <a:rPr lang="en-US" smtClean="0"/>
              <a:t>‹#›</a:t>
            </a:fld>
            <a:endParaRPr lang="en-US"/>
          </a:p>
        </p:txBody>
      </p:sp>
    </p:spTree>
    <p:extLst>
      <p:ext uri="{BB962C8B-B14F-4D97-AF65-F5344CB8AC3E}">
        <p14:creationId xmlns:p14="http://schemas.microsoft.com/office/powerpoint/2010/main" val="25221666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Images from https://</a:t>
            </a:r>
            <a:r>
              <a:rPr lang="en-US" dirty="0" err="1" smtClean="0"/>
              <a:t>git-scm.com</a:t>
            </a:r>
            <a:r>
              <a:rPr lang="en-US" dirty="0" smtClean="0"/>
              <a:t>/book. </a:t>
            </a:r>
            <a:endParaRPr lang="en-US" dirty="0" smtClean="0"/>
          </a:p>
          <a:p>
            <a:endParaRPr lang="en-US" dirty="0" smtClean="0"/>
          </a:p>
          <a:p>
            <a:r>
              <a:rPr lang="en-US" dirty="0" smtClean="0"/>
              <a:t>Purpose of this presentation is threefold:</a:t>
            </a:r>
          </a:p>
          <a:p>
            <a:pPr marL="228600" indent="-228600">
              <a:buFont typeface="+mj-lt"/>
              <a:buAutoNum type="arabicPeriod"/>
            </a:pPr>
            <a:r>
              <a:rPr lang="en-US" dirty="0" smtClean="0"/>
              <a:t>Illustrate the benefits of version control</a:t>
            </a:r>
          </a:p>
          <a:p>
            <a:pPr marL="228600" indent="-228600">
              <a:buFont typeface="+mj-lt"/>
              <a:buAutoNum type="arabicPeriod"/>
            </a:pPr>
            <a:r>
              <a:rPr lang="en-US" dirty="0" smtClean="0"/>
              <a:t>Show how the functionality of </a:t>
            </a:r>
            <a:r>
              <a:rPr lang="en-US" dirty="0" err="1" smtClean="0"/>
              <a:t>Git</a:t>
            </a:r>
            <a:r>
              <a:rPr lang="en-US" dirty="0" smtClean="0"/>
              <a:t> and </a:t>
            </a:r>
            <a:r>
              <a:rPr lang="en-US" dirty="0" err="1" smtClean="0"/>
              <a:t>GitHub</a:t>
            </a:r>
            <a:r>
              <a:rPr lang="en-US" dirty="0" smtClean="0"/>
              <a:t> achieve</a:t>
            </a:r>
            <a:r>
              <a:rPr lang="en-US" baseline="0" dirty="0" smtClean="0"/>
              <a:t> those goals</a:t>
            </a:r>
          </a:p>
          <a:p>
            <a:pPr marL="228600" indent="-228600">
              <a:buFont typeface="+mj-lt"/>
              <a:buAutoNum type="arabicPeriod"/>
            </a:pPr>
            <a:r>
              <a:rPr lang="en-US" baseline="0" dirty="0" smtClean="0"/>
              <a:t>How we’re going to use </a:t>
            </a:r>
            <a:r>
              <a:rPr lang="en-US" baseline="0" dirty="0" err="1" smtClean="0"/>
              <a:t>Git</a:t>
            </a:r>
            <a:r>
              <a:rPr lang="en-US" baseline="0" dirty="0" smtClean="0"/>
              <a:t> and </a:t>
            </a:r>
            <a:r>
              <a:rPr lang="en-US" baseline="0" dirty="0" err="1" smtClean="0"/>
              <a:t>GitHub</a:t>
            </a:r>
            <a:r>
              <a:rPr lang="en-US" baseline="0" dirty="0" smtClean="0"/>
              <a:t> in our day-to-day</a:t>
            </a:r>
            <a:endParaRPr lang="en-US" dirty="0"/>
          </a:p>
        </p:txBody>
      </p:sp>
      <p:sp>
        <p:nvSpPr>
          <p:cNvPr id="4" name="Slide Number Placeholder 3"/>
          <p:cNvSpPr>
            <a:spLocks noGrp="1"/>
          </p:cNvSpPr>
          <p:nvPr>
            <p:ph type="sldNum" sz="quarter" idx="10"/>
          </p:nvPr>
        </p:nvSpPr>
        <p:spPr/>
        <p:txBody>
          <a:bodyPr/>
          <a:lstStyle/>
          <a:p>
            <a:fld id="{B35BD576-4CB7-8345-858B-1FF0EE51E039}" type="slidenum">
              <a:rPr lang="en-US" smtClean="0"/>
              <a:t>1</a:t>
            </a:fld>
            <a:endParaRPr lang="en-US"/>
          </a:p>
        </p:txBody>
      </p:sp>
    </p:spTree>
    <p:extLst>
      <p:ext uri="{BB962C8B-B14F-4D97-AF65-F5344CB8AC3E}">
        <p14:creationId xmlns:p14="http://schemas.microsoft.com/office/powerpoint/2010/main" val="1571476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a:t>
            </a:r>
            <a:r>
              <a:rPr lang="en-US" baseline="0" dirty="0" smtClean="0"/>
              <a:t> staged both our files and </a:t>
            </a:r>
            <a:r>
              <a:rPr lang="en-US" baseline="0" dirty="0" err="1" smtClean="0"/>
              <a:t>Git</a:t>
            </a:r>
            <a:r>
              <a:rPr lang="en-US" baseline="0" dirty="0" smtClean="0"/>
              <a:t> looks much happier now. So let’s go ahead and commit the changes.</a:t>
            </a:r>
            <a:endParaRPr lang="en-US" dirty="0"/>
          </a:p>
        </p:txBody>
      </p:sp>
      <p:sp>
        <p:nvSpPr>
          <p:cNvPr id="4" name="Slide Number Placeholder 3"/>
          <p:cNvSpPr>
            <a:spLocks noGrp="1"/>
          </p:cNvSpPr>
          <p:nvPr>
            <p:ph type="sldNum" sz="quarter" idx="10"/>
          </p:nvPr>
        </p:nvSpPr>
        <p:spPr/>
        <p:txBody>
          <a:bodyPr/>
          <a:lstStyle/>
          <a:p>
            <a:fld id="{F86C8A1E-E177-F549-BC26-7B4EB33CB807}" type="slidenum">
              <a:rPr lang="en-US" smtClean="0"/>
              <a:t>10</a:t>
            </a:fld>
            <a:endParaRPr lang="en-US"/>
          </a:p>
        </p:txBody>
      </p:sp>
    </p:spTree>
    <p:extLst>
      <p:ext uri="{BB962C8B-B14F-4D97-AF65-F5344CB8AC3E}">
        <p14:creationId xmlns:p14="http://schemas.microsoft.com/office/powerpoint/2010/main" val="2825656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Recalling our stream of snapshots, we</a:t>
            </a:r>
            <a:r>
              <a:rPr lang="en-US" baseline="0" dirty="0" smtClean="0"/>
              <a:t> just made our first one. We will, now and forever, always be able to return to this point in time.</a:t>
            </a:r>
            <a:endParaRPr lang="en-US" dirty="0"/>
          </a:p>
        </p:txBody>
      </p:sp>
      <p:sp>
        <p:nvSpPr>
          <p:cNvPr id="4" name="Slide Number Placeholder 3"/>
          <p:cNvSpPr>
            <a:spLocks noGrp="1"/>
          </p:cNvSpPr>
          <p:nvPr>
            <p:ph type="sldNum" sz="quarter" idx="10"/>
          </p:nvPr>
        </p:nvSpPr>
        <p:spPr/>
        <p:txBody>
          <a:bodyPr/>
          <a:lstStyle/>
          <a:p>
            <a:fld id="{F86C8A1E-E177-F549-BC26-7B4EB33CB807}" type="slidenum">
              <a:rPr lang="en-US" smtClean="0"/>
              <a:t>11</a:t>
            </a:fld>
            <a:endParaRPr lang="en-US"/>
          </a:p>
        </p:txBody>
      </p:sp>
    </p:spTree>
    <p:extLst>
      <p:ext uri="{BB962C8B-B14F-4D97-AF65-F5344CB8AC3E}">
        <p14:creationId xmlns:p14="http://schemas.microsoft.com/office/powerpoint/2010/main" val="3287197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do some more work.</a:t>
            </a:r>
            <a:r>
              <a:rPr lang="en-US" baseline="0" dirty="0" smtClean="0"/>
              <a:t> If we run </a:t>
            </a:r>
            <a:r>
              <a:rPr lang="en-US" baseline="0" dirty="0" err="1" smtClean="0"/>
              <a:t>git</a:t>
            </a:r>
            <a:r>
              <a:rPr lang="en-US" baseline="0" dirty="0" smtClean="0"/>
              <a:t> status first, we’ll see everything is clean, as expected. But we just </a:t>
            </a:r>
            <a:r>
              <a:rPr lang="en-US" dirty="0" smtClean="0"/>
              <a:t>realized</a:t>
            </a:r>
            <a:r>
              <a:rPr lang="en-US" baseline="0" dirty="0" smtClean="0"/>
              <a:t> we got the common name of </a:t>
            </a:r>
            <a:r>
              <a:rPr lang="en-US" baseline="0" dirty="0" err="1" smtClean="0"/>
              <a:t>Cepphus</a:t>
            </a:r>
            <a:r>
              <a:rPr lang="en-US" baseline="0" dirty="0" smtClean="0"/>
              <a:t> </a:t>
            </a:r>
            <a:r>
              <a:rPr lang="en-US" baseline="0" dirty="0" err="1" smtClean="0"/>
              <a:t>columba</a:t>
            </a:r>
            <a:r>
              <a:rPr lang="en-US" baseline="0" dirty="0" smtClean="0"/>
              <a:t> wrong so we’re going to edit the file. Then we’ll check back in with </a:t>
            </a:r>
            <a:r>
              <a:rPr lang="en-US" baseline="0" dirty="0" err="1" smtClean="0"/>
              <a:t>Git</a:t>
            </a:r>
            <a:r>
              <a:rPr lang="en-US" baseline="0" dirty="0" smtClean="0"/>
              <a:t>. Now we have a modified file ready to be staged.</a:t>
            </a:r>
            <a:endParaRPr lang="en-US" dirty="0"/>
          </a:p>
        </p:txBody>
      </p:sp>
      <p:sp>
        <p:nvSpPr>
          <p:cNvPr id="4" name="Slide Number Placeholder 3"/>
          <p:cNvSpPr>
            <a:spLocks noGrp="1"/>
          </p:cNvSpPr>
          <p:nvPr>
            <p:ph type="sldNum" sz="quarter" idx="10"/>
          </p:nvPr>
        </p:nvSpPr>
        <p:spPr/>
        <p:txBody>
          <a:bodyPr/>
          <a:lstStyle/>
          <a:p>
            <a:fld id="{F86C8A1E-E177-F549-BC26-7B4EB33CB807}" type="slidenum">
              <a:rPr lang="en-US" smtClean="0"/>
              <a:t>12</a:t>
            </a:fld>
            <a:endParaRPr lang="en-US"/>
          </a:p>
        </p:txBody>
      </p:sp>
    </p:spTree>
    <p:extLst>
      <p:ext uri="{BB962C8B-B14F-4D97-AF65-F5344CB8AC3E}">
        <p14:creationId xmlns:p14="http://schemas.microsoft.com/office/powerpoint/2010/main" val="2387158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our last commit, </a:t>
            </a:r>
            <a:r>
              <a:rPr lang="en-US" dirty="0" err="1" smtClean="0"/>
              <a:t>cepphus</a:t>
            </a:r>
            <a:r>
              <a:rPr lang="en-US" dirty="0" smtClean="0"/>
              <a:t>/</a:t>
            </a:r>
            <a:r>
              <a:rPr lang="en-US" dirty="0" err="1" smtClean="0"/>
              <a:t>columba.txt</a:t>
            </a:r>
            <a:r>
              <a:rPr lang="en-US" dirty="0" smtClean="0"/>
              <a:t> was Unmodified.</a:t>
            </a:r>
            <a:r>
              <a:rPr lang="en-US" baseline="0" dirty="0" smtClean="0"/>
              <a:t> Then we edited the file, leaving it Modified. Let’s stage our changes and make our second commit.</a:t>
            </a:r>
            <a:endParaRPr lang="en-US" dirty="0"/>
          </a:p>
        </p:txBody>
      </p:sp>
      <p:sp>
        <p:nvSpPr>
          <p:cNvPr id="4" name="Slide Number Placeholder 3"/>
          <p:cNvSpPr>
            <a:spLocks noGrp="1"/>
          </p:cNvSpPr>
          <p:nvPr>
            <p:ph type="sldNum" sz="quarter" idx="10"/>
          </p:nvPr>
        </p:nvSpPr>
        <p:spPr/>
        <p:txBody>
          <a:bodyPr/>
          <a:lstStyle/>
          <a:p>
            <a:fld id="{F86C8A1E-E177-F549-BC26-7B4EB33CB807}" type="slidenum">
              <a:rPr lang="en-US" smtClean="0"/>
              <a:t>13</a:t>
            </a:fld>
            <a:endParaRPr lang="en-US"/>
          </a:p>
        </p:txBody>
      </p:sp>
    </p:spTree>
    <p:extLst>
      <p:ext uri="{BB962C8B-B14F-4D97-AF65-F5344CB8AC3E}">
        <p14:creationId xmlns:p14="http://schemas.microsoft.com/office/powerpoint/2010/main" val="2555684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again we use </a:t>
            </a:r>
            <a:r>
              <a:rPr lang="en-US" dirty="0" err="1" smtClean="0"/>
              <a:t>git</a:t>
            </a:r>
            <a:r>
              <a:rPr lang="en-US" dirty="0" smtClean="0"/>
              <a:t> add. Think of it, not as adding files, but as adding changes to the stage.</a:t>
            </a:r>
            <a:r>
              <a:rPr lang="en-US" baseline="0" dirty="0" smtClean="0"/>
              <a:t> </a:t>
            </a:r>
            <a:endParaRPr lang="en-US" baseline="0" dirty="0" smtClean="0"/>
          </a:p>
          <a:p>
            <a:r>
              <a:rPr lang="en-US" baseline="0" dirty="0" smtClean="0"/>
              <a:t>Now </a:t>
            </a:r>
            <a:r>
              <a:rPr lang="en-US" baseline="0" dirty="0" err="1" smtClean="0"/>
              <a:t>git</a:t>
            </a:r>
            <a:r>
              <a:rPr lang="en-US" baseline="0" dirty="0" smtClean="0"/>
              <a:t> status is going to show us that the file is modified and ready to be committed. Notice that for our second commit, our message briefly describes why we made the change we did. In the future we’ll be able to look at the log and see that.</a:t>
            </a:r>
            <a:endParaRPr lang="en-US" dirty="0"/>
          </a:p>
        </p:txBody>
      </p:sp>
      <p:sp>
        <p:nvSpPr>
          <p:cNvPr id="4" name="Slide Number Placeholder 3"/>
          <p:cNvSpPr>
            <a:spLocks noGrp="1"/>
          </p:cNvSpPr>
          <p:nvPr>
            <p:ph type="sldNum" sz="quarter" idx="10"/>
          </p:nvPr>
        </p:nvSpPr>
        <p:spPr/>
        <p:txBody>
          <a:bodyPr/>
          <a:lstStyle/>
          <a:p>
            <a:fld id="{F86C8A1E-E177-F549-BC26-7B4EB33CB807}" type="slidenum">
              <a:rPr lang="en-US" smtClean="0"/>
              <a:t>14</a:t>
            </a:fld>
            <a:endParaRPr lang="en-US"/>
          </a:p>
        </p:txBody>
      </p:sp>
    </p:spTree>
    <p:extLst>
      <p:ext uri="{BB962C8B-B14F-4D97-AF65-F5344CB8AC3E}">
        <p14:creationId xmlns:p14="http://schemas.microsoft.com/office/powerpoint/2010/main" val="2825656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Committing changes is the basic functionality</a:t>
            </a:r>
            <a:r>
              <a:rPr lang="en-US" baseline="0" dirty="0" smtClean="0"/>
              <a:t> underlying version control and its benefits are all built on top of that. What benefits?</a:t>
            </a:r>
            <a:endParaRPr lang="en-US" dirty="0" smtClean="0"/>
          </a:p>
          <a:p>
            <a:pPr marL="228600" indent="-228600">
              <a:buAutoNum type="arabicParenR"/>
            </a:pPr>
            <a:r>
              <a:rPr lang="en-US" dirty="0" smtClean="0"/>
              <a:t>Logging – Track changes. See differences between</a:t>
            </a:r>
            <a:r>
              <a:rPr lang="en-US" baseline="0" dirty="0" smtClean="0"/>
              <a:t> versions. </a:t>
            </a:r>
            <a:endParaRPr lang="en-US" dirty="0" smtClean="0"/>
          </a:p>
          <a:p>
            <a:pPr marL="228600" indent="-228600">
              <a:buAutoNum type="arabicParenR"/>
            </a:pPr>
            <a:r>
              <a:rPr lang="en-US" dirty="0" smtClean="0"/>
              <a:t>Branching and merging – Build</a:t>
            </a:r>
            <a:r>
              <a:rPr lang="en-US" baseline="0" dirty="0" smtClean="0"/>
              <a:t> separate streams of snapshots and, more importantly, unify the work</a:t>
            </a:r>
          </a:p>
          <a:p>
            <a:pPr marL="228600" indent="-228600">
              <a:buAutoNum type="arabicParenR"/>
            </a:pPr>
            <a:r>
              <a:rPr lang="en-US" dirty="0" smtClean="0"/>
              <a:t>Reverting – Make</a:t>
            </a:r>
            <a:r>
              <a:rPr lang="en-US" baseline="0" dirty="0" smtClean="0"/>
              <a:t> changes fearlessly. You can always return to an earlier state.</a:t>
            </a:r>
          </a:p>
          <a:p>
            <a:pPr marL="228600" indent="-228600">
              <a:buAutoNum type="arabicParenR"/>
            </a:pPr>
            <a:r>
              <a:rPr lang="en-US" baseline="0" dirty="0" smtClean="0"/>
              <a:t>Remotes – Push changes to a server so everyone can have them. This connects your local repository to a globally accessible one.</a:t>
            </a:r>
            <a:endParaRPr lang="en-US" dirty="0" smtClean="0"/>
          </a:p>
        </p:txBody>
      </p:sp>
      <p:sp>
        <p:nvSpPr>
          <p:cNvPr id="4" name="Slide Number Placeholder 3"/>
          <p:cNvSpPr>
            <a:spLocks noGrp="1"/>
          </p:cNvSpPr>
          <p:nvPr>
            <p:ph type="sldNum" sz="quarter" idx="10"/>
          </p:nvPr>
        </p:nvSpPr>
        <p:spPr/>
        <p:txBody>
          <a:bodyPr/>
          <a:lstStyle/>
          <a:p>
            <a:fld id="{F86C8A1E-E177-F549-BC26-7B4EB33CB807}" type="slidenum">
              <a:rPr lang="en-US" smtClean="0"/>
              <a:t>15</a:t>
            </a:fld>
            <a:endParaRPr lang="en-US"/>
          </a:p>
        </p:txBody>
      </p:sp>
    </p:spTree>
    <p:extLst>
      <p:ext uri="{BB962C8B-B14F-4D97-AF65-F5344CB8AC3E}">
        <p14:creationId xmlns:p14="http://schemas.microsoft.com/office/powerpoint/2010/main" val="2427554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Each snapshot inherits</a:t>
            </a:r>
            <a:r>
              <a:rPr lang="en-US" baseline="0" dirty="0" smtClean="0"/>
              <a:t> from an earlier snapshot</a:t>
            </a:r>
          </a:p>
          <a:p>
            <a:pPr marL="171450" indent="-171450">
              <a:buFont typeface="Arial"/>
              <a:buChar char="•"/>
            </a:pPr>
            <a:r>
              <a:rPr lang="en-US" baseline="0" dirty="0" smtClean="0"/>
              <a:t>Branches are pointers to a snapshot (you’re always on a branch – by default it’s master)</a:t>
            </a:r>
          </a:p>
          <a:p>
            <a:pPr marL="171450" indent="-171450">
              <a:buFont typeface="Arial"/>
              <a:buChar char="•"/>
            </a:pPr>
            <a:r>
              <a:rPr lang="en-US" baseline="0" dirty="0" smtClean="0"/>
              <a:t>HEAD is a pointer to which branch you’re on</a:t>
            </a:r>
          </a:p>
          <a:p>
            <a:pPr marL="171450" indent="-171450">
              <a:buFont typeface="Arial"/>
              <a:buChar char="•"/>
            </a:pPr>
            <a:r>
              <a:rPr lang="en-US" baseline="0" dirty="0" smtClean="0"/>
              <a:t>Moving between branches does two things: </a:t>
            </a:r>
          </a:p>
          <a:p>
            <a:pPr marL="628650" lvl="1" indent="-171450">
              <a:buFont typeface="Arial"/>
              <a:buChar char="•"/>
            </a:pPr>
            <a:r>
              <a:rPr lang="en-US" baseline="0" dirty="0" smtClean="0"/>
              <a:t>HEAD points to a new branch</a:t>
            </a:r>
          </a:p>
          <a:p>
            <a:pPr marL="628650" lvl="1" indent="-171450">
              <a:buFont typeface="Arial"/>
              <a:buChar char="•"/>
            </a:pPr>
            <a:r>
              <a:rPr lang="en-US" baseline="0" dirty="0" err="1" smtClean="0"/>
              <a:t>Git</a:t>
            </a:r>
            <a:r>
              <a:rPr lang="en-US" baseline="0" dirty="0" smtClean="0"/>
              <a:t> unpacks the snapshot into your Working Directory</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F86C8A1E-E177-F549-BC26-7B4EB33CB807}" type="slidenum">
              <a:rPr lang="en-US" smtClean="0"/>
              <a:t>16</a:t>
            </a:fld>
            <a:endParaRPr lang="en-US"/>
          </a:p>
        </p:txBody>
      </p:sp>
    </p:spTree>
    <p:extLst>
      <p:ext uri="{BB962C8B-B14F-4D97-AF65-F5344CB8AC3E}">
        <p14:creationId xmlns:p14="http://schemas.microsoft.com/office/powerpoint/2010/main" val="4181657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 three states?</a:t>
            </a:r>
          </a:p>
          <a:p>
            <a:r>
              <a:rPr lang="en-US" dirty="0" smtClean="0"/>
              <a:t>Switching branches</a:t>
            </a:r>
            <a:r>
              <a:rPr lang="en-US" baseline="0" dirty="0" smtClean="0"/>
              <a:t> is also called a checkout.</a:t>
            </a:r>
          </a:p>
          <a:p>
            <a:r>
              <a:rPr lang="en-US" baseline="0" dirty="0" smtClean="0"/>
              <a:t>The Repository contains the state of the branch you’re moving into. </a:t>
            </a:r>
            <a:r>
              <a:rPr lang="en-US" baseline="0" dirty="0" err="1" smtClean="0"/>
              <a:t>Git</a:t>
            </a:r>
            <a:r>
              <a:rPr lang="en-US" baseline="0" dirty="0" smtClean="0"/>
              <a:t> unpacks those files and moves them into your Working Directory.</a:t>
            </a:r>
          </a:p>
          <a:p>
            <a:r>
              <a:rPr lang="en-US" baseline="0" dirty="0" smtClean="0"/>
              <a:t>Key point: You, the user, never need to manually move files around. </a:t>
            </a:r>
            <a:r>
              <a:rPr lang="en-US" baseline="0" dirty="0" err="1" smtClean="0"/>
              <a:t>Git</a:t>
            </a:r>
            <a:r>
              <a:rPr lang="en-US" baseline="0" dirty="0" smtClean="0"/>
              <a:t> does that </a:t>
            </a:r>
            <a:r>
              <a:rPr lang="en-US" baseline="0" dirty="0" err="1" smtClean="0"/>
              <a:t>automagically</a:t>
            </a:r>
            <a:r>
              <a:rPr lang="en-US" baseline="0" dirty="0" smtClean="0"/>
              <a:t>.</a:t>
            </a:r>
          </a:p>
        </p:txBody>
      </p:sp>
      <p:sp>
        <p:nvSpPr>
          <p:cNvPr id="4" name="Slide Number Placeholder 3"/>
          <p:cNvSpPr>
            <a:spLocks noGrp="1"/>
          </p:cNvSpPr>
          <p:nvPr>
            <p:ph type="sldNum" sz="quarter" idx="10"/>
          </p:nvPr>
        </p:nvSpPr>
        <p:spPr/>
        <p:txBody>
          <a:bodyPr/>
          <a:lstStyle/>
          <a:p>
            <a:fld id="{F86C8A1E-E177-F549-BC26-7B4EB33CB807}" type="slidenum">
              <a:rPr lang="en-US" smtClean="0"/>
              <a:t>17</a:t>
            </a:fld>
            <a:endParaRPr lang="en-US"/>
          </a:p>
        </p:txBody>
      </p:sp>
    </p:spTree>
    <p:extLst>
      <p:ext uri="{BB962C8B-B14F-4D97-AF65-F5344CB8AC3E}">
        <p14:creationId xmlns:p14="http://schemas.microsoft.com/office/powerpoint/2010/main" val="3012047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situation:</a:t>
            </a:r>
            <a:r>
              <a:rPr lang="en-US" baseline="0" dirty="0" smtClean="0"/>
              <a:t> Emma’s made changes for a hypothetical Issue 53</a:t>
            </a:r>
          </a:p>
          <a:p>
            <a:pPr marL="628650" lvl="1" indent="-171450">
              <a:buFont typeface="Arial"/>
              <a:buChar char="•"/>
            </a:pPr>
            <a:r>
              <a:rPr lang="en-US" dirty="0" smtClean="0"/>
              <a:t>First she created a new branch off of snapshot C2</a:t>
            </a:r>
          </a:p>
          <a:p>
            <a:pPr marL="628650" lvl="1" indent="-171450">
              <a:buFont typeface="Arial"/>
              <a:buChar char="•"/>
            </a:pPr>
            <a:r>
              <a:rPr lang="en-US" dirty="0" smtClean="0"/>
              <a:t>She checked in two batches</a:t>
            </a:r>
            <a:r>
              <a:rPr lang="en-US" baseline="0" dirty="0" smtClean="0"/>
              <a:t> of changes, C3 and C5. Perhaps C3 is new code and C5 is some new data.</a:t>
            </a:r>
          </a:p>
          <a:p>
            <a:pPr marL="628650" lvl="1" indent="-171450">
              <a:buFont typeface="Arial"/>
              <a:buChar char="•"/>
            </a:pPr>
            <a:r>
              <a:rPr lang="en-US" baseline="0" dirty="0" smtClean="0"/>
              <a:t>Meanwhile, Jon has been working on the master branch and checked in his own batch of changes, C4.</a:t>
            </a:r>
          </a:p>
          <a:p>
            <a:pPr marL="628650" lvl="1" indent="-171450">
              <a:buFont typeface="Arial"/>
              <a:buChar char="•"/>
            </a:pPr>
            <a:r>
              <a:rPr lang="en-US" baseline="0" dirty="0" smtClean="0"/>
              <a:t>Emma is satisfied that her work is solid and she wants to merge her changes back into the master branch</a:t>
            </a:r>
            <a:endParaRPr lang="en-US" dirty="0" smtClean="0"/>
          </a:p>
          <a:p>
            <a:pPr marL="171450" indent="-171450">
              <a:buFont typeface="Arial"/>
              <a:buChar char="•"/>
            </a:pPr>
            <a:r>
              <a:rPr lang="en-US" dirty="0" smtClean="0"/>
              <a:t>Big picture: </a:t>
            </a:r>
            <a:r>
              <a:rPr lang="en-US" dirty="0" err="1" smtClean="0"/>
              <a:t>Git</a:t>
            </a:r>
            <a:r>
              <a:rPr lang="en-US" dirty="0" smtClean="0"/>
              <a:t> will figure out where the branches split and how best</a:t>
            </a:r>
            <a:r>
              <a:rPr lang="en-US" baseline="0" dirty="0" smtClean="0"/>
              <a:t> to unify them</a:t>
            </a:r>
            <a:endParaRPr lang="en-US" dirty="0"/>
          </a:p>
        </p:txBody>
      </p:sp>
      <p:sp>
        <p:nvSpPr>
          <p:cNvPr id="4" name="Slide Number Placeholder 3"/>
          <p:cNvSpPr>
            <a:spLocks noGrp="1"/>
          </p:cNvSpPr>
          <p:nvPr>
            <p:ph type="sldNum" sz="quarter" idx="10"/>
          </p:nvPr>
        </p:nvSpPr>
        <p:spPr/>
        <p:txBody>
          <a:bodyPr/>
          <a:lstStyle/>
          <a:p>
            <a:fld id="{F86C8A1E-E177-F549-BC26-7B4EB33CB807}" type="slidenum">
              <a:rPr lang="en-US" smtClean="0"/>
              <a:t>18</a:t>
            </a:fld>
            <a:endParaRPr lang="en-US"/>
          </a:p>
        </p:txBody>
      </p:sp>
    </p:spTree>
    <p:extLst>
      <p:ext uri="{BB962C8B-B14F-4D97-AF65-F5344CB8AC3E}">
        <p14:creationId xmlns:p14="http://schemas.microsoft.com/office/powerpoint/2010/main" val="1268959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After</a:t>
            </a:r>
            <a:r>
              <a:rPr lang="en-US" baseline="0" dirty="0" smtClean="0"/>
              <a:t> Emma merges her changes into the master branch we get a special snapshot that has two parents instead of just one</a:t>
            </a:r>
          </a:p>
          <a:p>
            <a:pPr marL="171450" indent="-171450">
              <a:buFont typeface="Arial"/>
              <a:buChar char="•"/>
            </a:pPr>
            <a:r>
              <a:rPr lang="en-US" baseline="0" dirty="0" smtClean="0"/>
              <a:t>What would Emma and Jon have needed to do in the old system?</a:t>
            </a:r>
          </a:p>
          <a:p>
            <a:pPr marL="628650" lvl="1" indent="-171450">
              <a:buFont typeface="Arial"/>
              <a:buChar char="•"/>
            </a:pPr>
            <a:r>
              <a:rPr lang="en-US" baseline="0" dirty="0" smtClean="0"/>
              <a:t>Check to make sure their work doesn’t overwrite each other (</a:t>
            </a:r>
            <a:r>
              <a:rPr lang="en-US" baseline="0" dirty="0" err="1" smtClean="0"/>
              <a:t>Git</a:t>
            </a:r>
            <a:r>
              <a:rPr lang="en-US" baseline="0" dirty="0" smtClean="0"/>
              <a:t> checks for merge conflicts and provides tools for fixing them)</a:t>
            </a:r>
          </a:p>
          <a:p>
            <a:pPr marL="628650" lvl="1" indent="-171450">
              <a:buFont typeface="Arial"/>
              <a:buChar char="•"/>
            </a:pPr>
            <a:r>
              <a:rPr lang="en-US" baseline="0" dirty="0" smtClean="0"/>
              <a:t>Distribute the files to each other</a:t>
            </a:r>
          </a:p>
          <a:p>
            <a:pPr marL="628650" lvl="1" indent="-171450">
              <a:buFont typeface="Arial"/>
              <a:buChar char="•"/>
            </a:pPr>
            <a:r>
              <a:rPr lang="en-US" baseline="0" dirty="0" smtClean="0"/>
              <a:t>Hope they didn’t forget anything</a:t>
            </a:r>
          </a:p>
          <a:p>
            <a:pPr marL="628650" lvl="1" indent="-171450">
              <a:buFont typeface="Arial"/>
              <a:buChar char="•"/>
            </a:pPr>
            <a:endParaRPr lang="en-US" baseline="0" dirty="0" smtClean="0"/>
          </a:p>
        </p:txBody>
      </p:sp>
      <p:sp>
        <p:nvSpPr>
          <p:cNvPr id="4" name="Slide Number Placeholder 3"/>
          <p:cNvSpPr>
            <a:spLocks noGrp="1"/>
          </p:cNvSpPr>
          <p:nvPr>
            <p:ph type="sldNum" sz="quarter" idx="10"/>
          </p:nvPr>
        </p:nvSpPr>
        <p:spPr/>
        <p:txBody>
          <a:bodyPr/>
          <a:lstStyle/>
          <a:p>
            <a:fld id="{F86C8A1E-E177-F549-BC26-7B4EB33CB807}" type="slidenum">
              <a:rPr lang="en-US" smtClean="0"/>
              <a:t>19</a:t>
            </a:fld>
            <a:endParaRPr lang="en-US"/>
          </a:p>
        </p:txBody>
      </p:sp>
    </p:spTree>
    <p:extLst>
      <p:ext uri="{BB962C8B-B14F-4D97-AF65-F5344CB8AC3E}">
        <p14:creationId xmlns:p14="http://schemas.microsoft.com/office/powerpoint/2010/main" val="431171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 names with dates and version names indicate the need for a repository</a:t>
            </a:r>
          </a:p>
          <a:p>
            <a:r>
              <a:rPr lang="en-US" dirty="0" smtClean="0"/>
              <a:t>Repositories have the advantage of:</a:t>
            </a:r>
          </a:p>
          <a:p>
            <a:pPr marL="171450" indent="-171450">
              <a:buFont typeface="Arial"/>
              <a:buChar char="•"/>
            </a:pPr>
            <a:r>
              <a:rPr lang="en-US" dirty="0" smtClean="0"/>
              <a:t>Automated versioning. Not prone to human error.</a:t>
            </a:r>
          </a:p>
          <a:p>
            <a:pPr marL="171450" indent="-171450">
              <a:buFont typeface="Arial"/>
              <a:buChar char="•"/>
            </a:pPr>
            <a:r>
              <a:rPr lang="en-US" dirty="0" smtClean="0"/>
              <a:t>Every version is recorded in perpetuity.</a:t>
            </a:r>
          </a:p>
          <a:p>
            <a:pPr marL="171450" indent="-171450">
              <a:buFont typeface="Arial"/>
              <a:buChar char="•"/>
            </a:pPr>
            <a:r>
              <a:rPr lang="en-US" dirty="0" smtClean="0"/>
              <a:t>Changes</a:t>
            </a:r>
            <a:r>
              <a:rPr lang="en-US" baseline="0" dirty="0" smtClean="0"/>
              <a:t> are not only recorded, they’re justified.</a:t>
            </a:r>
          </a:p>
          <a:p>
            <a:pPr marL="171450" indent="-171450">
              <a:buFont typeface="Arial"/>
              <a:buChar char="•"/>
            </a:pPr>
            <a:r>
              <a:rPr lang="en-US" baseline="0" dirty="0" smtClean="0"/>
              <a:t>Collaboration is facilitated by branching and merging.</a:t>
            </a:r>
            <a:endParaRPr lang="en-US" dirty="0" smtClean="0"/>
          </a:p>
          <a:p>
            <a:r>
              <a:rPr lang="en-US" dirty="0" smtClean="0"/>
              <a:t>Data integrity</a:t>
            </a:r>
            <a:endParaRPr lang="en-US" dirty="0"/>
          </a:p>
        </p:txBody>
      </p:sp>
      <p:sp>
        <p:nvSpPr>
          <p:cNvPr id="4" name="Slide Number Placeholder 3"/>
          <p:cNvSpPr>
            <a:spLocks noGrp="1"/>
          </p:cNvSpPr>
          <p:nvPr>
            <p:ph type="sldNum" sz="quarter" idx="10"/>
          </p:nvPr>
        </p:nvSpPr>
        <p:spPr/>
        <p:txBody>
          <a:bodyPr/>
          <a:lstStyle/>
          <a:p>
            <a:fld id="{B35BD576-4CB7-8345-858B-1FF0EE51E039}" type="slidenum">
              <a:rPr lang="en-US" smtClean="0"/>
              <a:t>2</a:t>
            </a:fld>
            <a:endParaRPr lang="en-US"/>
          </a:p>
        </p:txBody>
      </p:sp>
    </p:spTree>
    <p:extLst>
      <p:ext uri="{BB962C8B-B14F-4D97-AF65-F5344CB8AC3E}">
        <p14:creationId xmlns:p14="http://schemas.microsoft.com/office/powerpoint/2010/main" val="18666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ways of reverting files are simple. But there are a lot of them and it depends exactly on the kind of reversion</a:t>
            </a:r>
            <a:r>
              <a:rPr lang="en-US" baseline="0" dirty="0" smtClean="0"/>
              <a:t> you want to do.</a:t>
            </a:r>
          </a:p>
          <a:p>
            <a:pPr marL="171450" indent="-171450">
              <a:buFont typeface="Arial"/>
              <a:buChar char="•"/>
            </a:pPr>
            <a:r>
              <a:rPr lang="en-US" baseline="0" dirty="0" smtClean="0"/>
              <a:t>Do you want to erase your recent modifications?</a:t>
            </a:r>
          </a:p>
          <a:p>
            <a:pPr marL="171450" indent="-171450">
              <a:buFont typeface="Arial"/>
              <a:buChar char="•"/>
            </a:pPr>
            <a:r>
              <a:rPr lang="en-US" baseline="0" dirty="0" smtClean="0"/>
              <a:t>Do you want to temporarily revert and then return to where you were? (e.g. you want to compare the results from older code against your recent code)</a:t>
            </a:r>
          </a:p>
          <a:p>
            <a:pPr marL="171450" indent="-171450">
              <a:buFont typeface="Arial"/>
              <a:buChar char="•"/>
            </a:pPr>
            <a:r>
              <a:rPr lang="en-US" baseline="0" dirty="0" smtClean="0"/>
              <a:t>Do you want to wholesale return to an earlier snapshot or do you want to just revert one file?</a:t>
            </a:r>
          </a:p>
        </p:txBody>
      </p:sp>
      <p:sp>
        <p:nvSpPr>
          <p:cNvPr id="4" name="Slide Number Placeholder 3"/>
          <p:cNvSpPr>
            <a:spLocks noGrp="1"/>
          </p:cNvSpPr>
          <p:nvPr>
            <p:ph type="sldNum" sz="quarter" idx="10"/>
          </p:nvPr>
        </p:nvSpPr>
        <p:spPr/>
        <p:txBody>
          <a:bodyPr/>
          <a:lstStyle/>
          <a:p>
            <a:fld id="{F86C8A1E-E177-F549-BC26-7B4EB33CB807}" type="slidenum">
              <a:rPr lang="en-US" smtClean="0"/>
              <a:t>20</a:t>
            </a:fld>
            <a:endParaRPr lang="en-US"/>
          </a:p>
        </p:txBody>
      </p:sp>
    </p:spTree>
    <p:extLst>
      <p:ext uri="{BB962C8B-B14F-4D97-AF65-F5344CB8AC3E}">
        <p14:creationId xmlns:p14="http://schemas.microsoft.com/office/powerpoint/2010/main" val="578942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you’ll need your </a:t>
            </a:r>
            <a:r>
              <a:rPr lang="en-US" dirty="0" err="1" smtClean="0"/>
              <a:t>GitHub</a:t>
            </a:r>
            <a:r>
              <a:rPr lang="en-US" dirty="0" smtClean="0"/>
              <a:t> password for this</a:t>
            </a:r>
          </a:p>
          <a:p>
            <a:endParaRPr lang="en-US" dirty="0" smtClean="0"/>
          </a:p>
          <a:p>
            <a:pPr marL="228600" indent="-228600">
              <a:buFont typeface="+mj-lt"/>
              <a:buAutoNum type="arabicPeriod"/>
            </a:pPr>
            <a:r>
              <a:rPr lang="en-US" dirty="0" smtClean="0"/>
              <a:t>Log in to </a:t>
            </a:r>
            <a:r>
              <a:rPr lang="en-US" dirty="0" err="1" smtClean="0"/>
              <a:t>github</a:t>
            </a:r>
            <a:r>
              <a:rPr lang="en-US" dirty="0" smtClean="0"/>
              <a:t>, create</a:t>
            </a:r>
            <a:r>
              <a:rPr lang="en-US" baseline="0" dirty="0" smtClean="0"/>
              <a:t> new repo, </a:t>
            </a:r>
            <a:r>
              <a:rPr lang="en-US" baseline="0" dirty="0" err="1" smtClean="0"/>
              <a:t>calll</a:t>
            </a:r>
            <a:r>
              <a:rPr lang="en-US" baseline="0" dirty="0" smtClean="0"/>
              <a:t> it </a:t>
            </a:r>
            <a:r>
              <a:rPr lang="en-US" baseline="0" dirty="0" err="1" smtClean="0"/>
              <a:t>alcidae</a:t>
            </a:r>
            <a:endParaRPr lang="en-US" baseline="0" dirty="0" smtClean="0"/>
          </a:p>
          <a:p>
            <a:pPr marL="228600" indent="-228600">
              <a:buFont typeface="+mj-lt"/>
              <a:buAutoNum type="arabicPeriod"/>
            </a:pPr>
            <a:r>
              <a:rPr lang="en-US" baseline="0" dirty="0" smtClean="0"/>
              <a:t>Copy the first command into your terminal to add remote to local repo, enter username and password</a:t>
            </a:r>
          </a:p>
          <a:p>
            <a:pPr marL="228600" indent="-228600">
              <a:buFont typeface="+mj-lt"/>
              <a:buAutoNum type="arabicPeriod"/>
            </a:pPr>
            <a:r>
              <a:rPr lang="en-US" baseline="0" dirty="0" smtClean="0"/>
              <a:t>Copy the second command to push your local to your remote</a:t>
            </a:r>
          </a:p>
          <a:p>
            <a:pPr marL="228600" indent="-228600">
              <a:buFont typeface="+mj-lt"/>
              <a:buAutoNum type="arabicPeriod"/>
            </a:pPr>
            <a:r>
              <a:rPr lang="en-US" baseline="0" dirty="0" smtClean="0"/>
              <a:t>Return to </a:t>
            </a:r>
            <a:r>
              <a:rPr lang="en-US" baseline="0" dirty="0" err="1" smtClean="0"/>
              <a:t>GitHub</a:t>
            </a:r>
            <a:r>
              <a:rPr lang="en-US" baseline="0" dirty="0" smtClean="0"/>
              <a:t>, view changes</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86C8A1E-E177-F549-BC26-7B4EB33CB807}" type="slidenum">
              <a:rPr lang="en-US" smtClean="0"/>
              <a:t>22</a:t>
            </a:fld>
            <a:endParaRPr lang="en-US"/>
          </a:p>
        </p:txBody>
      </p:sp>
    </p:spTree>
    <p:extLst>
      <p:ext uri="{BB962C8B-B14F-4D97-AF65-F5344CB8AC3E}">
        <p14:creationId xmlns:p14="http://schemas.microsoft.com/office/powerpoint/2010/main" val="4216532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questions you should be asking:</a:t>
            </a:r>
          </a:p>
          <a:p>
            <a:pPr marL="171450" indent="-171450">
              <a:buFont typeface="Arial"/>
              <a:buChar char="•"/>
            </a:pPr>
            <a:r>
              <a:rPr lang="en-US" dirty="0" smtClean="0"/>
              <a:t>WERC-SC</a:t>
            </a:r>
          </a:p>
          <a:p>
            <a:pPr marL="171450" indent="-171450">
              <a:buFont typeface="Arial"/>
              <a:buChar char="•"/>
            </a:pPr>
            <a:r>
              <a:rPr lang="en-US" dirty="0" smtClean="0"/>
              <a:t>Whenever you feel you’ve reached a good stopping point. As long as you’re working locally</a:t>
            </a:r>
            <a:r>
              <a:rPr lang="en-US" baseline="0" dirty="0" smtClean="0"/>
              <a:t> or</a:t>
            </a:r>
            <a:r>
              <a:rPr lang="en-US" dirty="0" smtClean="0"/>
              <a:t> on your own branch it’s very difficult to commit too often. Push</a:t>
            </a:r>
            <a:r>
              <a:rPr lang="en-US" baseline="0" dirty="0" smtClean="0"/>
              <a:t> to share or to back up.</a:t>
            </a:r>
            <a:endParaRPr lang="en-US" dirty="0" smtClean="0"/>
          </a:p>
          <a:p>
            <a:pPr marL="171450" indent="-171450">
              <a:buFont typeface="Arial"/>
              <a:buChar char="•"/>
            </a:pPr>
            <a:r>
              <a:rPr lang="en-US" dirty="0" smtClean="0"/>
              <a:t>Always commit code and documentation.</a:t>
            </a:r>
            <a:r>
              <a:rPr lang="en-US" baseline="0" dirty="0" smtClean="0"/>
              <a:t> Commit data if it’s reasonably sized (no files &gt; 100MB, total repo &lt; 1GB)</a:t>
            </a:r>
          </a:p>
          <a:p>
            <a:pPr marL="171450" indent="-171450">
              <a:buFont typeface="Arial"/>
              <a:buChar char="•"/>
            </a:pPr>
            <a:r>
              <a:rPr lang="en-US" baseline="0" dirty="0" smtClean="0"/>
              <a:t>In general you should be on your own branch. Only merge into master if what you have is in working order.</a:t>
            </a:r>
          </a:p>
          <a:p>
            <a:pPr marL="171450" indent="-171450">
              <a:buFont typeface="Arial"/>
              <a:buChar char="•"/>
            </a:pPr>
            <a:r>
              <a:rPr lang="en-US" baseline="0" dirty="0" smtClean="0"/>
              <a:t>Explore the tools. Use the history logs, use the visual diffs. Sync with </a:t>
            </a:r>
            <a:r>
              <a:rPr lang="en-US" baseline="0" dirty="0" err="1" smtClean="0"/>
              <a:t>GitHub</a:t>
            </a:r>
            <a:r>
              <a:rPr lang="en-US" baseline="0" dirty="0" smtClean="0"/>
              <a:t> instead of emailing code snippets. </a:t>
            </a:r>
            <a:endParaRPr lang="en-US" dirty="0"/>
          </a:p>
        </p:txBody>
      </p:sp>
      <p:sp>
        <p:nvSpPr>
          <p:cNvPr id="4" name="Slide Number Placeholder 3"/>
          <p:cNvSpPr>
            <a:spLocks noGrp="1"/>
          </p:cNvSpPr>
          <p:nvPr>
            <p:ph type="sldNum" sz="quarter" idx="10"/>
          </p:nvPr>
        </p:nvSpPr>
        <p:spPr/>
        <p:txBody>
          <a:bodyPr/>
          <a:lstStyle/>
          <a:p>
            <a:fld id="{F86C8A1E-E177-F549-BC26-7B4EB33CB807}" type="slidenum">
              <a:rPr lang="en-US" smtClean="0"/>
              <a:t>23</a:t>
            </a:fld>
            <a:endParaRPr lang="en-US"/>
          </a:p>
        </p:txBody>
      </p:sp>
    </p:spTree>
    <p:extLst>
      <p:ext uri="{BB962C8B-B14F-4D97-AF65-F5344CB8AC3E}">
        <p14:creationId xmlns:p14="http://schemas.microsoft.com/office/powerpoint/2010/main" val="289223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practice you won’t be using the command line. In the unlikely</a:t>
            </a:r>
            <a:r>
              <a:rPr lang="en-US" baseline="0" dirty="0" smtClean="0"/>
              <a:t> scenario that you run into an issue that can’t be handled by the GUI it’s best to get in touch with me.</a:t>
            </a:r>
          </a:p>
          <a:p>
            <a:pPr marL="171450" indent="-171450">
              <a:buFont typeface="Arial"/>
              <a:buChar char="•"/>
            </a:pPr>
            <a:r>
              <a:rPr lang="en-US" baseline="0" dirty="0" smtClean="0"/>
              <a:t>History of snapshots (commits)</a:t>
            </a:r>
          </a:p>
          <a:p>
            <a:pPr marL="171450" indent="-171450">
              <a:buFont typeface="Arial"/>
              <a:buChar char="•"/>
            </a:pPr>
            <a:r>
              <a:rPr lang="en-US" baseline="0" dirty="0" smtClean="0"/>
              <a:t>Visual file diffs</a:t>
            </a:r>
          </a:p>
          <a:p>
            <a:pPr marL="171450" indent="-171450">
              <a:buFont typeface="Arial"/>
              <a:buChar char="•"/>
            </a:pPr>
            <a:r>
              <a:rPr lang="en-US" baseline="0" dirty="0" smtClean="0"/>
              <a:t>Tabs for committing changes, browsing the log (history), switching between branches</a:t>
            </a:r>
            <a:endParaRPr lang="en-US" dirty="0"/>
          </a:p>
        </p:txBody>
      </p:sp>
      <p:sp>
        <p:nvSpPr>
          <p:cNvPr id="4" name="Slide Number Placeholder 3"/>
          <p:cNvSpPr>
            <a:spLocks noGrp="1"/>
          </p:cNvSpPr>
          <p:nvPr>
            <p:ph type="sldNum" sz="quarter" idx="10"/>
          </p:nvPr>
        </p:nvSpPr>
        <p:spPr/>
        <p:txBody>
          <a:bodyPr/>
          <a:lstStyle/>
          <a:p>
            <a:fld id="{F86C8A1E-E177-F549-BC26-7B4EB33CB807}" type="slidenum">
              <a:rPr lang="en-US" smtClean="0"/>
              <a:t>24</a:t>
            </a:fld>
            <a:endParaRPr lang="en-US"/>
          </a:p>
        </p:txBody>
      </p:sp>
    </p:spTree>
    <p:extLst>
      <p:ext uri="{BB962C8B-B14F-4D97-AF65-F5344CB8AC3E}">
        <p14:creationId xmlns:p14="http://schemas.microsoft.com/office/powerpoint/2010/main" val="2411342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Version control: </a:t>
            </a:r>
          </a:p>
          <a:p>
            <a:pPr marL="171450" indent="-171450">
              <a:buFont typeface="Arial"/>
              <a:buChar char="•"/>
            </a:pPr>
            <a:r>
              <a:rPr lang="en-US" dirty="0" smtClean="0"/>
              <a:t>Does have a learning curve</a:t>
            </a:r>
            <a:r>
              <a:rPr lang="en-US" baseline="0" dirty="0" smtClean="0"/>
              <a:t> and there is an overhead cost (writing commit messages, fixing merge conflicts). But you’ll find the benefits far, far, far outweigh these costs.</a:t>
            </a:r>
          </a:p>
          <a:p>
            <a:pPr marL="171450" indent="-171450">
              <a:buFont typeface="Arial"/>
              <a:buChar char="•"/>
            </a:pPr>
            <a:r>
              <a:rPr lang="en-US" baseline="0" dirty="0" smtClean="0"/>
              <a:t>Will revolutionize how you write code. Locating and tracking changes to data will be better documented.</a:t>
            </a:r>
          </a:p>
          <a:p>
            <a:pPr marL="171450" indent="-171450">
              <a:buFont typeface="Arial"/>
              <a:buChar char="•"/>
            </a:pPr>
            <a:r>
              <a:rPr lang="en-US" baseline="0" dirty="0" smtClean="0"/>
              <a:t>The first time you merge your changes into the master branch will give you shivers. Never search your email for code snippets again!</a:t>
            </a:r>
          </a:p>
          <a:p>
            <a:pPr marL="171450" indent="-171450">
              <a:buFont typeface="Arial"/>
              <a:buChar char="•"/>
            </a:pPr>
            <a:r>
              <a:rPr lang="en-US" baseline="0" dirty="0" err="1" smtClean="0"/>
              <a:t>GitHub</a:t>
            </a:r>
            <a:r>
              <a:rPr lang="en-US" baseline="0" dirty="0" smtClean="0"/>
              <a:t> has an incredible ecosystem surrounding it. In terms of users and documentation it’s the Facebook of source control. You’re never going to be the first person to encounter an issue and I guarantee someone online will have an answer for you.</a:t>
            </a:r>
            <a:endParaRPr lang="en-US" dirty="0"/>
          </a:p>
        </p:txBody>
      </p:sp>
      <p:sp>
        <p:nvSpPr>
          <p:cNvPr id="4" name="Slide Number Placeholder 3"/>
          <p:cNvSpPr>
            <a:spLocks noGrp="1"/>
          </p:cNvSpPr>
          <p:nvPr>
            <p:ph type="sldNum" sz="quarter" idx="10"/>
          </p:nvPr>
        </p:nvSpPr>
        <p:spPr/>
        <p:txBody>
          <a:bodyPr/>
          <a:lstStyle/>
          <a:p>
            <a:fld id="{F86C8A1E-E177-F549-BC26-7B4EB33CB807}" type="slidenum">
              <a:rPr lang="en-US" smtClean="0"/>
              <a:t>25</a:t>
            </a:fld>
            <a:endParaRPr lang="en-US"/>
          </a:p>
        </p:txBody>
      </p:sp>
    </p:spTree>
    <p:extLst>
      <p:ext uri="{BB962C8B-B14F-4D97-AF65-F5344CB8AC3E}">
        <p14:creationId xmlns:p14="http://schemas.microsoft.com/office/powerpoint/2010/main" val="3414339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be using the </a:t>
            </a:r>
            <a:r>
              <a:rPr lang="en-US" dirty="0" err="1" smtClean="0"/>
              <a:t>GitHub</a:t>
            </a:r>
            <a:r>
              <a:rPr lang="en-US" dirty="0" smtClean="0"/>
              <a:t> application in our work but I’m going</a:t>
            </a:r>
            <a:r>
              <a:rPr lang="en-US" baseline="0" dirty="0" smtClean="0"/>
              <a:t> to start to by teaching you the </a:t>
            </a:r>
            <a:r>
              <a:rPr lang="en-US" baseline="0" dirty="0" err="1" smtClean="0"/>
              <a:t>git</a:t>
            </a:r>
            <a:r>
              <a:rPr lang="en-US" baseline="0" dirty="0" smtClean="0"/>
              <a:t> command line tools</a:t>
            </a:r>
          </a:p>
          <a:p>
            <a:r>
              <a:rPr lang="en-US" baseline="0" dirty="0" smtClean="0"/>
              <a:t>Why? Because you learn algebra before calculus. A lot happens ‘under the hood’ in the GUI that can lead to confusion if not well understood.</a:t>
            </a:r>
          </a:p>
          <a:p>
            <a:r>
              <a:rPr lang="en-US" baseline="0" dirty="0" smtClean="0"/>
              <a:t>We’re going to talk about the important ideas driving </a:t>
            </a:r>
            <a:r>
              <a:rPr lang="en-US" baseline="0" dirty="0" err="1" smtClean="0"/>
              <a:t>Git</a:t>
            </a:r>
            <a:r>
              <a:rPr lang="en-US" baseline="0" dirty="0" smtClean="0"/>
              <a:t> and how they’re implemented in simple commands.</a:t>
            </a:r>
          </a:p>
          <a:p>
            <a:r>
              <a:rPr lang="en-US" baseline="0" dirty="0" smtClean="0"/>
              <a:t>We’ll skip talking about alternative version control systems, </a:t>
            </a:r>
            <a:r>
              <a:rPr lang="en-US" baseline="0" dirty="0" err="1" smtClean="0"/>
              <a:t>Git’s</a:t>
            </a:r>
            <a:r>
              <a:rPr lang="en-US" baseline="0" dirty="0" smtClean="0"/>
              <a:t> advanced functionality, and </a:t>
            </a:r>
            <a:r>
              <a:rPr lang="en-US" baseline="0" dirty="0" err="1" smtClean="0"/>
              <a:t>GitHub’s</a:t>
            </a:r>
            <a:r>
              <a:rPr lang="en-US" baseline="0" dirty="0" smtClean="0"/>
              <a:t> Pull Request workflow. I call out pull requests specifically because they’re so integral to the open source development workflow that </a:t>
            </a:r>
            <a:r>
              <a:rPr lang="en-US" baseline="0" dirty="0" err="1" smtClean="0"/>
              <a:t>GitHub</a:t>
            </a:r>
            <a:r>
              <a:rPr lang="en-US" baseline="0" dirty="0" smtClean="0"/>
              <a:t> was built for, but we’re going a different way.</a:t>
            </a:r>
          </a:p>
          <a:p>
            <a:endParaRPr lang="en-US" baseline="0" dirty="0" smtClean="0"/>
          </a:p>
        </p:txBody>
      </p:sp>
      <p:sp>
        <p:nvSpPr>
          <p:cNvPr id="4" name="Slide Number Placeholder 3"/>
          <p:cNvSpPr>
            <a:spLocks noGrp="1"/>
          </p:cNvSpPr>
          <p:nvPr>
            <p:ph type="sldNum" sz="quarter" idx="10"/>
          </p:nvPr>
        </p:nvSpPr>
        <p:spPr/>
        <p:txBody>
          <a:bodyPr/>
          <a:lstStyle/>
          <a:p>
            <a:fld id="{B35BD576-4CB7-8345-858B-1FF0EE51E039}" type="slidenum">
              <a:rPr lang="en-US" smtClean="0"/>
              <a:t>3</a:t>
            </a:fld>
            <a:endParaRPr lang="en-US"/>
          </a:p>
        </p:txBody>
      </p:sp>
    </p:spTree>
    <p:extLst>
      <p:ext uri="{BB962C8B-B14F-4D97-AF65-F5344CB8AC3E}">
        <p14:creationId xmlns:p14="http://schemas.microsoft.com/office/powerpoint/2010/main" val="353759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dirty="0" smtClean="0"/>
              <a:t> is now initialized</a:t>
            </a:r>
            <a:r>
              <a:rPr lang="en-US" baseline="0" dirty="0" smtClean="0"/>
              <a:t> to start version controlling our files. Notice the .</a:t>
            </a:r>
            <a:r>
              <a:rPr lang="en-US" baseline="0" dirty="0" err="1" smtClean="0"/>
              <a:t>git</a:t>
            </a:r>
            <a:r>
              <a:rPr lang="en-US" baseline="0" dirty="0" smtClean="0"/>
              <a:t> directory – </a:t>
            </a:r>
            <a:r>
              <a:rPr lang="en-US" baseline="0" dirty="0" err="1" smtClean="0"/>
              <a:t>Git’s</a:t>
            </a:r>
            <a:r>
              <a:rPr lang="en-US" baseline="0" dirty="0" smtClean="0"/>
              <a:t> going to use that as a sophisticated archive to track history. How does it do that?</a:t>
            </a:r>
            <a:endParaRPr lang="en-US" dirty="0"/>
          </a:p>
        </p:txBody>
      </p:sp>
      <p:sp>
        <p:nvSpPr>
          <p:cNvPr id="4" name="Slide Number Placeholder 3"/>
          <p:cNvSpPr>
            <a:spLocks noGrp="1"/>
          </p:cNvSpPr>
          <p:nvPr>
            <p:ph type="sldNum" sz="quarter" idx="10"/>
          </p:nvPr>
        </p:nvSpPr>
        <p:spPr/>
        <p:txBody>
          <a:bodyPr/>
          <a:lstStyle/>
          <a:p>
            <a:fld id="{F86C8A1E-E177-F549-BC26-7B4EB33CB807}" type="slidenum">
              <a:rPr lang="en-US" smtClean="0"/>
              <a:t>4</a:t>
            </a:fld>
            <a:endParaRPr lang="en-US"/>
          </a:p>
        </p:txBody>
      </p:sp>
    </p:spTree>
    <p:extLst>
      <p:ext uri="{BB962C8B-B14F-4D97-AF65-F5344CB8AC3E}">
        <p14:creationId xmlns:p14="http://schemas.microsoft.com/office/powerpoint/2010/main" val="2387158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dirty="0" smtClean="0"/>
              <a:t> thinks of its data as a set of snapshots of a miniature </a:t>
            </a:r>
            <a:r>
              <a:rPr lang="en-US" dirty="0" err="1" smtClean="0"/>
              <a:t>filesystem</a:t>
            </a:r>
            <a:r>
              <a:rPr lang="en-US" dirty="0" smtClean="0"/>
              <a:t>. Every time you commit, or save the state of your project in </a:t>
            </a:r>
            <a:r>
              <a:rPr lang="en-US" dirty="0" err="1" smtClean="0"/>
              <a:t>Git</a:t>
            </a:r>
            <a:r>
              <a:rPr lang="en-US" dirty="0" smtClean="0"/>
              <a:t>, it basically takes a picture of what all your files look like at that moment and stores a reference to that snapshot. Let’s look at how snapshots</a:t>
            </a:r>
            <a:r>
              <a:rPr lang="en-US" baseline="0" dirty="0" smtClean="0"/>
              <a:t> (called commits) are made.</a:t>
            </a:r>
            <a:endParaRPr lang="en-US" dirty="0"/>
          </a:p>
        </p:txBody>
      </p:sp>
      <p:sp>
        <p:nvSpPr>
          <p:cNvPr id="4" name="Slide Number Placeholder 3"/>
          <p:cNvSpPr>
            <a:spLocks noGrp="1"/>
          </p:cNvSpPr>
          <p:nvPr>
            <p:ph type="sldNum" sz="quarter" idx="10"/>
          </p:nvPr>
        </p:nvSpPr>
        <p:spPr/>
        <p:txBody>
          <a:bodyPr/>
          <a:lstStyle/>
          <a:p>
            <a:fld id="{F86C8A1E-E177-F549-BC26-7B4EB33CB807}" type="slidenum">
              <a:rPr lang="en-US" smtClean="0"/>
              <a:t>5</a:t>
            </a:fld>
            <a:endParaRPr lang="en-US"/>
          </a:p>
        </p:txBody>
      </p:sp>
    </p:spTree>
    <p:extLst>
      <p:ext uri="{BB962C8B-B14F-4D97-AF65-F5344CB8AC3E}">
        <p14:creationId xmlns:p14="http://schemas.microsoft.com/office/powerpoint/2010/main" val="3287197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of the working directory</a:t>
            </a:r>
            <a:r>
              <a:rPr lang="en-US" baseline="0" dirty="0" smtClean="0"/>
              <a:t> as the folders you’re used to. The .</a:t>
            </a:r>
            <a:r>
              <a:rPr lang="en-US" baseline="0" dirty="0" err="1" smtClean="0"/>
              <a:t>git</a:t>
            </a:r>
            <a:r>
              <a:rPr lang="en-US" baseline="0" dirty="0" smtClean="0"/>
              <a:t> directory is an invisible archive that holds the project’s history. The staging area is where files are transitioned from one state to the other. After you’ve done some work and you’re ready to create a snapshot, you’ll stage your changes and then commit them to the repository. Here’s an example.</a:t>
            </a:r>
            <a:endParaRPr lang="en-US" dirty="0"/>
          </a:p>
        </p:txBody>
      </p:sp>
      <p:sp>
        <p:nvSpPr>
          <p:cNvPr id="4" name="Slide Number Placeholder 3"/>
          <p:cNvSpPr>
            <a:spLocks noGrp="1"/>
          </p:cNvSpPr>
          <p:nvPr>
            <p:ph type="sldNum" sz="quarter" idx="10"/>
          </p:nvPr>
        </p:nvSpPr>
        <p:spPr/>
        <p:txBody>
          <a:bodyPr/>
          <a:lstStyle/>
          <a:p>
            <a:fld id="{F86C8A1E-E177-F549-BC26-7B4EB33CB807}" type="slidenum">
              <a:rPr lang="en-US" smtClean="0"/>
              <a:t>6</a:t>
            </a:fld>
            <a:endParaRPr lang="en-US"/>
          </a:p>
        </p:txBody>
      </p:sp>
    </p:spTree>
    <p:extLst>
      <p:ext uri="{BB962C8B-B14F-4D97-AF65-F5344CB8AC3E}">
        <p14:creationId xmlns:p14="http://schemas.microsoft.com/office/powerpoint/2010/main" val="3012047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create</a:t>
            </a:r>
            <a:r>
              <a:rPr lang="en-US" baseline="0" dirty="0" smtClean="0"/>
              <a:t> </a:t>
            </a:r>
            <a:r>
              <a:rPr lang="en-US" dirty="0" smtClean="0"/>
              <a:t>some files and directories.</a:t>
            </a:r>
            <a:r>
              <a:rPr lang="en-US" baseline="0" dirty="0" smtClean="0"/>
              <a:t> Now execute </a:t>
            </a:r>
            <a:r>
              <a:rPr lang="en-US" baseline="0" dirty="0" err="1" smtClean="0"/>
              <a:t>git</a:t>
            </a:r>
            <a:r>
              <a:rPr lang="en-US" baseline="0" dirty="0" smtClean="0"/>
              <a:t> status to check in on </a:t>
            </a:r>
            <a:r>
              <a:rPr lang="en-US" baseline="0" dirty="0" err="1" smtClean="0"/>
              <a:t>Git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86C8A1E-E177-F549-BC26-7B4EB33CB807}" type="slidenum">
              <a:rPr lang="en-US" smtClean="0"/>
              <a:t>7</a:t>
            </a:fld>
            <a:endParaRPr lang="en-US"/>
          </a:p>
        </p:txBody>
      </p:sp>
    </p:spTree>
    <p:extLst>
      <p:ext uri="{BB962C8B-B14F-4D97-AF65-F5344CB8AC3E}">
        <p14:creationId xmlns:p14="http://schemas.microsoft.com/office/powerpoint/2010/main" val="2387158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warns us </a:t>
            </a:r>
            <a:r>
              <a:rPr lang="en-US" dirty="0" smtClean="0"/>
              <a:t>there are files</a:t>
            </a:r>
            <a:r>
              <a:rPr lang="en-US" baseline="0" dirty="0" smtClean="0"/>
              <a:t> in the Working Directory that aren’t being tracked yet. Essentially </a:t>
            </a:r>
            <a:r>
              <a:rPr lang="en-US" baseline="0" dirty="0" err="1" smtClean="0"/>
              <a:t>Git</a:t>
            </a:r>
            <a:r>
              <a:rPr lang="en-US" baseline="0" dirty="0" smtClean="0"/>
              <a:t> is aware of their existence but doesn’t know what to do with them. So we’re going to start tracking them and make our first commit.</a:t>
            </a:r>
            <a:endParaRPr lang="en-US" dirty="0"/>
          </a:p>
        </p:txBody>
      </p:sp>
      <p:sp>
        <p:nvSpPr>
          <p:cNvPr id="4" name="Slide Number Placeholder 3"/>
          <p:cNvSpPr>
            <a:spLocks noGrp="1"/>
          </p:cNvSpPr>
          <p:nvPr>
            <p:ph type="sldNum" sz="quarter" idx="10"/>
          </p:nvPr>
        </p:nvSpPr>
        <p:spPr/>
        <p:txBody>
          <a:bodyPr/>
          <a:lstStyle/>
          <a:p>
            <a:fld id="{F86C8A1E-E177-F549-BC26-7B4EB33CB807}" type="slidenum">
              <a:rPr lang="en-US" smtClean="0"/>
              <a:t>8</a:t>
            </a:fld>
            <a:endParaRPr lang="en-US"/>
          </a:p>
        </p:txBody>
      </p:sp>
    </p:spTree>
    <p:extLst>
      <p:ext uri="{BB962C8B-B14F-4D97-AF65-F5344CB8AC3E}">
        <p14:creationId xmlns:p14="http://schemas.microsoft.com/office/powerpoint/2010/main" val="1543928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a:t>
            </a:r>
            <a:r>
              <a:rPr lang="en-US" baseline="0" dirty="0" smtClean="0"/>
              <a:t> all our work is Untracked. We need to add untracked files to the repo, which will also add them to the stage, before we can commit.</a:t>
            </a:r>
            <a:endParaRPr lang="en-US" dirty="0"/>
          </a:p>
        </p:txBody>
      </p:sp>
      <p:sp>
        <p:nvSpPr>
          <p:cNvPr id="4" name="Slide Number Placeholder 3"/>
          <p:cNvSpPr>
            <a:spLocks noGrp="1"/>
          </p:cNvSpPr>
          <p:nvPr>
            <p:ph type="sldNum" sz="quarter" idx="10"/>
          </p:nvPr>
        </p:nvSpPr>
        <p:spPr/>
        <p:txBody>
          <a:bodyPr/>
          <a:lstStyle/>
          <a:p>
            <a:fld id="{B35BD576-4CB7-8345-858B-1FF0EE51E039}" type="slidenum">
              <a:rPr lang="en-US" smtClean="0"/>
              <a:t>9</a:t>
            </a:fld>
            <a:endParaRPr lang="en-US"/>
          </a:p>
        </p:txBody>
      </p:sp>
    </p:spTree>
    <p:extLst>
      <p:ext uri="{BB962C8B-B14F-4D97-AF65-F5344CB8AC3E}">
        <p14:creationId xmlns:p14="http://schemas.microsoft.com/office/powerpoint/2010/main" val="303531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B566CD0-30EB-BE4F-A2D3-3D8C72AEB515}" type="datetimeFigureOut">
              <a:rPr lang="en-US" smtClean="0"/>
              <a:t>7/29/15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1999-DCE9-C34B-A758-BAAE5D5720D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5B566CD0-30EB-BE4F-A2D3-3D8C72AEB515}" type="datetimeFigureOut">
              <a:rPr lang="en-US" smtClean="0"/>
              <a:t>7/29/15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31999-DCE9-C34B-A758-BAAE5D5720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B566CD0-30EB-BE4F-A2D3-3D8C72AEB515}" type="datetimeFigureOut">
              <a:rPr lang="en-US" smtClean="0"/>
              <a:t>7/29/15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5B566CD0-30EB-BE4F-A2D3-3D8C72AEB515}" type="datetimeFigureOut">
              <a:rPr lang="en-US" smtClean="0"/>
              <a:t>7/29/15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5B566CD0-30EB-BE4F-A2D3-3D8C72AEB515}" type="datetimeFigureOut">
              <a:rPr lang="en-US" smtClean="0"/>
              <a:t>7/29/15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B566CD0-30EB-BE4F-A2D3-3D8C72AEB515}" type="datetimeFigureOut">
              <a:rPr lang="en-US" smtClean="0"/>
              <a:t>7/29/15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1999-DCE9-C34B-A758-BAAE5D5720D2}"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B566CD0-30EB-BE4F-A2D3-3D8C72AEB515}" type="datetimeFigureOut">
              <a:rPr lang="en-US" smtClean="0"/>
              <a:t>7/29/15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1999-DCE9-C34B-A758-BAAE5D5720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B566CD0-30EB-BE4F-A2D3-3D8C72AEB515}" type="datetimeFigureOut">
              <a:rPr lang="en-US" smtClean="0"/>
              <a:t>7/29/15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1999-DCE9-C34B-A758-BAAE5D5720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B566CD0-30EB-BE4F-A2D3-3D8C72AEB515}" type="datetimeFigureOut">
              <a:rPr lang="en-US" smtClean="0"/>
              <a:t>7/29/15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566CD0-30EB-BE4F-A2D3-3D8C72AEB515}" type="datetimeFigureOut">
              <a:rPr lang="en-US" smtClean="0"/>
              <a:t>7/29/15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1999-DCE9-C34B-A758-BAAE5D5720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5B566CD0-30EB-BE4F-A2D3-3D8C72AEB515}" type="datetimeFigureOut">
              <a:rPr lang="en-US" smtClean="0"/>
              <a:t>7/29/15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31999-DCE9-C34B-A758-BAAE5D5720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5B566CD0-30EB-BE4F-A2D3-3D8C72AEB515}" type="datetimeFigureOut">
              <a:rPr lang="en-US" smtClean="0"/>
              <a:t>7/29/15</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51931999-DCE9-C34B-A758-BAAE5D5720D2}"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B566CD0-30EB-BE4F-A2D3-3D8C72AEB515}" type="datetimeFigureOut">
              <a:rPr lang="en-US" smtClean="0"/>
              <a:t>7/29/15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931999-DCE9-C34B-A758-BAAE5D5720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566CD0-30EB-BE4F-A2D3-3D8C72AEB515}" type="datetimeFigureOut">
              <a:rPr lang="en-US" smtClean="0"/>
              <a:t>7/29/15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931999-DCE9-C34B-A758-BAAE5D5720D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5B566CD0-30EB-BE4F-A2D3-3D8C72AEB515}" type="datetimeFigureOut">
              <a:rPr lang="en-US" smtClean="0"/>
              <a:t>7/29/15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31999-DCE9-C34B-A758-BAAE5D5720D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5B566CD0-30EB-BE4F-A2D3-3D8C72AEB515}" type="datetimeFigureOut">
              <a:rPr lang="en-US" smtClean="0"/>
              <a:t>7/29/15</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51931999-DCE9-C34B-A758-BAAE5D5720D2}"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playlist?list=PLg7s6cbtAD15G8lNyoaYDuKZSKyJrgwB-" TargetMode="External"/><Relationship Id="rId4" Type="http://schemas.openxmlformats.org/officeDocument/2006/relationships/hyperlink" Target="https://git-scm.com" TargetMode="External"/><Relationship Id="rId1" Type="http://schemas.openxmlformats.org/officeDocument/2006/relationships/slideLayout" Target="../slideLayouts/slideLayout2.xml"/><Relationship Id="rId2" Type="http://schemas.openxmlformats.org/officeDocument/2006/relationships/hyperlink" Target="https://try.github.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for WERC</a:t>
            </a:r>
            <a:endParaRPr lang="en-US" dirty="0"/>
          </a:p>
        </p:txBody>
      </p:sp>
      <p:sp>
        <p:nvSpPr>
          <p:cNvPr id="5" name="Subtitle 4"/>
          <p:cNvSpPr>
            <a:spLocks noGrp="1"/>
          </p:cNvSpPr>
          <p:nvPr>
            <p:ph type="subTitle" idx="1"/>
          </p:nvPr>
        </p:nvSpPr>
        <p:spPr/>
        <p:txBody>
          <a:bodyPr/>
          <a:lstStyle/>
          <a:p>
            <a:r>
              <a:rPr lang="en-US" dirty="0" smtClean="0"/>
              <a:t>Introduction to version control for code and data</a:t>
            </a:r>
            <a:endParaRPr lang="en-US" dirty="0"/>
          </a:p>
        </p:txBody>
      </p:sp>
    </p:spTree>
    <p:extLst>
      <p:ext uri="{BB962C8B-B14F-4D97-AF65-F5344CB8AC3E}">
        <p14:creationId xmlns:p14="http://schemas.microsoft.com/office/powerpoint/2010/main" val="32706637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Commit</a:t>
            </a:r>
            <a:endParaRPr lang="en-US" dirty="0"/>
          </a:p>
        </p:txBody>
      </p:sp>
      <p:sp>
        <p:nvSpPr>
          <p:cNvPr id="4" name="Content Placeholder 3"/>
          <p:cNvSpPr>
            <a:spLocks noGrp="1"/>
          </p:cNvSpPr>
          <p:nvPr>
            <p:ph idx="1"/>
          </p:nvPr>
        </p:nvSpPr>
        <p:spPr/>
        <p:txBody>
          <a:bodyPr/>
          <a:lstStyle/>
          <a:p>
            <a:r>
              <a:rPr lang="en-US" dirty="0" err="1"/>
              <a:t>git</a:t>
            </a:r>
            <a:r>
              <a:rPr lang="en-US" dirty="0"/>
              <a:t> add </a:t>
            </a:r>
            <a:r>
              <a:rPr lang="en-US" dirty="0" err="1"/>
              <a:t>README.md</a:t>
            </a:r>
            <a:r>
              <a:rPr lang="en-US" dirty="0"/>
              <a:t> </a:t>
            </a:r>
            <a:r>
              <a:rPr lang="en-US" dirty="0" err="1"/>
              <a:t>cepphus</a:t>
            </a:r>
            <a:r>
              <a:rPr lang="en-US" dirty="0"/>
              <a:t>/</a:t>
            </a:r>
            <a:r>
              <a:rPr lang="en-US" dirty="0" err="1" smtClean="0"/>
              <a:t>columba.txt</a:t>
            </a:r>
            <a:endParaRPr lang="en-US" dirty="0" smtClean="0"/>
          </a:p>
          <a:p>
            <a:r>
              <a:rPr lang="en-US" dirty="0" err="1" smtClean="0"/>
              <a:t>git</a:t>
            </a:r>
            <a:r>
              <a:rPr lang="en-US" dirty="0" smtClean="0"/>
              <a:t> status</a:t>
            </a:r>
          </a:p>
          <a:p>
            <a:endParaRPr lang="en-US" dirty="0"/>
          </a:p>
          <a:p>
            <a:endParaRPr lang="en-US" dirty="0" smtClean="0"/>
          </a:p>
          <a:p>
            <a:endParaRPr lang="en-US" dirty="0"/>
          </a:p>
          <a:p>
            <a:r>
              <a:rPr lang="en-US" dirty="0" err="1" smtClean="0"/>
              <a:t>git</a:t>
            </a:r>
            <a:r>
              <a:rPr lang="en-US" dirty="0" smtClean="0"/>
              <a:t> commit –m </a:t>
            </a:r>
            <a:r>
              <a:rPr lang="en-US" dirty="0" smtClean="0"/>
              <a:t>“First commit”</a:t>
            </a:r>
            <a:endParaRPr lang="en-US" dirty="0"/>
          </a:p>
        </p:txBody>
      </p:sp>
      <p:pic>
        <p:nvPicPr>
          <p:cNvPr id="7" name="Picture 6" descr="Screen Shot 2015-07-24 at 2.48.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0300" y="3697634"/>
            <a:ext cx="4330700" cy="1663700"/>
          </a:xfrm>
          <a:prstGeom prst="rect">
            <a:avLst/>
          </a:prstGeom>
        </p:spPr>
      </p:pic>
    </p:spTree>
    <p:extLst>
      <p:ext uri="{BB962C8B-B14F-4D97-AF65-F5344CB8AC3E}">
        <p14:creationId xmlns:p14="http://schemas.microsoft.com/office/powerpoint/2010/main" val="6600540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Stream of Snapshots</a:t>
            </a:r>
            <a:endParaRPr lang="en-US" dirty="0"/>
          </a:p>
        </p:txBody>
      </p:sp>
      <p:pic>
        <p:nvPicPr>
          <p:cNvPr id="4" name="Content Placeholder 3"/>
          <p:cNvPicPr>
            <a:picLocks noGrp="1" noChangeAspect="1"/>
          </p:cNvPicPr>
          <p:nvPr>
            <p:ph idx="1"/>
          </p:nvPr>
        </p:nvPicPr>
        <p:blipFill>
          <a:blip r:embed="rId3"/>
          <a:srcRect t="-13179" b="-13179"/>
          <a:stretch>
            <a:fillRect/>
          </a:stretch>
        </p:blipFill>
        <p:spPr/>
      </p:pic>
      <p:sp>
        <p:nvSpPr>
          <p:cNvPr id="3" name="Oval 2"/>
          <p:cNvSpPr/>
          <p:nvPr/>
        </p:nvSpPr>
        <p:spPr>
          <a:xfrm>
            <a:off x="897213" y="2912720"/>
            <a:ext cx="1724514" cy="3169040"/>
          </a:xfrm>
          <a:prstGeom prst="ellipse">
            <a:avLst/>
          </a:prstGeom>
          <a:solidFill>
            <a:schemeClr val="accent1">
              <a:alpha val="25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2342076" y="2435034"/>
            <a:ext cx="1013734" cy="559242"/>
          </a:xfrm>
          <a:prstGeom prst="straightConnector1">
            <a:avLst/>
          </a:prstGeom>
          <a:ln w="7620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02737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Some Work Part II</a:t>
            </a:r>
            <a:endParaRPr lang="en-US" dirty="0"/>
          </a:p>
        </p:txBody>
      </p:sp>
      <p:sp>
        <p:nvSpPr>
          <p:cNvPr id="3" name="Content Placeholder 2"/>
          <p:cNvSpPr>
            <a:spLocks noGrp="1"/>
          </p:cNvSpPr>
          <p:nvPr>
            <p:ph idx="1"/>
          </p:nvPr>
        </p:nvSpPr>
        <p:spPr/>
        <p:txBody>
          <a:bodyPr/>
          <a:lstStyle/>
          <a:p>
            <a:r>
              <a:rPr lang="en-US" dirty="0" err="1" smtClean="0">
                <a:latin typeface="Courier"/>
                <a:cs typeface="Courier"/>
              </a:rPr>
              <a:t>git</a:t>
            </a:r>
            <a:r>
              <a:rPr lang="en-US" dirty="0" smtClean="0">
                <a:latin typeface="Courier"/>
                <a:cs typeface="Courier"/>
              </a:rPr>
              <a:t> status</a:t>
            </a:r>
          </a:p>
          <a:p>
            <a:endParaRPr lang="en-US" dirty="0" smtClean="0">
              <a:latin typeface="Courier"/>
              <a:cs typeface="Courier"/>
            </a:endParaRPr>
          </a:p>
          <a:p>
            <a:r>
              <a:rPr lang="en-US" dirty="0" smtClean="0">
                <a:latin typeface="Courier"/>
                <a:cs typeface="Courier"/>
              </a:rPr>
              <a:t>echo “Pigeon Guillemot” &gt; </a:t>
            </a:r>
            <a:r>
              <a:rPr lang="en-US" dirty="0" err="1" smtClean="0">
                <a:latin typeface="Courier"/>
                <a:cs typeface="Courier"/>
              </a:rPr>
              <a:t>cepphus</a:t>
            </a:r>
            <a:r>
              <a:rPr lang="en-US" dirty="0" smtClean="0">
                <a:latin typeface="Courier"/>
                <a:cs typeface="Courier"/>
              </a:rPr>
              <a:t>/</a:t>
            </a:r>
            <a:r>
              <a:rPr lang="en-US" dirty="0" err="1" smtClean="0">
                <a:latin typeface="Courier"/>
                <a:cs typeface="Courier"/>
              </a:rPr>
              <a:t>columba.txt</a:t>
            </a:r>
            <a:endParaRPr lang="en-US" dirty="0" smtClean="0">
              <a:latin typeface="Courier"/>
              <a:cs typeface="Courier"/>
            </a:endParaRPr>
          </a:p>
          <a:p>
            <a:r>
              <a:rPr lang="en-US" dirty="0" err="1" smtClean="0">
                <a:latin typeface="Courier"/>
                <a:cs typeface="Courier"/>
              </a:rPr>
              <a:t>git</a:t>
            </a:r>
            <a:r>
              <a:rPr lang="en-US" dirty="0" smtClean="0">
                <a:latin typeface="Courier"/>
                <a:cs typeface="Courier"/>
              </a:rPr>
              <a:t> status</a:t>
            </a:r>
            <a:endParaRPr lang="en-US" dirty="0">
              <a:latin typeface="Courier"/>
              <a:cs typeface="Courier"/>
            </a:endParaRPr>
          </a:p>
        </p:txBody>
      </p:sp>
      <p:pic>
        <p:nvPicPr>
          <p:cNvPr id="5" name="Picture 4" descr="Screen Shot 2015-07-24 at 2.55.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400" y="4801104"/>
            <a:ext cx="6807200" cy="1181100"/>
          </a:xfrm>
          <a:prstGeom prst="rect">
            <a:avLst/>
          </a:prstGeom>
        </p:spPr>
      </p:pic>
      <p:pic>
        <p:nvPicPr>
          <p:cNvPr id="6" name="Picture 5" descr="Screen Shot 2015-07-24 at 2.57.17 PM.png"/>
          <p:cNvPicPr>
            <a:picLocks noChangeAspect="1"/>
          </p:cNvPicPr>
          <p:nvPr/>
        </p:nvPicPr>
        <p:blipFill rotWithShape="1">
          <a:blip r:embed="rId4">
            <a:extLst>
              <a:ext uri="{28A0092B-C50C-407E-A947-70E740481C1C}">
                <a14:useLocalDpi xmlns:a14="http://schemas.microsoft.com/office/drawing/2010/main" val="0"/>
              </a:ext>
            </a:extLst>
          </a:blip>
          <a:srcRect t="11727" b="-1"/>
          <a:stretch/>
        </p:blipFill>
        <p:spPr>
          <a:xfrm>
            <a:off x="2628900" y="3203991"/>
            <a:ext cx="3886200" cy="369953"/>
          </a:xfrm>
          <a:prstGeom prst="rect">
            <a:avLst/>
          </a:prstGeom>
        </p:spPr>
      </p:pic>
    </p:spTree>
    <p:extLst>
      <p:ext uri="{BB962C8B-B14F-4D97-AF65-F5344CB8AC3E}">
        <p14:creationId xmlns:p14="http://schemas.microsoft.com/office/powerpoint/2010/main" val="17401303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 Files Part II</a:t>
            </a:r>
            <a:endParaRPr lang="en-US" dirty="0"/>
          </a:p>
        </p:txBody>
      </p:sp>
      <p:pic>
        <p:nvPicPr>
          <p:cNvPr id="4" name="Content Placeholder 3"/>
          <p:cNvPicPr>
            <a:picLocks noGrp="1" noChangeAspect="1"/>
          </p:cNvPicPr>
          <p:nvPr>
            <p:ph idx="1"/>
          </p:nvPr>
        </p:nvPicPr>
        <p:blipFill>
          <a:blip r:embed="rId3"/>
          <a:srcRect t="-8423" b="-8423"/>
          <a:stretch>
            <a:fillRect/>
          </a:stretch>
        </p:blipFill>
        <p:spPr>
          <a:xfrm>
            <a:off x="1114424" y="2595562"/>
            <a:ext cx="7610476" cy="3670767"/>
          </a:xfrm>
        </p:spPr>
      </p:pic>
      <p:sp>
        <p:nvSpPr>
          <p:cNvPr id="5" name="Oval 4"/>
          <p:cNvSpPr/>
          <p:nvPr/>
        </p:nvSpPr>
        <p:spPr>
          <a:xfrm>
            <a:off x="2959638" y="2749608"/>
            <a:ext cx="1724514" cy="3169040"/>
          </a:xfrm>
          <a:prstGeom prst="ellipse">
            <a:avLst/>
          </a:prstGeom>
          <a:solidFill>
            <a:schemeClr val="accent1">
              <a:alpha val="25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7000386" y="2749608"/>
            <a:ext cx="1724514" cy="3169040"/>
          </a:xfrm>
          <a:prstGeom prst="ellipse">
            <a:avLst/>
          </a:prstGeom>
          <a:solidFill>
            <a:schemeClr val="accent1">
              <a:alpha val="25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046289" y="2749608"/>
            <a:ext cx="1724514" cy="3169040"/>
          </a:xfrm>
          <a:prstGeom prst="ellipse">
            <a:avLst/>
          </a:prstGeom>
          <a:solidFill>
            <a:schemeClr val="accent1">
              <a:alpha val="25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74002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Second Commit</a:t>
            </a:r>
            <a:endParaRPr lang="en-US" dirty="0"/>
          </a:p>
        </p:txBody>
      </p:sp>
      <p:sp>
        <p:nvSpPr>
          <p:cNvPr id="4" name="Content Placeholder 3"/>
          <p:cNvSpPr>
            <a:spLocks noGrp="1"/>
          </p:cNvSpPr>
          <p:nvPr>
            <p:ph idx="1"/>
          </p:nvPr>
        </p:nvSpPr>
        <p:spPr/>
        <p:txBody>
          <a:bodyPr/>
          <a:lstStyle/>
          <a:p>
            <a:r>
              <a:rPr lang="en-US" dirty="0" err="1"/>
              <a:t>git</a:t>
            </a:r>
            <a:r>
              <a:rPr lang="en-US" dirty="0"/>
              <a:t> add </a:t>
            </a:r>
            <a:r>
              <a:rPr lang="en-US" dirty="0" err="1" smtClean="0"/>
              <a:t>cepphus</a:t>
            </a:r>
            <a:r>
              <a:rPr lang="en-US" dirty="0"/>
              <a:t>/</a:t>
            </a:r>
            <a:r>
              <a:rPr lang="en-US" dirty="0" err="1" smtClean="0"/>
              <a:t>columba.txt</a:t>
            </a:r>
            <a:endParaRPr lang="en-US" dirty="0" smtClean="0"/>
          </a:p>
          <a:p>
            <a:r>
              <a:rPr lang="en-US" dirty="0" err="1" smtClean="0"/>
              <a:t>git</a:t>
            </a:r>
            <a:r>
              <a:rPr lang="en-US" dirty="0" smtClean="0"/>
              <a:t> status</a:t>
            </a:r>
          </a:p>
          <a:p>
            <a:endParaRPr lang="en-US" dirty="0"/>
          </a:p>
          <a:p>
            <a:pPr marL="0" indent="0">
              <a:buNone/>
            </a:pPr>
            <a:endParaRPr lang="en-US" dirty="0"/>
          </a:p>
          <a:p>
            <a:r>
              <a:rPr lang="en-US" dirty="0" err="1" smtClean="0"/>
              <a:t>git</a:t>
            </a:r>
            <a:r>
              <a:rPr lang="en-US" dirty="0" smtClean="0"/>
              <a:t> commit –m </a:t>
            </a:r>
            <a:r>
              <a:rPr lang="en-US" dirty="0" smtClean="0"/>
              <a:t>“Corrected </a:t>
            </a:r>
            <a:r>
              <a:rPr lang="en-US" dirty="0" smtClean="0"/>
              <a:t>common name for </a:t>
            </a:r>
            <a:r>
              <a:rPr lang="en-US" dirty="0" smtClean="0"/>
              <a:t>PIGU”</a:t>
            </a:r>
            <a:endParaRPr lang="en-US" dirty="0"/>
          </a:p>
        </p:txBody>
      </p:sp>
      <p:pic>
        <p:nvPicPr>
          <p:cNvPr id="3" name="Picture 2" descr="Screen Shot 2015-07-24 at 3.02.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610775"/>
            <a:ext cx="4254500" cy="1028700"/>
          </a:xfrm>
          <a:prstGeom prst="rect">
            <a:avLst/>
          </a:prstGeom>
        </p:spPr>
      </p:pic>
    </p:spTree>
    <p:extLst>
      <p:ext uri="{BB962C8B-B14F-4D97-AF65-F5344CB8AC3E}">
        <p14:creationId xmlns:p14="http://schemas.microsoft.com/office/powerpoint/2010/main" val="4257170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Commit </a:t>
            </a:r>
            <a:r>
              <a:rPr lang="en-US" dirty="0" smtClean="0"/>
              <a:t>Changes?</a:t>
            </a:r>
            <a:endParaRPr lang="en-US" dirty="0"/>
          </a:p>
        </p:txBody>
      </p:sp>
      <p:sp>
        <p:nvSpPr>
          <p:cNvPr id="3" name="Content Placeholder 2"/>
          <p:cNvSpPr>
            <a:spLocks noGrp="1"/>
          </p:cNvSpPr>
          <p:nvPr>
            <p:ph idx="1"/>
          </p:nvPr>
        </p:nvSpPr>
        <p:spPr>
          <a:xfrm>
            <a:off x="1114424" y="2595562"/>
            <a:ext cx="2581276" cy="3670767"/>
          </a:xfrm>
        </p:spPr>
        <p:txBody>
          <a:bodyPr/>
          <a:lstStyle/>
          <a:p>
            <a:r>
              <a:rPr lang="en-US" dirty="0" smtClean="0"/>
              <a:t>Logging</a:t>
            </a:r>
          </a:p>
          <a:p>
            <a:r>
              <a:rPr lang="en-US" dirty="0" smtClean="0"/>
              <a:t>Branching and Merging</a:t>
            </a:r>
          </a:p>
          <a:p>
            <a:r>
              <a:rPr lang="en-US" dirty="0" smtClean="0"/>
              <a:t>Reverting</a:t>
            </a:r>
          </a:p>
          <a:p>
            <a:r>
              <a:rPr lang="en-US" dirty="0" smtClean="0"/>
              <a:t>Remotes</a:t>
            </a:r>
          </a:p>
          <a:p>
            <a:endParaRPr lang="en-US" dirty="0"/>
          </a:p>
        </p:txBody>
      </p:sp>
      <p:pic>
        <p:nvPicPr>
          <p:cNvPr id="7" name="Picture 6" descr="Screen Shot 2015-07-29 at 11.34.4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700" y="2595562"/>
            <a:ext cx="5029200" cy="2616200"/>
          </a:xfrm>
          <a:prstGeom prst="rect">
            <a:avLst/>
          </a:prstGeom>
        </p:spPr>
      </p:pic>
    </p:spTree>
    <p:extLst>
      <p:ext uri="{BB962C8B-B14F-4D97-AF65-F5344CB8AC3E}">
        <p14:creationId xmlns:p14="http://schemas.microsoft.com/office/powerpoint/2010/main" val="15382599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Part I</a:t>
            </a:r>
            <a:endParaRPr lang="en-US" dirty="0"/>
          </a:p>
        </p:txBody>
      </p:sp>
      <p:pic>
        <p:nvPicPr>
          <p:cNvPr id="6" name="Content Placeholder 5"/>
          <p:cNvPicPr>
            <a:picLocks noGrp="1" noChangeAspect="1"/>
          </p:cNvPicPr>
          <p:nvPr>
            <p:ph idx="1"/>
          </p:nvPr>
        </p:nvPicPr>
        <p:blipFill>
          <a:blip r:embed="rId3"/>
          <a:srcRect l="-16304" r="-16304"/>
          <a:stretch>
            <a:fillRect/>
          </a:stretch>
        </p:blipFill>
        <p:spPr>
          <a:xfrm>
            <a:off x="0" y="2058041"/>
            <a:ext cx="9144000" cy="4410433"/>
          </a:xfrm>
        </p:spPr>
      </p:pic>
    </p:spTree>
    <p:extLst>
      <p:ext uri="{BB962C8B-B14F-4D97-AF65-F5344CB8AC3E}">
        <p14:creationId xmlns:p14="http://schemas.microsoft.com/office/powerpoint/2010/main" val="337050353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Part II</a:t>
            </a:r>
            <a:endParaRPr lang="en-US" dirty="0"/>
          </a:p>
        </p:txBody>
      </p:sp>
      <p:pic>
        <p:nvPicPr>
          <p:cNvPr id="4" name="Content Placeholder 3"/>
          <p:cNvPicPr>
            <a:picLocks noGrp="1" noChangeAspect="1"/>
          </p:cNvPicPr>
          <p:nvPr>
            <p:ph idx="1"/>
          </p:nvPr>
        </p:nvPicPr>
        <p:blipFill>
          <a:blip r:embed="rId3"/>
          <a:srcRect l="-7131" r="-7131"/>
          <a:stretch>
            <a:fillRect/>
          </a:stretch>
        </p:blipFill>
        <p:spPr/>
      </p:pic>
    </p:spTree>
    <p:extLst>
      <p:ext uri="{BB962C8B-B14F-4D97-AF65-F5344CB8AC3E}">
        <p14:creationId xmlns:p14="http://schemas.microsoft.com/office/powerpoint/2010/main" val="260219789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Part I</a:t>
            </a:r>
            <a:endParaRPr lang="en-US" dirty="0"/>
          </a:p>
        </p:txBody>
      </p:sp>
      <p:pic>
        <p:nvPicPr>
          <p:cNvPr id="4" name="Content Placeholder 3"/>
          <p:cNvPicPr>
            <a:picLocks noGrp="1" noChangeAspect="1"/>
          </p:cNvPicPr>
          <p:nvPr>
            <p:ph idx="1"/>
          </p:nvPr>
        </p:nvPicPr>
        <p:blipFill>
          <a:blip r:embed="rId3"/>
          <a:srcRect t="-604" b="-604"/>
          <a:stretch>
            <a:fillRect/>
          </a:stretch>
        </p:blipFill>
        <p:spPr>
          <a:xfrm>
            <a:off x="0" y="2058041"/>
            <a:ext cx="9144000" cy="4410433"/>
          </a:xfrm>
        </p:spPr>
      </p:pic>
    </p:spTree>
    <p:extLst>
      <p:ext uri="{BB962C8B-B14F-4D97-AF65-F5344CB8AC3E}">
        <p14:creationId xmlns:p14="http://schemas.microsoft.com/office/powerpoint/2010/main" val="226638766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Part II</a:t>
            </a:r>
            <a:endParaRPr lang="en-US" dirty="0"/>
          </a:p>
        </p:txBody>
      </p:sp>
      <p:pic>
        <p:nvPicPr>
          <p:cNvPr id="4" name="Content Placeholder 3"/>
          <p:cNvPicPr>
            <a:picLocks noGrp="1" noChangeAspect="1"/>
          </p:cNvPicPr>
          <p:nvPr>
            <p:ph idx="1"/>
          </p:nvPr>
        </p:nvPicPr>
        <p:blipFill>
          <a:blip r:embed="rId3"/>
          <a:srcRect t="-11150" b="-11150"/>
          <a:stretch>
            <a:fillRect/>
          </a:stretch>
        </p:blipFill>
        <p:spPr>
          <a:xfrm>
            <a:off x="0" y="2058041"/>
            <a:ext cx="9144000" cy="4410433"/>
          </a:xfrm>
        </p:spPr>
      </p:pic>
    </p:spTree>
    <p:extLst>
      <p:ext uri="{BB962C8B-B14F-4D97-AF65-F5344CB8AC3E}">
        <p14:creationId xmlns:p14="http://schemas.microsoft.com/office/powerpoint/2010/main" val="11271582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Folder vs. Repository</a:t>
            </a:r>
            <a:endParaRPr lang="en-US" dirty="0"/>
          </a:p>
        </p:txBody>
      </p:sp>
      <p:sp>
        <p:nvSpPr>
          <p:cNvPr id="4" name="Text Placeholder 3"/>
          <p:cNvSpPr>
            <a:spLocks noGrp="1"/>
          </p:cNvSpPr>
          <p:nvPr>
            <p:ph type="body" idx="1"/>
          </p:nvPr>
        </p:nvSpPr>
        <p:spPr/>
        <p:txBody>
          <a:bodyPr/>
          <a:lstStyle/>
          <a:p>
            <a:r>
              <a:rPr lang="en-US" dirty="0" smtClean="0"/>
              <a:t>Folder</a:t>
            </a:r>
            <a:endParaRPr lang="en-US" dirty="0"/>
          </a:p>
        </p:txBody>
      </p:sp>
      <p:sp>
        <p:nvSpPr>
          <p:cNvPr id="5" name="Content Placeholder 4"/>
          <p:cNvSpPr>
            <a:spLocks noGrp="1"/>
          </p:cNvSpPr>
          <p:nvPr>
            <p:ph sz="half" idx="2"/>
          </p:nvPr>
        </p:nvSpPr>
        <p:spPr/>
        <p:txBody>
          <a:bodyPr/>
          <a:lstStyle/>
          <a:p>
            <a:r>
              <a:rPr lang="en-US" dirty="0" smtClean="0"/>
              <a:t>filename-3_2-20150723.csv</a:t>
            </a:r>
          </a:p>
          <a:p>
            <a:r>
              <a:rPr lang="en-US" dirty="0" smtClean="0"/>
              <a:t>Unreliable</a:t>
            </a:r>
          </a:p>
          <a:p>
            <a:r>
              <a:rPr lang="en-US" dirty="0" smtClean="0"/>
              <a:t>Forgetful</a:t>
            </a:r>
          </a:p>
          <a:p>
            <a:r>
              <a:rPr lang="en-US" dirty="0" smtClean="0"/>
              <a:t>Prehistoric</a:t>
            </a:r>
          </a:p>
          <a:p>
            <a:r>
              <a:rPr lang="en-US" dirty="0" smtClean="0"/>
              <a:t>Hermit</a:t>
            </a:r>
            <a:endParaRPr lang="en-US" dirty="0"/>
          </a:p>
        </p:txBody>
      </p:sp>
      <p:sp>
        <p:nvSpPr>
          <p:cNvPr id="6" name="Text Placeholder 5"/>
          <p:cNvSpPr>
            <a:spLocks noGrp="1"/>
          </p:cNvSpPr>
          <p:nvPr>
            <p:ph type="body" sz="quarter" idx="3"/>
          </p:nvPr>
        </p:nvSpPr>
        <p:spPr/>
        <p:txBody>
          <a:bodyPr/>
          <a:lstStyle/>
          <a:p>
            <a:r>
              <a:rPr lang="en-US" dirty="0" smtClean="0"/>
              <a:t>Repository</a:t>
            </a:r>
            <a:endParaRPr lang="en-US" dirty="0"/>
          </a:p>
        </p:txBody>
      </p:sp>
      <p:sp>
        <p:nvSpPr>
          <p:cNvPr id="7" name="Content Placeholder 6"/>
          <p:cNvSpPr>
            <a:spLocks noGrp="1"/>
          </p:cNvSpPr>
          <p:nvPr>
            <p:ph sz="quarter" idx="4"/>
          </p:nvPr>
        </p:nvSpPr>
        <p:spPr/>
        <p:txBody>
          <a:bodyPr/>
          <a:lstStyle/>
          <a:p>
            <a:r>
              <a:rPr lang="en-US" dirty="0" err="1" smtClean="0"/>
              <a:t>filename.csv</a:t>
            </a:r>
            <a:endParaRPr lang="en-US" dirty="0" smtClean="0"/>
          </a:p>
          <a:p>
            <a:r>
              <a:rPr lang="en-US" dirty="0" smtClean="0"/>
              <a:t>Automatic</a:t>
            </a:r>
          </a:p>
          <a:p>
            <a:r>
              <a:rPr lang="en-US" dirty="0" smtClean="0"/>
              <a:t>Elephant</a:t>
            </a:r>
          </a:p>
          <a:p>
            <a:r>
              <a:rPr lang="en-US" dirty="0" smtClean="0"/>
              <a:t>Documented</a:t>
            </a:r>
          </a:p>
          <a:p>
            <a:r>
              <a:rPr lang="en-US" dirty="0"/>
              <a:t>Collaborative</a:t>
            </a:r>
          </a:p>
        </p:txBody>
      </p:sp>
      <p:sp>
        <p:nvSpPr>
          <p:cNvPr id="8" name="TextBox 7"/>
          <p:cNvSpPr txBox="1"/>
          <p:nvPr/>
        </p:nvSpPr>
        <p:spPr>
          <a:xfrm>
            <a:off x="1740423" y="5844873"/>
            <a:ext cx="5663154" cy="523220"/>
          </a:xfrm>
          <a:prstGeom prst="rect">
            <a:avLst/>
          </a:prstGeom>
          <a:noFill/>
        </p:spPr>
        <p:txBody>
          <a:bodyPr wrap="none" rtlCol="0">
            <a:spAutoFit/>
          </a:bodyPr>
          <a:lstStyle/>
          <a:p>
            <a:r>
              <a:rPr lang="en-US" sz="2800" dirty="0">
                <a:solidFill>
                  <a:schemeClr val="tx1">
                    <a:lumMod val="65000"/>
                    <a:lumOff val="35000"/>
                  </a:schemeClr>
                </a:solidFill>
              </a:rPr>
              <a:t>Fewer headaches, better data.</a:t>
            </a:r>
          </a:p>
        </p:txBody>
      </p:sp>
    </p:spTree>
    <p:extLst>
      <p:ext uri="{BB962C8B-B14F-4D97-AF65-F5344CB8AC3E}">
        <p14:creationId xmlns:p14="http://schemas.microsoft.com/office/powerpoint/2010/main" val="3790828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uiExpand="1" build="p"/>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Reverting</a:t>
            </a:r>
            <a:endParaRPr lang="en-US" dirty="0"/>
          </a:p>
        </p:txBody>
      </p:sp>
      <p:sp>
        <p:nvSpPr>
          <p:cNvPr id="3" name="Content Placeholder 2"/>
          <p:cNvSpPr>
            <a:spLocks noGrp="1"/>
          </p:cNvSpPr>
          <p:nvPr>
            <p:ph idx="1"/>
          </p:nvPr>
        </p:nvSpPr>
        <p:spPr/>
        <p:txBody>
          <a:bodyPr/>
          <a:lstStyle/>
          <a:p>
            <a:r>
              <a:rPr lang="en-US" dirty="0" smtClean="0"/>
              <a:t>How to revert:</a:t>
            </a:r>
          </a:p>
          <a:p>
            <a:r>
              <a:rPr lang="en-US" dirty="0" smtClean="0"/>
              <a:t>email or chat </a:t>
            </a:r>
            <a:r>
              <a:rPr lang="en-US" dirty="0" err="1" smtClean="0"/>
              <a:t>mczapanskiy@usgs.gov</a:t>
            </a:r>
            <a:endParaRPr lang="en-US" dirty="0"/>
          </a:p>
        </p:txBody>
      </p:sp>
    </p:spTree>
    <p:extLst>
      <p:ext uri="{BB962C8B-B14F-4D97-AF65-F5344CB8AC3E}">
        <p14:creationId xmlns:p14="http://schemas.microsoft.com/office/powerpoint/2010/main" val="13018344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Remotes</a:t>
            </a:r>
            <a:endParaRPr lang="en-US" dirty="0"/>
          </a:p>
        </p:txBody>
      </p:sp>
      <p:sp>
        <p:nvSpPr>
          <p:cNvPr id="3" name="Content Placeholder 2"/>
          <p:cNvSpPr>
            <a:spLocks noGrp="1"/>
          </p:cNvSpPr>
          <p:nvPr>
            <p:ph type="subTitle" idx="1"/>
          </p:nvPr>
        </p:nvSpPr>
        <p:spPr/>
        <p:txBody>
          <a:bodyPr/>
          <a:lstStyle/>
          <a:p>
            <a:r>
              <a:rPr lang="en-US" dirty="0" smtClean="0"/>
              <a:t>Where </a:t>
            </a:r>
            <a:r>
              <a:rPr lang="en-US" dirty="0" err="1" smtClean="0"/>
              <a:t>Git</a:t>
            </a:r>
            <a:r>
              <a:rPr lang="en-US" dirty="0" smtClean="0"/>
              <a:t> meets </a:t>
            </a:r>
            <a:r>
              <a:rPr lang="en-US" dirty="0" err="1" smtClean="0"/>
              <a:t>GitHub</a:t>
            </a:r>
            <a:endParaRPr lang="en-US" dirty="0"/>
          </a:p>
        </p:txBody>
      </p:sp>
      <p:pic>
        <p:nvPicPr>
          <p:cNvPr id="5" name="Picture Placeholder 4" descr="Screen Shot 2015-07-29 at 12.55.14 PM.pn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0047" b="20047"/>
          <a:stretch>
            <a:fillRect/>
          </a:stretch>
        </p:blipFill>
        <p:spPr>
          <a:xfrm>
            <a:off x="220562" y="328948"/>
            <a:ext cx="8702876" cy="32480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1809246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Pushing Your Repo</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a repo on </a:t>
            </a:r>
            <a:r>
              <a:rPr lang="en-US" dirty="0" err="1" smtClean="0"/>
              <a:t>GitHub</a:t>
            </a:r>
            <a:endParaRPr lang="en-US" dirty="0"/>
          </a:p>
          <a:p>
            <a:pPr marL="457200" indent="-457200">
              <a:buFont typeface="+mj-lt"/>
              <a:buAutoNum type="arabicPeriod"/>
            </a:pPr>
            <a:r>
              <a:rPr lang="en-US" dirty="0" smtClean="0"/>
              <a:t>Add the remote to your local repo</a:t>
            </a:r>
          </a:p>
          <a:p>
            <a:pPr marL="457200" indent="-457200">
              <a:buFont typeface="+mj-lt"/>
              <a:buAutoNum type="arabicPeriod"/>
            </a:pPr>
            <a:r>
              <a:rPr lang="en-US" dirty="0" smtClean="0"/>
              <a:t>Push it!</a:t>
            </a:r>
          </a:p>
          <a:p>
            <a:pPr marL="457200" indent="-457200">
              <a:buFont typeface="+mj-lt"/>
              <a:buAutoNum type="arabicPeriod"/>
            </a:pPr>
            <a:r>
              <a:rPr lang="en-US" dirty="0" smtClean="0"/>
              <a:t>Check </a:t>
            </a:r>
            <a:r>
              <a:rPr lang="en-US" dirty="0" err="1" smtClean="0"/>
              <a:t>GitHub’s</a:t>
            </a:r>
            <a:r>
              <a:rPr lang="en-US" dirty="0" smtClean="0"/>
              <a:t> website to see the magic</a:t>
            </a:r>
            <a:endParaRPr lang="en-US" dirty="0"/>
          </a:p>
        </p:txBody>
      </p:sp>
    </p:spTree>
    <p:extLst>
      <p:ext uri="{BB962C8B-B14F-4D97-AF65-F5344CB8AC3E}">
        <p14:creationId xmlns:p14="http://schemas.microsoft.com/office/powerpoint/2010/main" val="35617860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and </a:t>
            </a:r>
            <a:r>
              <a:rPr lang="en-US" dirty="0" err="1" smtClean="0"/>
              <a:t>GitHub</a:t>
            </a:r>
            <a:r>
              <a:rPr lang="en-US" dirty="0" smtClean="0"/>
              <a:t> in </a:t>
            </a:r>
            <a:r>
              <a:rPr lang="en-US" dirty="0"/>
              <a:t>Y</a:t>
            </a:r>
            <a:r>
              <a:rPr lang="en-US" dirty="0" smtClean="0"/>
              <a:t>our Life</a:t>
            </a:r>
            <a:endParaRPr lang="en-US" dirty="0"/>
          </a:p>
        </p:txBody>
      </p:sp>
      <p:sp>
        <p:nvSpPr>
          <p:cNvPr id="3" name="Content Placeholder 2"/>
          <p:cNvSpPr>
            <a:spLocks noGrp="1"/>
          </p:cNvSpPr>
          <p:nvPr>
            <p:ph idx="1"/>
          </p:nvPr>
        </p:nvSpPr>
        <p:spPr/>
        <p:txBody>
          <a:bodyPr/>
          <a:lstStyle/>
          <a:p>
            <a:r>
              <a:rPr lang="en-US" dirty="0" smtClean="0"/>
              <a:t>What repo should I use?</a:t>
            </a:r>
          </a:p>
          <a:p>
            <a:r>
              <a:rPr lang="en-US" dirty="0" smtClean="0"/>
              <a:t>When should I commit? And push?</a:t>
            </a:r>
          </a:p>
          <a:p>
            <a:r>
              <a:rPr lang="en-US" dirty="0" smtClean="0"/>
              <a:t>What should I commit?</a:t>
            </a:r>
          </a:p>
          <a:p>
            <a:r>
              <a:rPr lang="en-US" dirty="0" smtClean="0"/>
              <a:t>When should I branch? And merge?</a:t>
            </a:r>
          </a:p>
          <a:p>
            <a:r>
              <a:rPr lang="en-US" dirty="0" smtClean="0"/>
              <a:t>How does using </a:t>
            </a:r>
            <a:r>
              <a:rPr lang="en-US" dirty="0" err="1" smtClean="0"/>
              <a:t>Git</a:t>
            </a:r>
            <a:r>
              <a:rPr lang="en-US" dirty="0" smtClean="0"/>
              <a:t> and </a:t>
            </a:r>
            <a:r>
              <a:rPr lang="en-US" dirty="0" err="1" smtClean="0"/>
              <a:t>GitHub</a:t>
            </a:r>
            <a:r>
              <a:rPr lang="en-US" dirty="0" smtClean="0"/>
              <a:t> make my life easier?</a:t>
            </a:r>
          </a:p>
        </p:txBody>
      </p:sp>
    </p:spTree>
    <p:extLst>
      <p:ext uri="{BB962C8B-B14F-4D97-AF65-F5344CB8AC3E}">
        <p14:creationId xmlns:p14="http://schemas.microsoft.com/office/powerpoint/2010/main" val="160609500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vs. GUI Revisited</a:t>
            </a:r>
            <a:endParaRPr lang="en-US" dirty="0"/>
          </a:p>
        </p:txBody>
      </p:sp>
      <p:pic>
        <p:nvPicPr>
          <p:cNvPr id="6" name="Content Placeholder 5" descr="Screen Shot 2015-07-29 at 1.49.31 PM.png"/>
          <p:cNvPicPr>
            <a:picLocks noGrp="1" noChangeAspect="1"/>
          </p:cNvPicPr>
          <p:nvPr>
            <p:ph idx="1"/>
          </p:nvPr>
        </p:nvPicPr>
        <p:blipFill>
          <a:blip r:embed="rId3">
            <a:extLst>
              <a:ext uri="{28A0092B-C50C-407E-A947-70E740481C1C}">
                <a14:useLocalDpi xmlns:a14="http://schemas.microsoft.com/office/drawing/2010/main" val="0"/>
              </a:ext>
            </a:extLst>
          </a:blip>
          <a:srcRect t="-6681" b="-6681"/>
          <a:stretch>
            <a:fillRect/>
          </a:stretch>
        </p:blipFill>
        <p:spPr>
          <a:xfrm>
            <a:off x="0" y="2201383"/>
            <a:ext cx="9144000" cy="4410433"/>
          </a:xfrm>
        </p:spPr>
      </p:pic>
      <p:cxnSp>
        <p:nvCxnSpPr>
          <p:cNvPr id="8" name="Straight Arrow Connector 7"/>
          <p:cNvCxnSpPr/>
          <p:nvPr/>
        </p:nvCxnSpPr>
        <p:spPr>
          <a:xfrm flipH="1">
            <a:off x="4043725" y="2744660"/>
            <a:ext cx="1051076" cy="1255536"/>
          </a:xfrm>
          <a:prstGeom prst="straightConnector1">
            <a:avLst/>
          </a:prstGeom>
          <a:ln w="38100" cmpd="sng">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5299177" y="4919949"/>
            <a:ext cx="905094" cy="729963"/>
          </a:xfrm>
          <a:prstGeom prst="straightConnector1">
            <a:avLst/>
          </a:prstGeom>
          <a:ln w="38100" cmpd="sng">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642219" y="2201383"/>
            <a:ext cx="715316" cy="543277"/>
          </a:xfrm>
          <a:prstGeom prst="straightConnector1">
            <a:avLst/>
          </a:prstGeom>
          <a:ln w="38100" cmpd="sng">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15891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Conclusion</a:t>
            </a:r>
            <a:endParaRPr lang="en-US" dirty="0"/>
          </a:p>
        </p:txBody>
      </p:sp>
      <p:sp>
        <p:nvSpPr>
          <p:cNvPr id="3" name="Content Placeholder 2"/>
          <p:cNvSpPr>
            <a:spLocks noGrp="1"/>
          </p:cNvSpPr>
          <p:nvPr>
            <p:ph idx="1"/>
          </p:nvPr>
        </p:nvSpPr>
        <p:spPr/>
        <p:txBody>
          <a:bodyPr/>
          <a:lstStyle/>
          <a:p>
            <a:r>
              <a:rPr lang="en-US" dirty="0" smtClean="0"/>
              <a:t>Growing pains</a:t>
            </a:r>
          </a:p>
          <a:p>
            <a:r>
              <a:rPr lang="en-US" dirty="0" smtClean="0"/>
              <a:t>Better code and data management</a:t>
            </a:r>
          </a:p>
          <a:p>
            <a:r>
              <a:rPr lang="en-US" dirty="0" smtClean="0"/>
              <a:t>Facilitated collaboration</a:t>
            </a:r>
          </a:p>
          <a:p>
            <a:r>
              <a:rPr lang="en-US" dirty="0" smtClean="0"/>
              <a:t>Ask questions!</a:t>
            </a:r>
          </a:p>
          <a:p>
            <a:pPr lvl="1"/>
            <a:r>
              <a:rPr lang="en-US" dirty="0" smtClean="0"/>
              <a:t>Me</a:t>
            </a:r>
          </a:p>
          <a:p>
            <a:pPr lvl="1"/>
            <a:r>
              <a:rPr lang="en-US" dirty="0" smtClean="0"/>
              <a:t>Google</a:t>
            </a:r>
          </a:p>
          <a:p>
            <a:pPr lvl="1"/>
            <a:r>
              <a:rPr lang="en-US" dirty="0" smtClean="0"/>
              <a:t>Stack Overflow</a:t>
            </a:r>
            <a:endParaRPr lang="en-US" dirty="0"/>
          </a:p>
        </p:txBody>
      </p:sp>
    </p:spTree>
    <p:extLst>
      <p:ext uri="{BB962C8B-B14F-4D97-AF65-F5344CB8AC3E}">
        <p14:creationId xmlns:p14="http://schemas.microsoft.com/office/powerpoint/2010/main" val="3481486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hlinkClick r:id="rId2"/>
              </a:rPr>
              <a:t>Try </a:t>
            </a:r>
            <a:r>
              <a:rPr lang="en-US" dirty="0" err="1" smtClean="0">
                <a:hlinkClick r:id="rId2"/>
              </a:rPr>
              <a:t>GitHub</a:t>
            </a:r>
            <a:r>
              <a:rPr lang="en-US" dirty="0" smtClean="0">
                <a:hlinkClick r:id="rId2"/>
              </a:rPr>
              <a:t> Exercises</a:t>
            </a:r>
            <a:endParaRPr lang="en-US" dirty="0" smtClean="0"/>
          </a:p>
          <a:p>
            <a:r>
              <a:rPr lang="en-US" dirty="0" smtClean="0">
                <a:hlinkClick r:id="rId3"/>
              </a:rPr>
              <a:t>GitHub &amp; Git Foundations Videos</a:t>
            </a:r>
            <a:endParaRPr lang="en-US" dirty="0" smtClean="0"/>
          </a:p>
          <a:p>
            <a:r>
              <a:rPr lang="en-US" dirty="0" err="1" smtClean="0">
                <a:hlinkClick r:id="rId4"/>
              </a:rPr>
              <a:t>Git</a:t>
            </a:r>
            <a:r>
              <a:rPr lang="en-US" dirty="0" smtClean="0">
                <a:hlinkClick r:id="rId4"/>
              </a:rPr>
              <a:t> Documentation</a:t>
            </a:r>
            <a:endParaRPr lang="en-US" dirty="0"/>
          </a:p>
        </p:txBody>
      </p:sp>
    </p:spTree>
    <p:extLst>
      <p:ext uri="{BB962C8B-B14F-4D97-AF65-F5344CB8AC3E}">
        <p14:creationId xmlns:p14="http://schemas.microsoft.com/office/powerpoint/2010/main" val="145364082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Command Line vs. GUI</a:t>
            </a:r>
            <a:endParaRPr lang="en-US" dirty="0"/>
          </a:p>
        </p:txBody>
      </p:sp>
      <p:sp>
        <p:nvSpPr>
          <p:cNvPr id="6" name="Text Placeholder 5"/>
          <p:cNvSpPr>
            <a:spLocks noGrp="1"/>
          </p:cNvSpPr>
          <p:nvPr>
            <p:ph type="body" idx="1"/>
          </p:nvPr>
        </p:nvSpPr>
        <p:spPr/>
        <p:txBody>
          <a:bodyPr/>
          <a:lstStyle/>
          <a:p>
            <a:r>
              <a:rPr lang="en-US" dirty="0" smtClean="0"/>
              <a:t>What we will discuss</a:t>
            </a:r>
            <a:endParaRPr lang="en-US" dirty="0"/>
          </a:p>
        </p:txBody>
      </p:sp>
      <p:sp>
        <p:nvSpPr>
          <p:cNvPr id="7" name="Content Placeholder 6"/>
          <p:cNvSpPr>
            <a:spLocks noGrp="1"/>
          </p:cNvSpPr>
          <p:nvPr>
            <p:ph sz="half" idx="2"/>
          </p:nvPr>
        </p:nvSpPr>
        <p:spPr/>
        <p:txBody>
          <a:bodyPr>
            <a:normAutofit/>
          </a:bodyPr>
          <a:lstStyle/>
          <a:p>
            <a:r>
              <a:rPr lang="en-US" sz="2400" dirty="0" err="1" smtClean="0"/>
              <a:t>Git’s</a:t>
            </a:r>
            <a:r>
              <a:rPr lang="en-US" sz="2400" dirty="0" smtClean="0"/>
              <a:t> “Stream </a:t>
            </a:r>
            <a:r>
              <a:rPr lang="en-US" sz="2400" dirty="0" smtClean="0"/>
              <a:t>of </a:t>
            </a:r>
            <a:r>
              <a:rPr lang="en-US" sz="2400" dirty="0" smtClean="0"/>
              <a:t>snapshots”</a:t>
            </a:r>
            <a:endParaRPr lang="en-US" sz="2400" dirty="0" smtClean="0"/>
          </a:p>
          <a:p>
            <a:r>
              <a:rPr lang="en-US" sz="2400" dirty="0" smtClean="0"/>
              <a:t>File states</a:t>
            </a:r>
          </a:p>
          <a:p>
            <a:r>
              <a:rPr lang="en-US" sz="2400" dirty="0" smtClean="0"/>
              <a:t>Basic </a:t>
            </a:r>
            <a:r>
              <a:rPr lang="en-US" sz="2400" dirty="0" smtClean="0"/>
              <a:t>commands</a:t>
            </a:r>
          </a:p>
        </p:txBody>
      </p:sp>
      <p:sp>
        <p:nvSpPr>
          <p:cNvPr id="8" name="Text Placeholder 7"/>
          <p:cNvSpPr>
            <a:spLocks noGrp="1"/>
          </p:cNvSpPr>
          <p:nvPr>
            <p:ph type="body" sz="quarter" idx="3"/>
          </p:nvPr>
        </p:nvSpPr>
        <p:spPr/>
        <p:txBody>
          <a:bodyPr/>
          <a:lstStyle/>
          <a:p>
            <a:r>
              <a:rPr lang="en-US" dirty="0" smtClean="0"/>
              <a:t>What we’ll gloss over</a:t>
            </a:r>
            <a:endParaRPr lang="en-US" dirty="0"/>
          </a:p>
        </p:txBody>
      </p:sp>
      <p:sp>
        <p:nvSpPr>
          <p:cNvPr id="9" name="Content Placeholder 8"/>
          <p:cNvSpPr>
            <a:spLocks noGrp="1"/>
          </p:cNvSpPr>
          <p:nvPr>
            <p:ph sz="quarter" idx="4"/>
          </p:nvPr>
        </p:nvSpPr>
        <p:spPr/>
        <p:txBody>
          <a:bodyPr>
            <a:normAutofit/>
          </a:bodyPr>
          <a:lstStyle/>
          <a:p>
            <a:r>
              <a:rPr lang="en-US" sz="2400" dirty="0" smtClean="0"/>
              <a:t>Other VCS software</a:t>
            </a:r>
          </a:p>
          <a:p>
            <a:r>
              <a:rPr lang="en-US" sz="2400" dirty="0"/>
              <a:t>Customization</a:t>
            </a:r>
          </a:p>
          <a:p>
            <a:r>
              <a:rPr lang="en-US" sz="2400" dirty="0" smtClean="0"/>
              <a:t>Advanced commands</a:t>
            </a:r>
          </a:p>
          <a:p>
            <a:r>
              <a:rPr lang="en-US" sz="2400" dirty="0" smtClean="0"/>
              <a:t>Pull requests</a:t>
            </a:r>
          </a:p>
          <a:p>
            <a:endParaRPr lang="en-US" sz="2400" dirty="0"/>
          </a:p>
        </p:txBody>
      </p:sp>
    </p:spTree>
    <p:extLst>
      <p:ext uri="{BB962C8B-B14F-4D97-AF65-F5344CB8AC3E}">
        <p14:creationId xmlns:p14="http://schemas.microsoft.com/office/powerpoint/2010/main" val="38670085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a:t>
            </a:r>
            <a:endParaRPr lang="en-US" dirty="0"/>
          </a:p>
        </p:txBody>
      </p:sp>
      <p:sp>
        <p:nvSpPr>
          <p:cNvPr id="3" name="Content Placeholder 2"/>
          <p:cNvSpPr>
            <a:spLocks noGrp="1"/>
          </p:cNvSpPr>
          <p:nvPr>
            <p:ph sz="half" idx="1"/>
          </p:nvPr>
        </p:nvSpPr>
        <p:spPr/>
        <p:txBody>
          <a:bodyPr/>
          <a:lstStyle/>
          <a:p>
            <a:r>
              <a:rPr lang="en-US" dirty="0" err="1" smtClean="0">
                <a:latin typeface="Courier"/>
                <a:cs typeface="Courier"/>
              </a:rPr>
              <a:t>git</a:t>
            </a:r>
            <a:r>
              <a:rPr lang="en-US" dirty="0" smtClean="0">
                <a:latin typeface="Courier"/>
                <a:cs typeface="Courier"/>
              </a:rPr>
              <a:t> </a:t>
            </a:r>
            <a:r>
              <a:rPr lang="en-US" dirty="0" err="1" smtClean="0">
                <a:latin typeface="Courier"/>
                <a:cs typeface="Courier"/>
              </a:rPr>
              <a:t>init</a:t>
            </a:r>
            <a:r>
              <a:rPr lang="en-US" dirty="0">
                <a:latin typeface="Courier"/>
                <a:cs typeface="Courier"/>
              </a:rPr>
              <a:t> </a:t>
            </a:r>
            <a:r>
              <a:rPr lang="en-US" dirty="0" err="1" smtClean="0">
                <a:latin typeface="Courier"/>
                <a:cs typeface="Courier"/>
              </a:rPr>
              <a:t>alcidae</a:t>
            </a:r>
            <a:endParaRPr lang="en-US" dirty="0" smtClean="0">
              <a:latin typeface="Courier"/>
              <a:cs typeface="Courier"/>
            </a:endParaRPr>
          </a:p>
          <a:p>
            <a:r>
              <a:rPr lang="en-US" dirty="0" smtClean="0">
                <a:latin typeface="Courier"/>
                <a:cs typeface="Courier"/>
              </a:rPr>
              <a:t>cd </a:t>
            </a:r>
            <a:r>
              <a:rPr lang="en-US" dirty="0" err="1" smtClean="0">
                <a:latin typeface="Courier"/>
                <a:cs typeface="Courier"/>
              </a:rPr>
              <a:t>alcidae</a:t>
            </a:r>
            <a:endParaRPr lang="en-US" dirty="0" smtClean="0">
              <a:latin typeface="Courier"/>
              <a:cs typeface="Courier"/>
            </a:endParaRPr>
          </a:p>
          <a:p>
            <a:r>
              <a:rPr lang="en-US" dirty="0" err="1" smtClean="0">
                <a:latin typeface="Courier"/>
                <a:cs typeface="Courier"/>
              </a:rPr>
              <a:t>ls</a:t>
            </a:r>
            <a:r>
              <a:rPr lang="en-US" dirty="0" smtClean="0">
                <a:latin typeface="Courier"/>
                <a:cs typeface="Courier"/>
              </a:rPr>
              <a:t> -la</a:t>
            </a:r>
            <a:endParaRPr lang="en-US" dirty="0">
              <a:latin typeface="Courier"/>
              <a:cs typeface="Courier"/>
            </a:endParaRPr>
          </a:p>
        </p:txBody>
      </p:sp>
      <p:grpSp>
        <p:nvGrpSpPr>
          <p:cNvPr id="4" name="Group 3"/>
          <p:cNvGrpSpPr/>
          <p:nvPr/>
        </p:nvGrpSpPr>
        <p:grpSpPr>
          <a:xfrm>
            <a:off x="5010412" y="2537308"/>
            <a:ext cx="3374570" cy="3246876"/>
            <a:chOff x="5010412" y="2537308"/>
            <a:chExt cx="3374570" cy="3246876"/>
          </a:xfrm>
        </p:grpSpPr>
        <p:sp>
          <p:nvSpPr>
            <p:cNvPr id="7" name="TextBox 6"/>
            <p:cNvSpPr txBox="1"/>
            <p:nvPr/>
          </p:nvSpPr>
          <p:spPr>
            <a:xfrm>
              <a:off x="5010412" y="2537308"/>
              <a:ext cx="1154320" cy="369332"/>
            </a:xfrm>
            <a:prstGeom prst="rect">
              <a:avLst/>
            </a:prstGeom>
            <a:noFill/>
            <a:ln>
              <a:noFill/>
            </a:ln>
          </p:spPr>
          <p:txBody>
            <a:bodyPr wrap="none" rtlCol="0">
              <a:spAutoFit/>
            </a:bodyPr>
            <a:lstStyle/>
            <a:p>
              <a:r>
                <a:rPr lang="en-US" dirty="0" err="1" smtClean="0">
                  <a:latin typeface="Courier"/>
                  <a:cs typeface="Courier"/>
                </a:rPr>
                <a:t>alcidae</a:t>
              </a:r>
              <a:endParaRPr lang="en-US" dirty="0">
                <a:latin typeface="Courier"/>
                <a:cs typeface="Courier"/>
              </a:endParaRPr>
            </a:p>
          </p:txBody>
        </p:sp>
        <p:cxnSp>
          <p:nvCxnSpPr>
            <p:cNvPr id="9" name="Straight Connector 8"/>
            <p:cNvCxnSpPr>
              <a:stCxn id="7" idx="2"/>
            </p:cNvCxnSpPr>
            <p:nvPr/>
          </p:nvCxnSpPr>
          <p:spPr>
            <a:xfrm flipH="1">
              <a:off x="5581367" y="2906640"/>
              <a:ext cx="6205" cy="448813"/>
            </a:xfrm>
            <a:prstGeom prst="line">
              <a:avLst/>
            </a:prstGeom>
            <a:ln>
              <a:solidFill>
                <a:srgbClr val="7F7F7F"/>
              </a:solidFill>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5571933" y="3355453"/>
              <a:ext cx="358997" cy="0"/>
            </a:xfrm>
            <a:prstGeom prst="line">
              <a:avLst/>
            </a:prstGeom>
            <a:ln>
              <a:solidFill>
                <a:srgbClr val="7F7F7F"/>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930930" y="3170787"/>
              <a:ext cx="738754" cy="369332"/>
            </a:xfrm>
            <a:prstGeom prst="rect">
              <a:avLst/>
            </a:prstGeom>
            <a:noFill/>
          </p:spPr>
          <p:txBody>
            <a:bodyPr wrap="none" rtlCol="0">
              <a:spAutoFit/>
            </a:bodyPr>
            <a:lstStyle/>
            <a:p>
              <a:r>
                <a:rPr lang="en-US" dirty="0" smtClean="0">
                  <a:latin typeface="Courier"/>
                  <a:cs typeface="Courier"/>
                </a:rPr>
                <a:t>.</a:t>
              </a:r>
              <a:r>
                <a:rPr lang="en-US" dirty="0" err="1" smtClean="0">
                  <a:latin typeface="Courier"/>
                  <a:cs typeface="Courier"/>
                </a:rPr>
                <a:t>git</a:t>
              </a:r>
              <a:endParaRPr lang="en-US" dirty="0">
                <a:latin typeface="Courier"/>
                <a:cs typeface="Courier"/>
              </a:endParaRPr>
            </a:p>
          </p:txBody>
        </p:sp>
        <p:cxnSp>
          <p:nvCxnSpPr>
            <p:cNvPr id="17" name="Straight Connector 16"/>
            <p:cNvCxnSpPr/>
            <p:nvPr/>
          </p:nvCxnSpPr>
          <p:spPr>
            <a:xfrm flipH="1">
              <a:off x="6328024" y="3540119"/>
              <a:ext cx="13871" cy="448813"/>
            </a:xfrm>
            <a:prstGeom prst="line">
              <a:avLst/>
            </a:prstGeom>
            <a:ln>
              <a:solidFill>
                <a:srgbClr val="7F7F7F"/>
              </a:solidFill>
            </a:ln>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6310687" y="3988932"/>
              <a:ext cx="358997" cy="0"/>
            </a:xfrm>
            <a:prstGeom prst="line">
              <a:avLst/>
            </a:prstGeom>
            <a:ln>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6315998" y="3988932"/>
              <a:ext cx="13871" cy="448813"/>
            </a:xfrm>
            <a:prstGeom prst="line">
              <a:avLst/>
            </a:prstGeom>
            <a:ln>
              <a:solidFill>
                <a:srgbClr val="7F7F7F"/>
              </a:solidFill>
            </a:ln>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6298661" y="4437745"/>
              <a:ext cx="358997" cy="0"/>
            </a:xfrm>
            <a:prstGeom prst="line">
              <a:avLst/>
            </a:prstGeom>
            <a:ln>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6306939" y="4437745"/>
              <a:ext cx="13871" cy="448813"/>
            </a:xfrm>
            <a:prstGeom prst="line">
              <a:avLst/>
            </a:prstGeom>
            <a:ln>
              <a:solidFill>
                <a:srgbClr val="7F7F7F"/>
              </a:solidFill>
            </a:ln>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6289602" y="4886558"/>
              <a:ext cx="358997" cy="0"/>
            </a:xfrm>
            <a:prstGeom prst="line">
              <a:avLst/>
            </a:prstGeom>
            <a:ln>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6295287" y="4886558"/>
              <a:ext cx="13871" cy="448813"/>
            </a:xfrm>
            <a:prstGeom prst="line">
              <a:avLst/>
            </a:prstGeom>
            <a:ln>
              <a:solidFill>
                <a:srgbClr val="7F7F7F"/>
              </a:solidFill>
            </a:ln>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6277950" y="5335371"/>
              <a:ext cx="358997" cy="0"/>
            </a:xfrm>
            <a:prstGeom prst="line">
              <a:avLst/>
            </a:prstGeom>
            <a:ln>
              <a:solidFill>
                <a:srgbClr val="7F7F7F"/>
              </a:solidFill>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676574" y="3804266"/>
              <a:ext cx="1292842" cy="369332"/>
            </a:xfrm>
            <a:prstGeom prst="rect">
              <a:avLst/>
            </a:prstGeom>
            <a:noFill/>
          </p:spPr>
          <p:txBody>
            <a:bodyPr wrap="none" rtlCol="0">
              <a:spAutoFit/>
            </a:bodyPr>
            <a:lstStyle/>
            <a:p>
              <a:r>
                <a:rPr lang="en-US" dirty="0" smtClean="0">
                  <a:latin typeface="Courier"/>
                  <a:cs typeface="Courier"/>
                </a:rPr>
                <a:t>branches</a:t>
              </a:r>
              <a:endParaRPr lang="en-US" dirty="0">
                <a:latin typeface="Courier"/>
                <a:cs typeface="Courier"/>
              </a:endParaRPr>
            </a:p>
          </p:txBody>
        </p:sp>
        <p:sp>
          <p:nvSpPr>
            <p:cNvPr id="27" name="TextBox 26"/>
            <p:cNvSpPr txBox="1"/>
            <p:nvPr/>
          </p:nvSpPr>
          <p:spPr>
            <a:xfrm>
              <a:off x="6636947" y="4253079"/>
              <a:ext cx="1015798" cy="369332"/>
            </a:xfrm>
            <a:prstGeom prst="rect">
              <a:avLst/>
            </a:prstGeom>
            <a:noFill/>
          </p:spPr>
          <p:txBody>
            <a:bodyPr wrap="none" rtlCol="0">
              <a:spAutoFit/>
            </a:bodyPr>
            <a:lstStyle/>
            <a:p>
              <a:r>
                <a:rPr lang="en-US" dirty="0" err="1" smtClean="0">
                  <a:latin typeface="Courier"/>
                  <a:cs typeface="Courier"/>
                </a:rPr>
                <a:t>config</a:t>
              </a:r>
              <a:endParaRPr lang="en-US" dirty="0">
                <a:latin typeface="Courier"/>
                <a:cs typeface="Courier"/>
              </a:endParaRPr>
            </a:p>
          </p:txBody>
        </p:sp>
        <p:sp>
          <p:nvSpPr>
            <p:cNvPr id="28" name="TextBox 27"/>
            <p:cNvSpPr txBox="1"/>
            <p:nvPr/>
          </p:nvSpPr>
          <p:spPr>
            <a:xfrm>
              <a:off x="6676574" y="4701892"/>
              <a:ext cx="1708408" cy="369332"/>
            </a:xfrm>
            <a:prstGeom prst="rect">
              <a:avLst/>
            </a:prstGeom>
            <a:noFill/>
          </p:spPr>
          <p:txBody>
            <a:bodyPr wrap="none" rtlCol="0">
              <a:spAutoFit/>
            </a:bodyPr>
            <a:lstStyle/>
            <a:p>
              <a:r>
                <a:rPr lang="en-US" dirty="0" smtClean="0">
                  <a:latin typeface="Courier"/>
                  <a:cs typeface="Courier"/>
                </a:rPr>
                <a:t>description</a:t>
              </a:r>
              <a:endParaRPr lang="en-US" dirty="0">
                <a:latin typeface="Courier"/>
                <a:cs typeface="Courier"/>
              </a:endParaRPr>
            </a:p>
          </p:txBody>
        </p:sp>
        <p:sp>
          <p:nvSpPr>
            <p:cNvPr id="29" name="TextBox 28"/>
            <p:cNvSpPr txBox="1"/>
            <p:nvPr/>
          </p:nvSpPr>
          <p:spPr>
            <a:xfrm>
              <a:off x="6676574" y="5150705"/>
              <a:ext cx="738754" cy="369332"/>
            </a:xfrm>
            <a:prstGeom prst="rect">
              <a:avLst/>
            </a:prstGeom>
            <a:noFill/>
          </p:spPr>
          <p:txBody>
            <a:bodyPr wrap="none" rtlCol="0">
              <a:spAutoFit/>
            </a:bodyPr>
            <a:lstStyle/>
            <a:p>
              <a:r>
                <a:rPr lang="en-US" dirty="0" smtClean="0">
                  <a:latin typeface="Courier"/>
                  <a:cs typeface="Courier"/>
                </a:rPr>
                <a:t>HEAD</a:t>
              </a:r>
              <a:endParaRPr lang="en-US" dirty="0">
                <a:latin typeface="Courier"/>
                <a:cs typeface="Courier"/>
              </a:endParaRPr>
            </a:p>
          </p:txBody>
        </p:sp>
        <p:cxnSp>
          <p:nvCxnSpPr>
            <p:cNvPr id="30" name="Straight Connector 29"/>
            <p:cNvCxnSpPr/>
            <p:nvPr/>
          </p:nvCxnSpPr>
          <p:spPr>
            <a:xfrm flipH="1">
              <a:off x="6284233" y="5335371"/>
              <a:ext cx="13871" cy="448813"/>
            </a:xfrm>
            <a:prstGeom prst="line">
              <a:avLst/>
            </a:prstGeom>
            <a:ln>
              <a:solidFill>
                <a:srgbClr val="7F7F7F"/>
              </a:solidFill>
              <a:prstDash val="dash"/>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6945510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Stream of Snapshots</a:t>
            </a:r>
            <a:endParaRPr lang="en-US" dirty="0"/>
          </a:p>
        </p:txBody>
      </p:sp>
      <p:pic>
        <p:nvPicPr>
          <p:cNvPr id="4" name="Content Placeholder 3"/>
          <p:cNvPicPr>
            <a:picLocks noGrp="1" noChangeAspect="1"/>
          </p:cNvPicPr>
          <p:nvPr>
            <p:ph idx="1"/>
          </p:nvPr>
        </p:nvPicPr>
        <p:blipFill>
          <a:blip r:embed="rId3"/>
          <a:srcRect t="-13179" b="-13179"/>
          <a:stretch>
            <a:fillRect/>
          </a:stretch>
        </p:blipFill>
        <p:spPr/>
      </p:pic>
    </p:spTree>
    <p:extLst>
      <p:ext uri="{BB962C8B-B14F-4D97-AF65-F5344CB8AC3E}">
        <p14:creationId xmlns:p14="http://schemas.microsoft.com/office/powerpoint/2010/main" val="408278474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States</a:t>
            </a:r>
            <a:endParaRPr lang="en-US" dirty="0"/>
          </a:p>
        </p:txBody>
      </p:sp>
      <p:pic>
        <p:nvPicPr>
          <p:cNvPr id="4" name="Content Placeholder 3"/>
          <p:cNvPicPr>
            <a:picLocks noGrp="1" noChangeAspect="1"/>
          </p:cNvPicPr>
          <p:nvPr>
            <p:ph idx="1"/>
          </p:nvPr>
        </p:nvPicPr>
        <p:blipFill>
          <a:blip r:embed="rId3"/>
          <a:srcRect l="-7131" r="-7131"/>
          <a:stretch>
            <a:fillRect/>
          </a:stretch>
        </p:blipFill>
        <p:spPr/>
      </p:pic>
    </p:spTree>
    <p:extLst>
      <p:ext uri="{BB962C8B-B14F-4D97-AF65-F5344CB8AC3E}">
        <p14:creationId xmlns:p14="http://schemas.microsoft.com/office/powerpoint/2010/main" val="42143054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Some Work Part I</a:t>
            </a:r>
            <a:endParaRPr lang="en-US" dirty="0"/>
          </a:p>
        </p:txBody>
      </p:sp>
      <p:sp>
        <p:nvSpPr>
          <p:cNvPr id="3" name="Content Placeholder 2"/>
          <p:cNvSpPr>
            <a:spLocks noGrp="1"/>
          </p:cNvSpPr>
          <p:nvPr>
            <p:ph sz="half" idx="1"/>
          </p:nvPr>
        </p:nvSpPr>
        <p:spPr/>
        <p:txBody>
          <a:bodyPr/>
          <a:lstStyle/>
          <a:p>
            <a:r>
              <a:rPr lang="en-US" dirty="0" smtClean="0">
                <a:latin typeface="Courier"/>
                <a:cs typeface="Courier"/>
              </a:rPr>
              <a:t>echo “Types of auks” &gt; </a:t>
            </a:r>
            <a:r>
              <a:rPr lang="en-US" dirty="0" err="1" smtClean="0">
                <a:latin typeface="Courier"/>
                <a:cs typeface="Courier"/>
              </a:rPr>
              <a:t>README.md</a:t>
            </a:r>
            <a:endParaRPr lang="en-US" dirty="0" smtClean="0">
              <a:latin typeface="Courier"/>
              <a:cs typeface="Courier"/>
            </a:endParaRPr>
          </a:p>
          <a:p>
            <a:r>
              <a:rPr lang="en-US" dirty="0" err="1" smtClean="0">
                <a:latin typeface="Courier"/>
                <a:cs typeface="Courier"/>
              </a:rPr>
              <a:t>mkdir</a:t>
            </a:r>
            <a:r>
              <a:rPr lang="en-US" dirty="0" smtClean="0">
                <a:latin typeface="Courier"/>
                <a:cs typeface="Courier"/>
              </a:rPr>
              <a:t> </a:t>
            </a:r>
            <a:r>
              <a:rPr lang="en-US" dirty="0" err="1" smtClean="0">
                <a:latin typeface="Courier"/>
                <a:cs typeface="Courier"/>
              </a:rPr>
              <a:t>cepphus</a:t>
            </a:r>
            <a:endParaRPr lang="en-US" dirty="0" smtClean="0">
              <a:latin typeface="Courier"/>
              <a:cs typeface="Courier"/>
            </a:endParaRPr>
          </a:p>
          <a:p>
            <a:r>
              <a:rPr lang="en-US" dirty="0" smtClean="0">
                <a:latin typeface="Courier"/>
                <a:cs typeface="Courier"/>
              </a:rPr>
              <a:t>echo “Black Guillemot” &gt; </a:t>
            </a:r>
            <a:r>
              <a:rPr lang="en-US" dirty="0" err="1" smtClean="0">
                <a:latin typeface="Courier"/>
                <a:cs typeface="Courier"/>
              </a:rPr>
              <a:t>cepphus</a:t>
            </a:r>
            <a:r>
              <a:rPr lang="en-US" dirty="0" smtClean="0">
                <a:latin typeface="Courier"/>
                <a:cs typeface="Courier"/>
              </a:rPr>
              <a:t>/</a:t>
            </a:r>
            <a:r>
              <a:rPr lang="en-US" dirty="0" err="1" smtClean="0">
                <a:latin typeface="Courier"/>
                <a:cs typeface="Courier"/>
              </a:rPr>
              <a:t>columba.txt</a:t>
            </a:r>
            <a:endParaRPr lang="en-US" dirty="0" smtClean="0">
              <a:latin typeface="Courier"/>
              <a:cs typeface="Courier"/>
            </a:endParaRPr>
          </a:p>
          <a:p>
            <a:r>
              <a:rPr lang="en-US" dirty="0" err="1" smtClean="0">
                <a:latin typeface="Courier"/>
                <a:cs typeface="Courier"/>
              </a:rPr>
              <a:t>git</a:t>
            </a:r>
            <a:r>
              <a:rPr lang="en-US" dirty="0" smtClean="0">
                <a:latin typeface="Courier"/>
                <a:cs typeface="Courier"/>
              </a:rPr>
              <a:t> status</a:t>
            </a:r>
            <a:endParaRPr lang="en-US" dirty="0">
              <a:latin typeface="Courier"/>
              <a:cs typeface="Courier"/>
            </a:endParaRPr>
          </a:p>
        </p:txBody>
      </p:sp>
      <p:grpSp>
        <p:nvGrpSpPr>
          <p:cNvPr id="4" name="Group 3"/>
          <p:cNvGrpSpPr/>
          <p:nvPr/>
        </p:nvGrpSpPr>
        <p:grpSpPr>
          <a:xfrm>
            <a:off x="5010412" y="2537308"/>
            <a:ext cx="3483130" cy="3019060"/>
            <a:chOff x="5010412" y="2537308"/>
            <a:chExt cx="3483130" cy="3019060"/>
          </a:xfrm>
        </p:grpSpPr>
        <p:sp>
          <p:nvSpPr>
            <p:cNvPr id="7" name="TextBox 6"/>
            <p:cNvSpPr txBox="1"/>
            <p:nvPr/>
          </p:nvSpPr>
          <p:spPr>
            <a:xfrm>
              <a:off x="5010412" y="2537308"/>
              <a:ext cx="1154320" cy="369332"/>
            </a:xfrm>
            <a:prstGeom prst="rect">
              <a:avLst/>
            </a:prstGeom>
            <a:noFill/>
            <a:ln>
              <a:noFill/>
            </a:ln>
          </p:spPr>
          <p:txBody>
            <a:bodyPr wrap="none" rtlCol="0">
              <a:spAutoFit/>
            </a:bodyPr>
            <a:lstStyle/>
            <a:p>
              <a:r>
                <a:rPr lang="en-US" dirty="0" err="1" smtClean="0">
                  <a:latin typeface="Courier"/>
                  <a:cs typeface="Courier"/>
                </a:rPr>
                <a:t>alcidae</a:t>
              </a:r>
              <a:endParaRPr lang="en-US" dirty="0">
                <a:latin typeface="Courier"/>
                <a:cs typeface="Courier"/>
              </a:endParaRPr>
            </a:p>
          </p:txBody>
        </p:sp>
        <p:cxnSp>
          <p:nvCxnSpPr>
            <p:cNvPr id="9" name="Straight Connector 8"/>
            <p:cNvCxnSpPr>
              <a:stCxn id="7" idx="2"/>
            </p:cNvCxnSpPr>
            <p:nvPr/>
          </p:nvCxnSpPr>
          <p:spPr>
            <a:xfrm flipH="1">
              <a:off x="5581368" y="2906640"/>
              <a:ext cx="6204" cy="448813"/>
            </a:xfrm>
            <a:prstGeom prst="line">
              <a:avLst/>
            </a:prstGeom>
            <a:ln>
              <a:solidFill>
                <a:srgbClr val="7F7F7F"/>
              </a:solidFill>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5571933" y="3355453"/>
              <a:ext cx="358997" cy="0"/>
            </a:xfrm>
            <a:prstGeom prst="line">
              <a:avLst/>
            </a:prstGeom>
            <a:ln>
              <a:solidFill>
                <a:srgbClr val="7F7F7F"/>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930930" y="3170787"/>
              <a:ext cx="1431364" cy="369332"/>
            </a:xfrm>
            <a:prstGeom prst="rect">
              <a:avLst/>
            </a:prstGeom>
            <a:noFill/>
          </p:spPr>
          <p:txBody>
            <a:bodyPr wrap="none" rtlCol="0">
              <a:spAutoFit/>
            </a:bodyPr>
            <a:lstStyle/>
            <a:p>
              <a:r>
                <a:rPr lang="en-US" dirty="0" err="1" smtClean="0">
                  <a:latin typeface="Courier"/>
                  <a:cs typeface="Courier"/>
                </a:rPr>
                <a:t>README.md</a:t>
              </a:r>
              <a:endParaRPr lang="en-US" dirty="0">
                <a:latin typeface="Courier"/>
                <a:cs typeface="Courier"/>
              </a:endParaRPr>
            </a:p>
          </p:txBody>
        </p:sp>
        <p:cxnSp>
          <p:nvCxnSpPr>
            <p:cNvPr id="25" name="Straight Connector 24"/>
            <p:cNvCxnSpPr/>
            <p:nvPr/>
          </p:nvCxnSpPr>
          <p:spPr>
            <a:xfrm flipH="1">
              <a:off x="5576605" y="3331341"/>
              <a:ext cx="6204" cy="448813"/>
            </a:xfrm>
            <a:prstGeom prst="line">
              <a:avLst/>
            </a:prstGeom>
            <a:ln>
              <a:solidFill>
                <a:srgbClr val="7F7F7F"/>
              </a:solidFill>
            </a:ln>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5567170" y="3780154"/>
              <a:ext cx="358997" cy="0"/>
            </a:xfrm>
            <a:prstGeom prst="line">
              <a:avLst/>
            </a:prstGeom>
            <a:ln>
              <a:solidFill>
                <a:srgbClr val="7F7F7F"/>
              </a:solidFill>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926167" y="3595488"/>
              <a:ext cx="1154320" cy="369332"/>
            </a:xfrm>
            <a:prstGeom prst="rect">
              <a:avLst/>
            </a:prstGeom>
            <a:noFill/>
          </p:spPr>
          <p:txBody>
            <a:bodyPr wrap="none" rtlCol="0">
              <a:spAutoFit/>
            </a:bodyPr>
            <a:lstStyle/>
            <a:p>
              <a:r>
                <a:rPr lang="en-US" dirty="0" err="1" smtClean="0">
                  <a:latin typeface="Courier"/>
                  <a:cs typeface="Courier"/>
                </a:rPr>
                <a:t>cepphus</a:t>
              </a:r>
              <a:endParaRPr lang="en-US" dirty="0">
                <a:latin typeface="Courier"/>
                <a:cs typeface="Courier"/>
              </a:endParaRPr>
            </a:p>
          </p:txBody>
        </p:sp>
        <p:cxnSp>
          <p:nvCxnSpPr>
            <p:cNvPr id="33" name="Straight Connector 32"/>
            <p:cNvCxnSpPr/>
            <p:nvPr/>
          </p:nvCxnSpPr>
          <p:spPr>
            <a:xfrm flipH="1">
              <a:off x="6435572" y="3969279"/>
              <a:ext cx="6204" cy="448813"/>
            </a:xfrm>
            <a:prstGeom prst="line">
              <a:avLst/>
            </a:prstGeom>
            <a:ln>
              <a:solidFill>
                <a:srgbClr val="7F7F7F"/>
              </a:solidFill>
            </a:ln>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a:off x="6426137" y="4418092"/>
              <a:ext cx="358997" cy="0"/>
            </a:xfrm>
            <a:prstGeom prst="line">
              <a:avLst/>
            </a:prstGeom>
            <a:ln>
              <a:solidFill>
                <a:srgbClr val="7F7F7F"/>
              </a:solidFill>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6785134" y="4233426"/>
              <a:ext cx="1708408" cy="369332"/>
            </a:xfrm>
            <a:prstGeom prst="rect">
              <a:avLst/>
            </a:prstGeom>
            <a:noFill/>
          </p:spPr>
          <p:txBody>
            <a:bodyPr wrap="none" rtlCol="0">
              <a:spAutoFit/>
            </a:bodyPr>
            <a:lstStyle/>
            <a:p>
              <a:r>
                <a:rPr lang="en-US" dirty="0" err="1" smtClean="0">
                  <a:latin typeface="Courier"/>
                  <a:cs typeface="Courier"/>
                </a:rPr>
                <a:t>columba.txt</a:t>
              </a:r>
              <a:endParaRPr lang="en-US" dirty="0">
                <a:latin typeface="Courier"/>
                <a:cs typeface="Courier"/>
              </a:endParaRPr>
            </a:p>
          </p:txBody>
        </p:sp>
        <p:cxnSp>
          <p:nvCxnSpPr>
            <p:cNvPr id="36" name="Straight Connector 35"/>
            <p:cNvCxnSpPr/>
            <p:nvPr/>
          </p:nvCxnSpPr>
          <p:spPr>
            <a:xfrm>
              <a:off x="5581368" y="3780154"/>
              <a:ext cx="0" cy="1142735"/>
            </a:xfrm>
            <a:prstGeom prst="line">
              <a:avLst/>
            </a:prstGeom>
            <a:ln>
              <a:solidFill>
                <a:srgbClr val="7F7F7F"/>
              </a:solidFill>
            </a:ln>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5571933" y="4922889"/>
              <a:ext cx="358997" cy="0"/>
            </a:xfrm>
            <a:prstGeom prst="line">
              <a:avLst/>
            </a:prstGeom>
            <a:ln>
              <a:solidFill>
                <a:srgbClr val="7F7F7F"/>
              </a:solidFill>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5930930" y="4738223"/>
              <a:ext cx="738754" cy="369332"/>
            </a:xfrm>
            <a:prstGeom prst="rect">
              <a:avLst/>
            </a:prstGeom>
            <a:noFill/>
          </p:spPr>
          <p:txBody>
            <a:bodyPr wrap="none" rtlCol="0">
              <a:spAutoFit/>
            </a:bodyPr>
            <a:lstStyle/>
            <a:p>
              <a:r>
                <a:rPr lang="en-US" dirty="0" smtClean="0">
                  <a:latin typeface="Courier"/>
                  <a:cs typeface="Courier"/>
                </a:rPr>
                <a:t>.</a:t>
              </a:r>
              <a:r>
                <a:rPr lang="en-US" dirty="0" err="1" smtClean="0">
                  <a:latin typeface="Courier"/>
                  <a:cs typeface="Courier"/>
                </a:rPr>
                <a:t>git</a:t>
              </a:r>
              <a:endParaRPr lang="en-US" dirty="0">
                <a:latin typeface="Courier"/>
                <a:cs typeface="Courier"/>
              </a:endParaRPr>
            </a:p>
          </p:txBody>
        </p:sp>
        <p:cxnSp>
          <p:nvCxnSpPr>
            <p:cNvPr id="39" name="Straight Connector 38"/>
            <p:cNvCxnSpPr/>
            <p:nvPr/>
          </p:nvCxnSpPr>
          <p:spPr>
            <a:xfrm flipH="1">
              <a:off x="6441776" y="5107555"/>
              <a:ext cx="13871" cy="448813"/>
            </a:xfrm>
            <a:prstGeom prst="line">
              <a:avLst/>
            </a:prstGeom>
            <a:ln>
              <a:solidFill>
                <a:srgbClr val="7F7F7F"/>
              </a:solidFill>
              <a:prstDash val="dash"/>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3563305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Untracked files</a:t>
            </a:r>
            <a:endParaRPr lang="en-US" dirty="0"/>
          </a:p>
        </p:txBody>
      </p:sp>
      <p:pic>
        <p:nvPicPr>
          <p:cNvPr id="4" name="Content Placeholder 3" descr="Screen Shot 2015-07-24 at 2.22.37 PM.png"/>
          <p:cNvPicPr>
            <a:picLocks noGrp="1" noChangeAspect="1"/>
          </p:cNvPicPr>
          <p:nvPr>
            <p:ph idx="1"/>
          </p:nvPr>
        </p:nvPicPr>
        <p:blipFill>
          <a:blip r:embed="rId3">
            <a:extLst>
              <a:ext uri="{28A0092B-C50C-407E-A947-70E740481C1C}">
                <a14:useLocalDpi xmlns:a14="http://schemas.microsoft.com/office/drawing/2010/main" val="0"/>
              </a:ext>
            </a:extLst>
          </a:blip>
          <a:srcRect t="-36928" b="-36928"/>
          <a:stretch>
            <a:fillRect/>
          </a:stretch>
        </p:blipFill>
        <p:spPr/>
      </p:pic>
    </p:spTree>
    <p:extLst>
      <p:ext uri="{BB962C8B-B14F-4D97-AF65-F5344CB8AC3E}">
        <p14:creationId xmlns:p14="http://schemas.microsoft.com/office/powerpoint/2010/main" val="6862011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 Files Part I</a:t>
            </a:r>
            <a:endParaRPr lang="en-US" dirty="0"/>
          </a:p>
        </p:txBody>
      </p:sp>
      <p:pic>
        <p:nvPicPr>
          <p:cNvPr id="4" name="Content Placeholder 3"/>
          <p:cNvPicPr>
            <a:picLocks noGrp="1" noChangeAspect="1"/>
          </p:cNvPicPr>
          <p:nvPr>
            <p:ph idx="1"/>
          </p:nvPr>
        </p:nvPicPr>
        <p:blipFill>
          <a:blip r:embed="rId3"/>
          <a:srcRect t="-8423" b="-8423"/>
          <a:stretch>
            <a:fillRect/>
          </a:stretch>
        </p:blipFill>
        <p:spPr/>
      </p:pic>
      <p:sp>
        <p:nvSpPr>
          <p:cNvPr id="5" name="Oval 4"/>
          <p:cNvSpPr/>
          <p:nvPr/>
        </p:nvSpPr>
        <p:spPr>
          <a:xfrm>
            <a:off x="897213" y="2749608"/>
            <a:ext cx="1724514" cy="3169040"/>
          </a:xfrm>
          <a:prstGeom prst="ellipse">
            <a:avLst/>
          </a:prstGeom>
          <a:solidFill>
            <a:schemeClr val="accent1">
              <a:alpha val="25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7000386" y="2749608"/>
            <a:ext cx="1724514" cy="3169040"/>
          </a:xfrm>
          <a:prstGeom prst="ellipse">
            <a:avLst/>
          </a:prstGeom>
          <a:solidFill>
            <a:schemeClr val="accent1">
              <a:alpha val="25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38951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416</TotalTime>
  <Words>1897</Words>
  <Application>Microsoft Macintosh PowerPoint</Application>
  <PresentationFormat>On-screen Show (4:3)</PresentationFormat>
  <Paragraphs>212</Paragraphs>
  <Slides>26</Slides>
  <Notes>24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Perception</vt:lpstr>
      <vt:lpstr>Git for WERC</vt:lpstr>
      <vt:lpstr>Folder vs. Repository</vt:lpstr>
      <vt:lpstr>Command Line vs. GUI</vt:lpstr>
      <vt:lpstr>Create a Repository</vt:lpstr>
      <vt:lpstr>A Stream of Snapshots</vt:lpstr>
      <vt:lpstr>Three States</vt:lpstr>
      <vt:lpstr>Do Some Work Part I</vt:lpstr>
      <vt:lpstr>Untracked files</vt:lpstr>
      <vt:lpstr>Staging Files Part I</vt:lpstr>
      <vt:lpstr>Our First Commit</vt:lpstr>
      <vt:lpstr>A Stream of Snapshots</vt:lpstr>
      <vt:lpstr>Do Some Work Part II</vt:lpstr>
      <vt:lpstr>Staging Files Part II</vt:lpstr>
      <vt:lpstr>Our Second Commit</vt:lpstr>
      <vt:lpstr>Why Commit Changes?</vt:lpstr>
      <vt:lpstr>Branching Part I</vt:lpstr>
      <vt:lpstr>Branching Part II</vt:lpstr>
      <vt:lpstr>Merging Part I</vt:lpstr>
      <vt:lpstr>Merging Part II</vt:lpstr>
      <vt:lpstr>Reverting</vt:lpstr>
      <vt:lpstr>Remotes</vt:lpstr>
      <vt:lpstr>Pushing Your Repo</vt:lpstr>
      <vt:lpstr>Git and GitHub in Your Life</vt:lpstr>
      <vt:lpstr>Command Line vs. GUI Revisited</vt:lpstr>
      <vt:lpstr>In Conclusion</vt:lpstr>
      <vt:lpstr>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for WERC</dc:title>
  <dc:creator>Max Czapanskiy</dc:creator>
  <cp:lastModifiedBy>Max Czapanskiy</cp:lastModifiedBy>
  <cp:revision>23</cp:revision>
  <dcterms:created xsi:type="dcterms:W3CDTF">2015-07-24T18:28:22Z</dcterms:created>
  <dcterms:modified xsi:type="dcterms:W3CDTF">2015-07-29T21:28:31Z</dcterms:modified>
</cp:coreProperties>
</file>