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76" r:id="rId13"/>
    <p:sldId id="275" r:id="rId14"/>
    <p:sldId id="267" r:id="rId15"/>
    <p:sldId id="268" r:id="rId16"/>
    <p:sldId id="269" r:id="rId17"/>
    <p:sldId id="279" r:id="rId18"/>
    <p:sldId id="271" r:id="rId19"/>
    <p:sldId id="272" r:id="rId20"/>
    <p:sldId id="273" r:id="rId21"/>
    <p:sldId id="280" r:id="rId22"/>
    <p:sldId id="270" r:id="rId23"/>
    <p:sldId id="277"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9pPr>
  </p:defaultTextStyle>
  <p:extLst>
    <p:ext uri="{521415D9-36F7-43E2-AB2F-B90AF26B5E84}">
      <p14:sectionLst xmlns:p14="http://schemas.microsoft.com/office/powerpoint/2010/main">
        <p14:section name="Default Section" id="{09DA2580-5E1D-425C-94FA-6C176B63757B}">
          <p14:sldIdLst>
            <p14:sldId id="256"/>
          </p14:sldIdLst>
        </p14:section>
        <p14:section name="Summary Section" id="{51803693-992E-4422-BFF9-E6829987C821}">
          <p14:sldIdLst>
            <p14:sldId id="278"/>
          </p14:sldIdLst>
        </p14:section>
        <p14:section name="Project Overview" id="{130AEE46-81B5-4D0D-9DE6-F91BCB04D43A}">
          <p14:sldIdLst>
            <p14:sldId id="257"/>
            <p14:sldId id="258"/>
            <p14:sldId id="259"/>
            <p14:sldId id="260"/>
            <p14:sldId id="261"/>
            <p14:sldId id="262"/>
            <p14:sldId id="263"/>
            <p14:sldId id="264"/>
          </p14:sldIdLst>
        </p14:section>
        <p14:section name="Data Analysis" id="{9FFBA871-2885-4A27-9D52-1E1E8DBAC9FB}">
          <p14:sldIdLst>
            <p14:sldId id="265"/>
            <p14:sldId id="276"/>
            <p14:sldId id="275"/>
            <p14:sldId id="267"/>
            <p14:sldId id="268"/>
            <p14:sldId id="269"/>
          </p14:sldIdLst>
        </p14:section>
        <p14:section name="Clustering Analysis" id="{6925F910-B045-4B9D-BA8B-BC2521D58CB8}">
          <p14:sldIdLst>
            <p14:sldId id="279"/>
            <p14:sldId id="271"/>
            <p14:sldId id="272"/>
            <p14:sldId id="273"/>
            <p14:sldId id="280"/>
          </p14:sldIdLst>
        </p14:section>
        <p14:section name="Findings/Conclusions" id="{34F6EDE6-440F-4C50-8ABD-FAF3F86D1CEC}">
          <p14:sldIdLst>
            <p14:sldId id="270"/>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CC"/>
    <a:srgbClr val="FF9999"/>
    <a:srgbClr val="FF0000"/>
    <a:srgbClr val="0000FF"/>
    <a:srgbClr val="47A347"/>
    <a:srgbClr val="595959"/>
    <a:srgbClr val="363636"/>
    <a:srgbClr val="A19574"/>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noFill/>
              <a:miter lim="400000"/>
            </a:ln>
          </a:insideV>
        </a:tcBdr>
        <a:fill>
          <a:solidFill>
            <a:srgbClr val="F4EFEA"/>
          </a:solidFill>
        </a:fill>
      </a:tcStyle>
    </a:wholeTbl>
    <a:band2H>
      <a:tcTxStyle/>
      <a:tcStyle>
        <a:tcBdr/>
        <a:fill>
          <a:solidFill>
            <a:srgbClr val="FFFFFF"/>
          </a:solidFill>
        </a:fill>
      </a:tcStyle>
    </a:band2H>
    <a:firstCol>
      <a:tcTxStyle b="on" i="off">
        <a:font>
          <a:latin typeface="Goudy Old Style"/>
          <a:ea typeface="Goudy Old Style"/>
          <a:cs typeface="Goudy Old Style"/>
        </a:font>
        <a:srgbClr val="000000"/>
      </a:tcTxStyle>
      <a:tcStyle>
        <a:tcBdr>
          <a:left>
            <a:ln w="12700" cap="flat">
              <a:solidFill>
                <a:schemeClr val="accent4"/>
              </a:solidFill>
              <a:prstDash val="solid"/>
              <a:round/>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4EFEA"/>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C7B018BB-80A7-4F77-B60F-C8B233D01FF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FCC"/>
          </a:solidFill>
        </a:fill>
      </a:tcStyle>
    </a:wholeTbl>
    <a:band2H>
      <a:tcTxStyle/>
      <a:tcStyle>
        <a:tcBdr/>
        <a:fill>
          <a:solidFill>
            <a:srgbClr val="FCF0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DAD7"/>
          </a:solidFill>
        </a:fill>
      </a:tcStyle>
    </a:wholeTbl>
    <a:band2H>
      <a:tcTxStyle/>
      <a:tcStyle>
        <a:tcBdr/>
        <a:fill>
          <a:solidFill>
            <a:srgbClr val="F2EDEC"/>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5CB"/>
          </a:solidFill>
        </a:fill>
      </a:tcStyle>
    </a:wholeTbl>
    <a:band2H>
      <a:tcTxStyle/>
      <a:tcStyle>
        <a:tcBdr/>
        <a:fill>
          <a:solidFill>
            <a:srgbClr val="F4EB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25" d="100"/>
          <a:sy n="125" d="100"/>
        </p:scale>
        <p:origin x="-10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70692" y="1769540"/>
            <a:ext cx="9440035" cy="1828802"/>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anoramic Picture with Caption">
    <p:spTree>
      <p:nvGrpSpPr>
        <p:cNvPr id="1" name=""/>
        <p:cNvGrpSpPr/>
        <p:nvPr/>
      </p:nvGrpSpPr>
      <p:grpSpPr>
        <a:xfrm>
          <a:off x="0" y="0"/>
          <a:ext cx="0" cy="0"/>
          <a:chOff x="0" y="0"/>
          <a:chExt cx="0" cy="0"/>
        </a:xfrm>
      </p:grpSpPr>
      <p:pic>
        <p:nvPicPr>
          <p:cNvPr id="104" name="Picture 15" descr="Picture 15"/>
          <p:cNvPicPr>
            <a:picLocks noChangeAspect="1"/>
          </p:cNvPicPr>
          <p:nvPr/>
        </p:nvPicPr>
        <p:blipFill>
          <a:blip r:embed="rId2"/>
          <a:stretch>
            <a:fillRect/>
          </a:stretch>
        </p:blipFill>
        <p:spPr>
          <a:xfrm>
            <a:off x="1013882" y="547807"/>
            <a:ext cx="10141800" cy="3816807"/>
          </a:xfrm>
          <a:prstGeom prst="rect">
            <a:avLst/>
          </a:prstGeom>
          <a:ln w="12700">
            <a:miter lim="400000"/>
          </a:ln>
        </p:spPr>
      </p:pic>
      <p:sp>
        <p:nvSpPr>
          <p:cNvPr id="105" name="Title Text"/>
          <p:cNvSpPr txBox="1">
            <a:spLocks noGrp="1"/>
          </p:cNvSpPr>
          <p:nvPr>
            <p:ph type="title"/>
          </p:nvPr>
        </p:nvSpPr>
        <p:spPr>
          <a:xfrm>
            <a:off x="913806" y="4565255"/>
            <a:ext cx="10355327" cy="543473"/>
          </a:xfrm>
          <a:prstGeom prst="rect">
            <a:avLst/>
          </a:prstGeom>
        </p:spPr>
        <p:txBody>
          <a:bodyPr anchor="b"/>
          <a:lstStyle>
            <a:lvl1pPr algn="ctr">
              <a:defRPr sz="2800"/>
            </a:lvl1pPr>
          </a:lstStyle>
          <a:p>
            <a:r>
              <a:t>Title Text</a:t>
            </a:r>
          </a:p>
        </p:txBody>
      </p:sp>
      <p:sp>
        <p:nvSpPr>
          <p:cNvPr id="106" name="Picture Placeholder 2"/>
          <p:cNvSpPr>
            <a:spLocks noGrp="1"/>
          </p:cNvSpPr>
          <p:nvPr>
            <p:ph type="pic" idx="21"/>
          </p:nvPr>
        </p:nvSpPr>
        <p:spPr>
          <a:xfrm>
            <a:off x="1169348" y="695008"/>
            <a:ext cx="9845348" cy="3525672"/>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07" name="Body Level One…"/>
          <p:cNvSpPr txBox="1">
            <a:spLocks noGrp="1"/>
          </p:cNvSpPr>
          <p:nvPr>
            <p:ph type="body" sz="quarter" idx="1"/>
          </p:nvPr>
        </p:nvSpPr>
        <p:spPr>
          <a:xfrm>
            <a:off x="913794" y="5247728"/>
            <a:ext cx="10353763" cy="543473"/>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913794" y="608436"/>
            <a:ext cx="10353763" cy="3534345"/>
          </a:xfrm>
          <a:prstGeom prst="rect">
            <a:avLst/>
          </a:prstGeom>
        </p:spPr>
        <p:txBody>
          <a:bodyPr/>
          <a:lstStyle>
            <a:lvl1pPr>
              <a:defRPr sz="4000"/>
            </a:lvl1pPr>
          </a:lstStyle>
          <a:p>
            <a:r>
              <a:t>Title Text</a:t>
            </a:r>
          </a:p>
        </p:txBody>
      </p:sp>
      <p:sp>
        <p:nvSpPr>
          <p:cNvPr id="116" name="Body Level One…"/>
          <p:cNvSpPr txBox="1">
            <a:spLocks noGrp="1"/>
          </p:cNvSpPr>
          <p:nvPr>
            <p:ph type="body" sz="quarter" idx="1"/>
          </p:nvPr>
        </p:nvSpPr>
        <p:spPr>
          <a:xfrm>
            <a:off x="913794" y="4295180"/>
            <a:ext cx="10353764" cy="1501827"/>
          </a:xfrm>
          <a:prstGeom prst="rect">
            <a:avLst/>
          </a:prstGeom>
        </p:spPr>
        <p:txBody>
          <a:bodyPr anchor="ct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4" name="Title Text"/>
          <p:cNvSpPr txBox="1">
            <a:spLocks noGrp="1"/>
          </p:cNvSpPr>
          <p:nvPr>
            <p:ph type="title"/>
          </p:nvPr>
        </p:nvSpPr>
        <p:spPr>
          <a:xfrm>
            <a:off x="1446212" y="609600"/>
            <a:ext cx="9302753" cy="2992904"/>
          </a:xfrm>
          <a:prstGeom prst="rect">
            <a:avLst/>
          </a:prstGeom>
        </p:spPr>
        <p:txBody>
          <a:bodyPr/>
          <a:lstStyle>
            <a:lvl1pPr>
              <a:defRPr sz="3600"/>
            </a:lvl1pPr>
          </a:lstStyle>
          <a:p>
            <a:r>
              <a:t>Title Text</a:t>
            </a:r>
          </a:p>
        </p:txBody>
      </p:sp>
      <p:sp>
        <p:nvSpPr>
          <p:cNvPr id="125" name="Body Level One…"/>
          <p:cNvSpPr txBox="1">
            <a:spLocks noGrp="1"/>
          </p:cNvSpPr>
          <p:nvPr>
            <p:ph type="body" sz="quarter" idx="1"/>
          </p:nvPr>
        </p:nvSpPr>
        <p:spPr>
          <a:xfrm>
            <a:off x="1720644" y="3610031"/>
            <a:ext cx="8752300" cy="532750"/>
          </a:xfrm>
          <a:prstGeom prst="rect">
            <a:avLst/>
          </a:prstGeom>
        </p:spPr>
        <p:txBody>
          <a:bodyPr/>
          <a:lstStyle>
            <a:lvl1pPr marL="0" indent="0" algn="r">
              <a:buClrTx/>
              <a:buSzTx/>
              <a:buNone/>
              <a:defRPr sz="1400"/>
            </a:lvl1pPr>
            <a:lvl2pPr marL="0" indent="457200" algn="r">
              <a:buClrTx/>
              <a:buSzTx/>
              <a:buNone/>
              <a:defRPr sz="1400"/>
            </a:lvl2pPr>
            <a:lvl3pPr marL="0" indent="914400" algn="r">
              <a:buClrTx/>
              <a:buSzTx/>
              <a:buNone/>
              <a:defRPr sz="1400"/>
            </a:lvl3pPr>
            <a:lvl4pPr marL="0" indent="1371600" algn="r">
              <a:buClrTx/>
              <a:buSzTx/>
              <a:buNone/>
              <a:defRPr sz="1400"/>
            </a:lvl4pPr>
            <a:lvl5pPr marL="0" indent="1828800" algn="r">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26" name="Text Placeholder 3"/>
          <p:cNvSpPr>
            <a:spLocks noGrp="1"/>
          </p:cNvSpPr>
          <p:nvPr>
            <p:ph type="body" sz="quarter" idx="21"/>
          </p:nvPr>
        </p:nvSpPr>
        <p:spPr>
          <a:xfrm>
            <a:off x="913793" y="4304353"/>
            <a:ext cx="10353765" cy="1489497"/>
          </a:xfrm>
          <a:prstGeom prst="rect">
            <a:avLst/>
          </a:prstGeom>
        </p:spPr>
        <p:txBody>
          <a:bodyPr anchor="ctr"/>
          <a:lstStyle/>
          <a:p>
            <a:pPr marL="0" indent="0" algn="ctr">
              <a:buClrTx/>
              <a:buSzTx/>
              <a:buNone/>
              <a:defRPr sz="1600"/>
            </a:pPr>
            <a:endParaRPr/>
          </a:p>
        </p:txBody>
      </p:sp>
      <p:sp>
        <p:nvSpPr>
          <p:cNvPr id="127" name="TextBox 10"/>
          <p:cNvSpPr txBox="1"/>
          <p:nvPr/>
        </p:nvSpPr>
        <p:spPr>
          <a:xfrm>
            <a:off x="1036319" y="521863"/>
            <a:ext cx="518162"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cap="all">
                <a:solidFill>
                  <a:srgbClr val="FFFFFF"/>
                </a:solidFill>
              </a:defRPr>
            </a:lvl1pPr>
          </a:lstStyle>
          <a:p>
            <a:r>
              <a:t>“</a:t>
            </a:r>
          </a:p>
        </p:txBody>
      </p:sp>
      <p:sp>
        <p:nvSpPr>
          <p:cNvPr id="128" name="TextBox 12"/>
          <p:cNvSpPr txBox="1"/>
          <p:nvPr/>
        </p:nvSpPr>
        <p:spPr>
          <a:xfrm>
            <a:off x="10550436" y="2565326"/>
            <a:ext cx="518161"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8000" cap="all">
                <a:solidFill>
                  <a:srgbClr val="FFFFFF"/>
                </a:solidFill>
              </a:defRPr>
            </a:lvl1pPr>
          </a:lstStyle>
          <a:p>
            <a:r>
              <a:t>”</a:t>
            </a: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913794" y="2126942"/>
            <a:ext cx="10353764" cy="2511836"/>
          </a:xfrm>
          <a:prstGeom prst="rect">
            <a:avLst/>
          </a:prstGeom>
        </p:spPr>
        <p:txBody>
          <a:bodyPr anchor="b"/>
          <a:lstStyle>
            <a:lvl1pPr>
              <a:defRPr sz="3200"/>
            </a:lvl1pPr>
          </a:lstStyle>
          <a:p>
            <a:r>
              <a:t>Title Text</a:t>
            </a:r>
          </a:p>
        </p:txBody>
      </p:sp>
      <p:sp>
        <p:nvSpPr>
          <p:cNvPr id="137" name="Body Level One…"/>
          <p:cNvSpPr txBox="1">
            <a:spLocks noGrp="1"/>
          </p:cNvSpPr>
          <p:nvPr>
            <p:ph type="body" sz="quarter" idx="1"/>
          </p:nvPr>
        </p:nvSpPr>
        <p:spPr>
          <a:xfrm>
            <a:off x="913783" y="4650556"/>
            <a:ext cx="10352201" cy="1140645"/>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3 Column">
    <p:spTree>
      <p:nvGrpSpPr>
        <p:cNvPr id="1" name=""/>
        <p:cNvGrpSpPr/>
        <p:nvPr/>
      </p:nvGrpSpPr>
      <p:grpSpPr>
        <a:xfrm>
          <a:off x="0" y="0"/>
          <a:ext cx="0" cy="0"/>
          <a:chOff x="0" y="0"/>
          <a:chExt cx="0" cy="0"/>
        </a:xfrm>
      </p:grpSpPr>
      <p:sp>
        <p:nvSpPr>
          <p:cNvPr id="145" name="Title Text"/>
          <p:cNvSpPr txBox="1">
            <a:spLocks noGrp="1"/>
          </p:cNvSpPr>
          <p:nvPr>
            <p:ph type="title"/>
          </p:nvPr>
        </p:nvSpPr>
        <p:spPr>
          <a:xfrm>
            <a:off x="913794" y="609600"/>
            <a:ext cx="10353763" cy="970450"/>
          </a:xfrm>
          <a:prstGeom prst="rect">
            <a:avLst/>
          </a:prstGeom>
        </p:spPr>
        <p:txBody>
          <a:bodyPr/>
          <a:lstStyle/>
          <a:p>
            <a:r>
              <a:t>Title Text</a:t>
            </a:r>
          </a:p>
        </p:txBody>
      </p:sp>
      <p:sp>
        <p:nvSpPr>
          <p:cNvPr id="146" name="Body Level One…"/>
          <p:cNvSpPr txBox="1">
            <a:spLocks noGrp="1"/>
          </p:cNvSpPr>
          <p:nvPr>
            <p:ph type="body" sz="quarter" idx="1"/>
          </p:nvPr>
        </p:nvSpPr>
        <p:spPr>
          <a:xfrm>
            <a:off x="913794" y="1885950"/>
            <a:ext cx="3300986" cy="764783"/>
          </a:xfrm>
          <a:prstGeom prst="rect">
            <a:avLst/>
          </a:prstGeom>
        </p:spPr>
        <p:txBody>
          <a:bodyPr anchor="b"/>
          <a:lstStyle>
            <a:lvl1pPr marL="0" indent="0" algn="ctr">
              <a:buClrTx/>
              <a:buSzTx/>
              <a:buNone/>
              <a:defRPr sz="2200">
                <a:solidFill>
                  <a:srgbClr val="FFFFFF"/>
                </a:solidFill>
              </a:defRPr>
            </a:lvl1pPr>
            <a:lvl2pPr marL="0" indent="457200" algn="ctr">
              <a:buClrTx/>
              <a:buSzTx/>
              <a:buNone/>
              <a:defRPr sz="2200">
                <a:solidFill>
                  <a:srgbClr val="FFFFFF"/>
                </a:solidFill>
              </a:defRPr>
            </a:lvl2pPr>
            <a:lvl3pPr marL="0" indent="914400" algn="ctr">
              <a:buClrTx/>
              <a:buSzTx/>
              <a:buNone/>
              <a:defRPr sz="2200">
                <a:solidFill>
                  <a:srgbClr val="FFFFFF"/>
                </a:solidFill>
              </a:defRPr>
            </a:lvl3pPr>
            <a:lvl4pPr marL="0" indent="1371600" algn="ctr">
              <a:buClrTx/>
              <a:buSzTx/>
              <a:buNone/>
              <a:defRPr sz="2200">
                <a:solidFill>
                  <a:srgbClr val="FFFFFF"/>
                </a:solidFill>
              </a:defRPr>
            </a:lvl4pPr>
            <a:lvl5pPr marL="0" indent="1828800" algn="ctr">
              <a:buClrTx/>
              <a:buSzTx/>
              <a:buNone/>
              <a:defRPr sz="2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47" name="Text Placeholder 3"/>
          <p:cNvSpPr>
            <a:spLocks noGrp="1"/>
          </p:cNvSpPr>
          <p:nvPr>
            <p:ph type="body" sz="quarter" idx="21"/>
          </p:nvPr>
        </p:nvSpPr>
        <p:spPr>
          <a:xfrm>
            <a:off x="913794" y="2768112"/>
            <a:ext cx="3300986" cy="3023089"/>
          </a:xfrm>
          <a:prstGeom prst="rect">
            <a:avLst/>
          </a:prstGeom>
        </p:spPr>
        <p:txBody>
          <a:bodyPr/>
          <a:lstStyle/>
          <a:p>
            <a:pPr marL="0" indent="0" algn="ctr">
              <a:buClrTx/>
              <a:buSzTx/>
              <a:buNone/>
              <a:defRPr sz="1400"/>
            </a:pPr>
            <a:endParaRPr/>
          </a:p>
        </p:txBody>
      </p:sp>
      <p:sp>
        <p:nvSpPr>
          <p:cNvPr id="148" name="Text Placeholder 4"/>
          <p:cNvSpPr>
            <a:spLocks noGrp="1"/>
          </p:cNvSpPr>
          <p:nvPr>
            <p:ph type="body" sz="quarter" idx="22"/>
          </p:nvPr>
        </p:nvSpPr>
        <p:spPr>
          <a:xfrm>
            <a:off x="4446711" y="1885949"/>
            <a:ext cx="3300985" cy="764784"/>
          </a:xfrm>
          <a:prstGeom prst="rect">
            <a:avLst/>
          </a:prstGeom>
        </p:spPr>
        <p:txBody>
          <a:bodyPr anchor="b"/>
          <a:lstStyle/>
          <a:p>
            <a:pPr marL="0" indent="0" algn="ctr">
              <a:buClrTx/>
              <a:buSzTx/>
              <a:buNone/>
              <a:defRPr sz="2200">
                <a:solidFill>
                  <a:srgbClr val="FFFFFF"/>
                </a:solidFill>
              </a:defRPr>
            </a:pPr>
            <a:endParaRPr/>
          </a:p>
        </p:txBody>
      </p:sp>
      <p:sp>
        <p:nvSpPr>
          <p:cNvPr id="149" name="Text Placeholder 3"/>
          <p:cNvSpPr>
            <a:spLocks noGrp="1"/>
          </p:cNvSpPr>
          <p:nvPr>
            <p:ph type="body" sz="quarter" idx="23"/>
          </p:nvPr>
        </p:nvSpPr>
        <p:spPr>
          <a:xfrm>
            <a:off x="4441435" y="2768112"/>
            <a:ext cx="3300985" cy="3023089"/>
          </a:xfrm>
          <a:prstGeom prst="rect">
            <a:avLst/>
          </a:prstGeom>
        </p:spPr>
        <p:txBody>
          <a:bodyPr/>
          <a:lstStyle/>
          <a:p>
            <a:pPr marL="0" indent="0" algn="ctr">
              <a:buClrTx/>
              <a:buSzTx/>
              <a:buNone/>
              <a:defRPr sz="1400"/>
            </a:pPr>
            <a:endParaRPr/>
          </a:p>
        </p:txBody>
      </p:sp>
      <p:sp>
        <p:nvSpPr>
          <p:cNvPr id="150" name="Text Placeholder 4"/>
          <p:cNvSpPr>
            <a:spLocks noGrp="1"/>
          </p:cNvSpPr>
          <p:nvPr>
            <p:ph type="body" sz="quarter" idx="24"/>
          </p:nvPr>
        </p:nvSpPr>
        <p:spPr>
          <a:xfrm>
            <a:off x="7966571" y="1885949"/>
            <a:ext cx="3300985" cy="764784"/>
          </a:xfrm>
          <a:prstGeom prst="rect">
            <a:avLst/>
          </a:prstGeom>
        </p:spPr>
        <p:txBody>
          <a:bodyPr anchor="b"/>
          <a:lstStyle/>
          <a:p>
            <a:pPr marL="0" indent="0" algn="ctr">
              <a:buClrTx/>
              <a:buSzTx/>
              <a:buNone/>
              <a:defRPr sz="2200">
                <a:solidFill>
                  <a:srgbClr val="FFFFFF"/>
                </a:solidFill>
              </a:defRPr>
            </a:pPr>
            <a:endParaRPr/>
          </a:p>
        </p:txBody>
      </p:sp>
      <p:sp>
        <p:nvSpPr>
          <p:cNvPr id="151" name="Text Placeholder 3"/>
          <p:cNvSpPr>
            <a:spLocks noGrp="1"/>
          </p:cNvSpPr>
          <p:nvPr>
            <p:ph type="body" sz="quarter" idx="25"/>
          </p:nvPr>
        </p:nvSpPr>
        <p:spPr>
          <a:xfrm>
            <a:off x="7966571" y="2768109"/>
            <a:ext cx="3300985" cy="3023090"/>
          </a:xfrm>
          <a:prstGeom prst="rect">
            <a:avLst/>
          </a:prstGeom>
        </p:spPr>
        <p:txBody>
          <a:bodyPr/>
          <a:lstStyle/>
          <a:p>
            <a:pPr marL="0" indent="0" algn="ctr">
              <a:buClrTx/>
              <a:buSzTx/>
              <a:buNone/>
              <a:defRPr sz="1400"/>
            </a:pPr>
            <a:endParaRPr/>
          </a:p>
        </p:txBody>
      </p:sp>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 Picture Column">
    <p:spTree>
      <p:nvGrpSpPr>
        <p:cNvPr id="1" name=""/>
        <p:cNvGrpSpPr/>
        <p:nvPr/>
      </p:nvGrpSpPr>
      <p:grpSpPr>
        <a:xfrm>
          <a:off x="0" y="0"/>
          <a:ext cx="0" cy="0"/>
          <a:chOff x="0" y="0"/>
          <a:chExt cx="0" cy="0"/>
        </a:xfrm>
      </p:grpSpPr>
      <p:pic>
        <p:nvPicPr>
          <p:cNvPr id="159" name="Picture 1" descr="Picture 1"/>
          <p:cNvPicPr>
            <a:picLocks noChangeAspect="1"/>
          </p:cNvPicPr>
          <p:nvPr/>
        </p:nvPicPr>
        <p:blipFill>
          <a:blip r:embed="rId2"/>
          <a:stretch>
            <a:fillRect/>
          </a:stretch>
        </p:blipFill>
        <p:spPr>
          <a:xfrm>
            <a:off x="897961" y="1818214"/>
            <a:ext cx="3339974" cy="1847851"/>
          </a:xfrm>
          <a:prstGeom prst="rect">
            <a:avLst/>
          </a:prstGeom>
          <a:ln w="12700">
            <a:miter lim="400000"/>
          </a:ln>
        </p:spPr>
      </p:pic>
      <p:pic>
        <p:nvPicPr>
          <p:cNvPr id="160" name="Picture 35" descr="Picture 35"/>
          <p:cNvPicPr>
            <a:picLocks noChangeAspect="1"/>
          </p:cNvPicPr>
          <p:nvPr/>
        </p:nvPicPr>
        <p:blipFill>
          <a:blip r:embed="rId2"/>
          <a:stretch>
            <a:fillRect/>
          </a:stretch>
        </p:blipFill>
        <p:spPr>
          <a:xfrm>
            <a:off x="4403800" y="1818214"/>
            <a:ext cx="3339973" cy="1847851"/>
          </a:xfrm>
          <a:prstGeom prst="rect">
            <a:avLst/>
          </a:prstGeom>
          <a:ln w="12700">
            <a:miter lim="400000"/>
          </a:ln>
        </p:spPr>
      </p:pic>
      <p:pic>
        <p:nvPicPr>
          <p:cNvPr id="161" name="Picture 36" descr="Picture 36"/>
          <p:cNvPicPr>
            <a:picLocks noChangeAspect="1"/>
          </p:cNvPicPr>
          <p:nvPr/>
        </p:nvPicPr>
        <p:blipFill>
          <a:blip r:embed="rId2"/>
          <a:stretch>
            <a:fillRect/>
          </a:stretch>
        </p:blipFill>
        <p:spPr>
          <a:xfrm>
            <a:off x="7936051" y="1818214"/>
            <a:ext cx="3339973" cy="1847851"/>
          </a:xfrm>
          <a:prstGeom prst="rect">
            <a:avLst/>
          </a:prstGeom>
          <a:ln w="12700">
            <a:miter lim="400000"/>
          </a:ln>
        </p:spPr>
      </p:pic>
      <p:sp>
        <p:nvSpPr>
          <p:cNvPr id="162" name="Title Text"/>
          <p:cNvSpPr txBox="1">
            <a:spLocks noGrp="1"/>
          </p:cNvSpPr>
          <p:nvPr>
            <p:ph type="title"/>
          </p:nvPr>
        </p:nvSpPr>
        <p:spPr>
          <a:xfrm>
            <a:off x="913794" y="609600"/>
            <a:ext cx="10353764" cy="970450"/>
          </a:xfrm>
          <a:prstGeom prst="rect">
            <a:avLst/>
          </a:prstGeom>
        </p:spPr>
        <p:txBody>
          <a:bodyPr/>
          <a:lstStyle/>
          <a:p>
            <a:r>
              <a:t>Title Text</a:t>
            </a:r>
          </a:p>
        </p:txBody>
      </p:sp>
      <p:sp>
        <p:nvSpPr>
          <p:cNvPr id="163" name="Body Level One…"/>
          <p:cNvSpPr txBox="1">
            <a:spLocks noGrp="1"/>
          </p:cNvSpPr>
          <p:nvPr>
            <p:ph type="body" sz="quarter" idx="1"/>
          </p:nvPr>
        </p:nvSpPr>
        <p:spPr>
          <a:xfrm>
            <a:off x="913794" y="3904105"/>
            <a:ext cx="3300986" cy="576263"/>
          </a:xfrm>
          <a:prstGeom prst="rect">
            <a:avLst/>
          </a:prstGeom>
        </p:spPr>
        <p:txBody>
          <a:bodyPr anchor="b"/>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64" name="Picture Placeholder 2"/>
          <p:cNvSpPr>
            <a:spLocks noGrp="1"/>
          </p:cNvSpPr>
          <p:nvPr>
            <p:ph type="pic" sz="quarter" idx="21"/>
          </p:nvPr>
        </p:nvSpPr>
        <p:spPr>
          <a:xfrm>
            <a:off x="1018101" y="1938918"/>
            <a:ext cx="3092370" cy="160295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65" name="Text Placeholder 3"/>
          <p:cNvSpPr>
            <a:spLocks noGrp="1"/>
          </p:cNvSpPr>
          <p:nvPr>
            <p:ph type="body" sz="quarter" idx="22"/>
          </p:nvPr>
        </p:nvSpPr>
        <p:spPr>
          <a:xfrm>
            <a:off x="913794" y="4572443"/>
            <a:ext cx="3300986" cy="1218758"/>
          </a:xfrm>
          <a:prstGeom prst="rect">
            <a:avLst/>
          </a:prstGeom>
        </p:spPr>
        <p:txBody>
          <a:bodyPr/>
          <a:lstStyle/>
          <a:p>
            <a:pPr marL="0" indent="0" algn="ctr">
              <a:buClrTx/>
              <a:buSzTx/>
              <a:buNone/>
              <a:defRPr sz="1400"/>
            </a:pPr>
            <a:endParaRPr/>
          </a:p>
        </p:txBody>
      </p:sp>
      <p:sp>
        <p:nvSpPr>
          <p:cNvPr id="166" name="Text Placeholder 4"/>
          <p:cNvSpPr>
            <a:spLocks noGrp="1"/>
          </p:cNvSpPr>
          <p:nvPr>
            <p:ph type="body" sz="quarter" idx="23"/>
          </p:nvPr>
        </p:nvSpPr>
        <p:spPr>
          <a:xfrm>
            <a:off x="4442788" y="3904105"/>
            <a:ext cx="3300985" cy="576263"/>
          </a:xfrm>
          <a:prstGeom prst="rect">
            <a:avLst/>
          </a:prstGeom>
        </p:spPr>
        <p:txBody>
          <a:bodyPr anchor="b"/>
          <a:lstStyle/>
          <a:p>
            <a:pPr marL="0" indent="0" algn="ctr">
              <a:buClrTx/>
              <a:buSzTx/>
              <a:buNone/>
              <a:defRPr sz="2000">
                <a:solidFill>
                  <a:srgbClr val="FFFFFF"/>
                </a:solidFill>
              </a:defRPr>
            </a:pPr>
            <a:endParaRPr/>
          </a:p>
        </p:txBody>
      </p:sp>
      <p:sp>
        <p:nvSpPr>
          <p:cNvPr id="167" name="Picture Placeholder 2"/>
          <p:cNvSpPr>
            <a:spLocks noGrp="1"/>
          </p:cNvSpPr>
          <p:nvPr>
            <p:ph type="pic" sz="quarter" idx="24"/>
          </p:nvPr>
        </p:nvSpPr>
        <p:spPr>
          <a:xfrm>
            <a:off x="4545743" y="1939094"/>
            <a:ext cx="3092369" cy="160816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68" name="Text Placeholder 3"/>
          <p:cNvSpPr>
            <a:spLocks noGrp="1"/>
          </p:cNvSpPr>
          <p:nvPr>
            <p:ph type="body" sz="quarter" idx="25"/>
          </p:nvPr>
        </p:nvSpPr>
        <p:spPr>
          <a:xfrm>
            <a:off x="4441435" y="4572441"/>
            <a:ext cx="3300985" cy="1218759"/>
          </a:xfrm>
          <a:prstGeom prst="rect">
            <a:avLst/>
          </a:prstGeom>
        </p:spPr>
        <p:txBody>
          <a:bodyPr/>
          <a:lstStyle/>
          <a:p>
            <a:pPr marL="0" indent="0" algn="ctr">
              <a:buClrTx/>
              <a:buSzTx/>
              <a:buNone/>
              <a:defRPr sz="1400"/>
            </a:pPr>
            <a:endParaRPr/>
          </a:p>
        </p:txBody>
      </p:sp>
      <p:sp>
        <p:nvSpPr>
          <p:cNvPr id="169" name="Text Placeholder 4"/>
          <p:cNvSpPr>
            <a:spLocks noGrp="1"/>
          </p:cNvSpPr>
          <p:nvPr>
            <p:ph type="body" sz="quarter" idx="26"/>
          </p:nvPr>
        </p:nvSpPr>
        <p:spPr>
          <a:xfrm>
            <a:off x="7966696" y="3904105"/>
            <a:ext cx="3300985" cy="576263"/>
          </a:xfrm>
          <a:prstGeom prst="rect">
            <a:avLst/>
          </a:prstGeom>
        </p:spPr>
        <p:txBody>
          <a:bodyPr anchor="b"/>
          <a:lstStyle/>
          <a:p>
            <a:pPr marL="0" indent="0" algn="ctr">
              <a:buClrTx/>
              <a:buSzTx/>
              <a:buNone/>
              <a:defRPr sz="2000">
                <a:solidFill>
                  <a:srgbClr val="FFFFFF"/>
                </a:solidFill>
              </a:defRPr>
            </a:pPr>
            <a:endParaRPr/>
          </a:p>
        </p:txBody>
      </p:sp>
      <p:sp>
        <p:nvSpPr>
          <p:cNvPr id="170" name="Picture Placeholder 2"/>
          <p:cNvSpPr>
            <a:spLocks noGrp="1"/>
          </p:cNvSpPr>
          <p:nvPr>
            <p:ph type="pic" sz="quarter" idx="27"/>
          </p:nvPr>
        </p:nvSpPr>
        <p:spPr>
          <a:xfrm>
            <a:off x="8075697" y="1934431"/>
            <a:ext cx="3092369" cy="160729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71" name="Text Placeholder 3"/>
          <p:cNvSpPr>
            <a:spLocks noGrp="1"/>
          </p:cNvSpPr>
          <p:nvPr>
            <p:ph type="body" sz="quarter" idx="28"/>
          </p:nvPr>
        </p:nvSpPr>
        <p:spPr>
          <a:xfrm>
            <a:off x="7966571" y="4572441"/>
            <a:ext cx="3300985" cy="1218759"/>
          </a:xfrm>
          <a:prstGeom prst="rect">
            <a:avLst/>
          </a:prstGeom>
        </p:spPr>
        <p:txBody>
          <a:bodyPr/>
          <a:lstStyle/>
          <a:p>
            <a:pPr marL="0" indent="0" algn="ctr">
              <a:buClrTx/>
              <a:buSzTx/>
              <a:buNone/>
              <a:defRPr sz="1400"/>
            </a:pPr>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0">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1370692" y="2514599"/>
            <a:ext cx="9440035" cy="1828802"/>
          </a:xfrm>
          <a:prstGeom prst="rect">
            <a:avLst/>
          </a:prstGeom>
        </p:spPr>
        <p:txBody>
          <a:bodyPr anchor="ctr"/>
          <a:lstStyle>
            <a:lvl1pPr algn="ctr">
              <a:defRPr sz="6000">
                <a:solidFill>
                  <a:srgbClr val="E3DED1"/>
                </a:solidFill>
              </a:defRPr>
            </a:lvl1p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xfrm>
            <a:off x="913794" y="2076450"/>
            <a:ext cx="10353763" cy="371474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8" name="Title Text"/>
          <p:cNvSpPr txBox="1">
            <a:spLocks noGrp="1"/>
          </p:cNvSpPr>
          <p:nvPr>
            <p:ph type="title"/>
          </p:nvPr>
        </p:nvSpPr>
        <p:spPr>
          <a:xfrm>
            <a:off x="1295400" y="1761066"/>
            <a:ext cx="9590552" cy="1828814"/>
          </a:xfrm>
          <a:prstGeom prst="rect">
            <a:avLst/>
          </a:prstGeom>
        </p:spPr>
        <p:txBody>
          <a:bodyPr anchor="b">
            <a:normAutofit/>
          </a:bodyPr>
          <a:lstStyle>
            <a:lvl1pPr algn="ctr">
              <a:defRPr sz="7200"/>
            </a:lvl1pPr>
          </a:lstStyle>
          <a:p>
            <a:r>
              <a:t>Title Text</a:t>
            </a:r>
          </a:p>
        </p:txBody>
      </p:sp>
      <p:sp>
        <p:nvSpPr>
          <p:cNvPr id="39" name="Body Level One…"/>
          <p:cNvSpPr txBox="1">
            <a:spLocks noGrp="1"/>
          </p:cNvSpPr>
          <p:nvPr>
            <p:ph type="body" sz="quarter" idx="1"/>
          </p:nvPr>
        </p:nvSpPr>
        <p:spPr>
          <a:xfrm>
            <a:off x="1295400" y="3763438"/>
            <a:ext cx="9590552" cy="1333495"/>
          </a:xfrm>
          <a:prstGeom prst="rect">
            <a:avLst/>
          </a:prstGeom>
        </p:spPr>
        <p:txBody>
          <a:bodyPr/>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913794" y="609600"/>
            <a:ext cx="10353763" cy="1261873"/>
          </a:xfrm>
          <a:prstGeom prst="rect">
            <a:avLst/>
          </a:prstGeom>
        </p:spPr>
        <p:txBody>
          <a:bodyPr/>
          <a:lstStyle/>
          <a:p>
            <a:r>
              <a:t>Title Text</a:t>
            </a:r>
          </a:p>
        </p:txBody>
      </p:sp>
      <p:sp>
        <p:nvSpPr>
          <p:cNvPr id="48" name="Body Level One…"/>
          <p:cNvSpPr txBox="1">
            <a:spLocks noGrp="1"/>
          </p:cNvSpPr>
          <p:nvPr>
            <p:ph type="body" sz="half" idx="1"/>
          </p:nvPr>
        </p:nvSpPr>
        <p:spPr>
          <a:xfrm>
            <a:off x="913794" y="2076450"/>
            <a:ext cx="4856843" cy="362267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pic>
        <p:nvPicPr>
          <p:cNvPr id="56" name="Picture 19" descr="Picture 19"/>
          <p:cNvPicPr>
            <a:picLocks noChangeAspect="1"/>
          </p:cNvPicPr>
          <p:nvPr/>
        </p:nvPicPr>
        <p:blipFill>
          <a:blip r:embed="rId2"/>
          <a:stretch>
            <a:fillRect/>
          </a:stretch>
        </p:blipFill>
        <p:spPr>
          <a:xfrm>
            <a:off x="913794" y="1734505"/>
            <a:ext cx="5029201" cy="4099960"/>
          </a:xfrm>
          <a:prstGeom prst="rect">
            <a:avLst/>
          </a:prstGeom>
          <a:ln w="12700">
            <a:miter lim="400000"/>
          </a:ln>
        </p:spPr>
      </p:pic>
      <p:pic>
        <p:nvPicPr>
          <p:cNvPr id="57" name="Picture 20" descr="Picture 20"/>
          <p:cNvPicPr>
            <a:picLocks noChangeAspect="1"/>
          </p:cNvPicPr>
          <p:nvPr/>
        </p:nvPicPr>
        <p:blipFill>
          <a:blip r:embed="rId2"/>
          <a:stretch>
            <a:fillRect/>
          </a:stretch>
        </p:blipFill>
        <p:spPr>
          <a:xfrm>
            <a:off x="6238356" y="1734505"/>
            <a:ext cx="5029201" cy="4099960"/>
          </a:xfrm>
          <a:prstGeom prst="rect">
            <a:avLst/>
          </a:prstGeom>
          <a:ln w="12700">
            <a:miter lim="400000"/>
          </a:ln>
        </p:spPr>
      </p:pic>
      <p:sp>
        <p:nvSpPr>
          <p:cNvPr id="58" name="Title Text"/>
          <p:cNvSpPr txBox="1">
            <a:spLocks noGrp="1"/>
          </p:cNvSpPr>
          <p:nvPr>
            <p:ph type="title"/>
          </p:nvPr>
        </p:nvSpPr>
        <p:spPr>
          <a:xfrm>
            <a:off x="913794" y="609600"/>
            <a:ext cx="10353763" cy="970450"/>
          </a:xfrm>
          <a:prstGeom prst="rect">
            <a:avLst/>
          </a:prstGeom>
        </p:spPr>
        <p:txBody>
          <a:bodyPr/>
          <a:lstStyle/>
          <a:p>
            <a:r>
              <a:t>Title Text</a:t>
            </a:r>
          </a:p>
        </p:txBody>
      </p:sp>
      <p:sp>
        <p:nvSpPr>
          <p:cNvPr id="59" name="Body Level One…"/>
          <p:cNvSpPr txBox="1">
            <a:spLocks noGrp="1"/>
          </p:cNvSpPr>
          <p:nvPr>
            <p:ph type="body" sz="quarter" idx="1"/>
          </p:nvPr>
        </p:nvSpPr>
        <p:spPr>
          <a:xfrm>
            <a:off x="1046012" y="1855153"/>
            <a:ext cx="4764765" cy="692495"/>
          </a:xfrm>
          <a:prstGeom prst="rect">
            <a:avLst/>
          </a:prstGeom>
        </p:spPr>
        <p:txBody>
          <a:bodyPr anchor="b"/>
          <a:lstStyle>
            <a:lvl1pPr marL="0" indent="0" algn="ctr">
              <a:buClrTx/>
              <a:buSzTx/>
              <a:buNone/>
              <a:defRPr sz="2400"/>
            </a:lvl1pPr>
            <a:lvl2pPr marL="0" indent="457200" algn="ctr">
              <a:buClrTx/>
              <a:buSzTx/>
              <a:buNone/>
              <a:defRPr sz="2400"/>
            </a:lvl2pPr>
            <a:lvl3pPr marL="0" indent="914400" algn="ctr">
              <a:buClrTx/>
              <a:buSzTx/>
              <a:buNone/>
              <a:defRPr sz="2400"/>
            </a:lvl3pPr>
            <a:lvl4pPr marL="0" indent="1371600" algn="ctr">
              <a:buClrTx/>
              <a:buSzTx/>
              <a:buNone/>
              <a:defRPr sz="2400"/>
            </a:lvl4pPr>
            <a:lvl5pPr marL="0" indent="1828800" algn="ctr">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60" name="Text Placeholder 4"/>
          <p:cNvSpPr>
            <a:spLocks noGrp="1"/>
          </p:cNvSpPr>
          <p:nvPr>
            <p:ph type="body" sz="quarter" idx="21"/>
          </p:nvPr>
        </p:nvSpPr>
        <p:spPr>
          <a:xfrm>
            <a:off x="6363165" y="1855152"/>
            <a:ext cx="4779583" cy="692496"/>
          </a:xfrm>
          <a:prstGeom prst="rect">
            <a:avLst/>
          </a:prstGeom>
        </p:spPr>
        <p:txBody>
          <a:bodyPr anchor="b"/>
          <a:lstStyle/>
          <a:p>
            <a:pPr marL="0" indent="0" algn="ctr">
              <a:buClrTx/>
              <a:buSzTx/>
              <a:buNone/>
              <a:defRPr sz="2400"/>
            </a:pPr>
            <a:endParaRP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913794" y="609600"/>
            <a:ext cx="3706890" cy="1320800"/>
          </a:xfrm>
          <a:prstGeom prst="rect">
            <a:avLst/>
          </a:prstGeom>
        </p:spPr>
        <p:txBody>
          <a:bodyPr anchor="t"/>
          <a:lstStyle>
            <a:lvl1pPr algn="ctr">
              <a:defRPr sz="2800"/>
            </a:lvl1pPr>
          </a:lstStyle>
          <a:p>
            <a:r>
              <a:t>Title Text</a:t>
            </a:r>
          </a:p>
        </p:txBody>
      </p:sp>
      <p:sp>
        <p:nvSpPr>
          <p:cNvPr id="84" name="Body Level One…"/>
          <p:cNvSpPr txBox="1">
            <a:spLocks noGrp="1"/>
          </p:cNvSpPr>
          <p:nvPr>
            <p:ph type="body" sz="half" idx="1"/>
          </p:nvPr>
        </p:nvSpPr>
        <p:spPr>
          <a:xfrm>
            <a:off x="4855633" y="609600"/>
            <a:ext cx="6411925" cy="50800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5" name="Text Placeholder 3"/>
          <p:cNvSpPr>
            <a:spLocks noGrp="1"/>
          </p:cNvSpPr>
          <p:nvPr>
            <p:ph type="body" sz="quarter" idx="21"/>
          </p:nvPr>
        </p:nvSpPr>
        <p:spPr>
          <a:xfrm>
            <a:off x="913793" y="2025650"/>
            <a:ext cx="3706890" cy="3016251"/>
          </a:xfrm>
          <a:prstGeom prst="rect">
            <a:avLst/>
          </a:prstGeom>
        </p:spPr>
        <p:txBody>
          <a:bodyPr/>
          <a:lstStyle/>
          <a:p>
            <a:pPr marL="0" indent="0" algn="ctr">
              <a:buClrTx/>
              <a:buSzTx/>
              <a:buNone/>
              <a:defRPr sz="1600"/>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pic>
        <p:nvPicPr>
          <p:cNvPr id="93" name="Picture 21" descr="Picture 21"/>
          <p:cNvPicPr>
            <a:picLocks noChangeAspect="1"/>
          </p:cNvPicPr>
          <p:nvPr/>
        </p:nvPicPr>
        <p:blipFill>
          <a:blip r:embed="rId2"/>
          <a:stretch>
            <a:fillRect/>
          </a:stretch>
        </p:blipFill>
        <p:spPr>
          <a:xfrm>
            <a:off x="7293664" y="609600"/>
            <a:ext cx="3584167" cy="5204832"/>
          </a:xfrm>
          <a:prstGeom prst="rect">
            <a:avLst/>
          </a:prstGeom>
          <a:ln w="12700">
            <a:miter lim="400000"/>
          </a:ln>
        </p:spPr>
      </p:pic>
      <p:sp>
        <p:nvSpPr>
          <p:cNvPr id="94" name="Title Text"/>
          <p:cNvSpPr txBox="1">
            <a:spLocks noGrp="1"/>
          </p:cNvSpPr>
          <p:nvPr>
            <p:ph type="title" hasCustomPrompt="1"/>
          </p:nvPr>
        </p:nvSpPr>
        <p:spPr>
          <a:xfrm>
            <a:off x="913794" y="763702"/>
            <a:ext cx="4444419" cy="526714"/>
          </a:xfrm>
          <a:prstGeom prst="rect">
            <a:avLst/>
          </a:prstGeom>
        </p:spPr>
        <p:txBody>
          <a:bodyPr anchor="t"/>
          <a:lstStyle>
            <a:lvl1pPr algn="ctr">
              <a:defRPr sz="3200"/>
            </a:lvl1pPr>
          </a:lstStyle>
          <a:p>
            <a:r>
              <a:t>Title Text</a:t>
            </a:r>
          </a:p>
        </p:txBody>
      </p:sp>
      <p:sp>
        <p:nvSpPr>
          <p:cNvPr id="95" name="Picture Placeholder 2"/>
          <p:cNvSpPr>
            <a:spLocks noGrp="1"/>
          </p:cNvSpPr>
          <p:nvPr>
            <p:ph type="pic" sz="quarter" idx="21"/>
          </p:nvPr>
        </p:nvSpPr>
        <p:spPr>
          <a:xfrm>
            <a:off x="7442551" y="763701"/>
            <a:ext cx="3275751" cy="4912823"/>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96" name="Body Level One…"/>
          <p:cNvSpPr txBox="1">
            <a:spLocks noGrp="1"/>
          </p:cNvSpPr>
          <p:nvPr>
            <p:ph type="body" sz="quarter" idx="1"/>
          </p:nvPr>
        </p:nvSpPr>
        <p:spPr>
          <a:xfrm>
            <a:off x="913794" y="1406376"/>
            <a:ext cx="4444419" cy="4270148"/>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13794" y="609600"/>
            <a:ext cx="10353763" cy="1257300"/>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933575"/>
            <a:ext cx="10972800" cy="4192588"/>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1023715" y="6055041"/>
            <a:ext cx="243841" cy="256541"/>
          </a:xfrm>
          <a:prstGeom prst="rect">
            <a:avLst/>
          </a:prstGeom>
          <a:ln w="12700">
            <a:miter lim="400000"/>
          </a:ln>
        </p:spPr>
        <p:txBody>
          <a:bodyPr wrap="none" lIns="45719" rIns="45719" anchor="ctr">
            <a:spAutoFit/>
          </a:bodyPr>
          <a:lstStyle>
            <a:lvl1pPr algn="r">
              <a:defRPr sz="1100">
                <a:solidFill>
                  <a:srgbClr val="F2F2F2"/>
                </a:solidFill>
                <a:effectLst>
                  <a:outerShdw blurRad="50800" dist="38100" dir="2700000" rotWithShape="0">
                    <a:srgbClr val="000000">
                      <a:alpha val="43000"/>
                    </a:srgbClr>
                  </a:outerShdw>
                </a:effectLs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spd="med"/>
  <p:hf hdr="0" ftr="0" dt="0"/>
  <p:txStyles>
    <p:titleStyle>
      <a:lvl1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1pPr>
      <a:lvl2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2pPr>
      <a:lvl3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3pPr>
      <a:lvl4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4pPr>
      <a:lvl5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5pPr>
      <a:lvl6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6pPr>
      <a:lvl7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7pPr>
      <a:lvl8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8pPr>
      <a:lvl9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9pPr>
    </p:titleStyle>
    <p:bodyStyle>
      <a:lvl1pPr marL="342900" marR="0" indent="-305999" algn="l" defTabSz="457200" rtl="0" latinLnBrk="0">
        <a:lnSpc>
          <a:spcPct val="110000"/>
        </a:lnSpc>
        <a:spcBef>
          <a:spcPts val="600"/>
        </a:spcBef>
        <a:spcAft>
          <a:spcPts val="0"/>
        </a:spcAft>
        <a:buClr>
          <a:srgbClr val="F4EDD8"/>
        </a:buClr>
        <a:buSzPct val="70000"/>
        <a:buFont typeface="Arial" panose="020B0604020202020204" pitchFamily="34" charset="0"/>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1pPr>
      <a:lvl2pPr marL="745714" marR="0" indent="-295714" algn="l" defTabSz="457200" rtl="0" latinLnBrk="0">
        <a:lnSpc>
          <a:spcPct val="110000"/>
        </a:lnSpc>
        <a:spcBef>
          <a:spcPts val="600"/>
        </a:spcBef>
        <a:spcAft>
          <a:spcPts val="0"/>
        </a:spcAft>
        <a:buClr>
          <a:srgbClr val="F4EDD8"/>
        </a:buClr>
        <a:buSzPct val="70000"/>
        <a:buFont typeface="Arial" panose="020B0604020202020204" pitchFamily="34" charset="0"/>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2pPr>
      <a:lvl3pPr marL="1085999" marR="0" indent="-276000" algn="l" defTabSz="457200" rtl="0" latinLnBrk="0">
        <a:lnSpc>
          <a:spcPct val="110000"/>
        </a:lnSpc>
        <a:spcBef>
          <a:spcPts val="600"/>
        </a:spcBef>
        <a:spcAft>
          <a:spcPts val="0"/>
        </a:spcAft>
        <a:buClr>
          <a:srgbClr val="F4EDD8"/>
        </a:buClr>
        <a:buSzPct val="70000"/>
        <a:buFont typeface="Arial" panose="020B0604020202020204" pitchFamily="34" charset="0"/>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3pPr>
      <a:lvl4pPr marL="1480499" marR="0" indent="-310499" algn="l" defTabSz="457200" rtl="0" latinLnBrk="0">
        <a:lnSpc>
          <a:spcPct val="110000"/>
        </a:lnSpc>
        <a:spcBef>
          <a:spcPts val="600"/>
        </a:spcBef>
        <a:spcAft>
          <a:spcPts val="0"/>
        </a:spcAft>
        <a:buClr>
          <a:srgbClr val="F4EDD8"/>
        </a:buClr>
        <a:buSzPct val="70000"/>
        <a:buFont typeface="Arial" panose="020B0604020202020204" pitchFamily="34" charset="0"/>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4pPr>
      <a:lvl5pPr marL="1768499" marR="0" indent="-310500" algn="l" defTabSz="457200" rtl="0" latinLnBrk="0">
        <a:lnSpc>
          <a:spcPct val="110000"/>
        </a:lnSpc>
        <a:spcBef>
          <a:spcPts val="600"/>
        </a:spcBef>
        <a:spcAft>
          <a:spcPts val="0"/>
        </a:spcAft>
        <a:buClr>
          <a:srgbClr val="F4EDD8"/>
        </a:buClr>
        <a:buSzPct val="70000"/>
        <a:buFont typeface="Arial" panose="020B0604020202020204" pitchFamily="34" charset="0"/>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5pPr>
      <a:lvl6pPr marL="21615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6pPr>
      <a:lvl7pPr marL="25487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7pPr>
      <a:lvl8pPr marL="29359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8pPr>
      <a:lvl9pPr marL="32531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9pPr>
    </p:bodyStyle>
    <p:otherStyle>
      <a:lvl1pPr marL="0" marR="0" indent="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1pPr>
      <a:lvl2pPr marL="0" marR="0" indent="4572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2pPr>
      <a:lvl3pPr marL="0" marR="0" indent="9144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3pPr>
      <a:lvl4pPr marL="0" marR="0" indent="13716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4pPr>
      <a:lvl5pPr marL="0" marR="0" indent="18288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5pPr>
      <a:lvl6pPr marL="0" marR="0" indent="22860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6pPr>
      <a:lvl7pPr marL="0" marR="0" indent="27432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7pPr>
      <a:lvl8pPr marL="0" marR="0" indent="32004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8pPr>
      <a:lvl9pPr marL="0" marR="0" indent="36576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0.svg"/><Relationship Id="rId7" Type="http://schemas.openxmlformats.org/officeDocument/2006/relationships/image" Target="../media/image25.sv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32.svg"/><Relationship Id="rId5" Type="http://schemas.openxmlformats.org/officeDocument/2006/relationships/image" Target="../media/image23.svg"/><Relationship Id="rId10"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image" Target="../media/image33.png"/><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32.svg"/><Relationship Id="rId4" Type="http://schemas.openxmlformats.org/officeDocument/2006/relationships/image" Target="../media/image23.sv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7.svg"/><Relationship Id="rId3" Type="http://schemas.openxmlformats.org/officeDocument/2006/relationships/image" Target="../media/image35.png"/><Relationship Id="rId7" Type="http://schemas.openxmlformats.org/officeDocument/2006/relationships/image" Target="../media/image25.svg"/><Relationship Id="rId12" Type="http://schemas.openxmlformats.org/officeDocument/2006/relationships/image" Target="../media/image36.png"/><Relationship Id="rId17" Type="http://schemas.openxmlformats.org/officeDocument/2006/relationships/image" Target="../media/image41.svg"/><Relationship Id="rId2" Type="http://schemas.openxmlformats.org/officeDocument/2006/relationships/image" Target="../media/image34.png"/><Relationship Id="rId16" Type="http://schemas.openxmlformats.org/officeDocument/2006/relationships/image" Target="../media/image40.png"/><Relationship Id="rId1" Type="http://schemas.openxmlformats.org/officeDocument/2006/relationships/slideLayout" Target="../slideLayouts/slideLayout9.xml"/><Relationship Id="rId6" Type="http://schemas.openxmlformats.org/officeDocument/2006/relationships/image" Target="../media/image24.png"/><Relationship Id="rId11" Type="http://schemas.openxmlformats.org/officeDocument/2006/relationships/image" Target="../media/image32.svg"/><Relationship Id="rId5" Type="http://schemas.openxmlformats.org/officeDocument/2006/relationships/image" Target="../media/image23.svg"/><Relationship Id="rId15" Type="http://schemas.openxmlformats.org/officeDocument/2006/relationships/image" Target="../media/image39.svg"/><Relationship Id="rId10"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image" Target="../media/image17.svg"/><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2.svg"/><Relationship Id="rId3" Type="http://schemas.openxmlformats.org/officeDocument/2006/relationships/image" Target="../media/image43.svg"/><Relationship Id="rId7" Type="http://schemas.openxmlformats.org/officeDocument/2006/relationships/image" Target="../media/image23.svg"/><Relationship Id="rId12" Type="http://schemas.openxmlformats.org/officeDocument/2006/relationships/image" Target="../media/image31.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17.svg"/><Relationship Id="rId5" Type="http://schemas.openxmlformats.org/officeDocument/2006/relationships/image" Target="../media/image45.svg"/><Relationship Id="rId10" Type="http://schemas.openxmlformats.org/officeDocument/2006/relationships/image" Target="../media/image16.png"/><Relationship Id="rId4" Type="http://schemas.openxmlformats.org/officeDocument/2006/relationships/image" Target="../media/image44.png"/><Relationship Id="rId9" Type="http://schemas.openxmlformats.org/officeDocument/2006/relationships/image" Target="../media/image25.svg"/></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32.svg"/><Relationship Id="rId4" Type="http://schemas.openxmlformats.org/officeDocument/2006/relationships/image" Target="../media/image23.sv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image" Target="../media/image47.jpeg"/><Relationship Id="rId1" Type="http://schemas.openxmlformats.org/officeDocument/2006/relationships/slideLayout" Target="../slideLayouts/slideLayout8.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32.svg"/><Relationship Id="rId4" Type="http://schemas.openxmlformats.org/officeDocument/2006/relationships/image" Target="../media/image23.sv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9.svg"/><Relationship Id="rId7" Type="http://schemas.openxmlformats.org/officeDocument/2006/relationships/image" Target="../media/image15.sv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32.svg"/><Relationship Id="rId5" Type="http://schemas.openxmlformats.org/officeDocument/2006/relationships/image" Target="../media/image23.svg"/><Relationship Id="rId10"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image" Target="../media/image50.sv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svg"/><Relationship Id="rId7" Type="http://schemas.openxmlformats.org/officeDocument/2006/relationships/image" Target="../media/image50.sv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32.svg"/></Relationships>
</file>

<file path=ppt/slides/_rels/slide19.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32.svg"/><Relationship Id="rId4" Type="http://schemas.openxmlformats.org/officeDocument/2006/relationships/image" Target="../media/image23.sv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3.svg"/><Relationship Id="rId1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1.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7.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slide" Target="slide22.xml"/><Relationship Id="rId5" Type="http://schemas.openxmlformats.org/officeDocument/2006/relationships/image" Target="../media/image9.png"/><Relationship Id="rId15" Type="http://schemas.openxmlformats.org/officeDocument/2006/relationships/image" Target="../media/image15.svg"/><Relationship Id="rId10" Type="http://schemas.openxmlformats.org/officeDocument/2006/relationships/slide" Target="slide17.xml"/><Relationship Id="rId19" Type="http://schemas.openxmlformats.org/officeDocument/2006/relationships/image" Target="../media/image19.svg"/><Relationship Id="rId4" Type="http://schemas.openxmlformats.org/officeDocument/2006/relationships/image" Target="../media/image8.png"/><Relationship Id="rId9" Type="http://schemas.openxmlformats.org/officeDocument/2006/relationships/slide" Target="slide11.xml"/><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52.jpeg"/><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32.svg"/><Relationship Id="rId4" Type="http://schemas.openxmlformats.org/officeDocument/2006/relationships/image" Target="../media/image23.sv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5.svg"/><Relationship Id="rId7" Type="http://schemas.openxmlformats.org/officeDocument/2006/relationships/image" Target="../media/image56.svg"/><Relationship Id="rId2" Type="http://schemas.openxmlformats.org/officeDocument/2006/relationships/image" Target="../media/image54.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32.svg"/><Relationship Id="rId5" Type="http://schemas.openxmlformats.org/officeDocument/2006/relationships/image" Target="../media/image13.svg"/><Relationship Id="rId10" Type="http://schemas.openxmlformats.org/officeDocument/2006/relationships/image" Target="../media/image31.png"/><Relationship Id="rId4" Type="http://schemas.openxmlformats.org/officeDocument/2006/relationships/image" Target="../media/image12.png"/><Relationship Id="rId9" Type="http://schemas.openxmlformats.org/officeDocument/2006/relationships/image" Target="../media/image50.svg"/></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50.svg"/><Relationship Id="rId3" Type="http://schemas.openxmlformats.org/officeDocument/2006/relationships/image" Target="../media/image58.svg"/><Relationship Id="rId7" Type="http://schemas.openxmlformats.org/officeDocument/2006/relationships/image" Target="../media/image62.svg"/><Relationship Id="rId12" Type="http://schemas.openxmlformats.org/officeDocument/2006/relationships/image" Target="../media/image26.png"/><Relationship Id="rId2"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56.svg"/><Relationship Id="rId5" Type="http://schemas.openxmlformats.org/officeDocument/2006/relationships/image" Target="../media/image60.svg"/><Relationship Id="rId15" Type="http://schemas.openxmlformats.org/officeDocument/2006/relationships/image" Target="../media/image32.svg"/><Relationship Id="rId10" Type="http://schemas.openxmlformats.org/officeDocument/2006/relationships/image" Target="../media/image24.png"/><Relationship Id="rId4" Type="http://schemas.openxmlformats.org/officeDocument/2006/relationships/image" Target="../media/image59.png"/><Relationship Id="rId9" Type="http://schemas.openxmlformats.org/officeDocument/2006/relationships/image" Target="../media/image13.svg"/><Relationship Id="rId1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19.svg"/><Relationship Id="rId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22.png"/><Relationship Id="rId9" Type="http://schemas.openxmlformats.org/officeDocument/2006/relationships/image" Target="../media/image27.sv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23.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icture 3" descr="Picture 3"/>
          <p:cNvPicPr>
            <a:picLocks noChangeAspect="1"/>
          </p:cNvPicPr>
          <p:nvPr/>
        </p:nvPicPr>
        <p:blipFill>
          <a:blip r:embed="rId2"/>
          <a:stretch>
            <a:fillRect/>
          </a:stretch>
        </p:blipFill>
        <p:spPr>
          <a:xfrm>
            <a:off x="0" y="-527083"/>
            <a:ext cx="12192000" cy="8577385"/>
          </a:xfrm>
          <a:prstGeom prst="rect">
            <a:avLst/>
          </a:prstGeom>
          <a:ln w="12700">
            <a:miter lim="400000"/>
          </a:ln>
        </p:spPr>
      </p:pic>
      <p:sp>
        <p:nvSpPr>
          <p:cNvPr id="182" name="Freeform 5"/>
          <p:cNvSpPr/>
          <p:nvPr/>
        </p:nvSpPr>
        <p:spPr>
          <a:xfrm rot="5400000">
            <a:off x="7131808" y="1385981"/>
            <a:ext cx="4031415" cy="4100419"/>
          </a:xfrm>
          <a:custGeom>
            <a:avLst/>
            <a:gdLst/>
            <a:ahLst/>
            <a:cxnLst>
              <a:cxn ang="0">
                <a:pos x="wd2" y="hd2"/>
              </a:cxn>
              <a:cxn ang="5400000">
                <a:pos x="wd2" y="hd2"/>
              </a:cxn>
              <a:cxn ang="10800000">
                <a:pos x="wd2" y="hd2"/>
              </a:cxn>
              <a:cxn ang="16200000">
                <a:pos x="wd2" y="hd2"/>
              </a:cxn>
            </a:cxnLst>
            <a:rect l="0" t="0" r="r" b="b"/>
            <a:pathLst>
              <a:path w="21600" h="21600" extrusionOk="0">
                <a:moveTo>
                  <a:pt x="21276" y="0"/>
                </a:moveTo>
                <a:cubicBezTo>
                  <a:pt x="11238" y="0"/>
                  <a:pt x="11238" y="0"/>
                  <a:pt x="11238" y="0"/>
                </a:cubicBezTo>
                <a:cubicBezTo>
                  <a:pt x="10362" y="0"/>
                  <a:pt x="10362" y="0"/>
                  <a:pt x="10362" y="0"/>
                </a:cubicBezTo>
                <a:cubicBezTo>
                  <a:pt x="324" y="0"/>
                  <a:pt x="324" y="0"/>
                  <a:pt x="324" y="0"/>
                </a:cubicBezTo>
                <a:cubicBezTo>
                  <a:pt x="148" y="0"/>
                  <a:pt x="0" y="372"/>
                  <a:pt x="0" y="838"/>
                </a:cubicBezTo>
                <a:cubicBezTo>
                  <a:pt x="0" y="20762"/>
                  <a:pt x="0" y="20762"/>
                  <a:pt x="0" y="20762"/>
                </a:cubicBezTo>
                <a:cubicBezTo>
                  <a:pt x="0" y="21228"/>
                  <a:pt x="148" y="21600"/>
                  <a:pt x="324" y="21600"/>
                </a:cubicBezTo>
                <a:cubicBezTo>
                  <a:pt x="10362" y="21600"/>
                  <a:pt x="10362" y="21600"/>
                  <a:pt x="10362" y="21600"/>
                </a:cubicBezTo>
                <a:cubicBezTo>
                  <a:pt x="11238" y="21600"/>
                  <a:pt x="11238" y="21600"/>
                  <a:pt x="11238" y="21600"/>
                </a:cubicBezTo>
                <a:cubicBezTo>
                  <a:pt x="21276" y="21600"/>
                  <a:pt x="21276" y="21600"/>
                  <a:pt x="21276" y="21600"/>
                </a:cubicBezTo>
                <a:cubicBezTo>
                  <a:pt x="21452" y="21600"/>
                  <a:pt x="21600" y="21228"/>
                  <a:pt x="21600" y="20762"/>
                </a:cubicBezTo>
                <a:cubicBezTo>
                  <a:pt x="21600" y="838"/>
                  <a:pt x="21600" y="838"/>
                  <a:pt x="21600" y="838"/>
                </a:cubicBezTo>
                <a:cubicBezTo>
                  <a:pt x="21600" y="372"/>
                  <a:pt x="21452" y="0"/>
                  <a:pt x="21276" y="0"/>
                </a:cubicBezTo>
                <a:close/>
              </a:path>
            </a:pathLst>
          </a:custGeom>
          <a:ln w="12700">
            <a:miter lim="400000"/>
          </a:ln>
          <a:effectLst>
            <a:outerShdw blurRad="50800" dist="38100" dir="5400000" rotWithShape="0">
              <a:srgbClr val="000000">
                <a:alpha val="43000"/>
              </a:srgbClr>
            </a:outerShdw>
          </a:effectLst>
        </p:spPr>
        <p:txBody>
          <a:bodyPr lIns="45719" rIns="45719"/>
          <a:lstStyle/>
          <a:p>
            <a:pPr>
              <a:defRPr>
                <a:solidFill>
                  <a:srgbClr val="FFFFFF"/>
                </a:solidFill>
              </a:defRPr>
            </a:pPr>
            <a:endParaRPr/>
          </a:p>
        </p:txBody>
      </p:sp>
      <p:sp>
        <p:nvSpPr>
          <p:cNvPr id="183" name="Title 1"/>
          <p:cNvSpPr txBox="1">
            <a:spLocks noGrp="1"/>
          </p:cNvSpPr>
          <p:nvPr>
            <p:ph type="title"/>
          </p:nvPr>
        </p:nvSpPr>
        <p:spPr>
          <a:xfrm>
            <a:off x="7389962" y="1673524"/>
            <a:ext cx="3485074" cy="2420505"/>
          </a:xfrm>
          <a:prstGeom prst="rect">
            <a:avLst/>
          </a:prstGeom>
        </p:spPr>
        <p:txBody>
          <a:bodyPr/>
          <a:lstStyle>
            <a:lvl1pPr algn="l">
              <a:defRPr sz="4000"/>
            </a:lvl1pPr>
          </a:lstStyle>
          <a:p>
            <a:r>
              <a:t>Mountain Bike (MTB) Analysis</a:t>
            </a:r>
          </a:p>
        </p:txBody>
      </p:sp>
      <p:sp>
        <p:nvSpPr>
          <p:cNvPr id="184" name="Subtitle 2"/>
          <p:cNvSpPr txBox="1">
            <a:spLocks noGrp="1"/>
          </p:cNvSpPr>
          <p:nvPr>
            <p:ph type="body" sz="quarter" idx="4294967295"/>
          </p:nvPr>
        </p:nvSpPr>
        <p:spPr>
          <a:xfrm>
            <a:off x="7389965" y="4157933"/>
            <a:ext cx="3485073" cy="1026545"/>
          </a:xfrm>
          <a:prstGeom prst="rect">
            <a:avLst/>
          </a:prstGeom>
        </p:spPr>
        <p:txBody>
          <a:bodyPr>
            <a:normAutofit/>
          </a:bodyPr>
          <a:lstStyle/>
          <a:p>
            <a:pPr marL="36901" indent="0" algn="l">
              <a:buNone/>
            </a:pPr>
            <a:r>
              <a:rPr sz="2800" dirty="0"/>
              <a:t>Mike Czerwinski &amp; </a:t>
            </a:r>
            <a:br>
              <a:rPr sz="2800" dirty="0"/>
            </a:br>
            <a:r>
              <a:rPr sz="2800" dirty="0"/>
              <a:t>Justin Schulberg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33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3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3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40" name="Title 1"/>
          <p:cNvSpPr txBox="1">
            <a:spLocks noGrp="1"/>
          </p:cNvSpPr>
          <p:nvPr>
            <p:ph type="title"/>
          </p:nvPr>
        </p:nvSpPr>
        <p:spPr>
          <a:xfrm>
            <a:off x="913795" y="609600"/>
            <a:ext cx="10353762" cy="1257300"/>
          </a:xfrm>
          <a:prstGeom prst="rect">
            <a:avLst/>
          </a:prstGeom>
        </p:spPr>
        <p:txBody>
          <a:bodyPr/>
          <a:lstStyle/>
          <a:p>
            <a:r>
              <a:t>Mountain Bike Categories: Downcountry</a:t>
            </a:r>
          </a:p>
        </p:txBody>
      </p:sp>
      <p:sp>
        <p:nvSpPr>
          <p:cNvPr id="341"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344" name="Freeform: Shape 5"/>
          <p:cNvGrpSpPr/>
          <p:nvPr/>
        </p:nvGrpSpPr>
        <p:grpSpPr>
          <a:xfrm>
            <a:off x="2515079" y="4049069"/>
            <a:ext cx="1332303" cy="1332303"/>
            <a:chOff x="0" y="0"/>
            <a:chExt cx="1332302" cy="1332302"/>
          </a:xfrm>
        </p:grpSpPr>
        <p:sp>
          <p:nvSpPr>
            <p:cNvPr id="34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34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347" name="Freeform: Shape 9"/>
          <p:cNvGrpSpPr/>
          <p:nvPr/>
        </p:nvGrpSpPr>
        <p:grpSpPr>
          <a:xfrm>
            <a:off x="3950868" y="3774673"/>
            <a:ext cx="1042295" cy="1042295"/>
            <a:chOff x="0" y="0"/>
            <a:chExt cx="1042294" cy="1042294"/>
          </a:xfrm>
        </p:grpSpPr>
        <p:sp>
          <p:nvSpPr>
            <p:cNvPr id="34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4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350" name="Freeform: Shape 11"/>
          <p:cNvGrpSpPr/>
          <p:nvPr/>
        </p:nvGrpSpPr>
        <p:grpSpPr>
          <a:xfrm>
            <a:off x="3457831" y="5292081"/>
            <a:ext cx="1042295" cy="1042296"/>
            <a:chOff x="0" y="0"/>
            <a:chExt cx="1042294" cy="1042294"/>
          </a:xfrm>
        </p:grpSpPr>
        <p:sp>
          <p:nvSpPr>
            <p:cNvPr id="34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4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353" name="Freeform: Shape 13"/>
          <p:cNvGrpSpPr/>
          <p:nvPr/>
        </p:nvGrpSpPr>
        <p:grpSpPr>
          <a:xfrm>
            <a:off x="1862333" y="5292081"/>
            <a:ext cx="1042295" cy="1042296"/>
            <a:chOff x="0" y="0"/>
            <a:chExt cx="1042294" cy="1042294"/>
          </a:xfrm>
        </p:grpSpPr>
        <p:sp>
          <p:nvSpPr>
            <p:cNvPr id="35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5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sp>
        <p:nvSpPr>
          <p:cNvPr id="35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endParaRPr/>
          </a:p>
        </p:txBody>
      </p:sp>
      <p:sp>
        <p:nvSpPr>
          <p:cNvPr id="355" name="TextBox 3"/>
          <p:cNvSpPr txBox="1"/>
          <p:nvPr/>
        </p:nvSpPr>
        <p:spPr>
          <a:xfrm>
            <a:off x="5843056" y="3850149"/>
            <a:ext cx="5630401" cy="1929766"/>
          </a:xfrm>
          <a:prstGeom prst="rect">
            <a:avLst/>
          </a:prstGeom>
          <a:solidFill>
            <a:srgbClr val="9F957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grpSp>
        <p:nvGrpSpPr>
          <p:cNvPr id="358" name="Freeform: Shape 18"/>
          <p:cNvGrpSpPr/>
          <p:nvPr/>
        </p:nvGrpSpPr>
        <p:grpSpPr>
          <a:xfrm>
            <a:off x="1369297" y="3774673"/>
            <a:ext cx="1042295" cy="1042295"/>
            <a:chOff x="0" y="0"/>
            <a:chExt cx="1042294" cy="1042294"/>
          </a:xfrm>
        </p:grpSpPr>
        <p:sp>
          <p:nvSpPr>
            <p:cNvPr id="356"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endParaRPr/>
            </a:p>
          </p:txBody>
        </p:sp>
        <p:sp>
          <p:nvSpPr>
            <p:cNvPr id="357"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Downcou-ntry</a:t>
              </a:r>
            </a:p>
          </p:txBody>
        </p:sp>
      </p:grpSp>
      <p:grpSp>
        <p:nvGrpSpPr>
          <p:cNvPr id="361" name="Freeform: Shape 19"/>
          <p:cNvGrpSpPr/>
          <p:nvPr/>
        </p:nvGrpSpPr>
        <p:grpSpPr>
          <a:xfrm>
            <a:off x="2660082" y="2836861"/>
            <a:ext cx="1042295" cy="1042295"/>
            <a:chOff x="0" y="0"/>
            <a:chExt cx="1042294" cy="1042294"/>
          </a:xfrm>
        </p:grpSpPr>
        <p:sp>
          <p:nvSpPr>
            <p:cNvPr id="359"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6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362" name="Straight Connector 20"/>
          <p:cNvSpPr/>
          <p:nvPr/>
        </p:nvSpPr>
        <p:spPr>
          <a:xfrm>
            <a:off x="2676151" y="2613804"/>
            <a:ext cx="1576990" cy="1"/>
          </a:xfrm>
          <a:prstGeom prst="line">
            <a:avLst/>
          </a:prstGeom>
          <a:ln cap="rnd">
            <a:solidFill>
              <a:srgbClr val="9F957B"/>
            </a:solidFill>
          </a:ln>
        </p:spPr>
        <p:txBody>
          <a:bodyPr lIns="45719" rIns="45719"/>
          <a:lstStyle/>
          <a:p>
            <a:pPr>
              <a:defRPr>
                <a:solidFill>
                  <a:srgbClr val="FFFFFF"/>
                </a:solidFill>
              </a:defRPr>
            </a:pPr>
            <a:endParaRPr/>
          </a:p>
        </p:txBody>
      </p:sp>
      <p:sp>
        <p:nvSpPr>
          <p:cNvPr id="363" name="Straight Connector 21"/>
          <p:cNvSpPr/>
          <p:nvPr/>
        </p:nvSpPr>
        <p:spPr>
          <a:xfrm>
            <a:off x="4253141" y="2613804"/>
            <a:ext cx="1463041" cy="1463041"/>
          </a:xfrm>
          <a:prstGeom prst="line">
            <a:avLst/>
          </a:prstGeom>
          <a:ln cap="rnd">
            <a:solidFill>
              <a:srgbClr val="9F957B"/>
            </a:solidFill>
          </a:ln>
        </p:spPr>
        <p:txBody>
          <a:bodyPr lIns="45719" rIns="45719"/>
          <a:lstStyle/>
          <a:p>
            <a:pPr>
              <a:defRPr>
                <a:solidFill>
                  <a:srgbClr val="FFFFFF"/>
                </a:solidFill>
              </a:defRPr>
            </a:pPr>
            <a:endParaRPr/>
          </a:p>
        </p:txBody>
      </p:sp>
      <p:sp>
        <p:nvSpPr>
          <p:cNvPr id="364" name="Straight Connector 22"/>
          <p:cNvSpPr/>
          <p:nvPr/>
        </p:nvSpPr>
        <p:spPr>
          <a:xfrm flipV="1">
            <a:off x="1944631" y="2615910"/>
            <a:ext cx="731521" cy="1097281"/>
          </a:xfrm>
          <a:prstGeom prst="line">
            <a:avLst/>
          </a:prstGeom>
          <a:ln cap="rnd">
            <a:solidFill>
              <a:srgbClr val="9F957B"/>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DA208548-E92F-4449-A886-DADE726D4ACF}"/>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32" name="Freeform: Shape 31">
            <a:extLst>
              <a:ext uri="{FF2B5EF4-FFF2-40B4-BE49-F238E27FC236}">
                <a16:creationId xmlns:a16="http://schemas.microsoft.com/office/drawing/2014/main" id="{BEC2F15B-D83D-48EB-B8D9-985CFA75A73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32">
            <a:extLst>
              <a:ext uri="{FF2B5EF4-FFF2-40B4-BE49-F238E27FC236}">
                <a16:creationId xmlns:a16="http://schemas.microsoft.com/office/drawing/2014/main" id="{4F8E228A-D88A-4023-823F-8CB16A9FBAF7}"/>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4" name="Freeform: Shape 33">
            <a:extLst>
              <a:ext uri="{FF2B5EF4-FFF2-40B4-BE49-F238E27FC236}">
                <a16:creationId xmlns:a16="http://schemas.microsoft.com/office/drawing/2014/main" id="{8FA56572-AB9D-4400-91F4-EC17BBB6E671}"/>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5" name="Freeform: Shape 34">
            <a:extLst>
              <a:ext uri="{FF2B5EF4-FFF2-40B4-BE49-F238E27FC236}">
                <a16:creationId xmlns:a16="http://schemas.microsoft.com/office/drawing/2014/main" id="{9A782FE3-3BEE-475C-B4C3-AB5C708D604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6" name="Graphic 35" descr="Document with solid fill">
            <a:extLst>
              <a:ext uri="{FF2B5EF4-FFF2-40B4-BE49-F238E27FC236}">
                <a16:creationId xmlns:a16="http://schemas.microsoft.com/office/drawing/2014/main" id="{78F67F59-DAC0-45F3-AB49-99E693F156F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7" name="Graphic 36" descr="Network with solid fill">
            <a:extLst>
              <a:ext uri="{FF2B5EF4-FFF2-40B4-BE49-F238E27FC236}">
                <a16:creationId xmlns:a16="http://schemas.microsoft.com/office/drawing/2014/main" id="{E0E44216-1BE7-410A-866F-4AECD5F6E65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8" name="Graphic 37" descr="Research with solid fill">
            <a:extLst>
              <a:ext uri="{FF2B5EF4-FFF2-40B4-BE49-F238E27FC236}">
                <a16:creationId xmlns:a16="http://schemas.microsoft.com/office/drawing/2014/main" id="{5864A41E-ED18-43D4-92C5-E3DC3A3C2B6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9" name="Graphic 38" descr="Teacher with solid fill">
            <a:extLst>
              <a:ext uri="{FF2B5EF4-FFF2-40B4-BE49-F238E27FC236}">
                <a16:creationId xmlns:a16="http://schemas.microsoft.com/office/drawing/2014/main" id="{0A4C7243-3FAD-450D-996B-CCE2D29E650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itle 1"/>
          <p:cNvSpPr txBox="1">
            <a:spLocks noGrp="1"/>
          </p:cNvSpPr>
          <p:nvPr>
            <p:ph type="title"/>
          </p:nvPr>
        </p:nvSpPr>
        <p:spPr>
          <a:xfrm>
            <a:off x="1295400" y="1761066"/>
            <a:ext cx="9590552" cy="1828814"/>
          </a:xfrm>
          <a:prstGeom prst="rect">
            <a:avLst/>
          </a:prstGeom>
        </p:spPr>
        <p:txBody>
          <a:bodyPr/>
          <a:lstStyle/>
          <a:p>
            <a:r>
              <a:rPr lang="en-US" dirty="0"/>
              <a:t>Exploratory </a:t>
            </a:r>
            <a:r>
              <a:rPr dirty="0"/>
              <a:t>Data Analysis</a:t>
            </a:r>
          </a:p>
        </p:txBody>
      </p:sp>
      <p:sp>
        <p:nvSpPr>
          <p:cNvPr id="36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156DC886-B39B-492B-8E73-0B51BCCB95F4}"/>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5" name="Graphic 4" descr="Research with solid fill">
            <a:extLst>
              <a:ext uri="{FF2B5EF4-FFF2-40B4-BE49-F238E27FC236}">
                <a16:creationId xmlns:a16="http://schemas.microsoft.com/office/drawing/2014/main" id="{B0A9660B-4F32-4E64-9F56-BF54F90EF9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475" y="173775"/>
            <a:ext cx="924949" cy="924949"/>
          </a:xfrm>
          <a:prstGeom prst="rect">
            <a:avLst/>
          </a:prstGeom>
        </p:spPr>
      </p:pic>
      <p:sp>
        <p:nvSpPr>
          <p:cNvPr id="6" name="Freeform: Shape 5">
            <a:extLst>
              <a:ext uri="{FF2B5EF4-FFF2-40B4-BE49-F238E27FC236}">
                <a16:creationId xmlns:a16="http://schemas.microsoft.com/office/drawing/2014/main" id="{F80AFAE6-A956-4F6F-AF73-231D7A286A8A}"/>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31D8A87C-E88D-4ED5-83B5-BEE668A07DFE}"/>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F5CA4BAD-3418-4697-A42C-E7C1EBD43277}"/>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28ED235E-376F-4C81-8BB0-5944EF79D78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F6D69704-66BE-497C-A87B-646D688E8BF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D493B073-F94C-4C60-8377-2E35D231E2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C1382BF3-E7B0-47D6-8D8C-ACB4987B8FE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1491B143-9CA6-4B46-BAFF-76F91C592B9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31DBE2-B83A-4320-86F8-F5EB1A17250F}"/>
              </a:ext>
            </a:extLst>
          </p:cNvPr>
          <p:cNvSpPr/>
          <p:nvPr/>
        </p:nvSpPr>
        <p:spPr>
          <a:xfrm>
            <a:off x="6130209" y="128016"/>
            <a:ext cx="5885007" cy="6620256"/>
          </a:xfrm>
          <a:prstGeom prst="rect">
            <a:avLst/>
          </a:prstGeom>
          <a:solidFill>
            <a:srgbClr val="2B2B2B">
              <a:alpha val="77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endParaRPr>
          </a:p>
        </p:txBody>
      </p:sp>
      <p:sp>
        <p:nvSpPr>
          <p:cNvPr id="2" name="Title 1">
            <a:extLst>
              <a:ext uri="{FF2B5EF4-FFF2-40B4-BE49-F238E27FC236}">
                <a16:creationId xmlns:a16="http://schemas.microsoft.com/office/drawing/2014/main" id="{661AFD45-0BCE-4431-8E70-C65941CE9D97}"/>
              </a:ext>
            </a:extLst>
          </p:cNvPr>
          <p:cNvSpPr>
            <a:spLocks noGrp="1"/>
          </p:cNvSpPr>
          <p:nvPr>
            <p:ph type="title"/>
          </p:nvPr>
        </p:nvSpPr>
        <p:spPr/>
        <p:txBody>
          <a:bodyPr>
            <a:normAutofit fontScale="90000"/>
          </a:bodyPr>
          <a:lstStyle/>
          <a:p>
            <a:r>
              <a:rPr lang="en-US" dirty="0"/>
              <a:t>EDA: Categorical Variables</a:t>
            </a:r>
          </a:p>
        </p:txBody>
      </p:sp>
      <p:sp>
        <p:nvSpPr>
          <p:cNvPr id="4" name="Text Placeholder 3">
            <a:extLst>
              <a:ext uri="{FF2B5EF4-FFF2-40B4-BE49-F238E27FC236}">
                <a16:creationId xmlns:a16="http://schemas.microsoft.com/office/drawing/2014/main" id="{E8C720CD-95F9-40E6-AC23-FDACFF51A63C}"/>
              </a:ext>
            </a:extLst>
          </p:cNvPr>
          <p:cNvSpPr>
            <a:spLocks noGrp="1"/>
          </p:cNvSpPr>
          <p:nvPr>
            <p:ph type="body" sz="quarter" idx="1"/>
          </p:nvPr>
        </p:nvSpPr>
        <p:spPr/>
        <p:txBody>
          <a:bodyPr/>
          <a:lstStyle/>
          <a:p>
            <a:pPr marL="285750" indent="-285750" algn="l">
              <a:buFont typeface="Arial" panose="020B0604020202020204" pitchFamily="34" charset="0"/>
              <a:buChar char="•"/>
            </a:pPr>
            <a:r>
              <a:rPr lang="en-US" dirty="0"/>
              <a:t>To the right, we see that most of the bikes don’t have a </a:t>
            </a:r>
            <a:r>
              <a:rPr lang="en-US" i="1" dirty="0"/>
              <a:t>setting</a:t>
            </a:r>
            <a:r>
              <a:rPr lang="en-US" dirty="0"/>
              <a:t>, which is used to help differentiate between different versions of the same bike.</a:t>
            </a:r>
          </a:p>
          <a:p>
            <a:pPr marL="285750" indent="-285750" algn="l">
              <a:buFont typeface="Arial" panose="020B0604020202020204" pitchFamily="34" charset="0"/>
              <a:buChar char="•"/>
            </a:pPr>
            <a:r>
              <a:rPr lang="en-US" dirty="0"/>
              <a:t>Most of the bikes being analyzed are trail bikes, with the smallest grouping of bikes being all mountain bikes.</a:t>
            </a:r>
          </a:p>
          <a:p>
            <a:pPr marL="285750" indent="-285750" algn="l">
              <a:buFont typeface="Arial" panose="020B0604020202020204" pitchFamily="34" charset="0"/>
              <a:buChar char="•"/>
            </a:pPr>
            <a:r>
              <a:rPr lang="en-US" dirty="0"/>
              <a:t>Most of the bikes analyzed have 4 rear/front pistons. The two variables seem to be perfectly in-sync, leading us to believe that they’re highly correlated.</a:t>
            </a:r>
          </a:p>
        </p:txBody>
      </p:sp>
      <p:pic>
        <p:nvPicPr>
          <p:cNvPr id="5" name="Picture 2">
            <a:extLst>
              <a:ext uri="{FF2B5EF4-FFF2-40B4-BE49-F238E27FC236}">
                <a16:creationId xmlns:a16="http://schemas.microsoft.com/office/drawing/2014/main" id="{5742AB3C-7C9B-4BD9-B2BB-F64E18EE1A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7330" y="1614556"/>
            <a:ext cx="5470764" cy="3647176"/>
          </a:xfrm>
          <a:prstGeom prst="rect">
            <a:avLst/>
          </a:prstGeom>
          <a:noFill/>
          <a:ln>
            <a:solidFill>
              <a:schemeClr val="tx1"/>
            </a:solidFill>
          </a:ln>
          <a:effectLst>
            <a:outerShdw blurRad="50800" dist="38100" dir="2700000" algn="tl" rotWithShape="0">
              <a:schemeClr val="bg2">
                <a:lumMod val="20000"/>
                <a:lumOff val="80000"/>
                <a:alpha val="40000"/>
              </a:schemeClr>
            </a:outerShdw>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1857EDD-45C6-4027-978E-16360EC7A27E}"/>
              </a:ext>
            </a:extLst>
          </p:cNvPr>
          <p:cNvSpPr>
            <a:spLocks noGrp="1"/>
          </p:cNvSpPr>
          <p:nvPr>
            <p:ph type="sldNum" sz="quarter" idx="2"/>
          </p:nvPr>
        </p:nvSpPr>
        <p:spPr/>
        <p:txBody>
          <a:bodyPr/>
          <a:lstStyle/>
          <a:p>
            <a:fld id="{86CB4B4D-7CA3-9044-876B-883B54F8677D}" type="slidenum">
              <a:rPr lang="en-US" smtClean="0"/>
              <a:t>12</a:t>
            </a:fld>
            <a:endParaRPr lang="en-US"/>
          </a:p>
        </p:txBody>
      </p:sp>
      <p:sp>
        <p:nvSpPr>
          <p:cNvPr id="8" name="Freeform: Shape 7">
            <a:extLst>
              <a:ext uri="{FF2B5EF4-FFF2-40B4-BE49-F238E27FC236}">
                <a16:creationId xmlns:a16="http://schemas.microsoft.com/office/drawing/2014/main" id="{47B66E21-BDF3-4CC8-8F9C-2598768F1074}"/>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97BB3AAE-CA17-4C3F-A8C4-F9F3456F2FB0}"/>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C911761E-FED2-4846-951C-B839CAC7E2AE}"/>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53816FB0-8251-48A5-BB3C-B02DE9D94A7A}"/>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CA6BB55F-0CC2-4C90-A51F-45FE5D4405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DC3CB82D-F543-4D5D-BA9B-084C5709FF6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7B9710AD-466A-4B4D-9191-ECC1348DE97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352AC952-0242-4DCA-84BB-B3DBDB63D22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5133079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19E25-E2AE-4CF3-8A2A-7DA7C0CDAE80}"/>
              </a:ext>
            </a:extLst>
          </p:cNvPr>
          <p:cNvSpPr/>
          <p:nvPr/>
        </p:nvSpPr>
        <p:spPr>
          <a:xfrm>
            <a:off x="6130209" y="128016"/>
            <a:ext cx="5885007" cy="6620256"/>
          </a:xfrm>
          <a:prstGeom prst="rect">
            <a:avLst/>
          </a:prstGeom>
          <a:solidFill>
            <a:srgbClr val="2B2B2B">
              <a:alpha val="77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endParaRPr>
          </a:p>
        </p:txBody>
      </p:sp>
      <p:sp>
        <p:nvSpPr>
          <p:cNvPr id="2" name="Title 1">
            <a:extLst>
              <a:ext uri="{FF2B5EF4-FFF2-40B4-BE49-F238E27FC236}">
                <a16:creationId xmlns:a16="http://schemas.microsoft.com/office/drawing/2014/main" id="{661AFD45-0BCE-4431-8E70-C65941CE9D97}"/>
              </a:ext>
            </a:extLst>
          </p:cNvPr>
          <p:cNvSpPr>
            <a:spLocks noGrp="1"/>
          </p:cNvSpPr>
          <p:nvPr>
            <p:ph type="title"/>
          </p:nvPr>
        </p:nvSpPr>
        <p:spPr/>
        <p:txBody>
          <a:bodyPr>
            <a:normAutofit fontScale="90000"/>
          </a:bodyPr>
          <a:lstStyle/>
          <a:p>
            <a:r>
              <a:rPr lang="en-US" dirty="0"/>
              <a:t>EDA: Continuous Variables</a:t>
            </a:r>
          </a:p>
        </p:txBody>
      </p:sp>
      <p:sp>
        <p:nvSpPr>
          <p:cNvPr id="4" name="Text Placeholder 3">
            <a:extLst>
              <a:ext uri="{FF2B5EF4-FFF2-40B4-BE49-F238E27FC236}">
                <a16:creationId xmlns:a16="http://schemas.microsoft.com/office/drawing/2014/main" id="{E8C720CD-95F9-40E6-AC23-FDACFF51A63C}"/>
              </a:ext>
            </a:extLst>
          </p:cNvPr>
          <p:cNvSpPr>
            <a:spLocks noGrp="1"/>
          </p:cNvSpPr>
          <p:nvPr>
            <p:ph type="body" sz="quarter" idx="1"/>
          </p:nvPr>
        </p:nvSpPr>
        <p:spPr>
          <a:xfrm>
            <a:off x="913794" y="1406376"/>
            <a:ext cx="4444419" cy="4994424"/>
          </a:xfrm>
        </p:spPr>
        <p:txBody>
          <a:bodyPr>
            <a:normAutofit fontScale="92500" lnSpcReduction="20000"/>
          </a:bodyPr>
          <a:lstStyle/>
          <a:p>
            <a:pPr algn="l"/>
            <a:r>
              <a:rPr lang="en-US" dirty="0"/>
              <a:t>To analyze the continuous features within our dataset, we built density plots for each of them to better understand their distribution. </a:t>
            </a:r>
          </a:p>
          <a:p>
            <a:pPr algn="l"/>
            <a:endParaRPr lang="en-US" dirty="0"/>
          </a:p>
          <a:p>
            <a:pPr algn="l"/>
            <a:r>
              <a:rPr lang="en-US" b="1" dirty="0">
                <a:solidFill>
                  <a:schemeClr val="bg1"/>
                </a:solidFill>
              </a:rPr>
              <a:t>~Normally Distributed Variables:</a:t>
            </a:r>
          </a:p>
          <a:p>
            <a:pPr marL="285750" lvl="3" indent="-285750" algn="l">
              <a:buFont typeface="Arial" panose="020B0604020202020204" pitchFamily="34" charset="0"/>
              <a:buChar char="•"/>
            </a:pPr>
            <a:r>
              <a:rPr lang="en-US" dirty="0" err="1">
                <a:solidFill>
                  <a:schemeClr val="bg1"/>
                </a:solidFill>
              </a:rPr>
              <a:t>Chainstay_length</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Fork_travel</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Bb_height</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Seat_angle</a:t>
            </a:r>
            <a:br>
              <a:rPr lang="en-US" dirty="0">
                <a:solidFill>
                  <a:schemeClr val="bg1"/>
                </a:solidFill>
              </a:rPr>
            </a:br>
            <a:endParaRPr lang="en-US" dirty="0">
              <a:solidFill>
                <a:schemeClr val="bg1"/>
              </a:solidFill>
            </a:endParaRPr>
          </a:p>
          <a:p>
            <a:pPr lvl="3" indent="0" algn="l"/>
            <a:r>
              <a:rPr lang="en-US" b="1" dirty="0">
                <a:solidFill>
                  <a:schemeClr val="bg1"/>
                </a:solidFill>
              </a:rPr>
              <a:t>Skewed Variables:</a:t>
            </a:r>
          </a:p>
          <a:p>
            <a:pPr marL="285750" lvl="3" indent="-285750" algn="l">
              <a:buFont typeface="Arial" panose="020B0604020202020204" pitchFamily="34" charset="0"/>
              <a:buChar char="•"/>
            </a:pPr>
            <a:r>
              <a:rPr lang="en-US" dirty="0" err="1">
                <a:solidFill>
                  <a:schemeClr val="bg1"/>
                </a:solidFill>
              </a:rPr>
              <a:t>Head_angle</a:t>
            </a:r>
            <a:r>
              <a:rPr lang="en-US" dirty="0">
                <a:solidFill>
                  <a:schemeClr val="bg1"/>
                </a:solidFill>
              </a:rPr>
              <a:t> (skewed right)</a:t>
            </a:r>
          </a:p>
          <a:p>
            <a:pPr marL="285750" lvl="3" indent="-285750" algn="l">
              <a:buFont typeface="Arial" panose="020B0604020202020204" pitchFamily="34" charset="0"/>
              <a:buChar char="•"/>
            </a:pPr>
            <a:r>
              <a:rPr lang="en-US" dirty="0" err="1">
                <a:solidFill>
                  <a:schemeClr val="bg1"/>
                </a:solidFill>
              </a:rPr>
              <a:t>Handlebar_width</a:t>
            </a:r>
            <a:r>
              <a:rPr lang="en-US" dirty="0">
                <a:solidFill>
                  <a:schemeClr val="bg1"/>
                </a:solidFill>
              </a:rPr>
              <a:t> (skewed left)</a:t>
            </a:r>
          </a:p>
          <a:p>
            <a:pPr marL="285750" lvl="3" indent="-285750" algn="l">
              <a:buFont typeface="Arial" panose="020B0604020202020204" pitchFamily="34" charset="0"/>
              <a:buChar char="•"/>
            </a:pPr>
            <a:r>
              <a:rPr lang="en-US" dirty="0">
                <a:solidFill>
                  <a:schemeClr val="bg1"/>
                </a:solidFill>
              </a:rPr>
              <a:t>Wheelbase (skewed left)</a:t>
            </a:r>
            <a:br>
              <a:rPr lang="en-US" dirty="0">
                <a:solidFill>
                  <a:schemeClr val="bg1"/>
                </a:solidFill>
              </a:rPr>
            </a:br>
            <a:endParaRPr lang="en-US" dirty="0">
              <a:solidFill>
                <a:schemeClr val="bg1"/>
              </a:solidFill>
            </a:endParaRPr>
          </a:p>
          <a:p>
            <a:pPr lvl="3" indent="0" algn="l"/>
            <a:r>
              <a:rPr lang="en-US" b="1" dirty="0">
                <a:solidFill>
                  <a:schemeClr val="bg1"/>
                </a:solidFill>
              </a:rPr>
              <a:t>Multi-Modal Distributed Variables:</a:t>
            </a:r>
          </a:p>
          <a:p>
            <a:pPr marL="285750" lvl="3" indent="-285750" algn="l">
              <a:buFont typeface="Arial" panose="020B0604020202020204" pitchFamily="34" charset="0"/>
              <a:buChar char="•"/>
            </a:pPr>
            <a:r>
              <a:rPr lang="en-US" dirty="0" err="1">
                <a:solidFill>
                  <a:schemeClr val="bg1"/>
                </a:solidFill>
              </a:rPr>
              <a:t>f_rotor_dim</a:t>
            </a:r>
            <a:r>
              <a:rPr lang="en-US" dirty="0">
                <a:solidFill>
                  <a:schemeClr val="bg1"/>
                </a:solidFill>
              </a:rPr>
              <a:t> / </a:t>
            </a:r>
            <a:r>
              <a:rPr lang="en-US" dirty="0" err="1">
                <a:solidFill>
                  <a:schemeClr val="bg1"/>
                </a:solidFill>
              </a:rPr>
              <a:t>r_rotor_dim</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Stem_length</a:t>
            </a:r>
            <a:endParaRPr lang="en-US" dirty="0">
              <a:solidFill>
                <a:schemeClr val="bg1"/>
              </a:solidFill>
            </a:endParaRPr>
          </a:p>
        </p:txBody>
      </p:sp>
      <p:grpSp>
        <p:nvGrpSpPr>
          <p:cNvPr id="7" name="Group 6">
            <a:extLst>
              <a:ext uri="{FF2B5EF4-FFF2-40B4-BE49-F238E27FC236}">
                <a16:creationId xmlns:a16="http://schemas.microsoft.com/office/drawing/2014/main" id="{E70BFA60-72F1-48CB-A00E-220C1F5D92EC}"/>
              </a:ext>
            </a:extLst>
          </p:cNvPr>
          <p:cNvGrpSpPr/>
          <p:nvPr/>
        </p:nvGrpSpPr>
        <p:grpSpPr>
          <a:xfrm>
            <a:off x="6791661" y="512459"/>
            <a:ext cx="4543487" cy="6057982"/>
            <a:chOff x="6779178" y="228601"/>
            <a:chExt cx="4745582" cy="6327442"/>
          </a:xfrm>
          <a:effectLst>
            <a:outerShdw blurRad="50800" dist="38100" dir="2700000" algn="tl" rotWithShape="0">
              <a:schemeClr val="tx2">
                <a:lumMod val="20000"/>
                <a:lumOff val="80000"/>
                <a:alpha val="40000"/>
              </a:schemeClr>
            </a:outerShdw>
          </a:effectLst>
        </p:grpSpPr>
        <p:pic>
          <p:nvPicPr>
            <p:cNvPr id="3074" name="Picture 2">
              <a:extLst>
                <a:ext uri="{FF2B5EF4-FFF2-40B4-BE49-F238E27FC236}">
                  <a16:creationId xmlns:a16="http://schemas.microsoft.com/office/drawing/2014/main" id="{A6A5BADD-8EA4-4F69-8B1B-AF3737A85B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9178" y="228601"/>
              <a:ext cx="4745582" cy="31637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6B79744-F649-4E5E-911A-77E9684694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178" y="3392322"/>
              <a:ext cx="4745582" cy="31637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8" name="Slide Number Placeholder 7">
            <a:extLst>
              <a:ext uri="{FF2B5EF4-FFF2-40B4-BE49-F238E27FC236}">
                <a16:creationId xmlns:a16="http://schemas.microsoft.com/office/drawing/2014/main" id="{AE129574-BD23-49B6-8BA2-530A32744603}"/>
              </a:ext>
            </a:extLst>
          </p:cNvPr>
          <p:cNvSpPr>
            <a:spLocks noGrp="1"/>
          </p:cNvSpPr>
          <p:nvPr>
            <p:ph type="sldNum" sz="quarter" idx="2"/>
          </p:nvPr>
        </p:nvSpPr>
        <p:spPr>
          <a:xfrm>
            <a:off x="11034161" y="6052507"/>
            <a:ext cx="233395" cy="261610"/>
          </a:xfrm>
        </p:spPr>
        <p:txBody>
          <a:bodyPr/>
          <a:lstStyle/>
          <a:p>
            <a:fld id="{86CB4B4D-7CA3-9044-876B-883B54F8677D}" type="slidenum">
              <a:rPr lang="en-US" smtClean="0">
                <a:solidFill>
                  <a:schemeClr val="accent5">
                    <a:lumMod val="75000"/>
                  </a:schemeClr>
                </a:solidFill>
              </a:rPr>
              <a:t>13</a:t>
            </a:fld>
            <a:endParaRPr lang="en-US">
              <a:solidFill>
                <a:schemeClr val="accent5">
                  <a:lumMod val="75000"/>
                </a:schemeClr>
              </a:solidFill>
            </a:endParaRPr>
          </a:p>
        </p:txBody>
      </p:sp>
      <p:sp>
        <p:nvSpPr>
          <p:cNvPr id="11" name="Freeform: Shape 10">
            <a:extLst>
              <a:ext uri="{FF2B5EF4-FFF2-40B4-BE49-F238E27FC236}">
                <a16:creationId xmlns:a16="http://schemas.microsoft.com/office/drawing/2014/main" id="{643E2BDB-AC8B-4E13-8251-9736156BFF63}"/>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2" name="Freeform: Shape 11">
            <a:extLst>
              <a:ext uri="{FF2B5EF4-FFF2-40B4-BE49-F238E27FC236}">
                <a16:creationId xmlns:a16="http://schemas.microsoft.com/office/drawing/2014/main" id="{AD654922-1273-421B-B61D-0C9882E6ED4E}"/>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3" name="Freeform: Shape 12">
            <a:extLst>
              <a:ext uri="{FF2B5EF4-FFF2-40B4-BE49-F238E27FC236}">
                <a16:creationId xmlns:a16="http://schemas.microsoft.com/office/drawing/2014/main" id="{50A99E56-11A3-4CA5-B21C-7117F81A17A7}"/>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4" name="Freeform: Shape 13">
            <a:extLst>
              <a:ext uri="{FF2B5EF4-FFF2-40B4-BE49-F238E27FC236}">
                <a16:creationId xmlns:a16="http://schemas.microsoft.com/office/drawing/2014/main" id="{374ABF79-CAD7-489B-BBE0-F43FD89694B8}"/>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5" name="Graphic 14" descr="Document with solid fill">
            <a:extLst>
              <a:ext uri="{FF2B5EF4-FFF2-40B4-BE49-F238E27FC236}">
                <a16:creationId xmlns:a16="http://schemas.microsoft.com/office/drawing/2014/main" id="{70505BE6-21FD-4997-BFC6-D96A69AFE09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6" name="Graphic 15" descr="Network with solid fill">
            <a:extLst>
              <a:ext uri="{FF2B5EF4-FFF2-40B4-BE49-F238E27FC236}">
                <a16:creationId xmlns:a16="http://schemas.microsoft.com/office/drawing/2014/main" id="{6AF516A0-CEF3-45B5-8A81-49486B91351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7" name="Graphic 16" descr="Research with solid fill">
            <a:extLst>
              <a:ext uri="{FF2B5EF4-FFF2-40B4-BE49-F238E27FC236}">
                <a16:creationId xmlns:a16="http://schemas.microsoft.com/office/drawing/2014/main" id="{5A673E32-8028-4B8D-B33B-F6729520BE0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8" name="Graphic 17" descr="Teacher with solid fill">
            <a:extLst>
              <a:ext uri="{FF2B5EF4-FFF2-40B4-BE49-F238E27FC236}">
                <a16:creationId xmlns:a16="http://schemas.microsoft.com/office/drawing/2014/main" id="{419DD5A0-93B2-417B-928C-412E6ABBAB0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pic>
        <p:nvPicPr>
          <p:cNvPr id="10" name="Graphic 9" descr="Normal Distribution with solid fill">
            <a:extLst>
              <a:ext uri="{FF2B5EF4-FFF2-40B4-BE49-F238E27FC236}">
                <a16:creationId xmlns:a16="http://schemas.microsoft.com/office/drawing/2014/main" id="{0DFF90F9-5400-4263-8131-2D22D1E0C9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6635" y="2292900"/>
            <a:ext cx="558250" cy="558250"/>
          </a:xfrm>
          <a:prstGeom prst="rect">
            <a:avLst/>
          </a:prstGeom>
        </p:spPr>
      </p:pic>
      <p:pic>
        <p:nvPicPr>
          <p:cNvPr id="20" name="Graphic 19" descr="Periodic Graph with solid fill">
            <a:extLst>
              <a:ext uri="{FF2B5EF4-FFF2-40B4-BE49-F238E27FC236}">
                <a16:creationId xmlns:a16="http://schemas.microsoft.com/office/drawing/2014/main" id="{D322CD75-B26C-4277-8D5D-DC60026698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16635" y="5285095"/>
            <a:ext cx="558250" cy="558250"/>
          </a:xfrm>
          <a:prstGeom prst="rect">
            <a:avLst/>
          </a:prstGeom>
        </p:spPr>
      </p:pic>
      <p:pic>
        <p:nvPicPr>
          <p:cNvPr id="22" name="Graphic 21" descr="Pandemic flattening curve line graph with solid fill">
            <a:extLst>
              <a:ext uri="{FF2B5EF4-FFF2-40B4-BE49-F238E27FC236}">
                <a16:creationId xmlns:a16="http://schemas.microsoft.com/office/drawing/2014/main" id="{32B164CC-FB37-4183-A56D-B90DFC0A8D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6635" y="3865198"/>
            <a:ext cx="558250" cy="558250"/>
          </a:xfrm>
          <a:prstGeom prst="rect">
            <a:avLst/>
          </a:prstGeom>
        </p:spPr>
      </p:pic>
    </p:spTree>
    <p:extLst>
      <p:ext uri="{BB962C8B-B14F-4D97-AF65-F5344CB8AC3E}">
        <p14:creationId xmlns:p14="http://schemas.microsoft.com/office/powerpoint/2010/main" val="21189342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itle 1"/>
          <p:cNvSpPr txBox="1">
            <a:spLocks noGrp="1"/>
          </p:cNvSpPr>
          <p:nvPr>
            <p:ph type="title"/>
          </p:nvPr>
        </p:nvSpPr>
        <p:spPr>
          <a:xfrm>
            <a:off x="913795" y="609600"/>
            <a:ext cx="10353762" cy="1257300"/>
          </a:xfrm>
          <a:prstGeom prst="rect">
            <a:avLst/>
          </a:prstGeom>
        </p:spPr>
        <p:txBody>
          <a:bodyPr/>
          <a:lstStyle/>
          <a:p>
            <a:r>
              <a:t>Variation Amongst Featureset</a:t>
            </a:r>
          </a:p>
        </p:txBody>
      </p:sp>
      <p:sp>
        <p:nvSpPr>
          <p:cNvPr id="373" name="Content Placeholder 2"/>
          <p:cNvSpPr txBox="1">
            <a:spLocks noGrp="1"/>
          </p:cNvSpPr>
          <p:nvPr>
            <p:ph type="body" idx="1"/>
          </p:nvPr>
        </p:nvSpPr>
        <p:spPr>
          <a:xfrm>
            <a:off x="913795" y="2076449"/>
            <a:ext cx="10353762" cy="3714750"/>
          </a:xfrm>
          <a:prstGeom prst="rect">
            <a:avLst/>
          </a:prstGeom>
        </p:spPr>
        <p:txBody>
          <a:bodyPr/>
          <a:lstStyle/>
          <a:p>
            <a:pPr marL="0" indent="36900">
              <a:spcAft>
                <a:spcPts val="600"/>
              </a:spcAft>
              <a:buSzTx/>
              <a:buFont typeface="Wingdings 2"/>
              <a:buNone/>
            </a:pPr>
            <a:r>
              <a:rPr dirty="0"/>
              <a:t>The first thing we’ll do is look to see if any of the features in our dataset are better at explaining the variation amongst the different bikes than other features. That is, it’s completely possible that two features are similar and don’t have much variation in them, even across some of the different bike categories. To do so, we’ll:</a:t>
            </a:r>
            <a:endParaRPr lang="en-US" dirty="0"/>
          </a:p>
          <a:p>
            <a:pPr marL="743099" lvl="2" indent="36900">
              <a:spcAft>
                <a:spcPts val="600"/>
              </a:spcAft>
              <a:buSzTx/>
              <a:buNone/>
            </a:pPr>
            <a:r>
              <a:rPr dirty="0"/>
              <a:t>Look for highly correlated features and flag these for potential removal;</a:t>
            </a:r>
          </a:p>
          <a:p>
            <a:pPr marL="780000" lvl="2" indent="0">
              <a:spcAft>
                <a:spcPts val="600"/>
              </a:spcAft>
              <a:buNone/>
            </a:pPr>
            <a:r>
              <a:rPr dirty="0"/>
              <a:t>Run Principal Component Analysis (PCA) to see if certain features are better at explaining the variation in our data better than others.</a:t>
            </a:r>
          </a:p>
        </p:txBody>
      </p:sp>
      <p:pic>
        <p:nvPicPr>
          <p:cNvPr id="3" name="Graphic 2" descr="Trigonometry with solid fill">
            <a:extLst>
              <a:ext uri="{FF2B5EF4-FFF2-40B4-BE49-F238E27FC236}">
                <a16:creationId xmlns:a16="http://schemas.microsoft.com/office/drawing/2014/main" id="{60FB2E3D-99C1-45E9-8B8D-B5139E75B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4379" y="4433886"/>
            <a:ext cx="654178" cy="654178"/>
          </a:xfrm>
          <a:prstGeom prst="rect">
            <a:avLst/>
          </a:prstGeom>
        </p:spPr>
      </p:pic>
      <p:pic>
        <p:nvPicPr>
          <p:cNvPr id="5" name="Graphic 4" descr="Scatterplot with solid fill">
            <a:extLst>
              <a:ext uri="{FF2B5EF4-FFF2-40B4-BE49-F238E27FC236}">
                <a16:creationId xmlns:a16="http://schemas.microsoft.com/office/drawing/2014/main" id="{28F6564C-2950-4B43-9392-380F208C2A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379" y="3675888"/>
            <a:ext cx="654178" cy="654178"/>
          </a:xfrm>
          <a:prstGeom prst="rect">
            <a:avLst/>
          </a:prstGeom>
        </p:spPr>
      </p:pic>
      <p:sp>
        <p:nvSpPr>
          <p:cNvPr id="6" name="Slide Number Placeholder 5">
            <a:extLst>
              <a:ext uri="{FF2B5EF4-FFF2-40B4-BE49-F238E27FC236}">
                <a16:creationId xmlns:a16="http://schemas.microsoft.com/office/drawing/2014/main" id="{CC619F26-65A3-49F9-9BD9-B092BCDF4E40}"/>
              </a:ext>
            </a:extLst>
          </p:cNvPr>
          <p:cNvSpPr>
            <a:spLocks noGrp="1"/>
          </p:cNvSpPr>
          <p:nvPr>
            <p:ph type="sldNum" sz="quarter" idx="2"/>
          </p:nvPr>
        </p:nvSpPr>
        <p:spPr/>
        <p:txBody>
          <a:bodyPr/>
          <a:lstStyle/>
          <a:p>
            <a:fld id="{86CB4B4D-7CA3-9044-876B-883B54F8677D}" type="slidenum">
              <a:rPr lang="en-US" smtClean="0"/>
              <a:t>14</a:t>
            </a:fld>
            <a:endParaRPr lang="en-US"/>
          </a:p>
        </p:txBody>
      </p:sp>
      <p:sp>
        <p:nvSpPr>
          <p:cNvPr id="9" name="Freeform: Shape 8">
            <a:extLst>
              <a:ext uri="{FF2B5EF4-FFF2-40B4-BE49-F238E27FC236}">
                <a16:creationId xmlns:a16="http://schemas.microsoft.com/office/drawing/2014/main" id="{C7797763-D2B1-4BFC-8791-134DDD16875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B711FFC6-F6C7-4658-9FD5-1F6295991C48}"/>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1" name="Freeform: Shape 10">
            <a:extLst>
              <a:ext uri="{FF2B5EF4-FFF2-40B4-BE49-F238E27FC236}">
                <a16:creationId xmlns:a16="http://schemas.microsoft.com/office/drawing/2014/main" id="{4647D756-D27D-4154-B439-F2B1FC13CD1C}"/>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2" name="Freeform: Shape 11">
            <a:extLst>
              <a:ext uri="{FF2B5EF4-FFF2-40B4-BE49-F238E27FC236}">
                <a16:creationId xmlns:a16="http://schemas.microsoft.com/office/drawing/2014/main" id="{09B6ED1F-DAAB-413E-A534-AE72756E6C5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3" name="Graphic 12" descr="Document with solid fill">
            <a:extLst>
              <a:ext uri="{FF2B5EF4-FFF2-40B4-BE49-F238E27FC236}">
                <a16:creationId xmlns:a16="http://schemas.microsoft.com/office/drawing/2014/main" id="{2E1A48DD-263F-43A2-8B54-3842C6A37C0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42705" y="171581"/>
            <a:ext cx="230025" cy="230025"/>
          </a:xfrm>
          <a:prstGeom prst="rect">
            <a:avLst/>
          </a:prstGeom>
        </p:spPr>
      </p:pic>
      <p:pic>
        <p:nvPicPr>
          <p:cNvPr id="14" name="Graphic 13" descr="Network with solid fill">
            <a:extLst>
              <a:ext uri="{FF2B5EF4-FFF2-40B4-BE49-F238E27FC236}">
                <a16:creationId xmlns:a16="http://schemas.microsoft.com/office/drawing/2014/main" id="{86F14F0A-A16C-43B1-9638-6C28CA63CE7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81448" y="171581"/>
            <a:ext cx="230025" cy="230025"/>
          </a:xfrm>
          <a:prstGeom prst="rect">
            <a:avLst/>
          </a:prstGeom>
        </p:spPr>
      </p:pic>
      <p:pic>
        <p:nvPicPr>
          <p:cNvPr id="15" name="Graphic 14" descr="Research with solid fill">
            <a:extLst>
              <a:ext uri="{FF2B5EF4-FFF2-40B4-BE49-F238E27FC236}">
                <a16:creationId xmlns:a16="http://schemas.microsoft.com/office/drawing/2014/main" id="{43D41484-E929-4371-8650-A3AB5E8DC65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20192" y="171581"/>
            <a:ext cx="230025" cy="230025"/>
          </a:xfrm>
          <a:prstGeom prst="rect">
            <a:avLst/>
          </a:prstGeom>
        </p:spPr>
      </p:pic>
      <p:pic>
        <p:nvPicPr>
          <p:cNvPr id="16" name="Graphic 15" descr="Teacher with solid fill">
            <a:extLst>
              <a:ext uri="{FF2B5EF4-FFF2-40B4-BE49-F238E27FC236}">
                <a16:creationId xmlns:a16="http://schemas.microsoft.com/office/drawing/2014/main" id="{23BEFEB5-3B61-4B1D-B2FC-615C361658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58935" y="171581"/>
            <a:ext cx="230025" cy="2300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itle 1"/>
          <p:cNvSpPr txBox="1">
            <a:spLocks noGrp="1"/>
          </p:cNvSpPr>
          <p:nvPr>
            <p:ph type="title"/>
          </p:nvPr>
        </p:nvSpPr>
        <p:spPr>
          <a:xfrm>
            <a:off x="913794" y="609600"/>
            <a:ext cx="3706890" cy="889000"/>
          </a:xfrm>
          <a:prstGeom prst="rect">
            <a:avLst/>
          </a:prstGeom>
        </p:spPr>
        <p:txBody>
          <a:bodyPr/>
          <a:lstStyle>
            <a:lvl1pPr defTabSz="443484">
              <a:defRPr sz="2716">
                <a:effectLst>
                  <a:outerShdw blurRad="12319" dist="24638" dir="14640000" rotWithShape="0">
                    <a:srgbClr val="000000">
                      <a:alpha val="30000"/>
                    </a:srgbClr>
                  </a:outerShdw>
                </a:effectLst>
              </a:defRPr>
            </a:lvl1pPr>
          </a:lstStyle>
          <a:p>
            <a:r>
              <a:t>Correlation Amongst Features</a:t>
            </a:r>
          </a:p>
        </p:txBody>
      </p:sp>
      <p:pic>
        <p:nvPicPr>
          <p:cNvPr id="376" name="Picture 2" descr="Picture 2"/>
          <p:cNvPicPr>
            <a:picLocks noChangeAspect="1"/>
          </p:cNvPicPr>
          <p:nvPr/>
        </p:nvPicPr>
        <p:blipFill>
          <a:blip r:embed="rId2"/>
          <a:srcRect t="2778"/>
          <a:stretch>
            <a:fillRect/>
          </a:stretch>
        </p:blipFill>
        <p:spPr>
          <a:xfrm>
            <a:off x="4842933" y="1269999"/>
            <a:ext cx="6858001" cy="4445002"/>
          </a:xfrm>
          <a:prstGeom prst="rect">
            <a:avLst/>
          </a:prstGeom>
          <a:ln>
            <a:solidFill>
              <a:srgbClr val="9F957B"/>
            </a:solidFill>
          </a:ln>
          <a:effectLst>
            <a:outerShdw blurRad="50800" dist="38100" dir="2700000" rotWithShape="0">
              <a:srgbClr val="EADCB4">
                <a:alpha val="40000"/>
              </a:srgbClr>
            </a:outerShdw>
          </a:effectLst>
        </p:spPr>
      </p:pic>
      <p:sp>
        <p:nvSpPr>
          <p:cNvPr id="377" name="Text Placeholder 3"/>
          <p:cNvSpPr txBox="1">
            <a:spLocks noGrp="1"/>
          </p:cNvSpPr>
          <p:nvPr>
            <p:ph type="body" sz="quarter" idx="1"/>
          </p:nvPr>
        </p:nvSpPr>
        <p:spPr>
          <a:xfrm>
            <a:off x="913793" y="1708150"/>
            <a:ext cx="3706890" cy="3869690"/>
          </a:xfrm>
          <a:prstGeom prst="rect">
            <a:avLst/>
          </a:prstGeom>
        </p:spPr>
        <p:txBody>
          <a:bodyPr>
            <a:normAutofit/>
          </a:bodyPr>
          <a:lstStyle/>
          <a:p>
            <a:pPr marL="0" indent="0">
              <a:lnSpc>
                <a:spcPct val="88000"/>
              </a:lnSpc>
              <a:buSzTx/>
              <a:buFont typeface="Wingdings 2"/>
              <a:buNone/>
              <a:defRPr sz="1400"/>
            </a:pPr>
            <a:r>
              <a:rPr sz="1800" dirty="0"/>
              <a:t>Here we see some obvious correlations, for example:</a:t>
            </a:r>
          </a:p>
          <a:p>
            <a:pPr marL="285750" indent="-285750">
              <a:lnSpc>
                <a:spcPct val="88000"/>
              </a:lnSpc>
              <a:buFont typeface="Arial"/>
              <a:buChar char="•"/>
              <a:defRPr sz="1400"/>
            </a:pPr>
            <a:r>
              <a:rPr sz="1800" dirty="0" err="1"/>
              <a:t>f_piston</a:t>
            </a:r>
            <a:r>
              <a:rPr sz="1800" dirty="0"/>
              <a:t> (front brakes) is perfectly correlated with </a:t>
            </a:r>
            <a:r>
              <a:rPr sz="1800" dirty="0" err="1"/>
              <a:t>r_piston</a:t>
            </a:r>
            <a:r>
              <a:rPr sz="1800" dirty="0"/>
              <a:t> (rear brakes), which makes sense since mountain bikes tend to use the same types/spec of brakes for the front vs. rear tires.</a:t>
            </a:r>
          </a:p>
          <a:p>
            <a:pPr marL="285750" indent="-285750">
              <a:lnSpc>
                <a:spcPct val="88000"/>
              </a:lnSpc>
              <a:buFont typeface="Arial"/>
              <a:buChar char="•"/>
              <a:defRPr sz="1400"/>
            </a:pPr>
            <a:r>
              <a:rPr sz="1800" dirty="0" err="1"/>
              <a:t>fork_travel</a:t>
            </a:r>
            <a:r>
              <a:rPr sz="1800" dirty="0"/>
              <a:t> has a correlation above .95 with: c(“</a:t>
            </a:r>
            <a:r>
              <a:rPr sz="1800" dirty="0" err="1"/>
              <a:t>rear_travel</a:t>
            </a:r>
            <a:r>
              <a:rPr sz="1800" dirty="0"/>
              <a:t>”, “</a:t>
            </a:r>
            <a:r>
              <a:rPr sz="1800" dirty="0" err="1"/>
              <a:t>fork_travel</a:t>
            </a:r>
            <a:r>
              <a:rPr sz="1800" dirty="0"/>
              <a:t>”). This make sense; for example, </a:t>
            </a:r>
            <a:r>
              <a:rPr sz="1800" dirty="0" err="1"/>
              <a:t>rear_travel</a:t>
            </a:r>
            <a:r>
              <a:rPr sz="1800" dirty="0"/>
              <a:t> should be highly correlated with </a:t>
            </a:r>
            <a:r>
              <a:rPr sz="1800" dirty="0" err="1"/>
              <a:t>fork_travel</a:t>
            </a:r>
            <a:r>
              <a:rPr sz="1800" dirty="0"/>
              <a:t>.</a:t>
            </a:r>
          </a:p>
        </p:txBody>
      </p:sp>
      <p:sp>
        <p:nvSpPr>
          <p:cNvPr id="2" name="Slide Number Placeholder 1">
            <a:extLst>
              <a:ext uri="{FF2B5EF4-FFF2-40B4-BE49-F238E27FC236}">
                <a16:creationId xmlns:a16="http://schemas.microsoft.com/office/drawing/2014/main" id="{FB12DCB8-EE7C-4A20-8423-F39827CC797A}"/>
              </a:ext>
            </a:extLst>
          </p:cNvPr>
          <p:cNvSpPr>
            <a:spLocks noGrp="1"/>
          </p:cNvSpPr>
          <p:nvPr>
            <p:ph type="sldNum" sz="quarter" idx="2"/>
          </p:nvPr>
        </p:nvSpPr>
        <p:spPr/>
        <p:txBody>
          <a:bodyPr/>
          <a:lstStyle/>
          <a:p>
            <a:fld id="{86CB4B4D-7CA3-9044-876B-883B54F8677D}" type="slidenum">
              <a:rPr lang="en-US" smtClean="0"/>
              <a:t>15</a:t>
            </a:fld>
            <a:endParaRPr lang="en-US"/>
          </a:p>
        </p:txBody>
      </p:sp>
      <p:sp>
        <p:nvSpPr>
          <p:cNvPr id="6" name="Freeform: Shape 5">
            <a:extLst>
              <a:ext uri="{FF2B5EF4-FFF2-40B4-BE49-F238E27FC236}">
                <a16:creationId xmlns:a16="http://schemas.microsoft.com/office/drawing/2014/main" id="{FB47453C-B80B-4347-81E1-DE41F22F6D66}"/>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DE230015-3C6F-42FD-A044-81C30093A22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68548FD6-97F3-4EA1-AF0D-E1D2D332D198}"/>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F47CDC75-46A4-4409-ABCA-B613C764402D}"/>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C690AB64-357E-437D-9DA1-9A7CB5A1050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6CECB7B1-285D-49D3-A8EA-D5BBBECC6FD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862BE4DA-AE2E-4385-98E5-83860CA286B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D79DAC08-BAD0-480E-90C5-D6C43AF8455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itle 1"/>
          <p:cNvSpPr txBox="1">
            <a:spLocks noGrp="1"/>
          </p:cNvSpPr>
          <p:nvPr>
            <p:ph type="title"/>
          </p:nvPr>
        </p:nvSpPr>
        <p:spPr>
          <a:xfrm>
            <a:off x="913794" y="609600"/>
            <a:ext cx="3706890" cy="1320800"/>
          </a:xfrm>
          <a:prstGeom prst="rect">
            <a:avLst/>
          </a:prstGeom>
        </p:spPr>
        <p:txBody>
          <a:bodyPr/>
          <a:lstStyle/>
          <a:p>
            <a:r>
              <a:t>Principal Component Analysis (PCA)</a:t>
            </a:r>
          </a:p>
        </p:txBody>
      </p:sp>
      <p:sp>
        <p:nvSpPr>
          <p:cNvPr id="380" name="Text Placeholder 3"/>
          <p:cNvSpPr txBox="1">
            <a:spLocks noGrp="1"/>
          </p:cNvSpPr>
          <p:nvPr>
            <p:ph type="body" sz="quarter" idx="1"/>
          </p:nvPr>
        </p:nvSpPr>
        <p:spPr>
          <a:xfrm>
            <a:off x="913794" y="1708150"/>
            <a:ext cx="3706890" cy="2434082"/>
          </a:xfrm>
          <a:prstGeom prst="rect">
            <a:avLst/>
          </a:prstGeom>
        </p:spPr>
        <p:txBody>
          <a:bodyPr>
            <a:normAutofit/>
          </a:bodyPr>
          <a:lstStyle>
            <a:lvl1pPr marL="0" indent="0" defTabSz="425195">
              <a:spcBef>
                <a:spcPts val="500"/>
              </a:spcBef>
              <a:buSzTx/>
              <a:buFont typeface="Wingdings 2"/>
              <a:buNone/>
              <a:defRPr sz="1488">
                <a:effectLst>
                  <a:outerShdw blurRad="11811" dist="23622" dir="14640000" rotWithShape="0">
                    <a:srgbClr val="000000">
                      <a:alpha val="30000"/>
                    </a:srgbClr>
                  </a:outerShdw>
                </a:effectLst>
              </a:defRPr>
            </a:lvl1pPr>
          </a:lstStyle>
          <a:p>
            <a:r>
              <a:rPr sz="1600" dirty="0"/>
              <a:t>Next, we’ll apply PCA to our dataset. In so doing, we’ll have to center and scale our data given how different the ranges are for certain measurements. To visualize our data, we reduce to 2 Principle components. Let’s take a look at our 4 principal components which explain the largest proportion of variance in the data:</a:t>
            </a:r>
          </a:p>
        </p:txBody>
      </p:sp>
      <p:graphicFrame>
        <p:nvGraphicFramePr>
          <p:cNvPr id="381" name="Table 7"/>
          <p:cNvGraphicFramePr/>
          <p:nvPr>
            <p:extLst>
              <p:ext uri="{D42A27DB-BD31-4B8C-83A1-F6EECF244321}">
                <p14:modId xmlns:p14="http://schemas.microsoft.com/office/powerpoint/2010/main" val="2107812253"/>
              </p:ext>
            </p:extLst>
          </p:nvPr>
        </p:nvGraphicFramePr>
        <p:xfrm>
          <a:off x="741589" y="4295902"/>
          <a:ext cx="4051300" cy="1889760"/>
        </p:xfrm>
        <a:graphic>
          <a:graphicData uri="http://schemas.openxmlformats.org/drawingml/2006/table">
            <a:tbl>
              <a:tblPr firstRow="1" bandRow="1">
                <a:tableStyleId>{4C3C2611-4C71-4FC5-86AE-919BDF0F9419}</a:tableStyleId>
              </a:tblPr>
              <a:tblGrid>
                <a:gridCol w="1131444">
                  <a:extLst>
                    <a:ext uri="{9D8B030D-6E8A-4147-A177-3AD203B41FA5}">
                      <a16:colId xmlns:a16="http://schemas.microsoft.com/office/drawing/2014/main" val="20000"/>
                    </a:ext>
                  </a:extLst>
                </a:gridCol>
                <a:gridCol w="729964">
                  <a:extLst>
                    <a:ext uri="{9D8B030D-6E8A-4147-A177-3AD203B41FA5}">
                      <a16:colId xmlns:a16="http://schemas.microsoft.com/office/drawing/2014/main" val="20001"/>
                    </a:ext>
                  </a:extLst>
                </a:gridCol>
                <a:gridCol w="729964">
                  <a:extLst>
                    <a:ext uri="{9D8B030D-6E8A-4147-A177-3AD203B41FA5}">
                      <a16:colId xmlns:a16="http://schemas.microsoft.com/office/drawing/2014/main" val="20002"/>
                    </a:ext>
                  </a:extLst>
                </a:gridCol>
                <a:gridCol w="729964">
                  <a:extLst>
                    <a:ext uri="{9D8B030D-6E8A-4147-A177-3AD203B41FA5}">
                      <a16:colId xmlns:a16="http://schemas.microsoft.com/office/drawing/2014/main" val="20003"/>
                    </a:ext>
                  </a:extLst>
                </a:gridCol>
                <a:gridCol w="729964">
                  <a:extLst>
                    <a:ext uri="{9D8B030D-6E8A-4147-A177-3AD203B41FA5}">
                      <a16:colId xmlns:a16="http://schemas.microsoft.com/office/drawing/2014/main" val="20004"/>
                    </a:ext>
                  </a:extLst>
                </a:gridCol>
              </a:tblGrid>
              <a:tr h="307311">
                <a:tc>
                  <a:txBody>
                    <a:bodyPr/>
                    <a:lstStyle/>
                    <a:p>
                      <a:pPr algn="ctr" defTabSz="457200">
                        <a:defRPr sz="1800" b="0">
                          <a:solidFill>
                            <a:srgbClr val="000000"/>
                          </a:solidFill>
                          <a:effectLst/>
                        </a:defRPr>
                      </a:pPr>
                      <a:r>
                        <a:rPr sz="1200" b="1" dirty="0">
                          <a:solidFill>
                            <a:srgbClr val="FFFFFF"/>
                          </a:solidFill>
                        </a:rPr>
                        <a:t>Variable</a:t>
                      </a:r>
                    </a:p>
                  </a:txBody>
                  <a:tcPr marL="76200" marR="76200" marT="76200" marB="76200" anchor="ctr" horzOverflow="overflow">
                    <a:lnL w="12700">
                      <a:solidFill>
                        <a:schemeClr val="accent4"/>
                      </a:solidFill>
                    </a:lnL>
                  </a:tcPr>
                </a:tc>
                <a:tc>
                  <a:txBody>
                    <a:bodyPr/>
                    <a:lstStyle/>
                    <a:p>
                      <a:pPr algn="ctr" defTabSz="457200">
                        <a:defRPr sz="1800" b="0">
                          <a:solidFill>
                            <a:srgbClr val="000000"/>
                          </a:solidFill>
                          <a:effectLst/>
                        </a:defRPr>
                      </a:pPr>
                      <a:r>
                        <a:rPr sz="1200" b="1">
                          <a:solidFill>
                            <a:srgbClr val="FFFFFF"/>
                          </a:solidFill>
                        </a:rPr>
                        <a:t>PC1</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PC2</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PC3</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PC4</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0"/>
                  </a:ext>
                </a:extLst>
              </a:tr>
              <a:tr h="504869">
                <a:tc>
                  <a:txBody>
                    <a:bodyPr/>
                    <a:lstStyle/>
                    <a:p>
                      <a:pPr algn="l" defTabSz="457200">
                        <a:defRPr sz="1800">
                          <a:effectLst/>
                        </a:defRPr>
                      </a:pPr>
                      <a:r>
                        <a:rPr sz="1200"/>
                        <a:t>Standard Deviation</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3.126</a:t>
                      </a:r>
                    </a:p>
                  </a:txBody>
                  <a:tcPr marL="76200" marR="76200" marT="76200" marB="76200" anchor="ctr" horzOverflow="overflow"/>
                </a:tc>
                <a:tc>
                  <a:txBody>
                    <a:bodyPr/>
                    <a:lstStyle/>
                    <a:p>
                      <a:pPr algn="l" defTabSz="457200">
                        <a:defRPr sz="1800">
                          <a:effectLst/>
                        </a:defRPr>
                      </a:pPr>
                      <a:r>
                        <a:rPr sz="1200"/>
                        <a:t>1.665</a:t>
                      </a:r>
                    </a:p>
                  </a:txBody>
                  <a:tcPr marL="76200" marR="76200" marT="76200" marB="76200" anchor="ctr" horzOverflow="overflow"/>
                </a:tc>
                <a:tc>
                  <a:txBody>
                    <a:bodyPr/>
                    <a:lstStyle/>
                    <a:p>
                      <a:pPr algn="l" defTabSz="457200">
                        <a:defRPr sz="1800">
                          <a:effectLst/>
                        </a:defRPr>
                      </a:pPr>
                      <a:r>
                        <a:rPr sz="1200"/>
                        <a:t>1.329</a:t>
                      </a:r>
                    </a:p>
                  </a:txBody>
                  <a:tcPr marL="76200" marR="76200" marT="76200" marB="76200" anchor="ctr" horzOverflow="overflow"/>
                </a:tc>
                <a:tc>
                  <a:txBody>
                    <a:bodyPr/>
                    <a:lstStyle/>
                    <a:p>
                      <a:pPr algn="l" defTabSz="457200">
                        <a:defRPr sz="1800">
                          <a:effectLst/>
                        </a:defRPr>
                      </a:pPr>
                      <a:r>
                        <a:rPr sz="1200"/>
                        <a:t>1.252</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1"/>
                  </a:ext>
                </a:extLst>
              </a:tr>
              <a:tr h="504869">
                <a:tc>
                  <a:txBody>
                    <a:bodyPr/>
                    <a:lstStyle/>
                    <a:p>
                      <a:pPr algn="l" defTabSz="457200">
                        <a:defRPr sz="1800">
                          <a:effectLst/>
                        </a:defRPr>
                      </a:pPr>
                      <a:r>
                        <a:rPr sz="1200"/>
                        <a:t>Proportion of Variance</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horzOverflow="overflow"/>
                </a:tc>
                <a:tc>
                  <a:txBody>
                    <a:bodyPr/>
                    <a:lstStyle/>
                    <a:p>
                      <a:pPr algn="l" defTabSz="457200">
                        <a:defRPr sz="1800">
                          <a:effectLst/>
                        </a:defRPr>
                      </a:pPr>
                      <a:r>
                        <a:rPr sz="1200"/>
                        <a:t>0.1631</a:t>
                      </a:r>
                    </a:p>
                  </a:txBody>
                  <a:tcPr marL="76200" marR="76200" marT="76200" marB="76200" anchor="ctr" horzOverflow="overflow"/>
                </a:tc>
                <a:tc>
                  <a:txBody>
                    <a:bodyPr/>
                    <a:lstStyle/>
                    <a:p>
                      <a:pPr algn="l" defTabSz="457200">
                        <a:defRPr sz="1800">
                          <a:effectLst/>
                        </a:defRPr>
                      </a:pPr>
                      <a:r>
                        <a:rPr sz="1200"/>
                        <a:t>0.1039</a:t>
                      </a:r>
                    </a:p>
                  </a:txBody>
                  <a:tcPr marL="76200" marR="76200" marT="76200" marB="76200" anchor="ctr" horzOverflow="overflow"/>
                </a:tc>
                <a:tc>
                  <a:txBody>
                    <a:bodyPr/>
                    <a:lstStyle/>
                    <a:p>
                      <a:pPr algn="l" defTabSz="457200">
                        <a:defRPr sz="1800">
                          <a:effectLst/>
                        </a:defRPr>
                      </a:pPr>
                      <a:r>
                        <a:rPr sz="1200"/>
                        <a:t>0.09223</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2"/>
                  </a:ext>
                </a:extLst>
              </a:tr>
              <a:tr h="504869">
                <a:tc>
                  <a:txBody>
                    <a:bodyPr/>
                    <a:lstStyle/>
                    <a:p>
                      <a:pPr algn="l" defTabSz="457200">
                        <a:defRPr sz="1800">
                          <a:effectLst/>
                        </a:defRPr>
                      </a:pPr>
                      <a:r>
                        <a:rPr sz="1200"/>
                        <a:t>Cumulative Proportion</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horzOverflow="overflow"/>
                </a:tc>
                <a:tc>
                  <a:txBody>
                    <a:bodyPr/>
                    <a:lstStyle/>
                    <a:p>
                      <a:pPr algn="l" defTabSz="457200">
                        <a:defRPr sz="1800">
                          <a:effectLst/>
                        </a:defRPr>
                      </a:pPr>
                      <a:r>
                        <a:rPr sz="1200" dirty="0"/>
                        <a:t>0.7379</a:t>
                      </a:r>
                    </a:p>
                  </a:txBody>
                  <a:tcPr marL="76200" marR="76200" marT="76200" marB="76200" anchor="ctr" horzOverflow="overflow"/>
                </a:tc>
                <a:tc>
                  <a:txBody>
                    <a:bodyPr/>
                    <a:lstStyle/>
                    <a:p>
                      <a:pPr algn="l" defTabSz="457200">
                        <a:defRPr sz="1800">
                          <a:effectLst/>
                        </a:defRPr>
                      </a:pPr>
                      <a:r>
                        <a:rPr sz="1200"/>
                        <a:t>0.8418</a:t>
                      </a:r>
                    </a:p>
                  </a:txBody>
                  <a:tcPr marL="76200" marR="76200" marT="76200" marB="76200" anchor="ctr" horzOverflow="overflow"/>
                </a:tc>
                <a:tc>
                  <a:txBody>
                    <a:bodyPr/>
                    <a:lstStyle/>
                    <a:p>
                      <a:pPr algn="l" defTabSz="457200">
                        <a:defRPr sz="1800">
                          <a:effectLst/>
                        </a:defRPr>
                      </a:pPr>
                      <a:r>
                        <a:rPr sz="1200" dirty="0"/>
                        <a:t>0.934</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3"/>
                  </a:ext>
                </a:extLst>
              </a:tr>
            </a:tbl>
          </a:graphicData>
        </a:graphic>
      </p:graphicFrame>
      <p:sp>
        <p:nvSpPr>
          <p:cNvPr id="382" name="TextBox 7"/>
          <p:cNvSpPr txBox="1"/>
          <p:nvPr/>
        </p:nvSpPr>
        <p:spPr>
          <a:xfrm>
            <a:off x="6922934" y="5457627"/>
            <a:ext cx="342176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solidFill>
                  <a:srgbClr val="FFFFFF"/>
                </a:solidFill>
              </a:defRPr>
            </a:lvl1pPr>
          </a:lstStyle>
          <a:p>
            <a:r>
              <a:rPr i="1" dirty="0"/>
              <a:t>Top 2 Principal Components, shaded by MTB category label.</a:t>
            </a:r>
          </a:p>
        </p:txBody>
      </p:sp>
      <p:pic>
        <p:nvPicPr>
          <p:cNvPr id="383" name="pca.jpg" descr="pca.jpg"/>
          <p:cNvPicPr>
            <a:picLocks noChangeAspect="1"/>
          </p:cNvPicPr>
          <p:nvPr/>
        </p:nvPicPr>
        <p:blipFill>
          <a:blip r:embed="rId2"/>
          <a:srcRect t="17594" b="15848"/>
          <a:stretch>
            <a:fillRect/>
          </a:stretch>
        </p:blipFill>
        <p:spPr>
          <a:xfrm>
            <a:off x="5585819" y="1400373"/>
            <a:ext cx="6096001" cy="4057273"/>
          </a:xfrm>
          <a:prstGeom prst="rect">
            <a:avLst/>
          </a:prstGeom>
          <a:ln w="12700">
            <a:miter lim="400000"/>
          </a:ln>
        </p:spPr>
      </p:pic>
      <p:sp>
        <p:nvSpPr>
          <p:cNvPr id="2" name="Slide Number Placeholder 1">
            <a:extLst>
              <a:ext uri="{FF2B5EF4-FFF2-40B4-BE49-F238E27FC236}">
                <a16:creationId xmlns:a16="http://schemas.microsoft.com/office/drawing/2014/main" id="{543043CE-96E0-48D1-8736-ECA75F36CC9C}"/>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8" name="Freeform: Shape 7">
            <a:extLst>
              <a:ext uri="{FF2B5EF4-FFF2-40B4-BE49-F238E27FC236}">
                <a16:creationId xmlns:a16="http://schemas.microsoft.com/office/drawing/2014/main" id="{0FF24DBB-F936-4BC6-85D8-8968327B38AF}"/>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89E97A5F-99D4-49F4-96D9-7E22E447CE8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B65B76EF-6A30-4E0E-9BA2-9F75219703B0}"/>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1D22B269-CC35-4540-AD0E-11C8531D7000}"/>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00556D4C-AF1D-4735-8CE7-4C1C478C0AE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E80DF5C4-C76B-40A4-BE00-44ECA6F9C8D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50C69006-5985-4FF1-850D-8670B2F41FA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0FEC3FAB-828F-4263-A338-3D5C065E2A2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itle 1"/>
          <p:cNvSpPr txBox="1">
            <a:spLocks noGrp="1"/>
          </p:cNvSpPr>
          <p:nvPr>
            <p:ph type="title"/>
          </p:nvPr>
        </p:nvSpPr>
        <p:spPr>
          <a:xfrm>
            <a:off x="1295400" y="1761066"/>
            <a:ext cx="9590552" cy="1828814"/>
          </a:xfrm>
          <a:prstGeom prst="rect">
            <a:avLst/>
          </a:prstGeom>
        </p:spPr>
        <p:txBody>
          <a:bodyPr/>
          <a:lstStyle/>
          <a:p>
            <a:r>
              <a:rPr lang="en-US" dirty="0"/>
              <a:t>Clustering Analysis</a:t>
            </a:r>
            <a:endParaRPr dirty="0"/>
          </a:p>
        </p:txBody>
      </p:sp>
      <p:sp>
        <p:nvSpPr>
          <p:cNvPr id="36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156DC886-B39B-492B-8E73-0B51BCCB95F4}"/>
              </a:ext>
            </a:extLst>
          </p:cNvPr>
          <p:cNvSpPr>
            <a:spLocks noGrp="1"/>
          </p:cNvSpPr>
          <p:nvPr>
            <p:ph type="sldNum" sz="quarter" idx="2"/>
          </p:nvPr>
        </p:nvSpPr>
        <p:spPr/>
        <p:txBody>
          <a:bodyPr/>
          <a:lstStyle/>
          <a:p>
            <a:fld id="{86CB4B4D-7CA3-9044-876B-883B54F8677D}" type="slidenum">
              <a:rPr lang="en-US" smtClean="0"/>
              <a:t>17</a:t>
            </a:fld>
            <a:endParaRPr lang="en-US"/>
          </a:p>
        </p:txBody>
      </p:sp>
      <p:pic>
        <p:nvPicPr>
          <p:cNvPr id="5" name="Graphic 4" descr="Network with solid fill">
            <a:extLst>
              <a:ext uri="{FF2B5EF4-FFF2-40B4-BE49-F238E27FC236}">
                <a16:creationId xmlns:a16="http://schemas.microsoft.com/office/drawing/2014/main" id="{0D02BA4F-9776-40F0-AB62-70CC69D907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75" y="100012"/>
            <a:ext cx="884699" cy="884699"/>
          </a:xfrm>
          <a:prstGeom prst="rect">
            <a:avLst/>
          </a:prstGeom>
        </p:spPr>
      </p:pic>
      <p:sp>
        <p:nvSpPr>
          <p:cNvPr id="6" name="Freeform: Shape 5">
            <a:extLst>
              <a:ext uri="{FF2B5EF4-FFF2-40B4-BE49-F238E27FC236}">
                <a16:creationId xmlns:a16="http://schemas.microsoft.com/office/drawing/2014/main" id="{F5135BE4-9C3D-4B8C-BAD4-476A2F7157EB}"/>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4A80E716-9683-4A8E-9CB4-C9BACDA7D0A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51F6915F-B36A-4F14-9894-3E57B9C1FB7F}"/>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EA6E6C7E-804B-4F85-B0D0-C7EA9196871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E0B13557-39A2-4E71-BE16-07F2A19DA4A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B585582A-B5E0-4FA6-9E94-808A797BA21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80CF1B3F-BEF4-4CC5-9D43-C628AA13F7F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A09DF765-4532-4CC4-B803-180F24CE943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27013877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Unsupervised Learning"/>
          <p:cNvSpPr txBox="1">
            <a:spLocks noGrp="1"/>
          </p:cNvSpPr>
          <p:nvPr>
            <p:ph type="title"/>
          </p:nvPr>
        </p:nvSpPr>
        <p:spPr>
          <a:prstGeom prst="rect">
            <a:avLst/>
          </a:prstGeom>
        </p:spPr>
        <p:txBody>
          <a:bodyPr/>
          <a:lstStyle/>
          <a:p>
            <a:r>
              <a:t>Unsupervised Learning</a:t>
            </a:r>
          </a:p>
        </p:txBody>
      </p:sp>
      <p:sp>
        <p:nvSpPr>
          <p:cNvPr id="389" name="Because we are investigating the validity of mountain bike categories, one approach is to treat this dataset as unsupervised, stripping the bikes of their labels."/>
          <p:cNvSpPr txBox="1">
            <a:spLocks noGrp="1"/>
          </p:cNvSpPr>
          <p:nvPr>
            <p:ph type="body" idx="1"/>
          </p:nvPr>
        </p:nvSpPr>
        <p:spPr>
          <a:xfrm>
            <a:off x="913794" y="2076451"/>
            <a:ext cx="10353763" cy="968502"/>
          </a:xfrm>
          <a:prstGeom prst="rect">
            <a:avLst/>
          </a:prstGeom>
        </p:spPr>
        <p:txBody>
          <a:bodyPr/>
          <a:lstStyle/>
          <a:p>
            <a:pPr marL="36901" indent="0">
              <a:buNone/>
            </a:pPr>
            <a:r>
              <a:rPr dirty="0"/>
              <a:t>Because we are investigating the validity of mountain bike categories, one approach is to treat this dataset as unsupervised, stripping the bikes of their labels.</a:t>
            </a:r>
            <a:endParaRPr lang="en-US" dirty="0"/>
          </a:p>
          <a:p>
            <a:pPr marL="36901" indent="0">
              <a:buNone/>
            </a:pPr>
            <a:endParaRPr lang="en-US" dirty="0"/>
          </a:p>
        </p:txBody>
      </p:sp>
      <p:sp>
        <p:nvSpPr>
          <p:cNvPr id="5" name="TextBox 4">
            <a:extLst>
              <a:ext uri="{FF2B5EF4-FFF2-40B4-BE49-F238E27FC236}">
                <a16:creationId xmlns:a16="http://schemas.microsoft.com/office/drawing/2014/main" id="{A12EC37C-3735-41B2-A819-14CC247B1DB8}"/>
              </a:ext>
            </a:extLst>
          </p:cNvPr>
          <p:cNvSpPr txBox="1"/>
          <p:nvPr/>
        </p:nvSpPr>
        <p:spPr>
          <a:xfrm>
            <a:off x="913793" y="3641533"/>
            <a:ext cx="10353763" cy="2213372"/>
          </a:xfrm>
          <a:prstGeom prst="roundRect">
            <a:avLst/>
          </a:prstGeom>
          <a:solidFill>
            <a:srgbClr val="F4EDD8"/>
          </a:solidFill>
          <a:ln w="12700" cap="flat">
            <a:solidFill>
              <a:schemeClr val="accent5">
                <a:lumMod val="60000"/>
                <a:lumOff val="40000"/>
              </a:schemeClr>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wrap="square">
            <a:spAutoFit/>
          </a:bodyPr>
          <a:lstStyle/>
          <a:p>
            <a:pPr marL="36901" indent="0" algn="ctr">
              <a:buNone/>
            </a:pPr>
            <a:r>
              <a:rPr lang="en-US" sz="2800" b="1" dirty="0">
                <a:solidFill>
                  <a:schemeClr val="accent5">
                    <a:lumMod val="50000"/>
                  </a:schemeClr>
                </a:solidFill>
              </a:rPr>
              <a:t>Hypothesis: </a:t>
            </a:r>
          </a:p>
          <a:p>
            <a:pPr marL="36901" indent="0" algn="ctr">
              <a:buNone/>
            </a:pPr>
            <a:r>
              <a:rPr lang="en-US" sz="2400" b="1" dirty="0">
                <a:solidFill>
                  <a:schemeClr val="accent5">
                    <a:lumMod val="75000"/>
                  </a:schemeClr>
                </a:solidFill>
              </a:rPr>
              <a:t>Applying our own clustering algorithms will either give us a different set of clusters (rather than the 5 pre-ordained categories) OR will not provide clearly defined clusters, leading us to believe that the bikes are actually created on a spectrum and cannot be grouped into one of the 5 pre-ordained categories.</a:t>
            </a:r>
          </a:p>
        </p:txBody>
      </p:sp>
      <p:sp>
        <p:nvSpPr>
          <p:cNvPr id="3" name="Slide Number Placeholder 2">
            <a:extLst>
              <a:ext uri="{FF2B5EF4-FFF2-40B4-BE49-F238E27FC236}">
                <a16:creationId xmlns:a16="http://schemas.microsoft.com/office/drawing/2014/main" id="{7632D313-3EC7-492F-B860-ED01E20D4B3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Freeform: Shape 6">
            <a:extLst>
              <a:ext uri="{FF2B5EF4-FFF2-40B4-BE49-F238E27FC236}">
                <a16:creationId xmlns:a16="http://schemas.microsoft.com/office/drawing/2014/main" id="{A005D462-385E-41B5-B03C-49A6F9CA9F9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5BF00151-0721-4708-AFB9-BA11EEE21F7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8DB47D0A-6928-4C89-A5BE-5F2E84262C82}"/>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0" name="Freeform: Shape 9">
            <a:extLst>
              <a:ext uri="{FF2B5EF4-FFF2-40B4-BE49-F238E27FC236}">
                <a16:creationId xmlns:a16="http://schemas.microsoft.com/office/drawing/2014/main" id="{9BF8A9DD-BB34-4571-8773-C43ABE3697EB}"/>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1" name="Graphic 10" descr="Document with solid fill">
            <a:extLst>
              <a:ext uri="{FF2B5EF4-FFF2-40B4-BE49-F238E27FC236}">
                <a16:creationId xmlns:a16="http://schemas.microsoft.com/office/drawing/2014/main" id="{F361D070-A89B-41CC-B2FA-F2EB3D6D12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2" name="Graphic 11" descr="Network with solid fill">
            <a:extLst>
              <a:ext uri="{FF2B5EF4-FFF2-40B4-BE49-F238E27FC236}">
                <a16:creationId xmlns:a16="http://schemas.microsoft.com/office/drawing/2014/main" id="{EBBA37EE-0020-4B15-B64E-2A34FDBBABF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3" name="Graphic 12" descr="Research with solid fill">
            <a:extLst>
              <a:ext uri="{FF2B5EF4-FFF2-40B4-BE49-F238E27FC236}">
                <a16:creationId xmlns:a16="http://schemas.microsoft.com/office/drawing/2014/main" id="{B5633466-2811-4B48-82A0-0471CB59EE7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4" name="Graphic 13" descr="Teacher with solid fill">
            <a:extLst>
              <a:ext uri="{FF2B5EF4-FFF2-40B4-BE49-F238E27FC236}">
                <a16:creationId xmlns:a16="http://schemas.microsoft.com/office/drawing/2014/main" id="{10F5A083-4470-4B48-96E0-89F122A7B41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Kmeans Clustering"/>
          <p:cNvSpPr txBox="1">
            <a:spLocks noGrp="1"/>
          </p:cNvSpPr>
          <p:nvPr>
            <p:ph type="title"/>
          </p:nvPr>
        </p:nvSpPr>
        <p:spPr>
          <a:prstGeom prst="rect">
            <a:avLst/>
          </a:prstGeom>
        </p:spPr>
        <p:txBody>
          <a:bodyPr/>
          <a:lstStyle/>
          <a:p>
            <a:r>
              <a:rPr dirty="0"/>
              <a:t>K</a:t>
            </a:r>
            <a:r>
              <a:rPr lang="en-US" dirty="0"/>
              <a:t>-</a:t>
            </a:r>
            <a:r>
              <a:rPr dirty="0"/>
              <a:t>means Clustering</a:t>
            </a:r>
          </a:p>
        </p:txBody>
      </p:sp>
      <p:sp>
        <p:nvSpPr>
          <p:cNvPr id="392" name="Standard scaled data so that each variable is mean centered with standard deviation = 1.…"/>
          <p:cNvSpPr txBox="1">
            <a:spLocks noGrp="1"/>
          </p:cNvSpPr>
          <p:nvPr>
            <p:ph type="body" sz="half" idx="1"/>
          </p:nvPr>
        </p:nvSpPr>
        <p:spPr>
          <a:xfrm>
            <a:off x="913794" y="2076449"/>
            <a:ext cx="4838717" cy="3714750"/>
          </a:xfrm>
          <a:prstGeom prst="rect">
            <a:avLst/>
          </a:prstGeom>
        </p:spPr>
        <p:txBody>
          <a:bodyPr>
            <a:normAutofit lnSpcReduction="10000"/>
          </a:bodyPr>
          <a:lstStyle/>
          <a:p>
            <a:pPr marL="377955" indent="-342900" defTabSz="434340">
              <a:spcBef>
                <a:spcPts val="500"/>
              </a:spcBef>
              <a:buFont typeface="Arial" panose="020B0604020202020204" pitchFamily="34" charset="0"/>
              <a:buChar char="•"/>
              <a:defRPr sz="2185">
                <a:effectLst>
                  <a:outerShdw blurRad="12065" dist="24130" dir="14640000" rotWithShape="0">
                    <a:srgbClr val="000000">
                      <a:alpha val="30000"/>
                    </a:srgbClr>
                  </a:outerShdw>
                </a:effectLst>
              </a:defRPr>
            </a:pPr>
            <a:r>
              <a:rPr dirty="0"/>
              <a:t>Standard scaled data so that each variable is mean centered with standard deviation = 1</a:t>
            </a:r>
          </a:p>
          <a:p>
            <a:pPr marL="377955" indent="-342900" defTabSz="434340">
              <a:spcBef>
                <a:spcPts val="500"/>
              </a:spcBef>
              <a:buFont typeface="Arial" panose="020B0604020202020204" pitchFamily="34" charset="0"/>
              <a:buChar char="•"/>
              <a:defRPr sz="2185">
                <a:effectLst>
                  <a:outerShdw blurRad="12065" dist="24130" dir="14640000" rotWithShape="0">
                    <a:srgbClr val="000000">
                      <a:alpha val="30000"/>
                    </a:srgbClr>
                  </a:outerShdw>
                </a:effectLst>
              </a:defRPr>
            </a:pPr>
            <a:r>
              <a:rPr dirty="0"/>
              <a:t>Measuring goodness of fit using Total Sum of Euclidean Distances from each point to assigned cluster center</a:t>
            </a:r>
          </a:p>
          <a:p>
            <a:pPr marL="377955" indent="-342900" defTabSz="434340">
              <a:spcBef>
                <a:spcPts val="500"/>
              </a:spcBef>
              <a:buFont typeface="Arial" panose="020B0604020202020204" pitchFamily="34" charset="0"/>
              <a:buChar char="•"/>
              <a:defRPr sz="2185">
                <a:effectLst>
                  <a:outerShdw blurRad="12065" dist="24130" dir="14640000" rotWithShape="0">
                    <a:srgbClr val="000000">
                      <a:alpha val="30000"/>
                    </a:srgbClr>
                  </a:outerShdw>
                </a:effectLst>
              </a:defRPr>
            </a:pPr>
            <a:r>
              <a:rPr dirty="0"/>
              <a:t>Expected decrease in total distance with more cluster centers</a:t>
            </a:r>
          </a:p>
          <a:p>
            <a:pPr marL="377955" indent="-342900" defTabSz="434340">
              <a:spcBef>
                <a:spcPts val="500"/>
              </a:spcBef>
              <a:buFont typeface="Arial" panose="020B0604020202020204" pitchFamily="34" charset="0"/>
              <a:buChar char="•"/>
              <a:defRPr sz="2185">
                <a:effectLst>
                  <a:outerShdw blurRad="12065" dist="24130" dir="14640000" rotWithShape="0">
                    <a:srgbClr val="000000">
                      <a:alpha val="30000"/>
                    </a:srgbClr>
                  </a:outerShdw>
                </a:effectLst>
              </a:defRPr>
            </a:pPr>
            <a:r>
              <a:rPr lang="en-US" dirty="0"/>
              <a:t>Difficult to discern an exact “elbow” in the chart</a:t>
            </a:r>
            <a:endParaRPr dirty="0"/>
          </a:p>
        </p:txBody>
      </p:sp>
      <p:pic>
        <p:nvPicPr>
          <p:cNvPr id="4098" name="Picture 2">
            <a:extLst>
              <a:ext uri="{FF2B5EF4-FFF2-40B4-BE49-F238E27FC236}">
                <a16:creationId xmlns:a16="http://schemas.microsoft.com/office/drawing/2014/main" id="{10E10393-6E8D-44D7-90AE-CFEC4B22C9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6688" y="1897252"/>
            <a:ext cx="5931368" cy="3954245"/>
          </a:xfrm>
          <a:prstGeom prst="rect">
            <a:avLst/>
          </a:prstGeom>
          <a:noFill/>
          <a:ln>
            <a:solidFill>
              <a:schemeClr val="accent5">
                <a:lumMod val="20000"/>
                <a:lumOff val="80000"/>
              </a:schemeClr>
            </a:solidFill>
          </a:ln>
          <a:effectLst>
            <a:outerShdw blurRad="50800" dist="38100" dir="2700000" algn="tl" rotWithShape="0">
              <a:schemeClr val="tx2">
                <a:lumMod val="20000"/>
                <a:lumOff val="80000"/>
                <a:alpha val="40000"/>
              </a:schemeClr>
            </a:outerShdw>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349ED1A-722F-42A1-ACA8-17771B2C242D}"/>
              </a:ext>
            </a:extLst>
          </p:cNvPr>
          <p:cNvSpPr>
            <a:spLocks noGrp="1"/>
          </p:cNvSpPr>
          <p:nvPr>
            <p:ph type="sldNum" sz="quarter" idx="2"/>
          </p:nvPr>
        </p:nvSpPr>
        <p:spPr/>
        <p:txBody>
          <a:bodyPr/>
          <a:lstStyle/>
          <a:p>
            <a:fld id="{86CB4B4D-7CA3-9044-876B-883B54F8677D}" type="slidenum">
              <a:rPr lang="en-US" smtClean="0"/>
              <a:t>19</a:t>
            </a:fld>
            <a:endParaRPr lang="en-US"/>
          </a:p>
        </p:txBody>
      </p:sp>
      <p:sp>
        <p:nvSpPr>
          <p:cNvPr id="7" name="Freeform: Shape 6">
            <a:extLst>
              <a:ext uri="{FF2B5EF4-FFF2-40B4-BE49-F238E27FC236}">
                <a16:creationId xmlns:a16="http://schemas.microsoft.com/office/drawing/2014/main" id="{3B6244E0-D523-4180-A6B2-551DD793343C}"/>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F1580657-BF5A-4B72-9F4F-25E675FE9354}"/>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314742FD-BD97-42BC-9D3A-85F3C335BA56}"/>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0" name="Freeform: Shape 9">
            <a:extLst>
              <a:ext uri="{FF2B5EF4-FFF2-40B4-BE49-F238E27FC236}">
                <a16:creationId xmlns:a16="http://schemas.microsoft.com/office/drawing/2014/main" id="{03CEF5FD-4774-4D01-AC1F-8C2C206270B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1" name="Graphic 10" descr="Document with solid fill">
            <a:extLst>
              <a:ext uri="{FF2B5EF4-FFF2-40B4-BE49-F238E27FC236}">
                <a16:creationId xmlns:a16="http://schemas.microsoft.com/office/drawing/2014/main" id="{0DEFA8F5-2DAB-4384-9786-C6335F8DC03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2" name="Graphic 11" descr="Network with solid fill">
            <a:extLst>
              <a:ext uri="{FF2B5EF4-FFF2-40B4-BE49-F238E27FC236}">
                <a16:creationId xmlns:a16="http://schemas.microsoft.com/office/drawing/2014/main" id="{4699345D-4294-4838-9617-5222156BD91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3" name="Graphic 12" descr="Research with solid fill">
            <a:extLst>
              <a:ext uri="{FF2B5EF4-FFF2-40B4-BE49-F238E27FC236}">
                <a16:creationId xmlns:a16="http://schemas.microsoft.com/office/drawing/2014/main" id="{31B00259-B3F2-46E4-A73A-422D1022E72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4" name="Graphic 13" descr="Teacher with solid fill">
            <a:extLst>
              <a:ext uri="{FF2B5EF4-FFF2-40B4-BE49-F238E27FC236}">
                <a16:creationId xmlns:a16="http://schemas.microsoft.com/office/drawing/2014/main" id="{A1178E72-0A13-427C-B99F-E89B2773C5F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extLst>
              <a:ext uri="{BEBA8EAE-BF5A-486C-A8C5-ECC9F3942E4B}">
                <a14:imgProps xmlns:a14="http://schemas.microsoft.com/office/drawing/2010/main">
                  <a14:imgLayer r:embed="rId3">
                    <a14:imgEffect>
                      <a14:artisticPlasticWrap trans="74000" smoothness="4"/>
                    </a14:imgEffect>
                  </a14:imgLayer>
                </a14:imgProps>
              </a:ext>
            </a:extLst>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6" name="Summary Zoom 5">
                <a:extLst>
                  <a:ext uri="{FF2B5EF4-FFF2-40B4-BE49-F238E27FC236}">
                    <a16:creationId xmlns:a16="http://schemas.microsoft.com/office/drawing/2014/main" id="{66CFC478-D1B7-4993-913D-2957456F7022}"/>
                  </a:ext>
                </a:extLst>
              </p:cNvPr>
              <p:cNvGraphicFramePr>
                <a:graphicFrameLocks noChangeAspect="1"/>
              </p:cNvGraphicFramePr>
              <p:nvPr>
                <p:extLst>
                  <p:ext uri="{D42A27DB-BD31-4B8C-83A1-F6EECF244321}">
                    <p14:modId xmlns:p14="http://schemas.microsoft.com/office/powerpoint/2010/main" val="585305952"/>
                  </p:ext>
                </p:extLst>
              </p:nvPr>
            </p:nvGraphicFramePr>
            <p:xfrm>
              <a:off x="2032000" y="719666"/>
              <a:ext cx="8128000" cy="5418667"/>
            </p:xfrm>
            <a:graphic>
              <a:graphicData uri="http://schemas.microsoft.com/office/powerpoint/2016/summaryzoom">
                <psuz:summaryZm>
                  <psuz:summaryZmObj sectionId="{130AEE46-81B5-4D0D-9DE6-F91BCB04D43A}">
                    <psuz:zmPr id="{1900B211-15E4-4EC7-A0C1-9A8704E5FA74}" transitionDur="1000">
                      <p166:blipFill xmlns:p166="http://schemas.microsoft.com/office/powerpoint/2016/6/main">
                        <a:blip r:embed="rId4"/>
                        <a:stretch>
                          <a:fillRect/>
                        </a:stretch>
                      </p166:blipFill>
                      <p166:spPr xmlns:p166="http://schemas.microsoft.com/office/powerpoint/2016/6/main">
                        <a:xfrm>
                          <a:off x="337820" y="583354"/>
                          <a:ext cx="3657600" cy="2057400"/>
                        </a:xfrm>
                        <a:prstGeom prst="roundRect">
                          <a:avLst>
                            <a:gd name="adj" fmla="val 8594"/>
                          </a:avLst>
                        </a:prstGeom>
                        <a:solidFill>
                          <a:srgbClr val="FFFFFF">
                            <a:shade val="85000"/>
                          </a:srgbClr>
                        </a:solidFill>
                        <a:ln>
                          <a:solidFill>
                            <a:schemeClr val="accent5">
                              <a:lumMod val="60000"/>
                              <a:lumOff val="40000"/>
                            </a:schemeClr>
                          </a:solidFill>
                        </a:ln>
                        <a:effectLst>
                          <a:outerShdw blurRad="50800" dist="38100" dir="2700000" algn="tl" rotWithShape="0">
                            <a:schemeClr val="accent5">
                              <a:lumMod val="20000"/>
                              <a:lumOff val="80000"/>
                              <a:alpha val="40000"/>
                            </a:schemeClr>
                          </a:outerShdw>
                        </a:effectLst>
                      </p166:spPr>
                    </psuz:zmPr>
                  </psuz:summaryZmObj>
                  <psuz:summaryZmObj sectionId="{9FFBA871-2885-4A27-9D52-1E1E8DBAC9FB}">
                    <psuz:zmPr id="{5B0F027A-9199-4517-A6DA-17760F54A95D}" transitionDur="1000">
                      <p166:blipFill xmlns:p166="http://schemas.microsoft.com/office/powerpoint/2016/6/main">
                        <a:blip r:embed="rId5"/>
                        <a:stretch>
                          <a:fillRect/>
                        </a:stretch>
                      </p166:blipFill>
                      <p166:spPr xmlns:p166="http://schemas.microsoft.com/office/powerpoint/2016/6/main">
                        <a:xfrm>
                          <a:off x="4132580" y="583354"/>
                          <a:ext cx="3657600" cy="2057400"/>
                        </a:xfrm>
                        <a:prstGeom prst="roundRect">
                          <a:avLst>
                            <a:gd name="adj" fmla="val 8594"/>
                          </a:avLst>
                        </a:prstGeom>
                        <a:solidFill>
                          <a:srgbClr val="FFFFFF">
                            <a:shade val="85000"/>
                          </a:srgbClr>
                        </a:solidFill>
                        <a:ln>
                          <a:solidFill>
                            <a:schemeClr val="accent5">
                              <a:lumMod val="60000"/>
                              <a:lumOff val="40000"/>
                            </a:schemeClr>
                          </a:solidFill>
                        </a:ln>
                        <a:effectLst>
                          <a:outerShdw blurRad="50800" dist="38100" dir="2700000" algn="tl" rotWithShape="0">
                            <a:schemeClr val="accent5">
                              <a:lumMod val="20000"/>
                              <a:lumOff val="80000"/>
                              <a:alpha val="40000"/>
                            </a:schemeClr>
                          </a:outerShdw>
                        </a:effectLst>
                      </p166:spPr>
                    </psuz:zmPr>
                  </psuz:summaryZmObj>
                  <psuz:summaryZmObj sectionId="{6925F910-B045-4B9D-BA8B-BC2521D58CB8}">
                    <psuz:zmPr id="{FD1F5D1C-3000-4491-A509-5CF677492C6A}" transitionDur="1000">
                      <p166:blipFill xmlns:p166="http://schemas.microsoft.com/office/powerpoint/2016/6/main">
                        <a:blip r:embed="rId6"/>
                        <a:stretch>
                          <a:fillRect/>
                        </a:stretch>
                      </p166:blipFill>
                      <p166:spPr xmlns:p166="http://schemas.microsoft.com/office/powerpoint/2016/6/main">
                        <a:xfrm>
                          <a:off x="337820" y="2777914"/>
                          <a:ext cx="3657600" cy="2057400"/>
                        </a:xfrm>
                        <a:prstGeom prst="roundRect">
                          <a:avLst>
                            <a:gd name="adj" fmla="val 8594"/>
                          </a:avLst>
                        </a:prstGeom>
                        <a:solidFill>
                          <a:srgbClr val="FFFFFF">
                            <a:shade val="85000"/>
                          </a:srgbClr>
                        </a:solidFill>
                        <a:ln>
                          <a:solidFill>
                            <a:schemeClr val="accent5">
                              <a:lumMod val="60000"/>
                              <a:lumOff val="40000"/>
                            </a:schemeClr>
                          </a:solidFill>
                        </a:ln>
                        <a:effectLst>
                          <a:outerShdw blurRad="50800" dist="38100" dir="2700000" algn="tl" rotWithShape="0">
                            <a:schemeClr val="accent5">
                              <a:lumMod val="20000"/>
                              <a:lumOff val="80000"/>
                              <a:alpha val="40000"/>
                            </a:schemeClr>
                          </a:outerShdw>
                        </a:effectLst>
                      </p166:spPr>
                    </psuz:zmPr>
                  </psuz:summaryZmObj>
                  <psuz:summaryZmObj sectionId="{34F6EDE6-440F-4C50-8ABD-FAF3F86D1CEC}">
                    <psuz:zmPr id="{62C37DD8-4C5C-4C7B-BD97-C9699F8416A8}" transitionDur="1000">
                      <p166:blipFill xmlns:p166="http://schemas.microsoft.com/office/powerpoint/2016/6/main">
                        <a:blip r:embed="rId7"/>
                        <a:stretch>
                          <a:fillRect/>
                        </a:stretch>
                      </p166:blipFill>
                      <p166:spPr xmlns:p166="http://schemas.microsoft.com/office/powerpoint/2016/6/main">
                        <a:xfrm>
                          <a:off x="4132580" y="2777914"/>
                          <a:ext cx="3657600" cy="2057400"/>
                        </a:xfrm>
                        <a:prstGeom prst="roundRect">
                          <a:avLst>
                            <a:gd name="adj" fmla="val 8594"/>
                          </a:avLst>
                        </a:prstGeom>
                        <a:solidFill>
                          <a:srgbClr val="FFFFFF">
                            <a:shade val="85000"/>
                          </a:srgbClr>
                        </a:solidFill>
                        <a:ln>
                          <a:solidFill>
                            <a:schemeClr val="accent5">
                              <a:lumMod val="60000"/>
                              <a:lumOff val="40000"/>
                            </a:schemeClr>
                          </a:solidFill>
                        </a:ln>
                        <a:effectLst>
                          <a:outerShdw blurRad="50800" dist="38100" dir="2700000" algn="tl" rotWithShape="0">
                            <a:schemeClr val="accent5">
                              <a:lumMod val="20000"/>
                              <a:lumOff val="80000"/>
                              <a:alpha val="40000"/>
                            </a:schemeClr>
                          </a:outerShdw>
                        </a:effectLst>
                      </p166:spPr>
                    </psuz:zmPr>
                  </psuz:summaryZmObj>
                  <psuz:gridLayout/>
                </psuz:summaryZm>
              </a:graphicData>
            </a:graphic>
          </p:graphicFrame>
        </mc:Choice>
        <mc:Fallback>
          <p:grpSp>
            <p:nvGrpSpPr>
              <p:cNvPr id="6" name="Summary Zoom 5">
                <a:extLst>
                  <a:ext uri="{FF2B5EF4-FFF2-40B4-BE49-F238E27FC236}">
                    <a16:creationId xmlns:a16="http://schemas.microsoft.com/office/drawing/2014/main" id="{66CFC478-D1B7-4993-913D-2957456F7022}"/>
                  </a:ext>
                </a:extLst>
              </p:cNvPr>
              <p:cNvGrpSpPr>
                <a:grpSpLocks noGrp="1" noUngrp="1" noRot="1" noChangeAspect="1" noMove="1" noResize="1"/>
              </p:cNvGrpSpPr>
              <p:nvPr/>
            </p:nvGrpSpPr>
            <p:grpSpPr>
              <a:xfrm>
                <a:off x="2032000" y="719666"/>
                <a:ext cx="8128000" cy="5418667"/>
                <a:chOff x="2032000" y="719666"/>
                <a:chExt cx="8128000" cy="5418667"/>
              </a:xfrm>
            </p:grpSpPr>
            <p:pic>
              <p:nvPicPr>
                <p:cNvPr id="7" name="Picture 7">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369820" y="1303020"/>
                  <a:ext cx="3657600" cy="2057400"/>
                </a:xfrm>
                <a:prstGeom prst="roundRect">
                  <a:avLst>
                    <a:gd name="adj" fmla="val 8594"/>
                  </a:avLst>
                </a:prstGeom>
                <a:solidFill>
                  <a:srgbClr val="FFFFFF">
                    <a:shade val="85000"/>
                  </a:srgbClr>
                </a:solidFill>
                <a:ln>
                  <a:solidFill>
                    <a:schemeClr val="accent5">
                      <a:lumMod val="60000"/>
                      <a:lumOff val="40000"/>
                    </a:schemeClr>
                  </a:solidFill>
                </a:ln>
                <a:effectLst>
                  <a:outerShdw blurRad="50800" dist="38100" dir="2700000" algn="tl" rotWithShape="0">
                    <a:schemeClr val="accent5">
                      <a:lumMod val="20000"/>
                      <a:lumOff val="80000"/>
                      <a:alpha val="40000"/>
                    </a:schemeClr>
                  </a:outerShdw>
                </a:effectLst>
              </p:spPr>
            </p:pic>
            <p:pic>
              <p:nvPicPr>
                <p:cNvPr id="8" name="Picture 8">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64580" y="1303020"/>
                  <a:ext cx="3657600" cy="2057400"/>
                </a:xfrm>
                <a:prstGeom prst="roundRect">
                  <a:avLst>
                    <a:gd name="adj" fmla="val 8594"/>
                  </a:avLst>
                </a:prstGeom>
                <a:solidFill>
                  <a:srgbClr val="FFFFFF">
                    <a:shade val="85000"/>
                  </a:srgbClr>
                </a:solidFill>
                <a:ln>
                  <a:solidFill>
                    <a:schemeClr val="accent5">
                      <a:lumMod val="60000"/>
                      <a:lumOff val="40000"/>
                    </a:schemeClr>
                  </a:solidFill>
                </a:ln>
                <a:effectLst>
                  <a:outerShdw blurRad="50800" dist="38100" dir="2700000" algn="tl" rotWithShape="0">
                    <a:schemeClr val="accent5">
                      <a:lumMod val="20000"/>
                      <a:lumOff val="80000"/>
                      <a:alpha val="40000"/>
                    </a:schemeClr>
                  </a:outerShdw>
                </a:effectLst>
              </p:spPr>
            </p:pic>
            <p:pic>
              <p:nvPicPr>
                <p:cNvPr id="9" name="Picture 9">
                  <a:hlinkClick r:id="rId10"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2369820" y="3497580"/>
                  <a:ext cx="3657600" cy="2057400"/>
                </a:xfrm>
                <a:prstGeom prst="roundRect">
                  <a:avLst>
                    <a:gd name="adj" fmla="val 8594"/>
                  </a:avLst>
                </a:prstGeom>
                <a:solidFill>
                  <a:srgbClr val="FFFFFF">
                    <a:shade val="85000"/>
                  </a:srgbClr>
                </a:solidFill>
                <a:ln>
                  <a:solidFill>
                    <a:schemeClr val="accent5">
                      <a:lumMod val="60000"/>
                      <a:lumOff val="40000"/>
                    </a:schemeClr>
                  </a:solidFill>
                </a:ln>
                <a:effectLst>
                  <a:outerShdw blurRad="50800" dist="38100" dir="2700000" algn="tl" rotWithShape="0">
                    <a:schemeClr val="accent5">
                      <a:lumMod val="20000"/>
                      <a:lumOff val="80000"/>
                      <a:alpha val="40000"/>
                    </a:schemeClr>
                  </a:outerShdw>
                </a:effectLst>
              </p:spPr>
            </p:pic>
            <p:pic>
              <p:nvPicPr>
                <p:cNvPr id="10" name="Picture 10">
                  <a:hlinkClick r:id="rId11"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6164580" y="3497580"/>
                  <a:ext cx="3657600" cy="2057400"/>
                </a:xfrm>
                <a:prstGeom prst="roundRect">
                  <a:avLst>
                    <a:gd name="adj" fmla="val 8594"/>
                  </a:avLst>
                </a:prstGeom>
                <a:solidFill>
                  <a:srgbClr val="FFFFFF">
                    <a:shade val="85000"/>
                  </a:srgbClr>
                </a:solidFill>
                <a:ln>
                  <a:solidFill>
                    <a:schemeClr val="accent5">
                      <a:lumMod val="60000"/>
                      <a:lumOff val="40000"/>
                    </a:schemeClr>
                  </a:solidFill>
                </a:ln>
                <a:effectLst>
                  <a:outerShdw blurRad="50800" dist="38100" dir="2700000" algn="tl" rotWithShape="0">
                    <a:schemeClr val="accent5">
                      <a:lumMod val="20000"/>
                      <a:lumOff val="80000"/>
                      <a:alpha val="40000"/>
                    </a:schemeClr>
                  </a:outerShdw>
                </a:effectLst>
              </p:spPr>
            </p:pic>
          </p:grpSp>
        </mc:Fallback>
      </mc:AlternateContent>
      <p:grpSp>
        <p:nvGrpSpPr>
          <p:cNvPr id="25" name="Group 24">
            <a:extLst>
              <a:ext uri="{FF2B5EF4-FFF2-40B4-BE49-F238E27FC236}">
                <a16:creationId xmlns:a16="http://schemas.microsoft.com/office/drawing/2014/main" id="{D59BD8C3-2862-4043-9475-E89C20CBEB4D}"/>
              </a:ext>
            </a:extLst>
          </p:cNvPr>
          <p:cNvGrpSpPr/>
          <p:nvPr/>
        </p:nvGrpSpPr>
        <p:grpSpPr>
          <a:xfrm>
            <a:off x="9664584" y="162848"/>
            <a:ext cx="2289292" cy="247491"/>
            <a:chOff x="3682883" y="5822661"/>
            <a:chExt cx="6588357" cy="712254"/>
          </a:xfrm>
        </p:grpSpPr>
        <p:grpSp>
          <p:nvGrpSpPr>
            <p:cNvPr id="20" name="Group 19">
              <a:extLst>
                <a:ext uri="{FF2B5EF4-FFF2-40B4-BE49-F238E27FC236}">
                  <a16:creationId xmlns:a16="http://schemas.microsoft.com/office/drawing/2014/main" id="{76CBDC65-6084-46AE-B680-0EBC8D56256E}"/>
                </a:ext>
              </a:extLst>
            </p:cNvPr>
            <p:cNvGrpSpPr/>
            <p:nvPr/>
          </p:nvGrpSpPr>
          <p:grpSpPr>
            <a:xfrm>
              <a:off x="3682883" y="5822661"/>
              <a:ext cx="6588357" cy="712254"/>
              <a:chOff x="3682883" y="5822661"/>
              <a:chExt cx="6588357" cy="712254"/>
            </a:xfrm>
            <a:solidFill>
              <a:schemeClr val="accent5"/>
            </a:solidFill>
          </p:grpSpPr>
          <p:sp>
            <p:nvSpPr>
              <p:cNvPr id="21" name="Freeform: Shape 20">
                <a:extLst>
                  <a:ext uri="{FF2B5EF4-FFF2-40B4-BE49-F238E27FC236}">
                    <a16:creationId xmlns:a16="http://schemas.microsoft.com/office/drawing/2014/main" id="{DBCED464-3717-41DB-9D36-3B2397CF45FD}"/>
                  </a:ext>
                </a:extLst>
              </p:cNvPr>
              <p:cNvSpPr/>
              <p:nvPr/>
            </p:nvSpPr>
            <p:spPr>
              <a:xfrm>
                <a:off x="3682883"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22" name="Freeform: Shape 21">
                <a:extLst>
                  <a:ext uri="{FF2B5EF4-FFF2-40B4-BE49-F238E27FC236}">
                    <a16:creationId xmlns:a16="http://schemas.microsoft.com/office/drawing/2014/main" id="{20230115-94C0-4664-8C5C-9113A63D6616}"/>
                  </a:ext>
                </a:extLst>
              </p:cNvPr>
              <p:cNvSpPr/>
              <p:nvPr/>
            </p:nvSpPr>
            <p:spPr>
              <a:xfrm>
                <a:off x="5285457"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23" name="Freeform: Shape 22">
                <a:extLst>
                  <a:ext uri="{FF2B5EF4-FFF2-40B4-BE49-F238E27FC236}">
                    <a16:creationId xmlns:a16="http://schemas.microsoft.com/office/drawing/2014/main" id="{91D5F5B4-A5A7-4927-A80C-A5D8B8B30677}"/>
                  </a:ext>
                </a:extLst>
              </p:cNvPr>
              <p:cNvSpPr/>
              <p:nvPr/>
            </p:nvSpPr>
            <p:spPr>
              <a:xfrm>
                <a:off x="6888030"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24" name="Freeform: Shape 23">
                <a:extLst>
                  <a:ext uri="{FF2B5EF4-FFF2-40B4-BE49-F238E27FC236}">
                    <a16:creationId xmlns:a16="http://schemas.microsoft.com/office/drawing/2014/main" id="{6079DBFE-C3A7-4F2D-A7E2-094BA21B8D5E}"/>
                  </a:ext>
                </a:extLst>
              </p:cNvPr>
              <p:cNvSpPr/>
              <p:nvPr/>
            </p:nvSpPr>
            <p:spPr>
              <a:xfrm>
                <a:off x="8490603"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grpSp>
        <p:pic>
          <p:nvPicPr>
            <p:cNvPr id="12" name="Graphic 11" descr="Document with solid fill">
              <a:extLst>
                <a:ext uri="{FF2B5EF4-FFF2-40B4-BE49-F238E27FC236}">
                  <a16:creationId xmlns:a16="http://schemas.microsoft.com/office/drawing/2014/main" id="{9413CCA5-EFF0-4D8A-A22B-02A5FB4F264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87929" y="5847794"/>
              <a:ext cx="661988" cy="661988"/>
            </a:xfrm>
            <a:prstGeom prst="rect">
              <a:avLst/>
            </a:prstGeom>
          </p:spPr>
        </p:pic>
        <p:pic>
          <p:nvPicPr>
            <p:cNvPr id="14" name="Graphic 13" descr="Network with solid fill">
              <a:extLst>
                <a:ext uri="{FF2B5EF4-FFF2-40B4-BE49-F238E27FC236}">
                  <a16:creationId xmlns:a16="http://schemas.microsoft.com/office/drawing/2014/main" id="{41C34C62-560C-4C5F-BE35-A8BB485B0F2A}"/>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72689" y="5847794"/>
              <a:ext cx="661988" cy="661988"/>
            </a:xfrm>
            <a:prstGeom prst="rect">
              <a:avLst/>
            </a:prstGeom>
          </p:spPr>
        </p:pic>
        <p:pic>
          <p:nvPicPr>
            <p:cNvPr id="16" name="Graphic 15" descr="Research with solid fill">
              <a:extLst>
                <a:ext uri="{FF2B5EF4-FFF2-40B4-BE49-F238E27FC236}">
                  <a16:creationId xmlns:a16="http://schemas.microsoft.com/office/drawing/2014/main" id="{7DD503EA-CCE5-4486-B79F-15EF9946982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57448" y="5847794"/>
              <a:ext cx="661988" cy="661988"/>
            </a:xfrm>
            <a:prstGeom prst="rect">
              <a:avLst/>
            </a:prstGeom>
          </p:spPr>
        </p:pic>
        <p:pic>
          <p:nvPicPr>
            <p:cNvPr id="18" name="Graphic 17" descr="Teacher with solid fill">
              <a:extLst>
                <a:ext uri="{FF2B5EF4-FFF2-40B4-BE49-F238E27FC236}">
                  <a16:creationId xmlns:a16="http://schemas.microsoft.com/office/drawing/2014/main" id="{241665C9-3962-4D61-B9DD-E4969E9CD193}"/>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42207" y="5847794"/>
              <a:ext cx="661988" cy="661988"/>
            </a:xfrm>
            <a:prstGeom prst="rect">
              <a:avLst/>
            </a:prstGeom>
          </p:spPr>
        </p:pic>
      </p:grpSp>
    </p:spTree>
    <p:extLst>
      <p:ext uri="{BB962C8B-B14F-4D97-AF65-F5344CB8AC3E}">
        <p14:creationId xmlns:p14="http://schemas.microsoft.com/office/powerpoint/2010/main" val="121430706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luster Centers on Principle Components"/>
          <p:cNvSpPr txBox="1">
            <a:spLocks noGrp="1"/>
          </p:cNvSpPr>
          <p:nvPr>
            <p:ph type="title"/>
          </p:nvPr>
        </p:nvSpPr>
        <p:spPr>
          <a:xfrm>
            <a:off x="913794" y="609600"/>
            <a:ext cx="5146031" cy="1257300"/>
          </a:xfrm>
          <a:prstGeom prst="rect">
            <a:avLst/>
          </a:prstGeom>
        </p:spPr>
        <p:txBody>
          <a:bodyPr/>
          <a:lstStyle>
            <a:lvl1pPr defTabSz="402336">
              <a:defRPr sz="4048">
                <a:effectLst>
                  <a:outerShdw blurRad="11176" dist="22352" dir="14640000" rotWithShape="0">
                    <a:srgbClr val="000000">
                      <a:alpha val="30000"/>
                    </a:srgbClr>
                  </a:outerShdw>
                </a:effectLst>
              </a:defRPr>
            </a:lvl1pPr>
          </a:lstStyle>
          <a:p>
            <a:r>
              <a:t>Cluster Centers on Principle Components</a:t>
            </a:r>
          </a:p>
        </p:txBody>
      </p:sp>
      <p:sp>
        <p:nvSpPr>
          <p:cNvPr id="396" name="Visualizing cluster centers on 2 principle components…"/>
          <p:cNvSpPr txBox="1">
            <a:spLocks noGrp="1"/>
          </p:cNvSpPr>
          <p:nvPr>
            <p:ph type="body" sz="half" idx="1"/>
          </p:nvPr>
        </p:nvSpPr>
        <p:spPr>
          <a:xfrm>
            <a:off x="913794" y="2076449"/>
            <a:ext cx="5146031" cy="3714750"/>
          </a:xfrm>
          <a:prstGeom prst="rect">
            <a:avLst/>
          </a:prstGeom>
        </p:spPr>
        <p:txBody>
          <a:bodyPr/>
          <a:lstStyle/>
          <a:p>
            <a:pPr marL="377955" indent="-342900" defTabSz="434340">
              <a:spcBef>
                <a:spcPts val="500"/>
              </a:spcBef>
              <a:buFont typeface="Arial" panose="020B0604020202020204" pitchFamily="34" charset="0"/>
              <a:buChar char="•"/>
              <a:defRPr sz="2185">
                <a:effectLst>
                  <a:outerShdw blurRad="12065" dist="24130" dir="14640000" rotWithShape="0">
                    <a:srgbClr val="000000">
                      <a:alpha val="30000"/>
                    </a:srgbClr>
                  </a:outerShdw>
                </a:effectLst>
              </a:defRPr>
            </a:pPr>
            <a:r>
              <a:rPr dirty="0"/>
              <a:t>Visualizing cluster centers on 2 principle components</a:t>
            </a:r>
          </a:p>
          <a:p>
            <a:pPr marL="377955" indent="-342900" defTabSz="434340">
              <a:spcBef>
                <a:spcPts val="500"/>
              </a:spcBef>
              <a:buFont typeface="Arial" panose="020B0604020202020204" pitchFamily="34" charset="0"/>
              <a:buChar char="•"/>
              <a:defRPr sz="2185">
                <a:effectLst>
                  <a:outerShdw blurRad="12065" dist="24130" dir="14640000" rotWithShape="0">
                    <a:srgbClr val="000000">
                      <a:alpha val="30000"/>
                    </a:srgbClr>
                  </a:outerShdw>
                </a:effectLst>
              </a:defRPr>
            </a:pPr>
            <a:r>
              <a:rPr dirty="0"/>
              <a:t>‘All Mountain’ category completely overlapped between ‘Trail’ and ‘Enduro’</a:t>
            </a:r>
          </a:p>
          <a:p>
            <a:pPr marL="377955" indent="-342900" defTabSz="434340">
              <a:spcBef>
                <a:spcPts val="500"/>
              </a:spcBef>
              <a:buFont typeface="Arial" panose="020B0604020202020204" pitchFamily="34" charset="0"/>
              <a:buChar char="•"/>
              <a:defRPr sz="2185">
                <a:effectLst>
                  <a:outerShdw blurRad="12065" dist="24130" dir="14640000" rotWithShape="0">
                    <a:srgbClr val="000000">
                      <a:alpha val="30000"/>
                    </a:srgbClr>
                  </a:outerShdw>
                </a:effectLst>
              </a:defRPr>
            </a:pPr>
            <a:r>
              <a:rPr dirty="0"/>
              <a:t>Bottom two points are Nine brand bikes, which recommended size Medium, thus resulting in lower Reach measurements, which from above we see is a large factor in PC2</a:t>
            </a:r>
          </a:p>
        </p:txBody>
      </p:sp>
      <p:pic>
        <p:nvPicPr>
          <p:cNvPr id="397" name="PCA_clusters.jpg" descr="PCA_clusters.jpg"/>
          <p:cNvPicPr>
            <a:picLocks noChangeAspect="1"/>
          </p:cNvPicPr>
          <p:nvPr/>
        </p:nvPicPr>
        <p:blipFill>
          <a:blip r:embed="rId2"/>
          <a:srcRect t="7413" r="3719" b="1823"/>
          <a:stretch>
            <a:fillRect/>
          </a:stretch>
        </p:blipFill>
        <p:spPr>
          <a:xfrm>
            <a:off x="6329301" y="827256"/>
            <a:ext cx="5519799" cy="5203487"/>
          </a:xfrm>
          <a:prstGeom prst="rect">
            <a:avLst/>
          </a:prstGeom>
          <a:ln w="12700">
            <a:solidFill>
              <a:schemeClr val="accent5">
                <a:lumMod val="60000"/>
                <a:lumOff val="40000"/>
              </a:schemeClr>
            </a:solidFill>
            <a:miter lim="400000"/>
          </a:ln>
          <a:effectLst>
            <a:outerShdw blurRad="50800" dist="38100" dir="2700000" algn="tl" rotWithShape="0">
              <a:prstClr val="black">
                <a:alpha val="40000"/>
              </a:prstClr>
            </a:outerShdw>
          </a:effectLst>
        </p:spPr>
      </p:pic>
      <p:sp>
        <p:nvSpPr>
          <p:cNvPr id="2" name="Slide Number Placeholder 1">
            <a:extLst>
              <a:ext uri="{FF2B5EF4-FFF2-40B4-BE49-F238E27FC236}">
                <a16:creationId xmlns:a16="http://schemas.microsoft.com/office/drawing/2014/main" id="{AD734A5F-098F-4BAF-B172-CC755D1BE341}"/>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6" name="Freeform: Shape 5">
            <a:extLst>
              <a:ext uri="{FF2B5EF4-FFF2-40B4-BE49-F238E27FC236}">
                <a16:creationId xmlns:a16="http://schemas.microsoft.com/office/drawing/2014/main" id="{74FA72E6-CF5B-4751-8751-73884E5D758F}"/>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FE4D761A-06CC-49E7-AC76-25EFB3A813B8}"/>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C816254E-01A3-4A28-892B-ED73D879DED8}"/>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9D8E9507-67AD-47EF-9812-B3A5477B914E}"/>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FEF748B1-EF34-4387-9517-F2B8E160C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4925228B-7E6E-48F3-A039-2B9EB22A586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9BABBC4B-0F2A-4256-864B-64902D43DED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638D4CA2-0C4F-4C2D-BB7C-EAA10A31E2D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A79E-5FC0-4309-8C40-8B03AD46480A}"/>
              </a:ext>
            </a:extLst>
          </p:cNvPr>
          <p:cNvSpPr>
            <a:spLocks noGrp="1"/>
          </p:cNvSpPr>
          <p:nvPr>
            <p:ph type="title"/>
          </p:nvPr>
        </p:nvSpPr>
        <p:spPr/>
        <p:txBody>
          <a:bodyPr/>
          <a:lstStyle/>
          <a:p>
            <a:r>
              <a:rPr lang="en-US" dirty="0"/>
              <a:t>Gaussian Mixture Models (GMM)</a:t>
            </a:r>
          </a:p>
        </p:txBody>
      </p:sp>
      <p:sp>
        <p:nvSpPr>
          <p:cNvPr id="6" name="Text Placeholder 5">
            <a:extLst>
              <a:ext uri="{FF2B5EF4-FFF2-40B4-BE49-F238E27FC236}">
                <a16:creationId xmlns:a16="http://schemas.microsoft.com/office/drawing/2014/main" id="{AED92F8F-E670-4EEF-8E72-6BB147021CD6}"/>
              </a:ext>
            </a:extLst>
          </p:cNvPr>
          <p:cNvSpPr>
            <a:spLocks noGrp="1"/>
          </p:cNvSpPr>
          <p:nvPr>
            <p:ph type="body" sz="quarter" idx="21"/>
          </p:nvPr>
        </p:nvSpPr>
        <p:spPr>
          <a:xfrm>
            <a:off x="913793" y="2025650"/>
            <a:ext cx="3706890" cy="4029391"/>
          </a:xfrm>
        </p:spPr>
        <p:txBody>
          <a:bodyPr>
            <a:normAutofit/>
          </a:bodyPr>
          <a:lstStyle/>
          <a:p>
            <a:pPr marL="36901" indent="0">
              <a:buNone/>
            </a:pPr>
            <a:r>
              <a:rPr lang="en-US" sz="1800" dirty="0"/>
              <a:t>In this section, we’ll take a more probabilistic model to our clustering. That is, we’ll use a </a:t>
            </a:r>
            <a:r>
              <a:rPr lang="en-US" sz="1800" dirty="0" err="1"/>
              <a:t>Guassian</a:t>
            </a:r>
            <a:r>
              <a:rPr lang="en-US" sz="1800" dirty="0"/>
              <a:t> Mixture Model (GMM) to build out normally distributed subgroupings within our mountain bike dataset, where the densities of each of the subgroupings represents a probability that a bike belongs to that subgrouping. Unlike K-Means, which is a more centroid-based clustering method, </a:t>
            </a:r>
            <a:r>
              <a:rPr lang="en-US" sz="1800" b="1" dirty="0"/>
              <a:t>GMM is more of a distribution-based clustering method</a:t>
            </a:r>
            <a:r>
              <a:rPr lang="en-US" sz="1800" dirty="0"/>
              <a:t>.</a:t>
            </a:r>
          </a:p>
        </p:txBody>
      </p:sp>
      <p:sp>
        <p:nvSpPr>
          <p:cNvPr id="4" name="Slide Number Placeholder 3">
            <a:extLst>
              <a:ext uri="{FF2B5EF4-FFF2-40B4-BE49-F238E27FC236}">
                <a16:creationId xmlns:a16="http://schemas.microsoft.com/office/drawing/2014/main" id="{D9571A37-6EE1-4404-97BD-05DC5FD327BB}"/>
              </a:ext>
            </a:extLst>
          </p:cNvPr>
          <p:cNvSpPr>
            <a:spLocks noGrp="1"/>
          </p:cNvSpPr>
          <p:nvPr>
            <p:ph type="sldNum" sz="quarter" idx="2"/>
          </p:nvPr>
        </p:nvSpPr>
        <p:spPr/>
        <p:txBody>
          <a:bodyPr/>
          <a:lstStyle/>
          <a:p>
            <a:fld id="{86CB4B4D-7CA3-9044-876B-883B54F8677D}" type="slidenum">
              <a:rPr lang="en-US" smtClean="0"/>
              <a:t>21</a:t>
            </a:fld>
            <a:endParaRPr lang="en-US"/>
          </a:p>
        </p:txBody>
      </p:sp>
      <p:pic>
        <p:nvPicPr>
          <p:cNvPr id="5122" name="Picture 2" descr="An Example of Probabilistic Machine Learning">
            <a:extLst>
              <a:ext uri="{FF2B5EF4-FFF2-40B4-BE49-F238E27FC236}">
                <a16:creationId xmlns:a16="http://schemas.microsoft.com/office/drawing/2014/main" id="{59E44867-3718-4A79-A24A-ADAC87F41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672" y="2130623"/>
            <a:ext cx="5674043" cy="3546277"/>
          </a:xfrm>
          <a:prstGeom prst="rect">
            <a:avLst/>
          </a:prstGeom>
          <a:noFill/>
          <a:ln>
            <a:solidFill>
              <a:srgbClr val="595959"/>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ight Brace 6">
            <a:extLst>
              <a:ext uri="{FF2B5EF4-FFF2-40B4-BE49-F238E27FC236}">
                <a16:creationId xmlns:a16="http://schemas.microsoft.com/office/drawing/2014/main" id="{0743EA61-01EF-4BED-AF74-66BC7ECA47D0}"/>
              </a:ext>
            </a:extLst>
          </p:cNvPr>
          <p:cNvSpPr/>
          <p:nvPr/>
        </p:nvSpPr>
        <p:spPr>
          <a:xfrm rot="5400000">
            <a:off x="6670661" y="5093466"/>
            <a:ext cx="506552" cy="933450"/>
          </a:xfrm>
          <a:prstGeom prst="rightBrace">
            <a:avLst/>
          </a:prstGeom>
          <a:noFill/>
          <a:ln w="15875" cap="rnd">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 name="Right Brace 8">
            <a:extLst>
              <a:ext uri="{FF2B5EF4-FFF2-40B4-BE49-F238E27FC236}">
                <a16:creationId xmlns:a16="http://schemas.microsoft.com/office/drawing/2014/main" id="{79CF606B-950A-45B1-B39D-67421B50C1FB}"/>
              </a:ext>
            </a:extLst>
          </p:cNvPr>
          <p:cNvSpPr/>
          <p:nvPr/>
        </p:nvSpPr>
        <p:spPr>
          <a:xfrm rot="5400000">
            <a:off x="7612527" y="5093465"/>
            <a:ext cx="506550" cy="933450"/>
          </a:xfrm>
          <a:prstGeom prst="rightBrace">
            <a:avLst/>
          </a:prstGeom>
          <a:noFill/>
          <a:ln w="15875" cap="rnd">
            <a:solidFill>
              <a:srgbClr val="47A347"/>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Brace 9">
            <a:extLst>
              <a:ext uri="{FF2B5EF4-FFF2-40B4-BE49-F238E27FC236}">
                <a16:creationId xmlns:a16="http://schemas.microsoft.com/office/drawing/2014/main" id="{EF0A3F17-3F1A-466D-BFBC-5AD5A79E88BD}"/>
              </a:ext>
            </a:extLst>
          </p:cNvPr>
          <p:cNvSpPr/>
          <p:nvPr/>
        </p:nvSpPr>
        <p:spPr>
          <a:xfrm rot="5400000">
            <a:off x="8915518" y="4723926"/>
            <a:ext cx="506551" cy="1672532"/>
          </a:xfrm>
          <a:prstGeom prst="rightBrace">
            <a:avLst/>
          </a:prstGeom>
          <a:noFill/>
          <a:ln w="15875" cap="rnd">
            <a:solidFill>
              <a:srgbClr val="0000FF"/>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 name="Rectangle: Rounded Corners 7">
            <a:extLst>
              <a:ext uri="{FF2B5EF4-FFF2-40B4-BE49-F238E27FC236}">
                <a16:creationId xmlns:a16="http://schemas.microsoft.com/office/drawing/2014/main" id="{BCC9A0A1-E0E4-4BFD-9DA0-5A1FA111AE13}"/>
              </a:ext>
            </a:extLst>
          </p:cNvPr>
          <p:cNvSpPr/>
          <p:nvPr/>
        </p:nvSpPr>
        <p:spPr>
          <a:xfrm>
            <a:off x="6498753" y="5851564"/>
            <a:ext cx="850369" cy="340517"/>
          </a:xfrm>
          <a:prstGeom prst="roundRect">
            <a:avLst/>
          </a:prstGeom>
          <a:solidFill>
            <a:srgbClr val="FF9999">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rPr>
              <a:t>Enduro</a:t>
            </a:r>
          </a:p>
        </p:txBody>
      </p:sp>
      <p:sp>
        <p:nvSpPr>
          <p:cNvPr id="12" name="Rectangle: Rounded Corners 11">
            <a:extLst>
              <a:ext uri="{FF2B5EF4-FFF2-40B4-BE49-F238E27FC236}">
                <a16:creationId xmlns:a16="http://schemas.microsoft.com/office/drawing/2014/main" id="{CF533B4D-D759-4A82-9F9E-BF2F02AA0200}"/>
              </a:ext>
            </a:extLst>
          </p:cNvPr>
          <p:cNvSpPr/>
          <p:nvPr/>
        </p:nvSpPr>
        <p:spPr>
          <a:xfrm>
            <a:off x="7399077" y="5851564"/>
            <a:ext cx="933451" cy="340517"/>
          </a:xfrm>
          <a:prstGeom prst="roundRect">
            <a:avLst/>
          </a:prstGeom>
          <a:solidFill>
            <a:srgbClr val="CCFFCC">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rPr>
              <a:t>XC</a:t>
            </a:r>
          </a:p>
        </p:txBody>
      </p:sp>
      <p:sp>
        <p:nvSpPr>
          <p:cNvPr id="13" name="Rectangle: Rounded Corners 12">
            <a:extLst>
              <a:ext uri="{FF2B5EF4-FFF2-40B4-BE49-F238E27FC236}">
                <a16:creationId xmlns:a16="http://schemas.microsoft.com/office/drawing/2014/main" id="{EA4996A7-01F0-4ADF-9CCC-271B24A47EE1}"/>
              </a:ext>
            </a:extLst>
          </p:cNvPr>
          <p:cNvSpPr/>
          <p:nvPr/>
        </p:nvSpPr>
        <p:spPr>
          <a:xfrm>
            <a:off x="8367586" y="5851564"/>
            <a:ext cx="1602413" cy="340517"/>
          </a:xfrm>
          <a:prstGeom prst="roundRect">
            <a:avLst/>
          </a:prstGeom>
          <a:solidFill>
            <a:srgbClr val="CCECFF">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rPr>
              <a:t>All-Mountain</a:t>
            </a:r>
          </a:p>
        </p:txBody>
      </p:sp>
      <p:sp>
        <p:nvSpPr>
          <p:cNvPr id="11" name="TextBox 10">
            <a:extLst>
              <a:ext uri="{FF2B5EF4-FFF2-40B4-BE49-F238E27FC236}">
                <a16:creationId xmlns:a16="http://schemas.microsoft.com/office/drawing/2014/main" id="{8489C8FE-C2A4-485D-9C2F-AF1BE00A06B9}"/>
              </a:ext>
            </a:extLst>
          </p:cNvPr>
          <p:cNvSpPr txBox="1"/>
          <p:nvPr/>
        </p:nvSpPr>
        <p:spPr>
          <a:xfrm>
            <a:off x="6012180" y="2217420"/>
            <a:ext cx="354840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rPr>
              <a:t>Theoretical GMM of MTB Categories</a:t>
            </a:r>
          </a:p>
        </p:txBody>
      </p:sp>
    </p:spTree>
    <p:extLst>
      <p:ext uri="{BB962C8B-B14F-4D97-AF65-F5344CB8AC3E}">
        <p14:creationId xmlns:p14="http://schemas.microsoft.com/office/powerpoint/2010/main" val="40129642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itle 1"/>
          <p:cNvSpPr txBox="1">
            <a:spLocks noGrp="1"/>
          </p:cNvSpPr>
          <p:nvPr>
            <p:ph type="title"/>
          </p:nvPr>
        </p:nvSpPr>
        <p:spPr>
          <a:xfrm>
            <a:off x="1295400" y="1761066"/>
            <a:ext cx="9590552" cy="1828814"/>
          </a:xfrm>
          <a:prstGeom prst="rect">
            <a:avLst/>
          </a:prstGeom>
        </p:spPr>
        <p:txBody>
          <a:bodyPr/>
          <a:lstStyle/>
          <a:p>
            <a:r>
              <a:t>Findings/Conclusions</a:t>
            </a:r>
          </a:p>
        </p:txBody>
      </p:sp>
      <p:sp>
        <p:nvSpPr>
          <p:cNvPr id="386"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87DBD5CC-CB11-42A0-84F9-609C512EC7F1}"/>
              </a:ext>
            </a:extLst>
          </p:cNvPr>
          <p:cNvSpPr>
            <a:spLocks noGrp="1"/>
          </p:cNvSpPr>
          <p:nvPr>
            <p:ph type="sldNum" sz="quarter" idx="2"/>
          </p:nvPr>
        </p:nvSpPr>
        <p:spPr/>
        <p:txBody>
          <a:bodyPr/>
          <a:lstStyle/>
          <a:p>
            <a:fld id="{86CB4B4D-7CA3-9044-876B-883B54F8677D}" type="slidenum">
              <a:rPr lang="en-US" smtClean="0"/>
              <a:t>22</a:t>
            </a:fld>
            <a:endParaRPr lang="en-US"/>
          </a:p>
        </p:txBody>
      </p:sp>
      <p:pic>
        <p:nvPicPr>
          <p:cNvPr id="5" name="Graphic 4" descr="Document with solid fill">
            <a:extLst>
              <a:ext uri="{FF2B5EF4-FFF2-40B4-BE49-F238E27FC236}">
                <a16:creationId xmlns:a16="http://schemas.microsoft.com/office/drawing/2014/main" id="{DF626482-B9E5-4F3C-8232-EFB425FA0D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76" y="119063"/>
            <a:ext cx="801124" cy="801124"/>
          </a:xfrm>
          <a:prstGeom prst="rect">
            <a:avLst/>
          </a:prstGeom>
        </p:spPr>
      </p:pic>
      <p:sp>
        <p:nvSpPr>
          <p:cNvPr id="6" name="Freeform: Shape 5">
            <a:extLst>
              <a:ext uri="{FF2B5EF4-FFF2-40B4-BE49-F238E27FC236}">
                <a16:creationId xmlns:a16="http://schemas.microsoft.com/office/drawing/2014/main" id="{5A6058B7-55F6-47F6-AC20-009BECBD5A24}"/>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01055E51-BCDC-4205-AF71-0086D2658176}"/>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F155F13A-0EDF-4E90-BB56-D4011ADDCAB0}"/>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69610C2E-EFC4-43DF-A6A0-D76E089027A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CA54B791-AD86-4965-9CA0-F02A6A62E9D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DCA00824-917D-43D7-9DEB-73FE1870203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171908D7-35A1-4053-95EB-A66BE434BFD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E92E482A-10FA-4696-8814-9EBEC27F358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itle 1"/>
          <p:cNvSpPr txBox="1">
            <a:spLocks noGrp="1"/>
          </p:cNvSpPr>
          <p:nvPr>
            <p:ph type="title"/>
          </p:nvPr>
        </p:nvSpPr>
        <p:spPr>
          <a:xfrm>
            <a:off x="913795" y="609600"/>
            <a:ext cx="10353762" cy="1257300"/>
          </a:xfrm>
          <a:prstGeom prst="rect">
            <a:avLst/>
          </a:prstGeom>
        </p:spPr>
        <p:txBody>
          <a:bodyPr/>
          <a:lstStyle/>
          <a:p>
            <a:r>
              <a:t>Opportunities for Improved Analysis</a:t>
            </a:r>
          </a:p>
        </p:txBody>
      </p:sp>
      <p:sp>
        <p:nvSpPr>
          <p:cNvPr id="400" name="Content Placeholder 2"/>
          <p:cNvSpPr txBox="1">
            <a:spLocks noGrp="1"/>
          </p:cNvSpPr>
          <p:nvPr>
            <p:ph type="body" idx="1"/>
          </p:nvPr>
        </p:nvSpPr>
        <p:spPr>
          <a:xfrm>
            <a:off x="913795" y="2076448"/>
            <a:ext cx="10353762" cy="4171951"/>
          </a:xfrm>
          <a:prstGeom prst="rect">
            <a:avLst/>
          </a:prstGeom>
        </p:spPr>
        <p:txBody>
          <a:bodyPr>
            <a:normAutofit/>
          </a:bodyPr>
          <a:lstStyle/>
          <a:p>
            <a:pPr marL="0" indent="36162" defTabSz="448055">
              <a:spcAft>
                <a:spcPts val="600"/>
              </a:spcAft>
              <a:buSzTx/>
              <a:buFont typeface="Wingdings 2"/>
              <a:buNone/>
              <a:defRPr sz="2254">
                <a:effectLst>
                  <a:outerShdw blurRad="12446" dist="24892" dir="14640000" rotWithShape="0">
                    <a:srgbClr val="000000">
                      <a:alpha val="30000"/>
                    </a:srgbClr>
                  </a:outerShdw>
                </a:effectLst>
              </a:defRPr>
            </a:pPr>
            <a:r>
              <a:rPr dirty="0"/>
              <a:t>There are a few opportunities to improve the analysis included in this presentation and forthcoming report:</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Inclusion of more bikes (rows)</a:t>
            </a:r>
            <a:r>
              <a:rPr b="0" dirty="0"/>
              <a:t> | More rows = more robust clustering algorithms.</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Inclusion of more bike features (columns)</a:t>
            </a:r>
            <a:r>
              <a:rPr b="0" dirty="0"/>
              <a:t> | Although we included the most meaningful specs/geometry of the bikes analyzed, there are dozens of other, smaller features that can be used to help differentiate between different types of bikes.</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Include all sizes of bikes</a:t>
            </a:r>
            <a:r>
              <a:rPr b="0" dirty="0"/>
              <a:t> | We chose to use the size that corresponded to a 5’10” rider, but some bike manufacturers could interpret this as a Medium and others a Large. </a:t>
            </a:r>
          </a:p>
        </p:txBody>
      </p:sp>
      <p:pic>
        <p:nvPicPr>
          <p:cNvPr id="3" name="Graphic 2" descr="Alterations &amp; Tailoring with solid fill">
            <a:extLst>
              <a:ext uri="{FF2B5EF4-FFF2-40B4-BE49-F238E27FC236}">
                <a16:creationId xmlns:a16="http://schemas.microsoft.com/office/drawing/2014/main" id="{0E3D5D26-2201-44F6-95C1-B39BC2156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847" y="4896992"/>
            <a:ext cx="726568" cy="726568"/>
          </a:xfrm>
          <a:prstGeom prst="rect">
            <a:avLst/>
          </a:prstGeom>
        </p:spPr>
      </p:pic>
      <p:pic>
        <p:nvPicPr>
          <p:cNvPr id="5" name="Graphic 4" descr="Table with solid fill">
            <a:extLst>
              <a:ext uri="{FF2B5EF4-FFF2-40B4-BE49-F238E27FC236}">
                <a16:creationId xmlns:a16="http://schemas.microsoft.com/office/drawing/2014/main" id="{471C8525-F6B3-453A-B2A3-B1617F1AC9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847" y="3895724"/>
            <a:ext cx="726568" cy="726568"/>
          </a:xfrm>
          <a:prstGeom prst="rect">
            <a:avLst/>
          </a:prstGeom>
        </p:spPr>
      </p:pic>
      <p:pic>
        <p:nvPicPr>
          <p:cNvPr id="7" name="Graphic 6" descr="Tricycle with solid fill">
            <a:extLst>
              <a:ext uri="{FF2B5EF4-FFF2-40B4-BE49-F238E27FC236}">
                <a16:creationId xmlns:a16="http://schemas.microsoft.com/office/drawing/2014/main" id="{3E241468-5430-4F37-9A9F-9906BD5363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847" y="2894456"/>
            <a:ext cx="726568" cy="726568"/>
          </a:xfrm>
          <a:prstGeom prst="rect">
            <a:avLst/>
          </a:prstGeom>
        </p:spPr>
      </p:pic>
      <p:sp>
        <p:nvSpPr>
          <p:cNvPr id="2" name="Slide Number Placeholder 1">
            <a:extLst>
              <a:ext uri="{FF2B5EF4-FFF2-40B4-BE49-F238E27FC236}">
                <a16:creationId xmlns:a16="http://schemas.microsoft.com/office/drawing/2014/main" id="{CB9A995D-388C-4AFA-9D06-0ED69A8CB7DC}"/>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8" name="Freeform: Shape 7">
            <a:extLst>
              <a:ext uri="{FF2B5EF4-FFF2-40B4-BE49-F238E27FC236}">
                <a16:creationId xmlns:a16="http://schemas.microsoft.com/office/drawing/2014/main" id="{EB2F96C4-34AE-4925-AB54-DDE6F109534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703B0580-D6B2-4791-AE4D-1CDDD10CFFB6}"/>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193A011B-E967-40B3-B6C2-DB9D84CFF0A6}"/>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36AA713D-F42C-4A7C-9F6C-DB489299881C}"/>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9707FD02-16EA-4559-9D21-3EBD3F3EDD7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298728BD-410D-45FF-99FF-B4D2CD75373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EDB6DE70-752F-4C61-913E-6DB395B242A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A38822F8-1BF6-4683-BA24-133F59F992F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34860409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1295400" y="1761066"/>
            <a:ext cx="9590552" cy="1828814"/>
          </a:xfrm>
          <a:prstGeom prst="rect">
            <a:avLst/>
          </a:prstGeom>
        </p:spPr>
        <p:txBody>
          <a:bodyPr/>
          <a:lstStyle/>
          <a:p>
            <a:r>
              <a:t>Project Overview</a:t>
            </a:r>
          </a:p>
        </p:txBody>
      </p:sp>
      <p:sp>
        <p:nvSpPr>
          <p:cNvPr id="18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BA91772C-9A5F-460B-A369-9A37E5F41C2A}"/>
              </a:ext>
            </a:extLst>
          </p:cNvPr>
          <p:cNvSpPr>
            <a:spLocks noGrp="1"/>
          </p:cNvSpPr>
          <p:nvPr>
            <p:ph type="sldNum" sz="quarter" idx="2"/>
          </p:nvPr>
        </p:nvSpPr>
        <p:spPr/>
        <p:txBody>
          <a:bodyPr/>
          <a:lstStyle/>
          <a:p>
            <a:fld id="{86CB4B4D-7CA3-9044-876B-883B54F8677D}" type="slidenum">
              <a:rPr lang="en-US" smtClean="0"/>
              <a:t>3</a:t>
            </a:fld>
            <a:endParaRPr lang="en-US"/>
          </a:p>
        </p:txBody>
      </p:sp>
      <p:pic>
        <p:nvPicPr>
          <p:cNvPr id="5" name="Graphic 4" descr="Teacher with solid fill">
            <a:extLst>
              <a:ext uri="{FF2B5EF4-FFF2-40B4-BE49-F238E27FC236}">
                <a16:creationId xmlns:a16="http://schemas.microsoft.com/office/drawing/2014/main" id="{A9D2B85D-EDBC-4C1C-A348-7D9D784658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625" y="132290"/>
            <a:ext cx="884699" cy="884699"/>
          </a:xfrm>
          <a:prstGeom prst="rect">
            <a:avLst/>
          </a:prstGeom>
        </p:spPr>
      </p:pic>
      <p:sp>
        <p:nvSpPr>
          <p:cNvPr id="12" name="Freeform: Shape 11">
            <a:extLst>
              <a:ext uri="{FF2B5EF4-FFF2-40B4-BE49-F238E27FC236}">
                <a16:creationId xmlns:a16="http://schemas.microsoft.com/office/drawing/2014/main" id="{6AB7D02E-8349-48B8-8AB9-F39602DC5074}"/>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3" name="Freeform: Shape 12">
            <a:extLst>
              <a:ext uri="{FF2B5EF4-FFF2-40B4-BE49-F238E27FC236}">
                <a16:creationId xmlns:a16="http://schemas.microsoft.com/office/drawing/2014/main" id="{CBED553B-82DF-4F81-9D26-58DD19E09846}"/>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4" name="Freeform: Shape 13">
            <a:extLst>
              <a:ext uri="{FF2B5EF4-FFF2-40B4-BE49-F238E27FC236}">
                <a16:creationId xmlns:a16="http://schemas.microsoft.com/office/drawing/2014/main" id="{2AE29FE3-4B13-4C39-A3F4-5DC8E38C34D0}"/>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5" name="Freeform: Shape 14">
            <a:extLst>
              <a:ext uri="{FF2B5EF4-FFF2-40B4-BE49-F238E27FC236}">
                <a16:creationId xmlns:a16="http://schemas.microsoft.com/office/drawing/2014/main" id="{365ACF1D-7462-4E83-888B-1093C73B9682}"/>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8" name="Graphic 7" descr="Document with solid fill">
            <a:extLst>
              <a:ext uri="{FF2B5EF4-FFF2-40B4-BE49-F238E27FC236}">
                <a16:creationId xmlns:a16="http://schemas.microsoft.com/office/drawing/2014/main" id="{DD08C714-5530-4AE1-B290-5E34803FB5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9" name="Graphic 8" descr="Network with solid fill">
            <a:extLst>
              <a:ext uri="{FF2B5EF4-FFF2-40B4-BE49-F238E27FC236}">
                <a16:creationId xmlns:a16="http://schemas.microsoft.com/office/drawing/2014/main" id="{009E3074-6A1F-4F6D-B1EA-8401304B707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0" name="Graphic 9" descr="Research with solid fill">
            <a:extLst>
              <a:ext uri="{FF2B5EF4-FFF2-40B4-BE49-F238E27FC236}">
                <a16:creationId xmlns:a16="http://schemas.microsoft.com/office/drawing/2014/main" id="{190555EB-3224-4A7A-8819-7449B47EA1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1" name="Graphic 10" descr="Teacher with solid fill">
            <a:extLst>
              <a:ext uri="{FF2B5EF4-FFF2-40B4-BE49-F238E27FC236}">
                <a16:creationId xmlns:a16="http://schemas.microsoft.com/office/drawing/2014/main" id="{4B129915-50E0-4BBD-9283-A79172A67CB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1"/>
          <p:cNvSpPr txBox="1">
            <a:spLocks noGrp="1"/>
          </p:cNvSpPr>
          <p:nvPr>
            <p:ph type="title"/>
          </p:nvPr>
        </p:nvSpPr>
        <p:spPr>
          <a:xfrm>
            <a:off x="1446211" y="609599"/>
            <a:ext cx="9302754" cy="2992906"/>
          </a:xfrm>
          <a:prstGeom prst="rect">
            <a:avLst/>
          </a:prstGeom>
        </p:spPr>
        <p:txBody>
          <a:bodyPr/>
          <a:lstStyle/>
          <a:p>
            <a:pPr>
              <a:defRPr sz="2800" b="1"/>
            </a:pPr>
            <a:r>
              <a:t>The goal of our project is to determine how many, if any, discrete categories should exist for mountain bikes. </a:t>
            </a:r>
            <a:br/>
            <a:r>
              <a:rPr sz="2400" b="0"/>
              <a:t>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a:t>
            </a:r>
          </a:p>
        </p:txBody>
      </p:sp>
      <p:sp>
        <p:nvSpPr>
          <p:cNvPr id="190" name="Text Placeholder 2"/>
          <p:cNvSpPr txBox="1">
            <a:spLocks noGrp="1"/>
          </p:cNvSpPr>
          <p:nvPr>
            <p:ph type="body" sz="quarter" idx="1"/>
          </p:nvPr>
        </p:nvSpPr>
        <p:spPr>
          <a:xfrm>
            <a:off x="3955612" y="6403254"/>
            <a:ext cx="4086224" cy="365725"/>
          </a:xfrm>
          <a:prstGeom prst="rect">
            <a:avLst/>
          </a:prstGeom>
        </p:spPr>
        <p:txBody>
          <a:bodyPr/>
          <a:lstStyle>
            <a:lvl1pPr algn="ctr" defTabSz="406908">
              <a:spcBef>
                <a:spcPts val="500"/>
              </a:spcBef>
              <a:defRPr sz="1246">
                <a:solidFill>
                  <a:srgbClr val="FFFFFF"/>
                </a:solidFill>
                <a:effectLst>
                  <a:outerShdw blurRad="11303" dist="22606" dir="14640000" rotWithShape="0">
                    <a:srgbClr val="000000">
                      <a:alpha val="30000"/>
                    </a:srgbClr>
                  </a:outerShdw>
                </a:effectLst>
              </a:defRPr>
            </a:lvl1pPr>
          </a:lstStyle>
          <a:p>
            <a:r>
              <a:t>Different types of geometric specifications on mountain bikes.</a:t>
            </a:r>
          </a:p>
        </p:txBody>
      </p:sp>
      <p:pic>
        <p:nvPicPr>
          <p:cNvPr id="191" name="Picture 5" descr="Picture 5"/>
          <p:cNvPicPr>
            <a:picLocks noChangeAspect="1"/>
          </p:cNvPicPr>
          <p:nvPr/>
        </p:nvPicPr>
        <p:blipFill>
          <a:blip r:embed="rId2"/>
          <a:stretch>
            <a:fillRect/>
          </a:stretch>
        </p:blipFill>
        <p:spPr>
          <a:xfrm>
            <a:off x="3434474" y="3202453"/>
            <a:ext cx="5128501" cy="3337926"/>
          </a:xfrm>
          <a:prstGeom prst="rect">
            <a:avLst/>
          </a:prstGeom>
          <a:ln w="12700">
            <a:miter lim="400000"/>
          </a:ln>
        </p:spPr>
      </p:pic>
      <p:sp>
        <p:nvSpPr>
          <p:cNvPr id="2" name="Slide Number Placeholder 1">
            <a:extLst>
              <a:ext uri="{FF2B5EF4-FFF2-40B4-BE49-F238E27FC236}">
                <a16:creationId xmlns:a16="http://schemas.microsoft.com/office/drawing/2014/main" id="{864CE298-36CE-42BF-8455-14A9836CC642}"/>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6" name="Freeform: Shape 5">
            <a:extLst>
              <a:ext uri="{FF2B5EF4-FFF2-40B4-BE49-F238E27FC236}">
                <a16:creationId xmlns:a16="http://schemas.microsoft.com/office/drawing/2014/main" id="{9748D1BC-C3A9-4D70-BAC3-53CB37419795}"/>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39E599BC-FF53-4718-BC16-911A501DAA50}"/>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126287C8-F858-4087-9B1D-2015959E6C61}"/>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3CE1F9D1-635B-4AA2-A38B-CF2890CE2F1E}"/>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9C58A419-1FEB-42A3-9B69-470BC571EC0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B5C605E9-DBDD-4F11-96D8-E1AA8AB54F0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FE4A01E6-21F4-4A31-BEAD-C7DF32C5DBE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36E26B52-A928-4A4F-975A-45105CA35E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1"/>
          <p:cNvSpPr txBox="1">
            <a:spLocks noGrp="1"/>
          </p:cNvSpPr>
          <p:nvPr>
            <p:ph type="title"/>
          </p:nvPr>
        </p:nvSpPr>
        <p:spPr>
          <a:xfrm>
            <a:off x="913795" y="609600"/>
            <a:ext cx="10353762" cy="1257300"/>
          </a:xfrm>
          <a:prstGeom prst="rect">
            <a:avLst/>
          </a:prstGeom>
        </p:spPr>
        <p:txBody>
          <a:bodyPr/>
          <a:lstStyle/>
          <a:p>
            <a:r>
              <a:t>Mountain Bike Categories</a:t>
            </a:r>
          </a:p>
        </p:txBody>
      </p:sp>
      <p:sp>
        <p:nvSpPr>
          <p:cNvPr id="194"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197" name="Freeform: Shape 5"/>
          <p:cNvGrpSpPr/>
          <p:nvPr/>
        </p:nvGrpSpPr>
        <p:grpSpPr>
          <a:xfrm>
            <a:off x="2515079" y="4049069"/>
            <a:ext cx="1332303" cy="1332303"/>
            <a:chOff x="0" y="0"/>
            <a:chExt cx="1332302" cy="1332302"/>
          </a:xfrm>
        </p:grpSpPr>
        <p:sp>
          <p:nvSpPr>
            <p:cNvPr id="19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19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sp>
        <p:nvSpPr>
          <p:cNvPr id="19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1" name="Freeform: Shape 7"/>
          <p:cNvGrpSpPr/>
          <p:nvPr/>
        </p:nvGrpSpPr>
        <p:grpSpPr>
          <a:xfrm>
            <a:off x="2660082" y="2836861"/>
            <a:ext cx="1042295" cy="1042295"/>
            <a:chOff x="0" y="0"/>
            <a:chExt cx="1042294" cy="1042294"/>
          </a:xfrm>
        </p:grpSpPr>
        <p:sp>
          <p:nvSpPr>
            <p:cNvPr id="19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Cross Country (XC)</a:t>
              </a:r>
            </a:p>
          </p:txBody>
        </p:sp>
      </p:grpSp>
      <p:sp>
        <p:nvSpPr>
          <p:cNvPr id="202"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5" name="Freeform: Shape 9"/>
          <p:cNvGrpSpPr/>
          <p:nvPr/>
        </p:nvGrpSpPr>
        <p:grpSpPr>
          <a:xfrm>
            <a:off x="3950868" y="3774673"/>
            <a:ext cx="1042295" cy="1042295"/>
            <a:chOff x="0" y="0"/>
            <a:chExt cx="1042294" cy="1042294"/>
          </a:xfrm>
        </p:grpSpPr>
        <p:sp>
          <p:nvSpPr>
            <p:cNvPr id="20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Enduro</a:t>
              </a:r>
            </a:p>
          </p:txBody>
        </p:sp>
      </p:grpSp>
      <p:sp>
        <p:nvSpPr>
          <p:cNvPr id="206"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9" name="Freeform: Shape 11"/>
          <p:cNvGrpSpPr/>
          <p:nvPr/>
        </p:nvGrpSpPr>
        <p:grpSpPr>
          <a:xfrm>
            <a:off x="3457831" y="5292081"/>
            <a:ext cx="1042295" cy="1042296"/>
            <a:chOff x="0" y="0"/>
            <a:chExt cx="1042294" cy="1042294"/>
          </a:xfrm>
        </p:grpSpPr>
        <p:sp>
          <p:nvSpPr>
            <p:cNvPr id="207"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8"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Trail</a:t>
              </a:r>
            </a:p>
          </p:txBody>
        </p:sp>
      </p:grpSp>
      <p:sp>
        <p:nvSpPr>
          <p:cNvPr id="210"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13" name="Freeform: Shape 13"/>
          <p:cNvGrpSpPr/>
          <p:nvPr/>
        </p:nvGrpSpPr>
        <p:grpSpPr>
          <a:xfrm>
            <a:off x="1862333" y="5292081"/>
            <a:ext cx="1042295" cy="1042296"/>
            <a:chOff x="0" y="0"/>
            <a:chExt cx="1042294" cy="1042294"/>
          </a:xfrm>
        </p:grpSpPr>
        <p:sp>
          <p:nvSpPr>
            <p:cNvPr id="211"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1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All Mountain</a:t>
              </a:r>
            </a:p>
          </p:txBody>
        </p:sp>
      </p:grpSp>
      <p:sp>
        <p:nvSpPr>
          <p:cNvPr id="21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17" name="Freeform: Shape 15"/>
          <p:cNvGrpSpPr/>
          <p:nvPr/>
        </p:nvGrpSpPr>
        <p:grpSpPr>
          <a:xfrm>
            <a:off x="1369297" y="3774673"/>
            <a:ext cx="1042295" cy="1042295"/>
            <a:chOff x="0" y="0"/>
            <a:chExt cx="1042294" cy="1042294"/>
          </a:xfrm>
        </p:grpSpPr>
        <p:sp>
          <p:nvSpPr>
            <p:cNvPr id="215"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endParaRPr/>
            </a:p>
          </p:txBody>
        </p:sp>
        <p:sp>
          <p:nvSpPr>
            <p:cNvPr id="216"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Downcou-ntry</a:t>
              </a:r>
            </a:p>
          </p:txBody>
        </p:sp>
      </p:grpSp>
      <p:sp>
        <p:nvSpPr>
          <p:cNvPr id="2" name="Slide Number Placeholder 1">
            <a:extLst>
              <a:ext uri="{FF2B5EF4-FFF2-40B4-BE49-F238E27FC236}">
                <a16:creationId xmlns:a16="http://schemas.microsoft.com/office/drawing/2014/main" id="{ABDAB16D-9CBF-4571-B4EB-12D1925B1155}"/>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28" name="Freeform: Shape 27">
            <a:extLst>
              <a:ext uri="{FF2B5EF4-FFF2-40B4-BE49-F238E27FC236}">
                <a16:creationId xmlns:a16="http://schemas.microsoft.com/office/drawing/2014/main" id="{3AE12997-8831-4A0E-B24E-BEDAB81ADDA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29" name="Freeform: Shape 28">
            <a:extLst>
              <a:ext uri="{FF2B5EF4-FFF2-40B4-BE49-F238E27FC236}">
                <a16:creationId xmlns:a16="http://schemas.microsoft.com/office/drawing/2014/main" id="{0C921DC7-717E-4A50-85BA-912AFA4D9CE7}"/>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0" name="Freeform: Shape 29">
            <a:extLst>
              <a:ext uri="{FF2B5EF4-FFF2-40B4-BE49-F238E27FC236}">
                <a16:creationId xmlns:a16="http://schemas.microsoft.com/office/drawing/2014/main" id="{F39EE3C7-163F-42F8-870E-8F2BC70C30ED}"/>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1" name="Freeform: Shape 30">
            <a:extLst>
              <a:ext uri="{FF2B5EF4-FFF2-40B4-BE49-F238E27FC236}">
                <a16:creationId xmlns:a16="http://schemas.microsoft.com/office/drawing/2014/main" id="{97870ADE-F9DD-4EB3-8C55-99DDF5139ABE}"/>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2" name="Graphic 31" descr="Document with solid fill">
            <a:extLst>
              <a:ext uri="{FF2B5EF4-FFF2-40B4-BE49-F238E27FC236}">
                <a16:creationId xmlns:a16="http://schemas.microsoft.com/office/drawing/2014/main" id="{29C92106-CB42-4E2E-8A3A-FE1CCECDA99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3" name="Graphic 32" descr="Network with solid fill">
            <a:extLst>
              <a:ext uri="{FF2B5EF4-FFF2-40B4-BE49-F238E27FC236}">
                <a16:creationId xmlns:a16="http://schemas.microsoft.com/office/drawing/2014/main" id="{84028D07-3071-4CF3-8EA4-C7DE1F9F56A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4" name="Graphic 33" descr="Research with solid fill">
            <a:extLst>
              <a:ext uri="{FF2B5EF4-FFF2-40B4-BE49-F238E27FC236}">
                <a16:creationId xmlns:a16="http://schemas.microsoft.com/office/drawing/2014/main" id="{45019EE4-C65F-42E9-8A18-55D7966DA58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5" name="Graphic 34" descr="Teacher with solid fill">
            <a:extLst>
              <a:ext uri="{FF2B5EF4-FFF2-40B4-BE49-F238E27FC236}">
                <a16:creationId xmlns:a16="http://schemas.microsoft.com/office/drawing/2014/main" id="{6F593EBD-9824-43A1-81F3-3620CD22ECD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20"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21"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22"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23" name="Title 1"/>
          <p:cNvSpPr txBox="1">
            <a:spLocks noGrp="1"/>
          </p:cNvSpPr>
          <p:nvPr>
            <p:ph type="title"/>
          </p:nvPr>
        </p:nvSpPr>
        <p:spPr>
          <a:xfrm>
            <a:off x="913795" y="609600"/>
            <a:ext cx="10353762" cy="1257300"/>
          </a:xfrm>
          <a:prstGeom prst="rect">
            <a:avLst/>
          </a:prstGeom>
        </p:spPr>
        <p:txBody>
          <a:bodyPr/>
          <a:lstStyle/>
          <a:p>
            <a:r>
              <a:t>Mountain Bike Categories: XC</a:t>
            </a:r>
          </a:p>
        </p:txBody>
      </p:sp>
      <p:sp>
        <p:nvSpPr>
          <p:cNvPr id="224"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27" name="Freeform: Shape 5"/>
          <p:cNvGrpSpPr/>
          <p:nvPr/>
        </p:nvGrpSpPr>
        <p:grpSpPr>
          <a:xfrm>
            <a:off x="2515079" y="4049069"/>
            <a:ext cx="1332303" cy="1332303"/>
            <a:chOff x="0" y="0"/>
            <a:chExt cx="1332302" cy="1332302"/>
          </a:xfrm>
        </p:grpSpPr>
        <p:sp>
          <p:nvSpPr>
            <p:cNvPr id="22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2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sp>
        <p:nvSpPr>
          <p:cNvPr id="22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31" name="Freeform: Shape 7"/>
          <p:cNvGrpSpPr/>
          <p:nvPr/>
        </p:nvGrpSpPr>
        <p:grpSpPr>
          <a:xfrm>
            <a:off x="2660082" y="2836861"/>
            <a:ext cx="1042295" cy="1042295"/>
            <a:chOff x="0" y="0"/>
            <a:chExt cx="1042294" cy="1042294"/>
          </a:xfrm>
        </p:grpSpPr>
        <p:sp>
          <p:nvSpPr>
            <p:cNvPr id="22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Cross Country (XC)</a:t>
              </a:r>
            </a:p>
          </p:txBody>
        </p:sp>
      </p:grpSp>
      <p:grpSp>
        <p:nvGrpSpPr>
          <p:cNvPr id="234" name="Freeform: Shape 9"/>
          <p:cNvGrpSpPr/>
          <p:nvPr/>
        </p:nvGrpSpPr>
        <p:grpSpPr>
          <a:xfrm>
            <a:off x="3950868" y="3774673"/>
            <a:ext cx="1042295" cy="1042295"/>
            <a:chOff x="0" y="0"/>
            <a:chExt cx="1042294" cy="1042294"/>
          </a:xfrm>
        </p:grpSpPr>
        <p:sp>
          <p:nvSpPr>
            <p:cNvPr id="23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3"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237" name="Freeform: Shape 11"/>
          <p:cNvGrpSpPr/>
          <p:nvPr/>
        </p:nvGrpSpPr>
        <p:grpSpPr>
          <a:xfrm>
            <a:off x="3457831" y="5292081"/>
            <a:ext cx="1042295" cy="1042296"/>
            <a:chOff x="0" y="0"/>
            <a:chExt cx="1042294" cy="1042294"/>
          </a:xfrm>
        </p:grpSpPr>
        <p:sp>
          <p:nvSpPr>
            <p:cNvPr id="23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6"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240" name="Freeform: Shape 13"/>
          <p:cNvGrpSpPr/>
          <p:nvPr/>
        </p:nvGrpSpPr>
        <p:grpSpPr>
          <a:xfrm>
            <a:off x="1862333" y="5292081"/>
            <a:ext cx="1042295" cy="1042296"/>
            <a:chOff x="0" y="0"/>
            <a:chExt cx="1042294" cy="1042294"/>
          </a:xfrm>
        </p:grpSpPr>
        <p:sp>
          <p:nvSpPr>
            <p:cNvPr id="23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43" name="Freeform: Shape 15"/>
          <p:cNvGrpSpPr/>
          <p:nvPr/>
        </p:nvGrpSpPr>
        <p:grpSpPr>
          <a:xfrm>
            <a:off x="1369297" y="3774673"/>
            <a:ext cx="1042295" cy="1042295"/>
            <a:chOff x="0" y="0"/>
            <a:chExt cx="1042294" cy="1042294"/>
          </a:xfrm>
        </p:grpSpPr>
        <p:sp>
          <p:nvSpPr>
            <p:cNvPr id="24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42"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44" name="TextBox 3"/>
          <p:cNvSpPr txBox="1"/>
          <p:nvPr/>
        </p:nvSpPr>
        <p:spPr>
          <a:xfrm>
            <a:off x="5843056" y="3850149"/>
            <a:ext cx="5630401" cy="1929766"/>
          </a:xfrm>
          <a:prstGeom prst="rect">
            <a:avLst/>
          </a:prstGeom>
          <a:solidFill>
            <a:srgbClr val="756C53"/>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sp>
        <p:nvSpPr>
          <p:cNvPr id="245" name="Straight Connector 16"/>
          <p:cNvSpPr/>
          <p:nvPr/>
        </p:nvSpPr>
        <p:spPr>
          <a:xfrm>
            <a:off x="3809562" y="3358008"/>
            <a:ext cx="1576990" cy="1"/>
          </a:xfrm>
          <a:prstGeom prst="line">
            <a:avLst/>
          </a:prstGeom>
          <a:ln cap="rnd">
            <a:solidFill>
              <a:srgbClr val="756C53"/>
            </a:solidFill>
          </a:ln>
        </p:spPr>
        <p:txBody>
          <a:bodyPr lIns="45719" rIns="45719"/>
          <a:lstStyle/>
          <a:p>
            <a:pPr>
              <a:defRPr>
                <a:solidFill>
                  <a:srgbClr val="FFFFFF"/>
                </a:solidFill>
              </a:defRPr>
            </a:pPr>
            <a:endParaRPr/>
          </a:p>
        </p:txBody>
      </p:sp>
      <p:sp>
        <p:nvSpPr>
          <p:cNvPr id="246" name="Straight Connector 17"/>
          <p:cNvSpPr/>
          <p:nvPr/>
        </p:nvSpPr>
        <p:spPr>
          <a:xfrm>
            <a:off x="5386551" y="3358008"/>
            <a:ext cx="370241" cy="416665"/>
          </a:xfrm>
          <a:prstGeom prst="line">
            <a:avLst/>
          </a:prstGeom>
          <a:ln cap="rnd">
            <a:solidFill>
              <a:srgbClr val="756C53"/>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2DABFCB6-2013-4D46-8807-2F1C23155434}"/>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31" name="Freeform: Shape 30">
            <a:extLst>
              <a:ext uri="{FF2B5EF4-FFF2-40B4-BE49-F238E27FC236}">
                <a16:creationId xmlns:a16="http://schemas.microsoft.com/office/drawing/2014/main" id="{41BFBB80-374C-4F63-A21B-CAE21FEF3D2B}"/>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31">
            <a:extLst>
              <a:ext uri="{FF2B5EF4-FFF2-40B4-BE49-F238E27FC236}">
                <a16:creationId xmlns:a16="http://schemas.microsoft.com/office/drawing/2014/main" id="{C942D4CB-7653-4752-9E09-BE529FE8E73A}"/>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32">
            <a:extLst>
              <a:ext uri="{FF2B5EF4-FFF2-40B4-BE49-F238E27FC236}">
                <a16:creationId xmlns:a16="http://schemas.microsoft.com/office/drawing/2014/main" id="{76B86233-54E1-48E0-BCB6-09D64C9834DD}"/>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33">
            <a:extLst>
              <a:ext uri="{FF2B5EF4-FFF2-40B4-BE49-F238E27FC236}">
                <a16:creationId xmlns:a16="http://schemas.microsoft.com/office/drawing/2014/main" id="{D9FE47AC-9639-464F-9358-4DB50FF74631}"/>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97990DDF-E379-43EF-92C4-2CA1301C13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2609191D-D707-415E-9F57-9423E030A05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BDFFA4AD-01C1-4B68-9919-30B982F5F0E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EE318A36-0E9F-4C03-82E4-9979F0FF4E0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249"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50"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51"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52" name="Title 1"/>
          <p:cNvSpPr txBox="1">
            <a:spLocks noGrp="1"/>
          </p:cNvSpPr>
          <p:nvPr>
            <p:ph type="title"/>
          </p:nvPr>
        </p:nvSpPr>
        <p:spPr>
          <a:xfrm>
            <a:off x="913795" y="609600"/>
            <a:ext cx="10353762" cy="1257300"/>
          </a:xfrm>
          <a:prstGeom prst="rect">
            <a:avLst/>
          </a:prstGeom>
        </p:spPr>
        <p:txBody>
          <a:bodyPr/>
          <a:lstStyle/>
          <a:p>
            <a:r>
              <a:t>Mountain Bike Categories: Enduro</a:t>
            </a:r>
          </a:p>
        </p:txBody>
      </p:sp>
      <p:sp>
        <p:nvSpPr>
          <p:cNvPr id="253"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56" name="Freeform: Shape 5"/>
          <p:cNvGrpSpPr/>
          <p:nvPr/>
        </p:nvGrpSpPr>
        <p:grpSpPr>
          <a:xfrm>
            <a:off x="2515079" y="4049069"/>
            <a:ext cx="1332303" cy="1332303"/>
            <a:chOff x="0" y="0"/>
            <a:chExt cx="1332302" cy="1332302"/>
          </a:xfrm>
        </p:grpSpPr>
        <p:sp>
          <p:nvSpPr>
            <p:cNvPr id="254"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55"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259" name="Freeform: Shape 7"/>
          <p:cNvGrpSpPr/>
          <p:nvPr/>
        </p:nvGrpSpPr>
        <p:grpSpPr>
          <a:xfrm>
            <a:off x="2660082" y="2836861"/>
            <a:ext cx="1042295" cy="1042295"/>
            <a:chOff x="0" y="0"/>
            <a:chExt cx="1042294" cy="1042294"/>
          </a:xfrm>
        </p:grpSpPr>
        <p:sp>
          <p:nvSpPr>
            <p:cNvPr id="25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58"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260"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63" name="Freeform: Shape 11"/>
          <p:cNvGrpSpPr/>
          <p:nvPr/>
        </p:nvGrpSpPr>
        <p:grpSpPr>
          <a:xfrm>
            <a:off x="3457831" y="5292081"/>
            <a:ext cx="1042295" cy="1042296"/>
            <a:chOff x="0" y="0"/>
            <a:chExt cx="1042294" cy="1042294"/>
          </a:xfrm>
        </p:grpSpPr>
        <p:sp>
          <p:nvSpPr>
            <p:cNvPr id="26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62"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266" name="Freeform: Shape 13"/>
          <p:cNvGrpSpPr/>
          <p:nvPr/>
        </p:nvGrpSpPr>
        <p:grpSpPr>
          <a:xfrm>
            <a:off x="1862333" y="5292081"/>
            <a:ext cx="1042295" cy="1042296"/>
            <a:chOff x="0" y="0"/>
            <a:chExt cx="1042294" cy="1042294"/>
          </a:xfrm>
        </p:grpSpPr>
        <p:sp>
          <p:nvSpPr>
            <p:cNvPr id="264"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65"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69" name="Freeform: Shape 15"/>
          <p:cNvGrpSpPr/>
          <p:nvPr/>
        </p:nvGrpSpPr>
        <p:grpSpPr>
          <a:xfrm>
            <a:off x="1369297" y="3774673"/>
            <a:ext cx="1042295" cy="1042295"/>
            <a:chOff x="0" y="0"/>
            <a:chExt cx="1042294" cy="1042294"/>
          </a:xfrm>
        </p:grpSpPr>
        <p:sp>
          <p:nvSpPr>
            <p:cNvPr id="26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68"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70" name="TextBox 3"/>
          <p:cNvSpPr txBox="1"/>
          <p:nvPr/>
        </p:nvSpPr>
        <p:spPr>
          <a:xfrm>
            <a:off x="5791692" y="3515675"/>
            <a:ext cx="5630401" cy="2539366"/>
          </a:xfrm>
          <a:prstGeom prst="rect">
            <a:avLst/>
          </a:prstGeom>
          <a:solidFill>
            <a:srgbClr val="9F957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rPr dirty="0"/>
              <a:t>Enduro bikes are designed to be able to climb up to the top of the mountain but really shine on the way back down. For this reason, they feature more than 150mm of suspension travel and an even slacker frame. The components will all be beefed up to handle the rigors of challenging, rough terrain. If a trail bike is a jack of all trades, then enduro bikes are biased toward downhill performance. </a:t>
            </a:r>
          </a:p>
        </p:txBody>
      </p:sp>
      <p:sp>
        <p:nvSpPr>
          <p:cNvPr id="271" name="Straight Connector 16"/>
          <p:cNvSpPr/>
          <p:nvPr/>
        </p:nvSpPr>
        <p:spPr>
          <a:xfrm>
            <a:off x="5054560" y="4295819"/>
            <a:ext cx="457201" cy="1"/>
          </a:xfrm>
          <a:prstGeom prst="line">
            <a:avLst/>
          </a:prstGeom>
          <a:ln cap="rnd">
            <a:solidFill>
              <a:srgbClr val="9F957B"/>
            </a:solidFill>
          </a:ln>
        </p:spPr>
        <p:txBody>
          <a:bodyPr lIns="45719" rIns="45719"/>
          <a:lstStyle/>
          <a:p>
            <a:pPr>
              <a:defRPr>
                <a:solidFill>
                  <a:srgbClr val="FFFFFF"/>
                </a:solidFill>
              </a:defRPr>
            </a:pPr>
            <a:endParaRPr/>
          </a:p>
        </p:txBody>
      </p:sp>
      <p:sp>
        <p:nvSpPr>
          <p:cNvPr id="272" name="Straight Connector 17"/>
          <p:cNvSpPr/>
          <p:nvPr/>
        </p:nvSpPr>
        <p:spPr>
          <a:xfrm>
            <a:off x="5511760" y="4295819"/>
            <a:ext cx="274321" cy="182881"/>
          </a:xfrm>
          <a:prstGeom prst="line">
            <a:avLst/>
          </a:prstGeom>
          <a:ln cap="rnd">
            <a:solidFill>
              <a:srgbClr val="9F957B"/>
            </a:solidFill>
          </a:ln>
        </p:spPr>
        <p:txBody>
          <a:bodyPr lIns="45719" rIns="45719"/>
          <a:lstStyle/>
          <a:p>
            <a:pPr>
              <a:defRPr>
                <a:solidFill>
                  <a:srgbClr val="FFFFFF"/>
                </a:solidFill>
              </a:defRPr>
            </a:pPr>
            <a:endParaRPr/>
          </a:p>
        </p:txBody>
      </p:sp>
      <p:grpSp>
        <p:nvGrpSpPr>
          <p:cNvPr id="275" name="Freeform: Shape 18"/>
          <p:cNvGrpSpPr/>
          <p:nvPr/>
        </p:nvGrpSpPr>
        <p:grpSpPr>
          <a:xfrm>
            <a:off x="3950868" y="3774673"/>
            <a:ext cx="1042295" cy="1042295"/>
            <a:chOff x="0" y="0"/>
            <a:chExt cx="1042294" cy="1042294"/>
          </a:xfrm>
        </p:grpSpPr>
        <p:sp>
          <p:nvSpPr>
            <p:cNvPr id="27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7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Enduro</a:t>
              </a:r>
            </a:p>
          </p:txBody>
        </p:sp>
      </p:grpSp>
      <p:sp>
        <p:nvSpPr>
          <p:cNvPr id="2" name="Slide Number Placeholder 1">
            <a:extLst>
              <a:ext uri="{FF2B5EF4-FFF2-40B4-BE49-F238E27FC236}">
                <a16:creationId xmlns:a16="http://schemas.microsoft.com/office/drawing/2014/main" id="{06B3BE61-64F1-47C6-83C2-830178198F89}"/>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31" name="Freeform: Shape 30">
            <a:extLst>
              <a:ext uri="{FF2B5EF4-FFF2-40B4-BE49-F238E27FC236}">
                <a16:creationId xmlns:a16="http://schemas.microsoft.com/office/drawing/2014/main" id="{97AD850D-FCAA-4C09-836D-A13E0E176B2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31">
            <a:extLst>
              <a:ext uri="{FF2B5EF4-FFF2-40B4-BE49-F238E27FC236}">
                <a16:creationId xmlns:a16="http://schemas.microsoft.com/office/drawing/2014/main" id="{2B6B0ECF-CC65-4A3C-BACE-85207EC89A5A}"/>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32">
            <a:extLst>
              <a:ext uri="{FF2B5EF4-FFF2-40B4-BE49-F238E27FC236}">
                <a16:creationId xmlns:a16="http://schemas.microsoft.com/office/drawing/2014/main" id="{E83079F0-DAC0-45BB-ABE6-9F2AB8486C3F}"/>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33">
            <a:extLst>
              <a:ext uri="{FF2B5EF4-FFF2-40B4-BE49-F238E27FC236}">
                <a16:creationId xmlns:a16="http://schemas.microsoft.com/office/drawing/2014/main" id="{4F6E5864-C5CE-46F6-9A5A-B71458EDB7C8}"/>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9F403A47-5EF7-42B9-84F8-A4781E8BA58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7E60F6D4-C499-45E4-A5DC-E386DA3C1F1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E54CB063-DF36-4F9B-AC4D-49F966B880C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1031B99D-E096-46F6-922D-93998E4B9D1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278"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7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80"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81" name="Title 1"/>
          <p:cNvSpPr txBox="1">
            <a:spLocks noGrp="1"/>
          </p:cNvSpPr>
          <p:nvPr>
            <p:ph type="title"/>
          </p:nvPr>
        </p:nvSpPr>
        <p:spPr>
          <a:xfrm>
            <a:off x="913795" y="609600"/>
            <a:ext cx="10353762" cy="1257300"/>
          </a:xfrm>
          <a:prstGeom prst="rect">
            <a:avLst/>
          </a:prstGeom>
        </p:spPr>
        <p:txBody>
          <a:bodyPr/>
          <a:lstStyle/>
          <a:p>
            <a:r>
              <a:t>Mountain Bike Categories: Trail</a:t>
            </a:r>
          </a:p>
        </p:txBody>
      </p:sp>
      <p:sp>
        <p:nvSpPr>
          <p:cNvPr id="282"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85" name="Freeform: Shape 5"/>
          <p:cNvGrpSpPr/>
          <p:nvPr/>
        </p:nvGrpSpPr>
        <p:grpSpPr>
          <a:xfrm>
            <a:off x="2515079" y="4049069"/>
            <a:ext cx="1332303" cy="1332303"/>
            <a:chOff x="0" y="0"/>
            <a:chExt cx="1332302" cy="1332302"/>
          </a:xfrm>
        </p:grpSpPr>
        <p:sp>
          <p:nvSpPr>
            <p:cNvPr id="283"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84"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288" name="Freeform: Shape 9"/>
          <p:cNvGrpSpPr/>
          <p:nvPr/>
        </p:nvGrpSpPr>
        <p:grpSpPr>
          <a:xfrm>
            <a:off x="3950868" y="3774673"/>
            <a:ext cx="1042295" cy="1042295"/>
            <a:chOff x="0" y="0"/>
            <a:chExt cx="1042294" cy="1042294"/>
          </a:xfrm>
        </p:grpSpPr>
        <p:sp>
          <p:nvSpPr>
            <p:cNvPr id="286"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87"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sp>
        <p:nvSpPr>
          <p:cNvPr id="289"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92" name="Freeform: Shape 13"/>
          <p:cNvGrpSpPr/>
          <p:nvPr/>
        </p:nvGrpSpPr>
        <p:grpSpPr>
          <a:xfrm>
            <a:off x="1862333" y="5292081"/>
            <a:ext cx="1042295" cy="1042296"/>
            <a:chOff x="0" y="0"/>
            <a:chExt cx="1042294" cy="1042294"/>
          </a:xfrm>
        </p:grpSpPr>
        <p:sp>
          <p:nvSpPr>
            <p:cNvPr id="290"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91"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95" name="Freeform: Shape 15"/>
          <p:cNvGrpSpPr/>
          <p:nvPr/>
        </p:nvGrpSpPr>
        <p:grpSpPr>
          <a:xfrm>
            <a:off x="1369297" y="3774673"/>
            <a:ext cx="1042295" cy="1042295"/>
            <a:chOff x="0" y="0"/>
            <a:chExt cx="1042294" cy="1042294"/>
          </a:xfrm>
        </p:grpSpPr>
        <p:sp>
          <p:nvSpPr>
            <p:cNvPr id="293"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94"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96" name="TextBox 3"/>
          <p:cNvSpPr txBox="1"/>
          <p:nvPr/>
        </p:nvSpPr>
        <p:spPr>
          <a:xfrm>
            <a:off x="5843056" y="3850149"/>
            <a:ext cx="5630401" cy="2234566"/>
          </a:xfrm>
          <a:prstGeom prst="rect">
            <a:avLst/>
          </a:prstGeom>
          <a:solidFill>
            <a:srgbClr val="C1BBA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5A4A19"/>
                </a:solidFill>
              </a:defRPr>
            </a:lvl1pPr>
          </a:lstStyle>
          <a:p>
            <a:r>
              <a:t>Trail riding and the corresponding trail bikes refer to what can be thought of as ‘everyday’ mountain bike riding. Trail bikes are designed to have as much fun as possible on any given terrain and be just as capable on the climbs as they are on the descents. Trail bikes have traditionally been thought of as jack of all trades bikes.</a:t>
            </a:r>
          </a:p>
        </p:txBody>
      </p:sp>
      <p:sp>
        <p:nvSpPr>
          <p:cNvPr id="297" name="Straight Connector 16"/>
          <p:cNvSpPr/>
          <p:nvPr/>
        </p:nvSpPr>
        <p:spPr>
          <a:xfrm>
            <a:off x="4561525" y="5813228"/>
            <a:ext cx="822961" cy="1"/>
          </a:xfrm>
          <a:prstGeom prst="line">
            <a:avLst/>
          </a:prstGeom>
          <a:ln cap="rnd">
            <a:solidFill>
              <a:srgbClr val="C1BBAB"/>
            </a:solidFill>
          </a:ln>
        </p:spPr>
        <p:txBody>
          <a:bodyPr lIns="45719" rIns="45719"/>
          <a:lstStyle/>
          <a:p>
            <a:pPr>
              <a:defRPr>
                <a:solidFill>
                  <a:srgbClr val="FFFFFF"/>
                </a:solidFill>
              </a:defRPr>
            </a:pPr>
            <a:endParaRPr/>
          </a:p>
        </p:txBody>
      </p:sp>
      <p:sp>
        <p:nvSpPr>
          <p:cNvPr id="298" name="Straight Connector 17"/>
          <p:cNvSpPr/>
          <p:nvPr/>
        </p:nvSpPr>
        <p:spPr>
          <a:xfrm flipH="1">
            <a:off x="5384484" y="5495924"/>
            <a:ext cx="365761" cy="317306"/>
          </a:xfrm>
          <a:prstGeom prst="line">
            <a:avLst/>
          </a:prstGeom>
          <a:ln cap="rnd">
            <a:solidFill>
              <a:srgbClr val="C1BBAB"/>
            </a:solidFill>
          </a:ln>
        </p:spPr>
        <p:txBody>
          <a:bodyPr lIns="45719" rIns="45719"/>
          <a:lstStyle/>
          <a:p>
            <a:pPr>
              <a:defRPr>
                <a:solidFill>
                  <a:srgbClr val="FFFFFF"/>
                </a:solidFill>
              </a:defRPr>
            </a:pPr>
            <a:endParaRPr/>
          </a:p>
        </p:txBody>
      </p:sp>
      <p:grpSp>
        <p:nvGrpSpPr>
          <p:cNvPr id="301" name="Freeform: Shape 19"/>
          <p:cNvGrpSpPr/>
          <p:nvPr/>
        </p:nvGrpSpPr>
        <p:grpSpPr>
          <a:xfrm>
            <a:off x="3457831" y="5292081"/>
            <a:ext cx="1042295" cy="1042296"/>
            <a:chOff x="0" y="0"/>
            <a:chExt cx="1042294" cy="1042294"/>
          </a:xfrm>
        </p:grpSpPr>
        <p:sp>
          <p:nvSpPr>
            <p:cNvPr id="299"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00"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Trail</a:t>
              </a:r>
            </a:p>
          </p:txBody>
        </p:sp>
      </p:grpSp>
      <p:grpSp>
        <p:nvGrpSpPr>
          <p:cNvPr id="304" name="Freeform: Shape 20"/>
          <p:cNvGrpSpPr/>
          <p:nvPr/>
        </p:nvGrpSpPr>
        <p:grpSpPr>
          <a:xfrm>
            <a:off x="2660082" y="2836861"/>
            <a:ext cx="1042295" cy="1042295"/>
            <a:chOff x="0" y="0"/>
            <a:chExt cx="1042294" cy="1042294"/>
          </a:xfrm>
        </p:grpSpPr>
        <p:sp>
          <p:nvSpPr>
            <p:cNvPr id="30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03"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2" name="Slide Number Placeholder 1">
            <a:extLst>
              <a:ext uri="{FF2B5EF4-FFF2-40B4-BE49-F238E27FC236}">
                <a16:creationId xmlns:a16="http://schemas.microsoft.com/office/drawing/2014/main" id="{016597C8-E7EC-42A2-B5A6-32F2974A8275}"/>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31" name="Freeform: Shape 30">
            <a:extLst>
              <a:ext uri="{FF2B5EF4-FFF2-40B4-BE49-F238E27FC236}">
                <a16:creationId xmlns:a16="http://schemas.microsoft.com/office/drawing/2014/main" id="{169E174E-F39D-4362-9736-667A5C38AE94}"/>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31">
            <a:extLst>
              <a:ext uri="{FF2B5EF4-FFF2-40B4-BE49-F238E27FC236}">
                <a16:creationId xmlns:a16="http://schemas.microsoft.com/office/drawing/2014/main" id="{62E4A74F-BE21-42BF-87E5-DAC44D6CCF5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32">
            <a:extLst>
              <a:ext uri="{FF2B5EF4-FFF2-40B4-BE49-F238E27FC236}">
                <a16:creationId xmlns:a16="http://schemas.microsoft.com/office/drawing/2014/main" id="{D24339E9-ADBF-40D8-A81B-6D521E5A1BAA}"/>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33">
            <a:extLst>
              <a:ext uri="{FF2B5EF4-FFF2-40B4-BE49-F238E27FC236}">
                <a16:creationId xmlns:a16="http://schemas.microsoft.com/office/drawing/2014/main" id="{DD3C07F3-6954-48CB-9D5C-52EC52D87060}"/>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2996C36A-0A10-4001-8521-1C7536F36E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1D734977-BDD5-4C6A-B262-6A438B44383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7728D152-C1D3-4530-8FC0-DEA3F8FBD6D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DCBD114A-0A9F-43B3-A730-5E88119C8ED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30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0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09"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10" name="Title 1"/>
          <p:cNvSpPr txBox="1">
            <a:spLocks noGrp="1"/>
          </p:cNvSpPr>
          <p:nvPr>
            <p:ph type="title"/>
          </p:nvPr>
        </p:nvSpPr>
        <p:spPr>
          <a:xfrm>
            <a:off x="913795" y="609600"/>
            <a:ext cx="10353762" cy="1257300"/>
          </a:xfrm>
          <a:prstGeom prst="rect">
            <a:avLst/>
          </a:prstGeom>
        </p:spPr>
        <p:txBody>
          <a:bodyPr/>
          <a:lstStyle/>
          <a:p>
            <a:r>
              <a:t>Mountain Bike Categories: All Mountain</a:t>
            </a:r>
          </a:p>
        </p:txBody>
      </p:sp>
      <p:sp>
        <p:nvSpPr>
          <p:cNvPr id="311"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314" name="Freeform: Shape 5"/>
          <p:cNvGrpSpPr/>
          <p:nvPr/>
        </p:nvGrpSpPr>
        <p:grpSpPr>
          <a:xfrm>
            <a:off x="2515079" y="4049069"/>
            <a:ext cx="1332303" cy="1332303"/>
            <a:chOff x="0" y="0"/>
            <a:chExt cx="1332302" cy="1332302"/>
          </a:xfrm>
        </p:grpSpPr>
        <p:sp>
          <p:nvSpPr>
            <p:cNvPr id="31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31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317" name="Freeform: Shape 9"/>
          <p:cNvGrpSpPr/>
          <p:nvPr/>
        </p:nvGrpSpPr>
        <p:grpSpPr>
          <a:xfrm>
            <a:off x="3950868" y="3774673"/>
            <a:ext cx="1042295" cy="1042295"/>
            <a:chOff x="0" y="0"/>
            <a:chExt cx="1042294" cy="1042294"/>
          </a:xfrm>
        </p:grpSpPr>
        <p:sp>
          <p:nvSpPr>
            <p:cNvPr id="31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1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320" name="Freeform: Shape 11"/>
          <p:cNvGrpSpPr/>
          <p:nvPr/>
        </p:nvGrpSpPr>
        <p:grpSpPr>
          <a:xfrm>
            <a:off x="3457831" y="5292081"/>
            <a:ext cx="1042295" cy="1042296"/>
            <a:chOff x="0" y="0"/>
            <a:chExt cx="1042294" cy="1042294"/>
          </a:xfrm>
        </p:grpSpPr>
        <p:sp>
          <p:nvSpPr>
            <p:cNvPr id="31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1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sp>
        <p:nvSpPr>
          <p:cNvPr id="321"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324" name="Freeform: Shape 15"/>
          <p:cNvGrpSpPr/>
          <p:nvPr/>
        </p:nvGrpSpPr>
        <p:grpSpPr>
          <a:xfrm>
            <a:off x="1369297" y="3774673"/>
            <a:ext cx="1042295" cy="1042295"/>
            <a:chOff x="0" y="0"/>
            <a:chExt cx="1042294" cy="1042294"/>
          </a:xfrm>
        </p:grpSpPr>
        <p:sp>
          <p:nvSpPr>
            <p:cNvPr id="32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323"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325" name="TextBox 3"/>
          <p:cNvSpPr txBox="1"/>
          <p:nvPr/>
        </p:nvSpPr>
        <p:spPr>
          <a:xfrm>
            <a:off x="5843056" y="3850149"/>
            <a:ext cx="5630401" cy="1320166"/>
          </a:xfrm>
          <a:prstGeom prst="rect">
            <a:avLst/>
          </a:prstGeom>
          <a:solidFill>
            <a:srgbClr val="C1BBA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5A4A19"/>
                </a:solidFill>
              </a:defRPr>
            </a:lvl1pPr>
          </a:lstStyle>
          <a:p>
            <a:r>
              <a:t>A more niche category which some manufacturers claim to be more downhill focused than trail bikes, but not designed for downhill races like Enduro bikes are.</a:t>
            </a:r>
          </a:p>
        </p:txBody>
      </p:sp>
      <p:sp>
        <p:nvSpPr>
          <p:cNvPr id="326" name="Straight Connector 16"/>
          <p:cNvSpPr/>
          <p:nvPr/>
        </p:nvSpPr>
        <p:spPr>
          <a:xfrm>
            <a:off x="3274867" y="6652597"/>
            <a:ext cx="1576990" cy="1"/>
          </a:xfrm>
          <a:prstGeom prst="line">
            <a:avLst/>
          </a:prstGeom>
          <a:ln cap="rnd">
            <a:solidFill>
              <a:srgbClr val="C1BBAB"/>
            </a:solidFill>
          </a:ln>
        </p:spPr>
        <p:txBody>
          <a:bodyPr lIns="45719" rIns="45719"/>
          <a:lstStyle/>
          <a:p>
            <a:pPr>
              <a:defRPr>
                <a:solidFill>
                  <a:srgbClr val="FFFFFF"/>
                </a:solidFill>
              </a:defRPr>
            </a:pPr>
            <a:endParaRPr/>
          </a:p>
        </p:txBody>
      </p:sp>
      <p:sp>
        <p:nvSpPr>
          <p:cNvPr id="327" name="Straight Connector 17"/>
          <p:cNvSpPr/>
          <p:nvPr/>
        </p:nvSpPr>
        <p:spPr>
          <a:xfrm>
            <a:off x="2814092" y="6195397"/>
            <a:ext cx="457201" cy="457201"/>
          </a:xfrm>
          <a:prstGeom prst="line">
            <a:avLst/>
          </a:prstGeom>
          <a:ln cap="rnd">
            <a:solidFill>
              <a:srgbClr val="C1BBAB"/>
            </a:solidFill>
          </a:ln>
        </p:spPr>
        <p:txBody>
          <a:bodyPr lIns="45719" rIns="45719"/>
          <a:lstStyle/>
          <a:p>
            <a:pPr>
              <a:defRPr>
                <a:solidFill>
                  <a:srgbClr val="FFFFFF"/>
                </a:solidFill>
              </a:defRPr>
            </a:pPr>
            <a:endParaRPr/>
          </a:p>
        </p:txBody>
      </p:sp>
      <p:grpSp>
        <p:nvGrpSpPr>
          <p:cNvPr id="330" name="Freeform: Shape 18"/>
          <p:cNvGrpSpPr/>
          <p:nvPr/>
        </p:nvGrpSpPr>
        <p:grpSpPr>
          <a:xfrm>
            <a:off x="1862333" y="5292081"/>
            <a:ext cx="1042295" cy="1042296"/>
            <a:chOff x="0" y="0"/>
            <a:chExt cx="1042294" cy="1042294"/>
          </a:xfrm>
        </p:grpSpPr>
        <p:sp>
          <p:nvSpPr>
            <p:cNvPr id="328"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2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All Mountain</a:t>
              </a:r>
            </a:p>
          </p:txBody>
        </p:sp>
      </p:grpSp>
      <p:grpSp>
        <p:nvGrpSpPr>
          <p:cNvPr id="333" name="Freeform: Shape 19"/>
          <p:cNvGrpSpPr/>
          <p:nvPr/>
        </p:nvGrpSpPr>
        <p:grpSpPr>
          <a:xfrm>
            <a:off x="2660082" y="2836861"/>
            <a:ext cx="1042295" cy="1042295"/>
            <a:chOff x="0" y="0"/>
            <a:chExt cx="1042294" cy="1042294"/>
          </a:xfrm>
        </p:grpSpPr>
        <p:sp>
          <p:nvSpPr>
            <p:cNvPr id="33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32"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334" name="Straight Connector 20"/>
          <p:cNvSpPr/>
          <p:nvPr/>
        </p:nvSpPr>
        <p:spPr>
          <a:xfrm flipV="1">
            <a:off x="4851856" y="5280997"/>
            <a:ext cx="1280161" cy="1371601"/>
          </a:xfrm>
          <a:prstGeom prst="line">
            <a:avLst/>
          </a:prstGeom>
          <a:ln cap="rnd">
            <a:solidFill>
              <a:srgbClr val="C1BBAB"/>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672986A3-E7B8-475B-A7C2-3B088811CCF2}"/>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32" name="Freeform: Shape 31">
            <a:extLst>
              <a:ext uri="{FF2B5EF4-FFF2-40B4-BE49-F238E27FC236}">
                <a16:creationId xmlns:a16="http://schemas.microsoft.com/office/drawing/2014/main" id="{E5111BF9-30A6-45CD-AF7B-7920DAEAD5F9}"/>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32">
            <a:extLst>
              <a:ext uri="{FF2B5EF4-FFF2-40B4-BE49-F238E27FC236}">
                <a16:creationId xmlns:a16="http://schemas.microsoft.com/office/drawing/2014/main" id="{5D97B66E-DB08-4AA7-A2F5-A577CF2E5E5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4" name="Freeform: Shape 33">
            <a:extLst>
              <a:ext uri="{FF2B5EF4-FFF2-40B4-BE49-F238E27FC236}">
                <a16:creationId xmlns:a16="http://schemas.microsoft.com/office/drawing/2014/main" id="{5E240F8F-F368-4F41-9DEF-5FBA184AA3D6}"/>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5" name="Freeform: Shape 34">
            <a:extLst>
              <a:ext uri="{FF2B5EF4-FFF2-40B4-BE49-F238E27FC236}">
                <a16:creationId xmlns:a16="http://schemas.microsoft.com/office/drawing/2014/main" id="{469BF6E5-DC79-4A24-9B50-F6ED774008FB}"/>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6" name="Graphic 35" descr="Document with solid fill">
            <a:extLst>
              <a:ext uri="{FF2B5EF4-FFF2-40B4-BE49-F238E27FC236}">
                <a16:creationId xmlns:a16="http://schemas.microsoft.com/office/drawing/2014/main" id="{1C624D88-AC8F-4279-B5DA-497A1EFBBB9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7" name="Graphic 36" descr="Network with solid fill">
            <a:extLst>
              <a:ext uri="{FF2B5EF4-FFF2-40B4-BE49-F238E27FC236}">
                <a16:creationId xmlns:a16="http://schemas.microsoft.com/office/drawing/2014/main" id="{4AC19EF7-351D-4827-827F-D8D5851E81A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8" name="Graphic 37" descr="Research with solid fill">
            <a:extLst>
              <a:ext uri="{FF2B5EF4-FFF2-40B4-BE49-F238E27FC236}">
                <a16:creationId xmlns:a16="http://schemas.microsoft.com/office/drawing/2014/main" id="{4FDC1747-4150-48D1-89B1-ED6B853600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9" name="Graphic 38" descr="Teacher with solid fill">
            <a:extLst>
              <a:ext uri="{FF2B5EF4-FFF2-40B4-BE49-F238E27FC236}">
                <a16:creationId xmlns:a16="http://schemas.microsoft.com/office/drawing/2014/main" id="{369A345E-17AB-4E39-A003-9B46B17911C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theme/theme1.xml><?xml version="1.0" encoding="utf-8"?>
<a:theme xmlns:a="http://schemas.openxmlformats.org/drawingml/2006/main"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60000"/>
              </a:srgbClr>
            </a:outerShdw>
          </a:effectLst>
        </a:effectStyle>
        <a:effectStyle>
          <a:effectLst>
            <a:outerShdw blurRad="63500" dist="25400" dir="54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63500" dist="25400" dir="54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60000"/>
              </a:srgbClr>
            </a:outerShdw>
          </a:effectLst>
        </a:effectStyle>
        <a:effectStyle>
          <a:effectLst>
            <a:outerShdw blurRad="63500" dist="25400" dir="54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63500" dist="25400" dir="54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TotalTime>
  <Words>1447</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Goudy Old Style</vt:lpstr>
      <vt:lpstr>Helvetica</vt:lpstr>
      <vt:lpstr>Wingdings 2</vt:lpstr>
      <vt:lpstr>SlateVTI</vt:lpstr>
      <vt:lpstr>Mountain Bike (MTB) Analysis</vt:lpstr>
      <vt:lpstr>PowerPoint Presentation</vt:lpstr>
      <vt:lpstr>Project Overview</vt:lpstr>
      <vt:lpstr>The goal of our project is to determine how many, if any, discrete categories should exist for mountain bikes.  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vt:lpstr>
      <vt:lpstr>Mountain Bike Categories</vt:lpstr>
      <vt:lpstr>Mountain Bike Categories: XC</vt:lpstr>
      <vt:lpstr>Mountain Bike Categories: Enduro</vt:lpstr>
      <vt:lpstr>Mountain Bike Categories: Trail</vt:lpstr>
      <vt:lpstr>Mountain Bike Categories: All Mountain</vt:lpstr>
      <vt:lpstr>Mountain Bike Categories: Downcountry</vt:lpstr>
      <vt:lpstr>Exploratory Data Analysis</vt:lpstr>
      <vt:lpstr>EDA: Categorical Variables</vt:lpstr>
      <vt:lpstr>EDA: Continuous Variables</vt:lpstr>
      <vt:lpstr>Variation Amongst Featureset</vt:lpstr>
      <vt:lpstr>Correlation Amongst Features</vt:lpstr>
      <vt:lpstr>Principal Component Analysis (PCA)</vt:lpstr>
      <vt:lpstr>Clustering Analysis</vt:lpstr>
      <vt:lpstr>Unsupervised Learning</vt:lpstr>
      <vt:lpstr>K-means Clustering</vt:lpstr>
      <vt:lpstr>Cluster Centers on Principle Components</vt:lpstr>
      <vt:lpstr>Gaussian Mixture Models (GMM)</vt:lpstr>
      <vt:lpstr>Findings/Conclusions</vt:lpstr>
      <vt:lpstr>Opportunities for Improved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Mountain Bike (MTB) Analysis</dc:title>
  <cp:lastModifiedBy>Schulberg, Justin Travis (CTD) (CON)</cp:lastModifiedBy>
  <cp:revision>11</cp:revision>
  <dcterms:modified xsi:type="dcterms:W3CDTF">2022-04-08T20:44:21Z</dcterms:modified>
</cp:coreProperties>
</file>