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81" r:id="rId6"/>
    <p:sldId id="279" r:id="rId7"/>
    <p:sldId id="282" r:id="rId8"/>
    <p:sldId id="286" r:id="rId9"/>
    <p:sldId id="287" r:id="rId10"/>
    <p:sldId id="288" r:id="rId11"/>
    <p:sldId id="289" r:id="rId12"/>
    <p:sldId id="290" r:id="rId13"/>
    <p:sldId id="283" r:id="rId14"/>
    <p:sldId id="291" r:id="rId15"/>
    <p:sldId id="292" r:id="rId16"/>
    <p:sldId id="293" r:id="rId17"/>
    <p:sldId id="294"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2F2927-6FFD-4A8F-92D4-462CC1B44531}">
          <p14:sldIdLst>
            <p14:sldId id="278"/>
          </p14:sldIdLst>
        </p14:section>
        <p14:section name="Project Overview" id="{85EA3D63-D9F5-4651-9831-05C14780C0CF}">
          <p14:sldIdLst>
            <p14:sldId id="281"/>
            <p14:sldId id="279"/>
            <p14:sldId id="282"/>
            <p14:sldId id="286"/>
            <p14:sldId id="287"/>
            <p14:sldId id="288"/>
            <p14:sldId id="289"/>
            <p14:sldId id="290"/>
          </p14:sldIdLst>
        </p14:section>
        <p14:section name="Data Analysis" id="{B5B7ABD4-4D03-4612-B117-EECD12740C67}">
          <p14:sldIdLst>
            <p14:sldId id="283"/>
            <p14:sldId id="291"/>
            <p14:sldId id="292"/>
            <p14:sldId id="293"/>
            <p14:sldId id="294"/>
          </p14:sldIdLst>
        </p14:section>
        <p14:section name="Findings/Conclusion" id="{19EBD248-2696-409C-9C12-4E3B8382E9E1}">
          <p14:sldIdLst>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957B"/>
    <a:srgbClr val="C1BBAB"/>
    <a:srgbClr val="756C5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00" d="100"/>
          <a:sy n="100" d="100"/>
        </p:scale>
        <p:origin x="99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Autofit/>
          </a:bodyPr>
          <a:lstStyle>
            <a:lvl1pPr algn="ctr">
              <a:defRPr sz="6000"/>
            </a:lvl1pPr>
          </a:lstStyle>
          <a:p>
            <a:r>
              <a:rPr lang="en-US" dirty="0"/>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normAutofit/>
          </a:bodyPr>
          <a:lstStyle>
            <a:lvl1pPr algn="ctr">
              <a:defRPr sz="54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320800"/>
          </a:xfrm>
        </p:spPr>
        <p:txBody>
          <a:bodyPr anchor="t">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4" y="20256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C5C09B-E94B-4739-B0B4-47F94B6FB9D9}"/>
              </a:ext>
            </a:extLst>
          </p:cNvPr>
          <p:cNvPicPr>
            <a:picLocks noChangeAspect="1"/>
          </p:cNvPicPr>
          <p:nvPr/>
        </p:nvPicPr>
        <p:blipFill>
          <a:blip r:embed="rId4"/>
          <a:stretch>
            <a:fillRect/>
          </a:stretch>
        </p:blipFill>
        <p:spPr>
          <a:xfrm>
            <a:off x="0" y="-527083"/>
            <a:ext cx="12192000" cy="8577385"/>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Mountain Bike (MTB)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Mike Czerwinski &amp; </a:t>
            </a:r>
            <a:br>
              <a:rPr lang="en-US" sz="2300" dirty="0"/>
            </a:br>
            <a:r>
              <a:rPr lang="en-US" sz="2300" dirty="0"/>
              <a:t>Justin Schulberg</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7B4-7D4E-4EDD-A029-B4184C7F9E3F}"/>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15C6286E-6616-4EFC-922F-178CAF9E40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458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E4-CA26-4FD4-9946-B01253CC1CF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7E97DB2D-C7C6-474C-8F74-967DAB470E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504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E4-CA26-4FD4-9946-B01253CC1CF5}"/>
              </a:ext>
            </a:extLst>
          </p:cNvPr>
          <p:cNvSpPr>
            <a:spLocks noGrp="1"/>
          </p:cNvSpPr>
          <p:nvPr>
            <p:ph type="title"/>
          </p:nvPr>
        </p:nvSpPr>
        <p:spPr/>
        <p:txBody>
          <a:bodyPr/>
          <a:lstStyle/>
          <a:p>
            <a:r>
              <a:rPr lang="en-US" dirty="0"/>
              <a:t>Variation Amongst </a:t>
            </a:r>
            <a:r>
              <a:rPr lang="en-US" dirty="0" err="1"/>
              <a:t>Featureset</a:t>
            </a:r>
            <a:endParaRPr lang="en-US" dirty="0"/>
          </a:p>
        </p:txBody>
      </p:sp>
      <p:sp>
        <p:nvSpPr>
          <p:cNvPr id="3" name="Content Placeholder 2">
            <a:extLst>
              <a:ext uri="{FF2B5EF4-FFF2-40B4-BE49-F238E27FC236}">
                <a16:creationId xmlns:a16="http://schemas.microsoft.com/office/drawing/2014/main" id="{7E97DB2D-C7C6-474C-8F74-967DAB470EAA}"/>
              </a:ext>
            </a:extLst>
          </p:cNvPr>
          <p:cNvSpPr>
            <a:spLocks noGrp="1"/>
          </p:cNvSpPr>
          <p:nvPr>
            <p:ph idx="1"/>
          </p:nvPr>
        </p:nvSpPr>
        <p:spPr/>
        <p:txBody>
          <a:bodyPr/>
          <a:lstStyle/>
          <a:p>
            <a:pPr marL="36900" indent="0">
              <a:buNone/>
            </a:pPr>
            <a:r>
              <a:rPr lang="en-US" dirty="0"/>
              <a:t>The first thing we’ll do is look to see if any of the features in our dataset are better at explaining the variation amongst the different bikes than other features. That is, it’s completely possible that two features are similar and don’t have much variation in them, even across some of the different bike categories. To do so, we’ll:</a:t>
            </a:r>
          </a:p>
          <a:p>
            <a:r>
              <a:rPr lang="en-US" dirty="0"/>
              <a:t>Look for highly correlated features and flag these for potential removal;</a:t>
            </a:r>
          </a:p>
          <a:p>
            <a:r>
              <a:rPr lang="en-US" dirty="0"/>
              <a:t>Run Principal Component Analysis (PCA) to see if certain features are better at explaining the variation in our data better than others.</a:t>
            </a:r>
          </a:p>
          <a:p>
            <a:pPr marL="36900" indent="0">
              <a:buNone/>
            </a:pPr>
            <a:endParaRPr lang="en-US" dirty="0"/>
          </a:p>
        </p:txBody>
      </p:sp>
    </p:spTree>
    <p:extLst>
      <p:ext uri="{BB962C8B-B14F-4D97-AF65-F5344CB8AC3E}">
        <p14:creationId xmlns:p14="http://schemas.microsoft.com/office/powerpoint/2010/main" val="140395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D9EE-5878-40C9-BB46-C7B67FCF72C8}"/>
              </a:ext>
            </a:extLst>
          </p:cNvPr>
          <p:cNvSpPr>
            <a:spLocks noGrp="1"/>
          </p:cNvSpPr>
          <p:nvPr>
            <p:ph type="title"/>
          </p:nvPr>
        </p:nvSpPr>
        <p:spPr>
          <a:xfrm>
            <a:off x="913795" y="609600"/>
            <a:ext cx="3706889" cy="889000"/>
          </a:xfrm>
        </p:spPr>
        <p:txBody>
          <a:bodyPr/>
          <a:lstStyle/>
          <a:p>
            <a:r>
              <a:rPr lang="en-US" dirty="0"/>
              <a:t>Correlation Amongst Features</a:t>
            </a:r>
          </a:p>
        </p:txBody>
      </p:sp>
      <p:pic>
        <p:nvPicPr>
          <p:cNvPr id="1026" name="Picture 2">
            <a:extLst>
              <a:ext uri="{FF2B5EF4-FFF2-40B4-BE49-F238E27FC236}">
                <a16:creationId xmlns:a16="http://schemas.microsoft.com/office/drawing/2014/main" id="{2990E27C-FE63-42BB-8D97-9F74EDA34A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78"/>
          <a:stretch/>
        </p:blipFill>
        <p:spPr bwMode="auto">
          <a:xfrm>
            <a:off x="4842933" y="1270000"/>
            <a:ext cx="6858000" cy="4445000"/>
          </a:xfrm>
          <a:prstGeom prst="rect">
            <a:avLst/>
          </a:prstGeom>
          <a:noFill/>
          <a:ln>
            <a:solidFill>
              <a:srgbClr val="9F957B"/>
            </a:solidFill>
          </a:ln>
          <a:effectLst>
            <a:outerShdw blurRad="50800" dist="38100" dir="2700000" algn="tl" rotWithShape="0">
              <a:schemeClr val="tx2">
                <a:lumMod val="90000"/>
                <a:alpha val="40000"/>
              </a:schemeClr>
            </a:outerShdw>
          </a:effectLst>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0B00F388-7F2F-477C-A851-3B6ED7C9623C}"/>
              </a:ext>
            </a:extLst>
          </p:cNvPr>
          <p:cNvSpPr>
            <a:spLocks noGrp="1"/>
          </p:cNvSpPr>
          <p:nvPr>
            <p:ph type="body" sz="half" idx="2"/>
          </p:nvPr>
        </p:nvSpPr>
        <p:spPr>
          <a:xfrm>
            <a:off x="913794" y="1708151"/>
            <a:ext cx="3706889" cy="3016250"/>
          </a:xfrm>
        </p:spPr>
        <p:txBody>
          <a:bodyPr>
            <a:normAutofit fontScale="92500" lnSpcReduction="20000"/>
          </a:bodyPr>
          <a:lstStyle/>
          <a:p>
            <a:pPr algn="l"/>
            <a:r>
              <a:rPr lang="en-US" dirty="0"/>
              <a:t>Here we see some obvious correlations, for example:</a:t>
            </a:r>
          </a:p>
          <a:p>
            <a:pPr marL="285750" indent="-285750" algn="l">
              <a:buFont typeface="Arial" panose="020B0604020202020204" pitchFamily="34" charset="0"/>
              <a:buChar char="•"/>
            </a:pPr>
            <a:r>
              <a:rPr lang="en-US" dirty="0" err="1"/>
              <a:t>f_piston</a:t>
            </a:r>
            <a:r>
              <a:rPr lang="en-US" dirty="0"/>
              <a:t> (front brakes) is perfectly correlated with </a:t>
            </a:r>
            <a:r>
              <a:rPr lang="en-US" dirty="0" err="1"/>
              <a:t>r_piston</a:t>
            </a:r>
            <a:r>
              <a:rPr lang="en-US" dirty="0"/>
              <a:t> (rear brakes), which makes sense since mountain bikes tend to use the same types/spec of brakes for the front vs. rear tires.</a:t>
            </a:r>
          </a:p>
          <a:p>
            <a:pPr marL="285750" indent="-285750" algn="l">
              <a:buFont typeface="Arial" panose="020B0604020202020204" pitchFamily="34" charset="0"/>
              <a:buChar char="•"/>
            </a:pPr>
            <a:r>
              <a:rPr lang="en-US" dirty="0" err="1"/>
              <a:t>fork_travel</a:t>
            </a:r>
            <a:r>
              <a:rPr lang="en-US" dirty="0"/>
              <a:t> has a correlation above .95 with: c(“</a:t>
            </a:r>
            <a:r>
              <a:rPr lang="en-US" dirty="0" err="1"/>
              <a:t>rear_travel</a:t>
            </a:r>
            <a:r>
              <a:rPr lang="en-US" dirty="0"/>
              <a:t>”, “</a:t>
            </a:r>
            <a:r>
              <a:rPr lang="en-US" dirty="0" err="1"/>
              <a:t>fork_travel</a:t>
            </a:r>
            <a:r>
              <a:rPr lang="en-US" dirty="0"/>
              <a:t>”). This make sense; for example, </a:t>
            </a:r>
            <a:r>
              <a:rPr lang="en-US" dirty="0" err="1"/>
              <a:t>rear_travel</a:t>
            </a:r>
            <a:r>
              <a:rPr lang="en-US" dirty="0"/>
              <a:t> should be highly correlated with </a:t>
            </a:r>
            <a:r>
              <a:rPr lang="en-US" dirty="0" err="1"/>
              <a:t>fork_travel</a:t>
            </a:r>
            <a:r>
              <a:rPr lang="en-US" dirty="0"/>
              <a:t>.</a:t>
            </a:r>
          </a:p>
        </p:txBody>
      </p:sp>
    </p:spTree>
    <p:extLst>
      <p:ext uri="{BB962C8B-B14F-4D97-AF65-F5344CB8AC3E}">
        <p14:creationId xmlns:p14="http://schemas.microsoft.com/office/powerpoint/2010/main" val="190750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D9EE-5878-40C9-BB46-C7B67FCF72C8}"/>
              </a:ext>
            </a:extLst>
          </p:cNvPr>
          <p:cNvSpPr>
            <a:spLocks noGrp="1"/>
          </p:cNvSpPr>
          <p:nvPr>
            <p:ph type="title"/>
          </p:nvPr>
        </p:nvSpPr>
        <p:spPr/>
        <p:txBody>
          <a:bodyPr/>
          <a:lstStyle/>
          <a:p>
            <a:r>
              <a:rPr lang="en-US" dirty="0"/>
              <a:t>Principal Component Analysis (PCA)</a:t>
            </a:r>
          </a:p>
        </p:txBody>
      </p:sp>
      <p:sp>
        <p:nvSpPr>
          <p:cNvPr id="4" name="Text Placeholder 3">
            <a:extLst>
              <a:ext uri="{FF2B5EF4-FFF2-40B4-BE49-F238E27FC236}">
                <a16:creationId xmlns:a16="http://schemas.microsoft.com/office/drawing/2014/main" id="{047EA3C5-96A9-4C2E-8315-1E4EFA89E63F}"/>
              </a:ext>
            </a:extLst>
          </p:cNvPr>
          <p:cNvSpPr>
            <a:spLocks noGrp="1"/>
          </p:cNvSpPr>
          <p:nvPr>
            <p:ph type="body" sz="half" idx="2"/>
          </p:nvPr>
        </p:nvSpPr>
        <p:spPr>
          <a:xfrm>
            <a:off x="913795" y="1708151"/>
            <a:ext cx="3706889" cy="2012949"/>
          </a:xfrm>
        </p:spPr>
        <p:txBody>
          <a:bodyPr>
            <a:normAutofit/>
          </a:bodyPr>
          <a:lstStyle/>
          <a:p>
            <a:pPr algn="l"/>
            <a:r>
              <a:rPr lang="en-US" dirty="0"/>
              <a:t>Next, we’ll apply PCA to our dataset. In so doing, we’ll have to center and scale our data given how different the ranges are for certain measurements. Let’s take a look at our 4 principal components which explain the largest proportion of variance in the data:</a:t>
            </a:r>
          </a:p>
        </p:txBody>
      </p:sp>
      <p:pic>
        <p:nvPicPr>
          <p:cNvPr id="7" name="Picture 6">
            <a:extLst>
              <a:ext uri="{FF2B5EF4-FFF2-40B4-BE49-F238E27FC236}">
                <a16:creationId xmlns:a16="http://schemas.microsoft.com/office/drawing/2014/main" id="{43DDA5EF-3BB9-4518-8E11-BBD81DE5ED42}"/>
              </a:ext>
            </a:extLst>
          </p:cNvPr>
          <p:cNvPicPr>
            <a:picLocks noChangeAspect="1"/>
          </p:cNvPicPr>
          <p:nvPr/>
        </p:nvPicPr>
        <p:blipFill>
          <a:blip r:embed="rId2"/>
          <a:stretch>
            <a:fillRect/>
          </a:stretch>
        </p:blipFill>
        <p:spPr>
          <a:xfrm>
            <a:off x="4842933" y="1270000"/>
            <a:ext cx="6858000" cy="4572000"/>
          </a:xfrm>
          <a:prstGeom prst="rect">
            <a:avLst/>
          </a:prstGeom>
          <a:noFill/>
          <a:ln>
            <a:solidFill>
              <a:srgbClr val="9F957B"/>
            </a:solidFill>
          </a:ln>
          <a:effectLst>
            <a:outerShdw blurRad="50800" dist="38100" dir="2700000" algn="tl" rotWithShape="0">
              <a:schemeClr val="tx2">
                <a:lumMod val="90000"/>
                <a:alpha val="40000"/>
              </a:schemeClr>
            </a:outerShdw>
          </a:effectLst>
        </p:spPr>
      </p:pic>
      <p:graphicFrame>
        <p:nvGraphicFramePr>
          <p:cNvPr id="6" name="Table 7">
            <a:extLst>
              <a:ext uri="{FF2B5EF4-FFF2-40B4-BE49-F238E27FC236}">
                <a16:creationId xmlns:a16="http://schemas.microsoft.com/office/drawing/2014/main" id="{640F1026-5F65-4E14-82EE-4BE49581867F}"/>
              </a:ext>
            </a:extLst>
          </p:cNvPr>
          <p:cNvGraphicFramePr>
            <a:graphicFrameLocks noGrp="1"/>
          </p:cNvGraphicFramePr>
          <p:nvPr>
            <p:extLst>
              <p:ext uri="{D42A27DB-BD31-4B8C-83A1-F6EECF244321}">
                <p14:modId xmlns:p14="http://schemas.microsoft.com/office/powerpoint/2010/main" val="3785096143"/>
              </p:ext>
            </p:extLst>
          </p:nvPr>
        </p:nvGraphicFramePr>
        <p:xfrm>
          <a:off x="491067" y="3952240"/>
          <a:ext cx="4051300" cy="1889760"/>
        </p:xfrm>
        <a:graphic>
          <a:graphicData uri="http://schemas.openxmlformats.org/drawingml/2006/table">
            <a:tbl>
              <a:tblPr firstRow="1" bandRow="1">
                <a:tableStyleId>{1E171933-4619-4E11-9A3F-F7608DF75F80}</a:tableStyleId>
              </a:tblPr>
              <a:tblGrid>
                <a:gridCol w="1131444">
                  <a:extLst>
                    <a:ext uri="{9D8B030D-6E8A-4147-A177-3AD203B41FA5}">
                      <a16:colId xmlns:a16="http://schemas.microsoft.com/office/drawing/2014/main" val="1605593261"/>
                    </a:ext>
                  </a:extLst>
                </a:gridCol>
                <a:gridCol w="729964">
                  <a:extLst>
                    <a:ext uri="{9D8B030D-6E8A-4147-A177-3AD203B41FA5}">
                      <a16:colId xmlns:a16="http://schemas.microsoft.com/office/drawing/2014/main" val="2993628018"/>
                    </a:ext>
                  </a:extLst>
                </a:gridCol>
                <a:gridCol w="729964">
                  <a:extLst>
                    <a:ext uri="{9D8B030D-6E8A-4147-A177-3AD203B41FA5}">
                      <a16:colId xmlns:a16="http://schemas.microsoft.com/office/drawing/2014/main" val="748635440"/>
                    </a:ext>
                  </a:extLst>
                </a:gridCol>
                <a:gridCol w="729964">
                  <a:extLst>
                    <a:ext uri="{9D8B030D-6E8A-4147-A177-3AD203B41FA5}">
                      <a16:colId xmlns:a16="http://schemas.microsoft.com/office/drawing/2014/main" val="3356435686"/>
                    </a:ext>
                  </a:extLst>
                </a:gridCol>
                <a:gridCol w="729964">
                  <a:extLst>
                    <a:ext uri="{9D8B030D-6E8A-4147-A177-3AD203B41FA5}">
                      <a16:colId xmlns:a16="http://schemas.microsoft.com/office/drawing/2014/main" val="2482817741"/>
                    </a:ext>
                  </a:extLst>
                </a:gridCol>
              </a:tblGrid>
              <a:tr h="307311">
                <a:tc>
                  <a:txBody>
                    <a:bodyPr/>
                    <a:lstStyle/>
                    <a:p>
                      <a:pPr algn="ctr"/>
                      <a:r>
                        <a:rPr lang="en-US" sz="1200" b="1" dirty="0">
                          <a:effectLst/>
                        </a:rPr>
                        <a:t>Variable</a:t>
                      </a:r>
                    </a:p>
                  </a:txBody>
                  <a:tcPr marL="76200" marR="76200" marT="76200" marB="76200" anchor="ctr"/>
                </a:tc>
                <a:tc>
                  <a:txBody>
                    <a:bodyPr/>
                    <a:lstStyle/>
                    <a:p>
                      <a:pPr algn="ctr"/>
                      <a:r>
                        <a:rPr lang="en-US" sz="1200" b="1" dirty="0">
                          <a:effectLst/>
                        </a:rPr>
                        <a:t>PC1</a:t>
                      </a:r>
                    </a:p>
                  </a:txBody>
                  <a:tcPr marL="76200" marR="76200" marT="76200" marB="76200" anchor="ctr"/>
                </a:tc>
                <a:tc>
                  <a:txBody>
                    <a:bodyPr/>
                    <a:lstStyle/>
                    <a:p>
                      <a:pPr algn="ctr"/>
                      <a:r>
                        <a:rPr lang="en-US" sz="1200" b="1" dirty="0">
                          <a:effectLst/>
                        </a:rPr>
                        <a:t>PC2</a:t>
                      </a:r>
                    </a:p>
                  </a:txBody>
                  <a:tcPr marL="76200" marR="76200" marT="76200" marB="76200" anchor="ctr"/>
                </a:tc>
                <a:tc>
                  <a:txBody>
                    <a:bodyPr/>
                    <a:lstStyle/>
                    <a:p>
                      <a:pPr algn="ctr"/>
                      <a:r>
                        <a:rPr lang="en-US" sz="1200" b="1" dirty="0">
                          <a:effectLst/>
                        </a:rPr>
                        <a:t>PC3</a:t>
                      </a:r>
                    </a:p>
                  </a:txBody>
                  <a:tcPr marL="76200" marR="76200" marT="76200" marB="76200" anchor="ctr"/>
                </a:tc>
                <a:tc>
                  <a:txBody>
                    <a:bodyPr/>
                    <a:lstStyle/>
                    <a:p>
                      <a:pPr algn="ctr"/>
                      <a:r>
                        <a:rPr lang="en-US" sz="1200" b="1" dirty="0">
                          <a:effectLst/>
                        </a:rPr>
                        <a:t>PC4</a:t>
                      </a:r>
                    </a:p>
                  </a:txBody>
                  <a:tcPr marL="76200" marR="76200" marT="76200" marB="76200" anchor="ctr"/>
                </a:tc>
                <a:extLst>
                  <a:ext uri="{0D108BD9-81ED-4DB2-BD59-A6C34878D82A}">
                    <a16:rowId xmlns:a16="http://schemas.microsoft.com/office/drawing/2014/main" val="3251564533"/>
                  </a:ext>
                </a:extLst>
              </a:tr>
              <a:tr h="504869">
                <a:tc>
                  <a:txBody>
                    <a:bodyPr/>
                    <a:lstStyle/>
                    <a:p>
                      <a:pPr algn="l"/>
                      <a:r>
                        <a:rPr lang="en-US" sz="1200">
                          <a:effectLst/>
                        </a:rPr>
                        <a:t>Standard Deviation</a:t>
                      </a:r>
                    </a:p>
                  </a:txBody>
                  <a:tcPr marL="76200" marR="76200" marT="76200" marB="76200" anchor="ctr"/>
                </a:tc>
                <a:tc>
                  <a:txBody>
                    <a:bodyPr/>
                    <a:lstStyle/>
                    <a:p>
                      <a:pPr algn="l"/>
                      <a:r>
                        <a:rPr lang="en-US" sz="1200">
                          <a:effectLst/>
                        </a:rPr>
                        <a:t>3.126</a:t>
                      </a:r>
                    </a:p>
                  </a:txBody>
                  <a:tcPr marL="76200" marR="76200" marT="76200" marB="76200" anchor="ctr"/>
                </a:tc>
                <a:tc>
                  <a:txBody>
                    <a:bodyPr/>
                    <a:lstStyle/>
                    <a:p>
                      <a:pPr algn="l"/>
                      <a:r>
                        <a:rPr lang="en-US" sz="1200">
                          <a:effectLst/>
                        </a:rPr>
                        <a:t>1.665</a:t>
                      </a:r>
                    </a:p>
                  </a:txBody>
                  <a:tcPr marL="76200" marR="76200" marT="76200" marB="76200" anchor="ctr"/>
                </a:tc>
                <a:tc>
                  <a:txBody>
                    <a:bodyPr/>
                    <a:lstStyle/>
                    <a:p>
                      <a:pPr algn="l"/>
                      <a:r>
                        <a:rPr lang="en-US" sz="1200">
                          <a:effectLst/>
                        </a:rPr>
                        <a:t>1.329</a:t>
                      </a:r>
                    </a:p>
                  </a:txBody>
                  <a:tcPr marL="76200" marR="76200" marT="76200" marB="76200" anchor="ctr"/>
                </a:tc>
                <a:tc>
                  <a:txBody>
                    <a:bodyPr/>
                    <a:lstStyle/>
                    <a:p>
                      <a:pPr algn="l"/>
                      <a:r>
                        <a:rPr lang="en-US" sz="1200" dirty="0">
                          <a:effectLst/>
                        </a:rPr>
                        <a:t>1.252</a:t>
                      </a:r>
                    </a:p>
                  </a:txBody>
                  <a:tcPr marL="76200" marR="76200" marT="76200" marB="76200" anchor="ctr"/>
                </a:tc>
                <a:extLst>
                  <a:ext uri="{0D108BD9-81ED-4DB2-BD59-A6C34878D82A}">
                    <a16:rowId xmlns:a16="http://schemas.microsoft.com/office/drawing/2014/main" val="1181450071"/>
                  </a:ext>
                </a:extLst>
              </a:tr>
              <a:tr h="504869">
                <a:tc>
                  <a:txBody>
                    <a:bodyPr/>
                    <a:lstStyle/>
                    <a:p>
                      <a:pPr algn="l"/>
                      <a:r>
                        <a:rPr lang="en-US" sz="1200">
                          <a:effectLst/>
                        </a:rPr>
                        <a:t>Proportion of Variance</a:t>
                      </a:r>
                    </a:p>
                  </a:txBody>
                  <a:tcPr marL="76200" marR="76200" marT="76200" marB="76200" anchor="ctr"/>
                </a:tc>
                <a:tc>
                  <a:txBody>
                    <a:bodyPr/>
                    <a:lstStyle/>
                    <a:p>
                      <a:pPr algn="l"/>
                      <a:r>
                        <a:rPr lang="en-US" sz="1200">
                          <a:effectLst/>
                        </a:rPr>
                        <a:t>0.5748</a:t>
                      </a:r>
                    </a:p>
                  </a:txBody>
                  <a:tcPr marL="76200" marR="76200" marT="76200" marB="76200" anchor="ctr"/>
                </a:tc>
                <a:tc>
                  <a:txBody>
                    <a:bodyPr/>
                    <a:lstStyle/>
                    <a:p>
                      <a:pPr algn="l"/>
                      <a:r>
                        <a:rPr lang="en-US" sz="1200">
                          <a:effectLst/>
                        </a:rPr>
                        <a:t>0.1631</a:t>
                      </a:r>
                    </a:p>
                  </a:txBody>
                  <a:tcPr marL="76200" marR="76200" marT="76200" marB="76200" anchor="ctr"/>
                </a:tc>
                <a:tc>
                  <a:txBody>
                    <a:bodyPr/>
                    <a:lstStyle/>
                    <a:p>
                      <a:pPr algn="l"/>
                      <a:r>
                        <a:rPr lang="en-US" sz="1200">
                          <a:effectLst/>
                        </a:rPr>
                        <a:t>0.1039</a:t>
                      </a:r>
                    </a:p>
                  </a:txBody>
                  <a:tcPr marL="76200" marR="76200" marT="76200" marB="76200" anchor="ctr"/>
                </a:tc>
                <a:tc>
                  <a:txBody>
                    <a:bodyPr/>
                    <a:lstStyle/>
                    <a:p>
                      <a:pPr algn="l"/>
                      <a:r>
                        <a:rPr lang="en-US" sz="1200">
                          <a:effectLst/>
                        </a:rPr>
                        <a:t>0.09223</a:t>
                      </a:r>
                    </a:p>
                  </a:txBody>
                  <a:tcPr marL="76200" marR="76200" marT="76200" marB="76200" anchor="ctr"/>
                </a:tc>
                <a:extLst>
                  <a:ext uri="{0D108BD9-81ED-4DB2-BD59-A6C34878D82A}">
                    <a16:rowId xmlns:a16="http://schemas.microsoft.com/office/drawing/2014/main" val="3689880727"/>
                  </a:ext>
                </a:extLst>
              </a:tr>
              <a:tr h="504869">
                <a:tc>
                  <a:txBody>
                    <a:bodyPr/>
                    <a:lstStyle/>
                    <a:p>
                      <a:pPr algn="l"/>
                      <a:r>
                        <a:rPr lang="en-US" sz="1200">
                          <a:effectLst/>
                        </a:rPr>
                        <a:t>Cumulative Proportion</a:t>
                      </a:r>
                    </a:p>
                  </a:txBody>
                  <a:tcPr marL="76200" marR="76200" marT="76200" marB="76200" anchor="ctr"/>
                </a:tc>
                <a:tc>
                  <a:txBody>
                    <a:bodyPr/>
                    <a:lstStyle/>
                    <a:p>
                      <a:pPr algn="l"/>
                      <a:r>
                        <a:rPr lang="en-US" sz="1200">
                          <a:effectLst/>
                        </a:rPr>
                        <a:t>0.5748</a:t>
                      </a:r>
                    </a:p>
                  </a:txBody>
                  <a:tcPr marL="76200" marR="76200" marT="76200" marB="76200" anchor="ctr"/>
                </a:tc>
                <a:tc>
                  <a:txBody>
                    <a:bodyPr/>
                    <a:lstStyle/>
                    <a:p>
                      <a:pPr algn="l"/>
                      <a:r>
                        <a:rPr lang="en-US" sz="1200">
                          <a:effectLst/>
                        </a:rPr>
                        <a:t>0.7379</a:t>
                      </a:r>
                    </a:p>
                  </a:txBody>
                  <a:tcPr marL="76200" marR="76200" marT="76200" marB="76200" anchor="ctr"/>
                </a:tc>
                <a:tc>
                  <a:txBody>
                    <a:bodyPr/>
                    <a:lstStyle/>
                    <a:p>
                      <a:pPr algn="l"/>
                      <a:r>
                        <a:rPr lang="en-US" sz="1200">
                          <a:effectLst/>
                        </a:rPr>
                        <a:t>0.8418</a:t>
                      </a:r>
                    </a:p>
                  </a:txBody>
                  <a:tcPr marL="76200" marR="76200" marT="76200" marB="76200" anchor="ctr"/>
                </a:tc>
                <a:tc>
                  <a:txBody>
                    <a:bodyPr/>
                    <a:lstStyle/>
                    <a:p>
                      <a:pPr algn="l"/>
                      <a:r>
                        <a:rPr lang="en-US" sz="1200" dirty="0">
                          <a:effectLst/>
                        </a:rPr>
                        <a:t>0.934</a:t>
                      </a:r>
                    </a:p>
                  </a:txBody>
                  <a:tcPr marL="76200" marR="76200" marT="76200" marB="76200" anchor="ctr"/>
                </a:tc>
                <a:extLst>
                  <a:ext uri="{0D108BD9-81ED-4DB2-BD59-A6C34878D82A}">
                    <a16:rowId xmlns:a16="http://schemas.microsoft.com/office/drawing/2014/main" val="3794972372"/>
                  </a:ext>
                </a:extLst>
              </a:tr>
            </a:tbl>
          </a:graphicData>
        </a:graphic>
      </p:graphicFrame>
      <p:sp>
        <p:nvSpPr>
          <p:cNvPr id="8" name="TextBox 7">
            <a:extLst>
              <a:ext uri="{FF2B5EF4-FFF2-40B4-BE49-F238E27FC236}">
                <a16:creationId xmlns:a16="http://schemas.microsoft.com/office/drawing/2014/main" id="{6A304F66-BA95-4EEC-ACB8-EC682C70E94F}"/>
              </a:ext>
            </a:extLst>
          </p:cNvPr>
          <p:cNvSpPr txBox="1"/>
          <p:nvPr/>
        </p:nvSpPr>
        <p:spPr>
          <a:xfrm>
            <a:off x="6517190" y="5831701"/>
            <a:ext cx="3509487" cy="276999"/>
          </a:xfrm>
          <a:prstGeom prst="rect">
            <a:avLst/>
          </a:prstGeom>
          <a:noFill/>
        </p:spPr>
        <p:txBody>
          <a:bodyPr wrap="none" rtlCol="0">
            <a:spAutoFit/>
          </a:bodyPr>
          <a:lstStyle/>
          <a:p>
            <a:r>
              <a:rPr lang="en-US" sz="1200" i="1" dirty="0"/>
              <a:t>Top 2 Principal Components, shaded by MTB category label.</a:t>
            </a:r>
          </a:p>
        </p:txBody>
      </p:sp>
    </p:spTree>
    <p:extLst>
      <p:ext uri="{BB962C8B-B14F-4D97-AF65-F5344CB8AC3E}">
        <p14:creationId xmlns:p14="http://schemas.microsoft.com/office/powerpoint/2010/main" val="244718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B53F-7C89-4DE3-8893-751807F5E7A2}"/>
              </a:ext>
            </a:extLst>
          </p:cNvPr>
          <p:cNvSpPr>
            <a:spLocks noGrp="1"/>
          </p:cNvSpPr>
          <p:nvPr>
            <p:ph type="title"/>
          </p:nvPr>
        </p:nvSpPr>
        <p:spPr/>
        <p:txBody>
          <a:bodyPr/>
          <a:lstStyle/>
          <a:p>
            <a:r>
              <a:rPr lang="en-US" dirty="0"/>
              <a:t>Findings/Conclusions</a:t>
            </a:r>
          </a:p>
        </p:txBody>
      </p:sp>
      <p:sp>
        <p:nvSpPr>
          <p:cNvPr id="3" name="Text Placeholder 2">
            <a:extLst>
              <a:ext uri="{FF2B5EF4-FFF2-40B4-BE49-F238E27FC236}">
                <a16:creationId xmlns:a16="http://schemas.microsoft.com/office/drawing/2014/main" id="{48A99091-D103-448D-A8D6-A1E3140E32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96554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DE10-66AB-489F-A6FF-1DE6775CC2CD}"/>
              </a:ext>
            </a:extLst>
          </p:cNvPr>
          <p:cNvSpPr>
            <a:spLocks noGrp="1"/>
          </p:cNvSpPr>
          <p:nvPr>
            <p:ph type="title"/>
          </p:nvPr>
        </p:nvSpPr>
        <p:spPr/>
        <p:txBody>
          <a:bodyPr/>
          <a:lstStyle/>
          <a:p>
            <a:r>
              <a:rPr lang="en-US" dirty="0"/>
              <a:t>Opportunities for Improved Analysis</a:t>
            </a:r>
          </a:p>
        </p:txBody>
      </p:sp>
      <p:sp>
        <p:nvSpPr>
          <p:cNvPr id="3" name="Content Placeholder 2">
            <a:extLst>
              <a:ext uri="{FF2B5EF4-FFF2-40B4-BE49-F238E27FC236}">
                <a16:creationId xmlns:a16="http://schemas.microsoft.com/office/drawing/2014/main" id="{30F5374C-D428-46EC-B6D6-09EA39AD65E0}"/>
              </a:ext>
            </a:extLst>
          </p:cNvPr>
          <p:cNvSpPr>
            <a:spLocks noGrp="1"/>
          </p:cNvSpPr>
          <p:nvPr>
            <p:ph idx="1"/>
          </p:nvPr>
        </p:nvSpPr>
        <p:spPr/>
        <p:txBody>
          <a:bodyPr/>
          <a:lstStyle/>
          <a:p>
            <a:pPr marL="36900" indent="0">
              <a:buNone/>
            </a:pPr>
            <a:r>
              <a:rPr lang="en-US" dirty="0"/>
              <a:t>There are a few opportunities to improve the analysis included in this presentation and forthcoming report:</a:t>
            </a:r>
          </a:p>
          <a:p>
            <a:r>
              <a:rPr lang="en-US" b="1" dirty="0"/>
              <a:t>Inclusion of more bikes (rows)</a:t>
            </a:r>
            <a:r>
              <a:rPr lang="en-US" dirty="0"/>
              <a:t> | More rows = more robust clustering algorithms.</a:t>
            </a:r>
          </a:p>
          <a:p>
            <a:r>
              <a:rPr lang="en-US" b="1" dirty="0"/>
              <a:t>Inclusion of more bike features (columns)</a:t>
            </a:r>
            <a:r>
              <a:rPr lang="en-US" dirty="0"/>
              <a:t> | Although we included the most meaningful specs/geometry of the bikes analyzed, there are dozens of other, smaller features that can be used to help differentiate between different types of bikes.</a:t>
            </a:r>
          </a:p>
        </p:txBody>
      </p:sp>
    </p:spTree>
    <p:extLst>
      <p:ext uri="{BB962C8B-B14F-4D97-AF65-F5344CB8AC3E}">
        <p14:creationId xmlns:p14="http://schemas.microsoft.com/office/powerpoint/2010/main" val="76690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7EFB-FA96-45A7-BCF6-409363B589B0}"/>
              </a:ext>
            </a:extLst>
          </p:cNvPr>
          <p:cNvSpPr>
            <a:spLocks noGrp="1"/>
          </p:cNvSpPr>
          <p:nvPr>
            <p:ph type="title"/>
          </p:nvPr>
        </p:nvSpPr>
        <p:spPr/>
        <p:txBody>
          <a:bodyPr/>
          <a:lstStyle/>
          <a:p>
            <a:r>
              <a:rPr lang="en-US" dirty="0"/>
              <a:t>Project Overview</a:t>
            </a:r>
          </a:p>
        </p:txBody>
      </p:sp>
      <p:sp>
        <p:nvSpPr>
          <p:cNvPr id="3" name="Text Placeholder 2">
            <a:extLst>
              <a:ext uri="{FF2B5EF4-FFF2-40B4-BE49-F238E27FC236}">
                <a16:creationId xmlns:a16="http://schemas.microsoft.com/office/drawing/2014/main" id="{2562C0C3-149A-4396-A36E-159C126D6F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598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F173-7F50-4B80-9294-64BF2D6218B0}"/>
              </a:ext>
            </a:extLst>
          </p:cNvPr>
          <p:cNvSpPr>
            <a:spLocks noGrp="1"/>
          </p:cNvSpPr>
          <p:nvPr>
            <p:ph type="title"/>
          </p:nvPr>
        </p:nvSpPr>
        <p:spPr/>
        <p:txBody>
          <a:bodyPr>
            <a:noAutofit/>
          </a:bodyPr>
          <a:lstStyle/>
          <a:p>
            <a:r>
              <a:rPr lang="en-US" sz="2800" b="1" dirty="0"/>
              <a:t>The goal of our project is to determine how many, if any, discrete categories should exist for mountain bikes. </a:t>
            </a:r>
            <a:br>
              <a:rPr lang="en-US" sz="2400" b="1" dirty="0"/>
            </a:br>
            <a:r>
              <a:rPr lang="en-US" sz="2400" dirty="0"/>
              <a:t>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a:t>
            </a:r>
          </a:p>
        </p:txBody>
      </p:sp>
      <p:sp>
        <p:nvSpPr>
          <p:cNvPr id="3" name="Text Placeholder 2">
            <a:extLst>
              <a:ext uri="{FF2B5EF4-FFF2-40B4-BE49-F238E27FC236}">
                <a16:creationId xmlns:a16="http://schemas.microsoft.com/office/drawing/2014/main" id="{8CB0DBC4-5750-4909-B7D9-9D98885D2430}"/>
              </a:ext>
            </a:extLst>
          </p:cNvPr>
          <p:cNvSpPr>
            <a:spLocks noGrp="1"/>
          </p:cNvSpPr>
          <p:nvPr>
            <p:ph type="body" sz="half" idx="13"/>
          </p:nvPr>
        </p:nvSpPr>
        <p:spPr>
          <a:xfrm>
            <a:off x="3955613" y="6403254"/>
            <a:ext cx="4086224" cy="365724"/>
          </a:xfrm>
        </p:spPr>
        <p:txBody>
          <a:bodyPr>
            <a:normAutofit/>
          </a:bodyPr>
          <a:lstStyle/>
          <a:p>
            <a:pPr algn="ctr"/>
            <a:r>
              <a:rPr lang="en-US" i="1" dirty="0">
                <a:solidFill>
                  <a:schemeClr val="tx1"/>
                </a:solidFill>
              </a:rPr>
              <a:t>Different types of geometric specifications on mountain bikes.</a:t>
            </a:r>
          </a:p>
        </p:txBody>
      </p:sp>
      <p:pic>
        <p:nvPicPr>
          <p:cNvPr id="6" name="Picture 5" descr="Diagram, engineering drawing&#10;&#10;Description automatically generated">
            <a:extLst>
              <a:ext uri="{FF2B5EF4-FFF2-40B4-BE49-F238E27FC236}">
                <a16:creationId xmlns:a16="http://schemas.microsoft.com/office/drawing/2014/main" id="{4B37B5A2-88B4-43A3-901B-B39F5262907F}"/>
              </a:ext>
            </a:extLst>
          </p:cNvPr>
          <p:cNvPicPr>
            <a:picLocks noChangeAspect="1"/>
          </p:cNvPicPr>
          <p:nvPr/>
        </p:nvPicPr>
        <p:blipFill>
          <a:blip r:embed="rId2"/>
          <a:stretch>
            <a:fillRect/>
          </a:stretch>
        </p:blipFill>
        <p:spPr>
          <a:xfrm>
            <a:off x="3434475" y="3202454"/>
            <a:ext cx="5128500" cy="3337924"/>
          </a:xfrm>
          <a:prstGeom prst="rect">
            <a:avLst/>
          </a:prstGeom>
        </p:spPr>
      </p:pic>
    </p:spTree>
    <p:extLst>
      <p:ext uri="{BB962C8B-B14F-4D97-AF65-F5344CB8AC3E}">
        <p14:creationId xmlns:p14="http://schemas.microsoft.com/office/powerpoint/2010/main" val="314603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FADD-A851-4311-9F80-4DE4DCC0FDCC}"/>
              </a:ext>
            </a:extLst>
          </p:cNvPr>
          <p:cNvSpPr>
            <a:spLocks noGrp="1"/>
          </p:cNvSpPr>
          <p:nvPr>
            <p:ph type="title"/>
          </p:nvPr>
        </p:nvSpPr>
        <p:spPr/>
        <p:txBody>
          <a:bodyPr/>
          <a:lstStyle/>
          <a:p>
            <a:r>
              <a:rPr lang="en-US" dirty="0"/>
              <a:t>Mountain Bike Categories</a:t>
            </a:r>
          </a:p>
        </p:txBody>
      </p:sp>
      <p:sp>
        <p:nvSpPr>
          <p:cNvPr id="3" name="Content Placeholder 2">
            <a:extLst>
              <a:ext uri="{FF2B5EF4-FFF2-40B4-BE49-F238E27FC236}">
                <a16:creationId xmlns:a16="http://schemas.microsoft.com/office/drawing/2014/main" id="{4C20FE30-ED06-4CF5-BE4C-EFF23953162D}"/>
              </a:ext>
            </a:extLst>
          </p:cNvPr>
          <p:cNvSpPr>
            <a:spLocks noGrp="1"/>
          </p:cNvSpPr>
          <p:nvPr>
            <p:ph idx="1"/>
          </p:nvPr>
        </p:nvSpPr>
        <p:spPr>
          <a:xfrm>
            <a:off x="913795" y="2076451"/>
            <a:ext cx="10353762" cy="537354"/>
          </a:xfrm>
        </p:spPr>
        <p:txBody>
          <a:bodyPr/>
          <a:lstStyle/>
          <a:p>
            <a:pPr marL="36900" indent="0">
              <a:buNone/>
            </a:pPr>
            <a:r>
              <a:rPr lang="en-US" dirty="0"/>
              <a:t>Currently, full suspension mountain bikes come in multiple categories:</a:t>
            </a:r>
          </a:p>
        </p:txBody>
      </p:sp>
      <p:sp>
        <p:nvSpPr>
          <p:cNvPr id="6" name="Freeform: Shape 5">
            <a:extLst>
              <a:ext uri="{FF2B5EF4-FFF2-40B4-BE49-F238E27FC236}">
                <a16:creationId xmlns:a16="http://schemas.microsoft.com/office/drawing/2014/main" id="{50FE9ED7-17C8-4A69-9B31-A16484D5E119}"/>
              </a:ext>
            </a:extLst>
          </p:cNvPr>
          <p:cNvSpPr/>
          <p:nvPr/>
        </p:nvSpPr>
        <p:spPr>
          <a:xfrm>
            <a:off x="2515079" y="4049070"/>
            <a:ext cx="1332302" cy="1332302"/>
          </a:xfrm>
          <a:custGeom>
            <a:avLst/>
            <a:gdLst>
              <a:gd name="connsiteX0" fmla="*/ 0 w 1332302"/>
              <a:gd name="connsiteY0" fmla="*/ 666151 h 1332302"/>
              <a:gd name="connsiteX1" fmla="*/ 666151 w 1332302"/>
              <a:gd name="connsiteY1" fmla="*/ 0 h 1332302"/>
              <a:gd name="connsiteX2" fmla="*/ 1332302 w 1332302"/>
              <a:gd name="connsiteY2" fmla="*/ 666151 h 1332302"/>
              <a:gd name="connsiteX3" fmla="*/ 666151 w 1332302"/>
              <a:gd name="connsiteY3" fmla="*/ 1332302 h 1332302"/>
              <a:gd name="connsiteX4" fmla="*/ 0 w 1332302"/>
              <a:gd name="connsiteY4" fmla="*/ 666151 h 1332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302" h="1332302">
                <a:moveTo>
                  <a:pt x="0" y="666151"/>
                </a:moveTo>
                <a:cubicBezTo>
                  <a:pt x="0" y="298246"/>
                  <a:pt x="298246" y="0"/>
                  <a:pt x="666151" y="0"/>
                </a:cubicBezTo>
                <a:cubicBezTo>
                  <a:pt x="1034056" y="0"/>
                  <a:pt x="1332302" y="298246"/>
                  <a:pt x="1332302" y="666151"/>
                </a:cubicBezTo>
                <a:cubicBezTo>
                  <a:pt x="1332302" y="1034056"/>
                  <a:pt x="1034056" y="1332302"/>
                  <a:pt x="666151" y="1332302"/>
                </a:cubicBezTo>
                <a:cubicBezTo>
                  <a:pt x="298246" y="1332302"/>
                  <a:pt x="0" y="1034056"/>
                  <a:pt x="0" y="666151"/>
                </a:cubicBez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05271" tIns="205271" rIns="205271" bIns="205271" numCol="1" spcCol="1270" anchor="ctr" anchorCtr="0">
            <a:noAutofit/>
          </a:bodyPr>
          <a:lstStyle/>
          <a:p>
            <a:pPr marL="0" lvl="0" indent="0" algn="ctr" defTabSz="711200">
              <a:lnSpc>
                <a:spcPct val="90000"/>
              </a:lnSpc>
              <a:spcBef>
                <a:spcPct val="0"/>
              </a:spcBef>
              <a:spcAft>
                <a:spcPct val="35000"/>
              </a:spcAft>
              <a:buNone/>
            </a:pPr>
            <a:r>
              <a:rPr lang="en-US" sz="1600" kern="1200" dirty="0"/>
              <a:t>MTB Categories</a:t>
            </a:r>
          </a:p>
        </p:txBody>
      </p:sp>
      <p:sp>
        <p:nvSpPr>
          <p:cNvPr id="7" name="Freeform: Shape 6">
            <a:extLst>
              <a:ext uri="{FF2B5EF4-FFF2-40B4-BE49-F238E27FC236}">
                <a16:creationId xmlns:a16="http://schemas.microsoft.com/office/drawing/2014/main" id="{9EB15EF7-899A-4AC2-B82C-505A78A666C8}"/>
              </a:ext>
            </a:extLst>
          </p:cNvPr>
          <p:cNvSpPr/>
          <p:nvPr/>
        </p:nvSpPr>
        <p:spPr>
          <a:xfrm rot="16200000">
            <a:off x="3096273" y="3947240"/>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8" name="Freeform: Shape 7">
            <a:extLst>
              <a:ext uri="{FF2B5EF4-FFF2-40B4-BE49-F238E27FC236}">
                <a16:creationId xmlns:a16="http://schemas.microsoft.com/office/drawing/2014/main" id="{6EA59B51-8537-4FB2-BCCC-C9FE98832956}"/>
              </a:ext>
            </a:extLst>
          </p:cNvPr>
          <p:cNvSpPr/>
          <p:nvPr/>
        </p:nvSpPr>
        <p:spPr>
          <a:xfrm>
            <a:off x="2660083" y="283686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0"/>
              <a:satOff val="0"/>
              <a:lumOff val="0"/>
              <a:alphaOff val="0"/>
            </a:schemeClr>
          </a:fillRef>
          <a:effectRef idx="0">
            <a:schemeClr val="accent5">
              <a:shade val="50000"/>
              <a:hueOff val="0"/>
              <a:satOff val="0"/>
              <a:lumOff val="0"/>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t>Cross Country (XC)</a:t>
            </a:r>
          </a:p>
        </p:txBody>
      </p:sp>
      <p:sp>
        <p:nvSpPr>
          <p:cNvPr id="9" name="Freeform: Shape 8">
            <a:extLst>
              <a:ext uri="{FF2B5EF4-FFF2-40B4-BE49-F238E27FC236}">
                <a16:creationId xmlns:a16="http://schemas.microsoft.com/office/drawing/2014/main" id="{5AC37EC8-6F62-4456-A7A1-68B491ECCAAB}"/>
              </a:ext>
            </a:extLst>
          </p:cNvPr>
          <p:cNvSpPr/>
          <p:nvPr/>
        </p:nvSpPr>
        <p:spPr>
          <a:xfrm rot="20520000">
            <a:off x="3810620" y="4466243"/>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0" name="Freeform: Shape 9">
            <a:extLst>
              <a:ext uri="{FF2B5EF4-FFF2-40B4-BE49-F238E27FC236}">
                <a16:creationId xmlns:a16="http://schemas.microsoft.com/office/drawing/2014/main" id="{3CBC655B-3B9B-4593-863F-D99BB7F5CDFD}"/>
              </a:ext>
            </a:extLst>
          </p:cNvPr>
          <p:cNvSpPr/>
          <p:nvPr/>
        </p:nvSpPr>
        <p:spPr>
          <a:xfrm>
            <a:off x="3950868"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t>Enduro</a:t>
            </a:r>
          </a:p>
        </p:txBody>
      </p:sp>
      <p:sp>
        <p:nvSpPr>
          <p:cNvPr id="11" name="Freeform: Shape 10">
            <a:extLst>
              <a:ext uri="{FF2B5EF4-FFF2-40B4-BE49-F238E27FC236}">
                <a16:creationId xmlns:a16="http://schemas.microsoft.com/office/drawing/2014/main" id="{71BFFE80-84B9-4AA2-B633-DDCF05EC8499}"/>
              </a:ext>
            </a:extLst>
          </p:cNvPr>
          <p:cNvSpPr/>
          <p:nvPr/>
        </p:nvSpPr>
        <p:spPr>
          <a:xfrm rot="3240000">
            <a:off x="3537764" y="5306007"/>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2" name="Freeform: Shape 11">
            <a:extLst>
              <a:ext uri="{FF2B5EF4-FFF2-40B4-BE49-F238E27FC236}">
                <a16:creationId xmlns:a16="http://schemas.microsoft.com/office/drawing/2014/main" id="{782E905C-E9A7-4E36-9E3B-6053D9EEB330}"/>
              </a:ext>
            </a:extLst>
          </p:cNvPr>
          <p:cNvSpPr/>
          <p:nvPr/>
        </p:nvSpPr>
        <p:spPr>
          <a:xfrm>
            <a:off x="3457832"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tx2">
                    <a:lumMod val="25000"/>
                  </a:schemeClr>
                </a:solidFill>
              </a:rPr>
              <a:t>Trail</a:t>
            </a:r>
          </a:p>
        </p:txBody>
      </p:sp>
      <p:sp>
        <p:nvSpPr>
          <p:cNvPr id="13" name="Freeform: Shape 12">
            <a:extLst>
              <a:ext uri="{FF2B5EF4-FFF2-40B4-BE49-F238E27FC236}">
                <a16:creationId xmlns:a16="http://schemas.microsoft.com/office/drawing/2014/main" id="{AB0DC54A-6EC3-4220-AA56-CEA785114BAE}"/>
              </a:ext>
            </a:extLst>
          </p:cNvPr>
          <p:cNvSpPr/>
          <p:nvPr/>
        </p:nvSpPr>
        <p:spPr>
          <a:xfrm rot="18360000">
            <a:off x="2654783" y="5306006"/>
            <a:ext cx="169914"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4" name="Freeform: Shape 13">
            <a:extLst>
              <a:ext uri="{FF2B5EF4-FFF2-40B4-BE49-F238E27FC236}">
                <a16:creationId xmlns:a16="http://schemas.microsoft.com/office/drawing/2014/main" id="{23C8DCFC-7896-4FFB-BF73-D95E2B7CF63B}"/>
              </a:ext>
            </a:extLst>
          </p:cNvPr>
          <p:cNvSpPr/>
          <p:nvPr/>
        </p:nvSpPr>
        <p:spPr>
          <a:xfrm>
            <a:off x="1862333"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tx2">
                    <a:lumMod val="25000"/>
                  </a:schemeClr>
                </a:solidFill>
              </a:rPr>
              <a:t>All Mountain</a:t>
            </a:r>
          </a:p>
        </p:txBody>
      </p:sp>
      <p:sp>
        <p:nvSpPr>
          <p:cNvPr id="15" name="Freeform: Shape 14">
            <a:extLst>
              <a:ext uri="{FF2B5EF4-FFF2-40B4-BE49-F238E27FC236}">
                <a16:creationId xmlns:a16="http://schemas.microsoft.com/office/drawing/2014/main" id="{A1B8040C-299B-40AB-BCC1-E43EE9745E30}"/>
              </a:ext>
            </a:extLst>
          </p:cNvPr>
          <p:cNvSpPr/>
          <p:nvPr/>
        </p:nvSpPr>
        <p:spPr>
          <a:xfrm rot="1080000">
            <a:off x="2381927" y="4466242"/>
            <a:ext cx="169913"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9" tIns="12626" rIns="93408"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6" name="Freeform: Shape 15">
            <a:extLst>
              <a:ext uri="{FF2B5EF4-FFF2-40B4-BE49-F238E27FC236}">
                <a16:creationId xmlns:a16="http://schemas.microsoft.com/office/drawing/2014/main" id="{35BF5093-B8FC-410F-90D8-DEF8F6CC8791}"/>
              </a:ext>
            </a:extLst>
          </p:cNvPr>
          <p:cNvSpPr/>
          <p:nvPr/>
        </p:nvSpPr>
        <p:spPr>
          <a:xfrm>
            <a:off x="1369297"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err="1"/>
              <a:t>Downcou-ntry</a:t>
            </a:r>
            <a:endParaRPr lang="en-US" sz="1400" kern="1200" dirty="0"/>
          </a:p>
        </p:txBody>
      </p:sp>
    </p:spTree>
    <p:extLst>
      <p:ext uri="{BB962C8B-B14F-4D97-AF65-F5344CB8AC3E}">
        <p14:creationId xmlns:p14="http://schemas.microsoft.com/office/powerpoint/2010/main" val="275270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AC37EC8-6F62-4456-A7A1-68B491ECCAAB}"/>
              </a:ext>
            </a:extLst>
          </p:cNvPr>
          <p:cNvSpPr/>
          <p:nvPr/>
        </p:nvSpPr>
        <p:spPr>
          <a:xfrm rot="20520000">
            <a:off x="3810620" y="4466243"/>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1" name="Freeform: Shape 10">
            <a:extLst>
              <a:ext uri="{FF2B5EF4-FFF2-40B4-BE49-F238E27FC236}">
                <a16:creationId xmlns:a16="http://schemas.microsoft.com/office/drawing/2014/main" id="{71BFFE80-84B9-4AA2-B633-DDCF05EC8499}"/>
              </a:ext>
            </a:extLst>
          </p:cNvPr>
          <p:cNvSpPr/>
          <p:nvPr/>
        </p:nvSpPr>
        <p:spPr>
          <a:xfrm rot="3240000">
            <a:off x="3537764" y="5306007"/>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3" name="Freeform: Shape 12">
            <a:extLst>
              <a:ext uri="{FF2B5EF4-FFF2-40B4-BE49-F238E27FC236}">
                <a16:creationId xmlns:a16="http://schemas.microsoft.com/office/drawing/2014/main" id="{AB0DC54A-6EC3-4220-AA56-CEA785114BAE}"/>
              </a:ext>
            </a:extLst>
          </p:cNvPr>
          <p:cNvSpPr/>
          <p:nvPr/>
        </p:nvSpPr>
        <p:spPr>
          <a:xfrm rot="18360000">
            <a:off x="2654783" y="5306006"/>
            <a:ext cx="169914"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5" name="Freeform: Shape 14">
            <a:extLst>
              <a:ext uri="{FF2B5EF4-FFF2-40B4-BE49-F238E27FC236}">
                <a16:creationId xmlns:a16="http://schemas.microsoft.com/office/drawing/2014/main" id="{A1B8040C-299B-40AB-BCC1-E43EE9745E30}"/>
              </a:ext>
            </a:extLst>
          </p:cNvPr>
          <p:cNvSpPr/>
          <p:nvPr/>
        </p:nvSpPr>
        <p:spPr>
          <a:xfrm rot="1080000">
            <a:off x="2381927" y="4466242"/>
            <a:ext cx="169913"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9" tIns="12626" rIns="93408"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2" name="Title 1">
            <a:extLst>
              <a:ext uri="{FF2B5EF4-FFF2-40B4-BE49-F238E27FC236}">
                <a16:creationId xmlns:a16="http://schemas.microsoft.com/office/drawing/2014/main" id="{C4F2FADD-A851-4311-9F80-4DE4DCC0FDCC}"/>
              </a:ext>
            </a:extLst>
          </p:cNvPr>
          <p:cNvSpPr>
            <a:spLocks noGrp="1"/>
          </p:cNvSpPr>
          <p:nvPr>
            <p:ph type="title"/>
          </p:nvPr>
        </p:nvSpPr>
        <p:spPr/>
        <p:txBody>
          <a:bodyPr/>
          <a:lstStyle/>
          <a:p>
            <a:r>
              <a:rPr lang="en-US" dirty="0"/>
              <a:t>Mountain Bike Categories: XC</a:t>
            </a:r>
          </a:p>
        </p:txBody>
      </p:sp>
      <p:sp>
        <p:nvSpPr>
          <p:cNvPr id="3" name="Content Placeholder 2">
            <a:extLst>
              <a:ext uri="{FF2B5EF4-FFF2-40B4-BE49-F238E27FC236}">
                <a16:creationId xmlns:a16="http://schemas.microsoft.com/office/drawing/2014/main" id="{4C20FE30-ED06-4CF5-BE4C-EFF23953162D}"/>
              </a:ext>
            </a:extLst>
          </p:cNvPr>
          <p:cNvSpPr>
            <a:spLocks noGrp="1"/>
          </p:cNvSpPr>
          <p:nvPr>
            <p:ph idx="1"/>
          </p:nvPr>
        </p:nvSpPr>
        <p:spPr>
          <a:xfrm>
            <a:off x="913795" y="2076451"/>
            <a:ext cx="10353762" cy="537354"/>
          </a:xfrm>
        </p:spPr>
        <p:txBody>
          <a:bodyPr/>
          <a:lstStyle/>
          <a:p>
            <a:pPr marL="36900" indent="0">
              <a:buNone/>
            </a:pPr>
            <a:r>
              <a:rPr lang="en-US" dirty="0"/>
              <a:t>Currently, full suspension mountain bikes come in multiple categories:</a:t>
            </a:r>
          </a:p>
        </p:txBody>
      </p:sp>
      <p:sp>
        <p:nvSpPr>
          <p:cNvPr id="6" name="Freeform: Shape 5">
            <a:extLst>
              <a:ext uri="{FF2B5EF4-FFF2-40B4-BE49-F238E27FC236}">
                <a16:creationId xmlns:a16="http://schemas.microsoft.com/office/drawing/2014/main" id="{50FE9ED7-17C8-4A69-9B31-A16484D5E119}"/>
              </a:ext>
            </a:extLst>
          </p:cNvPr>
          <p:cNvSpPr/>
          <p:nvPr/>
        </p:nvSpPr>
        <p:spPr>
          <a:xfrm>
            <a:off x="2515079" y="4049070"/>
            <a:ext cx="1332302" cy="1332302"/>
          </a:xfrm>
          <a:custGeom>
            <a:avLst/>
            <a:gdLst>
              <a:gd name="connsiteX0" fmla="*/ 0 w 1332302"/>
              <a:gd name="connsiteY0" fmla="*/ 666151 h 1332302"/>
              <a:gd name="connsiteX1" fmla="*/ 666151 w 1332302"/>
              <a:gd name="connsiteY1" fmla="*/ 0 h 1332302"/>
              <a:gd name="connsiteX2" fmla="*/ 1332302 w 1332302"/>
              <a:gd name="connsiteY2" fmla="*/ 666151 h 1332302"/>
              <a:gd name="connsiteX3" fmla="*/ 666151 w 1332302"/>
              <a:gd name="connsiteY3" fmla="*/ 1332302 h 1332302"/>
              <a:gd name="connsiteX4" fmla="*/ 0 w 1332302"/>
              <a:gd name="connsiteY4" fmla="*/ 666151 h 1332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302" h="1332302">
                <a:moveTo>
                  <a:pt x="0" y="666151"/>
                </a:moveTo>
                <a:cubicBezTo>
                  <a:pt x="0" y="298246"/>
                  <a:pt x="298246" y="0"/>
                  <a:pt x="666151" y="0"/>
                </a:cubicBezTo>
                <a:cubicBezTo>
                  <a:pt x="1034056" y="0"/>
                  <a:pt x="1332302" y="298246"/>
                  <a:pt x="1332302" y="666151"/>
                </a:cubicBezTo>
                <a:cubicBezTo>
                  <a:pt x="1332302" y="1034056"/>
                  <a:pt x="1034056" y="1332302"/>
                  <a:pt x="666151" y="1332302"/>
                </a:cubicBezTo>
                <a:cubicBezTo>
                  <a:pt x="298246" y="1332302"/>
                  <a:pt x="0" y="1034056"/>
                  <a:pt x="0" y="666151"/>
                </a:cubicBez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05271" tIns="205271" rIns="205271" bIns="205271" numCol="1" spcCol="1270" anchor="ctr" anchorCtr="0">
            <a:noAutofit/>
          </a:bodyPr>
          <a:lstStyle/>
          <a:p>
            <a:pPr marL="0" lvl="0" indent="0" algn="ctr" defTabSz="711200">
              <a:lnSpc>
                <a:spcPct val="90000"/>
              </a:lnSpc>
              <a:spcBef>
                <a:spcPct val="0"/>
              </a:spcBef>
              <a:spcAft>
                <a:spcPct val="35000"/>
              </a:spcAft>
              <a:buNone/>
            </a:pPr>
            <a:r>
              <a:rPr lang="en-US" sz="1600" kern="1200" dirty="0"/>
              <a:t>MTB Categories</a:t>
            </a:r>
          </a:p>
        </p:txBody>
      </p:sp>
      <p:sp>
        <p:nvSpPr>
          <p:cNvPr id="7" name="Freeform: Shape 6">
            <a:extLst>
              <a:ext uri="{FF2B5EF4-FFF2-40B4-BE49-F238E27FC236}">
                <a16:creationId xmlns:a16="http://schemas.microsoft.com/office/drawing/2014/main" id="{9EB15EF7-899A-4AC2-B82C-505A78A666C8}"/>
              </a:ext>
            </a:extLst>
          </p:cNvPr>
          <p:cNvSpPr/>
          <p:nvPr/>
        </p:nvSpPr>
        <p:spPr>
          <a:xfrm rot="16200000">
            <a:off x="3096273" y="3947240"/>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8" name="Freeform: Shape 7">
            <a:extLst>
              <a:ext uri="{FF2B5EF4-FFF2-40B4-BE49-F238E27FC236}">
                <a16:creationId xmlns:a16="http://schemas.microsoft.com/office/drawing/2014/main" id="{6EA59B51-8537-4FB2-BCCC-C9FE98832956}"/>
              </a:ext>
            </a:extLst>
          </p:cNvPr>
          <p:cNvSpPr/>
          <p:nvPr/>
        </p:nvSpPr>
        <p:spPr>
          <a:xfrm>
            <a:off x="2660083" y="283686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0"/>
              <a:satOff val="0"/>
              <a:lumOff val="0"/>
              <a:alphaOff val="0"/>
            </a:schemeClr>
          </a:fillRef>
          <a:effectRef idx="0">
            <a:schemeClr val="accent5">
              <a:shade val="50000"/>
              <a:hueOff val="0"/>
              <a:satOff val="0"/>
              <a:lumOff val="0"/>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t>Cross Country (XC)</a:t>
            </a:r>
          </a:p>
        </p:txBody>
      </p:sp>
      <p:sp>
        <p:nvSpPr>
          <p:cNvPr id="10" name="Freeform: Shape 9">
            <a:extLst>
              <a:ext uri="{FF2B5EF4-FFF2-40B4-BE49-F238E27FC236}">
                <a16:creationId xmlns:a16="http://schemas.microsoft.com/office/drawing/2014/main" id="{3CBC655B-3B9B-4593-863F-D99BB7F5CDFD}"/>
              </a:ext>
            </a:extLst>
          </p:cNvPr>
          <p:cNvSpPr/>
          <p:nvPr/>
        </p:nvSpPr>
        <p:spPr>
          <a:xfrm>
            <a:off x="3950868"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Enduro</a:t>
            </a:r>
          </a:p>
        </p:txBody>
      </p:sp>
      <p:sp>
        <p:nvSpPr>
          <p:cNvPr id="12" name="Freeform: Shape 11">
            <a:extLst>
              <a:ext uri="{FF2B5EF4-FFF2-40B4-BE49-F238E27FC236}">
                <a16:creationId xmlns:a16="http://schemas.microsoft.com/office/drawing/2014/main" id="{782E905C-E9A7-4E36-9E3B-6053D9EEB330}"/>
              </a:ext>
            </a:extLst>
          </p:cNvPr>
          <p:cNvSpPr/>
          <p:nvPr/>
        </p:nvSpPr>
        <p:spPr>
          <a:xfrm>
            <a:off x="3457832"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Trail</a:t>
            </a:r>
          </a:p>
        </p:txBody>
      </p:sp>
      <p:sp>
        <p:nvSpPr>
          <p:cNvPr id="14" name="Freeform: Shape 13">
            <a:extLst>
              <a:ext uri="{FF2B5EF4-FFF2-40B4-BE49-F238E27FC236}">
                <a16:creationId xmlns:a16="http://schemas.microsoft.com/office/drawing/2014/main" id="{23C8DCFC-7896-4FFB-BF73-D95E2B7CF63B}"/>
              </a:ext>
            </a:extLst>
          </p:cNvPr>
          <p:cNvSpPr/>
          <p:nvPr/>
        </p:nvSpPr>
        <p:spPr>
          <a:xfrm>
            <a:off x="1862333"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All Mountain</a:t>
            </a:r>
          </a:p>
        </p:txBody>
      </p:sp>
      <p:sp>
        <p:nvSpPr>
          <p:cNvPr id="16" name="Freeform: Shape 15">
            <a:extLst>
              <a:ext uri="{FF2B5EF4-FFF2-40B4-BE49-F238E27FC236}">
                <a16:creationId xmlns:a16="http://schemas.microsoft.com/office/drawing/2014/main" id="{35BF5093-B8FC-410F-90D8-DEF8F6CC8791}"/>
              </a:ext>
            </a:extLst>
          </p:cNvPr>
          <p:cNvSpPr/>
          <p:nvPr/>
        </p:nvSpPr>
        <p:spPr>
          <a:xfrm>
            <a:off x="1369297"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err="1">
                <a:solidFill>
                  <a:schemeClr val="bg1">
                    <a:lumMod val="75000"/>
                    <a:lumOff val="25000"/>
                  </a:schemeClr>
                </a:solidFill>
              </a:rPr>
              <a:t>Downcou-ntry</a:t>
            </a:r>
            <a:endParaRPr lang="en-US" sz="1400" kern="1200" dirty="0">
              <a:solidFill>
                <a:schemeClr val="bg1">
                  <a:lumMod val="75000"/>
                  <a:lumOff val="25000"/>
                </a:schemeClr>
              </a:solidFill>
            </a:endParaRPr>
          </a:p>
        </p:txBody>
      </p:sp>
      <p:sp>
        <p:nvSpPr>
          <p:cNvPr id="4" name="TextBox 3">
            <a:extLst>
              <a:ext uri="{FF2B5EF4-FFF2-40B4-BE49-F238E27FC236}">
                <a16:creationId xmlns:a16="http://schemas.microsoft.com/office/drawing/2014/main" id="{E3EA6080-A6A6-4884-AE3D-3A7853052DFD}"/>
              </a:ext>
            </a:extLst>
          </p:cNvPr>
          <p:cNvSpPr txBox="1"/>
          <p:nvPr/>
        </p:nvSpPr>
        <p:spPr>
          <a:xfrm>
            <a:off x="5843056" y="3850150"/>
            <a:ext cx="5630400" cy="1631216"/>
          </a:xfrm>
          <a:prstGeom prst="rect">
            <a:avLst/>
          </a:prstGeom>
          <a:solidFill>
            <a:srgbClr val="756C53"/>
          </a:solidFill>
          <a:ln>
            <a:solidFill>
              <a:schemeClr val="tx2">
                <a:lumMod val="75000"/>
              </a:schemeClr>
            </a:solidFill>
          </a:ln>
          <a:effectLst>
            <a:outerShdw blurRad="50800" dist="38100" dir="2700000" algn="tl" rotWithShape="0">
              <a:schemeClr val="tx1">
                <a:lumMod val="65000"/>
                <a:alpha val="40000"/>
              </a:schemeClr>
            </a:outerShdw>
          </a:effectLst>
        </p:spPr>
        <p:txBody>
          <a:bodyPr wrap="square" rtlCol="0">
            <a:spAutoFit/>
          </a:bodyPr>
          <a:lstStyle/>
          <a:p>
            <a:r>
              <a:rPr lang="en-US" sz="2000" dirty="0"/>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cxnSp>
        <p:nvCxnSpPr>
          <p:cNvPr id="17" name="Straight Connector 16">
            <a:extLst>
              <a:ext uri="{FF2B5EF4-FFF2-40B4-BE49-F238E27FC236}">
                <a16:creationId xmlns:a16="http://schemas.microsoft.com/office/drawing/2014/main" id="{EC78D0B3-C13F-49BF-BECB-2B35D6FD45B4}"/>
              </a:ext>
            </a:extLst>
          </p:cNvPr>
          <p:cNvCxnSpPr>
            <a:cxnSpLocks/>
          </p:cNvCxnSpPr>
          <p:nvPr/>
        </p:nvCxnSpPr>
        <p:spPr>
          <a:xfrm>
            <a:off x="3809563" y="3358009"/>
            <a:ext cx="1576989" cy="0"/>
          </a:xfrm>
          <a:prstGeom prst="line">
            <a:avLst/>
          </a:prstGeom>
          <a:ln>
            <a:solidFill>
              <a:srgbClr val="756C5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836F7-DBBF-4FB6-B85F-0EA3A6252D2B}"/>
              </a:ext>
            </a:extLst>
          </p:cNvPr>
          <p:cNvCxnSpPr>
            <a:cxnSpLocks/>
          </p:cNvCxnSpPr>
          <p:nvPr/>
        </p:nvCxnSpPr>
        <p:spPr>
          <a:xfrm>
            <a:off x="5386552" y="3358009"/>
            <a:ext cx="370240" cy="416664"/>
          </a:xfrm>
          <a:prstGeom prst="line">
            <a:avLst/>
          </a:prstGeom>
          <a:ln>
            <a:solidFill>
              <a:srgbClr val="756C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0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EB15EF7-899A-4AC2-B82C-505A78A666C8}"/>
              </a:ext>
            </a:extLst>
          </p:cNvPr>
          <p:cNvSpPr/>
          <p:nvPr/>
        </p:nvSpPr>
        <p:spPr>
          <a:xfrm rot="16200000">
            <a:off x="3096273" y="3947240"/>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1" name="Freeform: Shape 10">
            <a:extLst>
              <a:ext uri="{FF2B5EF4-FFF2-40B4-BE49-F238E27FC236}">
                <a16:creationId xmlns:a16="http://schemas.microsoft.com/office/drawing/2014/main" id="{71BFFE80-84B9-4AA2-B633-DDCF05EC8499}"/>
              </a:ext>
            </a:extLst>
          </p:cNvPr>
          <p:cNvSpPr/>
          <p:nvPr/>
        </p:nvSpPr>
        <p:spPr>
          <a:xfrm rot="3240000">
            <a:off x="3537764" y="5306007"/>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3" name="Freeform: Shape 12">
            <a:extLst>
              <a:ext uri="{FF2B5EF4-FFF2-40B4-BE49-F238E27FC236}">
                <a16:creationId xmlns:a16="http://schemas.microsoft.com/office/drawing/2014/main" id="{AB0DC54A-6EC3-4220-AA56-CEA785114BAE}"/>
              </a:ext>
            </a:extLst>
          </p:cNvPr>
          <p:cNvSpPr/>
          <p:nvPr/>
        </p:nvSpPr>
        <p:spPr>
          <a:xfrm rot="18360000">
            <a:off x="2654783" y="5306006"/>
            <a:ext cx="169914"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5" name="Freeform: Shape 14">
            <a:extLst>
              <a:ext uri="{FF2B5EF4-FFF2-40B4-BE49-F238E27FC236}">
                <a16:creationId xmlns:a16="http://schemas.microsoft.com/office/drawing/2014/main" id="{A1B8040C-299B-40AB-BCC1-E43EE9745E30}"/>
              </a:ext>
            </a:extLst>
          </p:cNvPr>
          <p:cNvSpPr/>
          <p:nvPr/>
        </p:nvSpPr>
        <p:spPr>
          <a:xfrm rot="1080000">
            <a:off x="2381927" y="4466242"/>
            <a:ext cx="169913"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9" tIns="12626" rIns="93408"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2" name="Title 1">
            <a:extLst>
              <a:ext uri="{FF2B5EF4-FFF2-40B4-BE49-F238E27FC236}">
                <a16:creationId xmlns:a16="http://schemas.microsoft.com/office/drawing/2014/main" id="{C4F2FADD-A851-4311-9F80-4DE4DCC0FDCC}"/>
              </a:ext>
            </a:extLst>
          </p:cNvPr>
          <p:cNvSpPr>
            <a:spLocks noGrp="1"/>
          </p:cNvSpPr>
          <p:nvPr>
            <p:ph type="title"/>
          </p:nvPr>
        </p:nvSpPr>
        <p:spPr/>
        <p:txBody>
          <a:bodyPr/>
          <a:lstStyle/>
          <a:p>
            <a:r>
              <a:rPr lang="en-US" dirty="0"/>
              <a:t>Mountain Bike Categories: Enduro</a:t>
            </a:r>
          </a:p>
        </p:txBody>
      </p:sp>
      <p:sp>
        <p:nvSpPr>
          <p:cNvPr id="3" name="Content Placeholder 2">
            <a:extLst>
              <a:ext uri="{FF2B5EF4-FFF2-40B4-BE49-F238E27FC236}">
                <a16:creationId xmlns:a16="http://schemas.microsoft.com/office/drawing/2014/main" id="{4C20FE30-ED06-4CF5-BE4C-EFF23953162D}"/>
              </a:ext>
            </a:extLst>
          </p:cNvPr>
          <p:cNvSpPr>
            <a:spLocks noGrp="1"/>
          </p:cNvSpPr>
          <p:nvPr>
            <p:ph idx="1"/>
          </p:nvPr>
        </p:nvSpPr>
        <p:spPr>
          <a:xfrm>
            <a:off x="913795" y="2076451"/>
            <a:ext cx="10353762" cy="537354"/>
          </a:xfrm>
        </p:spPr>
        <p:txBody>
          <a:bodyPr/>
          <a:lstStyle/>
          <a:p>
            <a:pPr marL="36900" indent="0">
              <a:buNone/>
            </a:pPr>
            <a:r>
              <a:rPr lang="en-US" dirty="0"/>
              <a:t>Currently, full suspension mountain bikes come in multiple categories:</a:t>
            </a:r>
          </a:p>
        </p:txBody>
      </p:sp>
      <p:sp>
        <p:nvSpPr>
          <p:cNvPr id="6" name="Freeform: Shape 5">
            <a:extLst>
              <a:ext uri="{FF2B5EF4-FFF2-40B4-BE49-F238E27FC236}">
                <a16:creationId xmlns:a16="http://schemas.microsoft.com/office/drawing/2014/main" id="{50FE9ED7-17C8-4A69-9B31-A16484D5E119}"/>
              </a:ext>
            </a:extLst>
          </p:cNvPr>
          <p:cNvSpPr/>
          <p:nvPr/>
        </p:nvSpPr>
        <p:spPr>
          <a:xfrm>
            <a:off x="2515079" y="4049070"/>
            <a:ext cx="1332302" cy="1332302"/>
          </a:xfrm>
          <a:custGeom>
            <a:avLst/>
            <a:gdLst>
              <a:gd name="connsiteX0" fmla="*/ 0 w 1332302"/>
              <a:gd name="connsiteY0" fmla="*/ 666151 h 1332302"/>
              <a:gd name="connsiteX1" fmla="*/ 666151 w 1332302"/>
              <a:gd name="connsiteY1" fmla="*/ 0 h 1332302"/>
              <a:gd name="connsiteX2" fmla="*/ 1332302 w 1332302"/>
              <a:gd name="connsiteY2" fmla="*/ 666151 h 1332302"/>
              <a:gd name="connsiteX3" fmla="*/ 666151 w 1332302"/>
              <a:gd name="connsiteY3" fmla="*/ 1332302 h 1332302"/>
              <a:gd name="connsiteX4" fmla="*/ 0 w 1332302"/>
              <a:gd name="connsiteY4" fmla="*/ 666151 h 1332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302" h="1332302">
                <a:moveTo>
                  <a:pt x="0" y="666151"/>
                </a:moveTo>
                <a:cubicBezTo>
                  <a:pt x="0" y="298246"/>
                  <a:pt x="298246" y="0"/>
                  <a:pt x="666151" y="0"/>
                </a:cubicBezTo>
                <a:cubicBezTo>
                  <a:pt x="1034056" y="0"/>
                  <a:pt x="1332302" y="298246"/>
                  <a:pt x="1332302" y="666151"/>
                </a:cubicBezTo>
                <a:cubicBezTo>
                  <a:pt x="1332302" y="1034056"/>
                  <a:pt x="1034056" y="1332302"/>
                  <a:pt x="666151" y="1332302"/>
                </a:cubicBezTo>
                <a:cubicBezTo>
                  <a:pt x="298246" y="1332302"/>
                  <a:pt x="0" y="1034056"/>
                  <a:pt x="0" y="666151"/>
                </a:cubicBez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05271" tIns="205271" rIns="205271" bIns="205271" numCol="1" spcCol="1270" anchor="ctr" anchorCtr="0">
            <a:noAutofit/>
          </a:bodyPr>
          <a:lstStyle/>
          <a:p>
            <a:pPr marL="0" lvl="0" indent="0" algn="ctr" defTabSz="711200">
              <a:lnSpc>
                <a:spcPct val="90000"/>
              </a:lnSpc>
              <a:spcBef>
                <a:spcPct val="0"/>
              </a:spcBef>
              <a:spcAft>
                <a:spcPct val="35000"/>
              </a:spcAft>
              <a:buNone/>
            </a:pPr>
            <a:r>
              <a:rPr lang="en-US" sz="1600" kern="1200" dirty="0"/>
              <a:t>MTB Categories</a:t>
            </a:r>
          </a:p>
        </p:txBody>
      </p:sp>
      <p:sp>
        <p:nvSpPr>
          <p:cNvPr id="8" name="Freeform: Shape 7">
            <a:extLst>
              <a:ext uri="{FF2B5EF4-FFF2-40B4-BE49-F238E27FC236}">
                <a16:creationId xmlns:a16="http://schemas.microsoft.com/office/drawing/2014/main" id="{6EA59B51-8537-4FB2-BCCC-C9FE98832956}"/>
              </a:ext>
            </a:extLst>
          </p:cNvPr>
          <p:cNvSpPr/>
          <p:nvPr/>
        </p:nvSpPr>
        <p:spPr>
          <a:xfrm>
            <a:off x="2660083" y="283686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algn="ctr" defTabSz="488950">
              <a:lnSpc>
                <a:spcPct val="90000"/>
              </a:lnSpc>
              <a:spcBef>
                <a:spcPct val="0"/>
              </a:spcBef>
              <a:spcAft>
                <a:spcPct val="35000"/>
              </a:spcAft>
            </a:pPr>
            <a:r>
              <a:rPr lang="en-US" sz="1400" dirty="0">
                <a:solidFill>
                  <a:schemeClr val="bg1">
                    <a:lumMod val="75000"/>
                    <a:lumOff val="25000"/>
                  </a:schemeClr>
                </a:solidFill>
              </a:rPr>
              <a:t>Cross Country (XC)</a:t>
            </a:r>
          </a:p>
        </p:txBody>
      </p:sp>
      <p:sp>
        <p:nvSpPr>
          <p:cNvPr id="9" name="Freeform: Shape 8">
            <a:extLst>
              <a:ext uri="{FF2B5EF4-FFF2-40B4-BE49-F238E27FC236}">
                <a16:creationId xmlns:a16="http://schemas.microsoft.com/office/drawing/2014/main" id="{5AC37EC8-6F62-4456-A7A1-68B491ECCAAB}"/>
              </a:ext>
            </a:extLst>
          </p:cNvPr>
          <p:cNvSpPr/>
          <p:nvPr/>
        </p:nvSpPr>
        <p:spPr>
          <a:xfrm rot="20520000">
            <a:off x="3810620" y="4466243"/>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2" name="Freeform: Shape 11">
            <a:extLst>
              <a:ext uri="{FF2B5EF4-FFF2-40B4-BE49-F238E27FC236}">
                <a16:creationId xmlns:a16="http://schemas.microsoft.com/office/drawing/2014/main" id="{782E905C-E9A7-4E36-9E3B-6053D9EEB330}"/>
              </a:ext>
            </a:extLst>
          </p:cNvPr>
          <p:cNvSpPr/>
          <p:nvPr/>
        </p:nvSpPr>
        <p:spPr>
          <a:xfrm>
            <a:off x="3457832"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Trail</a:t>
            </a:r>
          </a:p>
        </p:txBody>
      </p:sp>
      <p:sp>
        <p:nvSpPr>
          <p:cNvPr id="14" name="Freeform: Shape 13">
            <a:extLst>
              <a:ext uri="{FF2B5EF4-FFF2-40B4-BE49-F238E27FC236}">
                <a16:creationId xmlns:a16="http://schemas.microsoft.com/office/drawing/2014/main" id="{23C8DCFC-7896-4FFB-BF73-D95E2B7CF63B}"/>
              </a:ext>
            </a:extLst>
          </p:cNvPr>
          <p:cNvSpPr/>
          <p:nvPr/>
        </p:nvSpPr>
        <p:spPr>
          <a:xfrm>
            <a:off x="1862333"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All Mountain</a:t>
            </a:r>
          </a:p>
        </p:txBody>
      </p:sp>
      <p:sp>
        <p:nvSpPr>
          <p:cNvPr id="16" name="Freeform: Shape 15">
            <a:extLst>
              <a:ext uri="{FF2B5EF4-FFF2-40B4-BE49-F238E27FC236}">
                <a16:creationId xmlns:a16="http://schemas.microsoft.com/office/drawing/2014/main" id="{35BF5093-B8FC-410F-90D8-DEF8F6CC8791}"/>
              </a:ext>
            </a:extLst>
          </p:cNvPr>
          <p:cNvSpPr/>
          <p:nvPr/>
        </p:nvSpPr>
        <p:spPr>
          <a:xfrm>
            <a:off x="1369297"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err="1">
                <a:solidFill>
                  <a:schemeClr val="bg1">
                    <a:lumMod val="75000"/>
                    <a:lumOff val="25000"/>
                  </a:schemeClr>
                </a:solidFill>
              </a:rPr>
              <a:t>Downcou-ntry</a:t>
            </a:r>
            <a:endParaRPr lang="en-US" sz="1400" kern="1200" dirty="0">
              <a:solidFill>
                <a:schemeClr val="bg1">
                  <a:lumMod val="75000"/>
                  <a:lumOff val="25000"/>
                </a:schemeClr>
              </a:solidFill>
            </a:endParaRPr>
          </a:p>
        </p:txBody>
      </p:sp>
      <p:sp>
        <p:nvSpPr>
          <p:cNvPr id="4" name="TextBox 3">
            <a:extLst>
              <a:ext uri="{FF2B5EF4-FFF2-40B4-BE49-F238E27FC236}">
                <a16:creationId xmlns:a16="http://schemas.microsoft.com/office/drawing/2014/main" id="{E3EA6080-A6A6-4884-AE3D-3A7853052DFD}"/>
              </a:ext>
            </a:extLst>
          </p:cNvPr>
          <p:cNvSpPr txBox="1"/>
          <p:nvPr/>
        </p:nvSpPr>
        <p:spPr>
          <a:xfrm>
            <a:off x="5843056" y="3850150"/>
            <a:ext cx="5630400" cy="2554545"/>
          </a:xfrm>
          <a:prstGeom prst="rect">
            <a:avLst/>
          </a:prstGeom>
          <a:solidFill>
            <a:srgbClr val="9F957B"/>
          </a:solidFill>
          <a:ln>
            <a:solidFill>
              <a:schemeClr val="tx2">
                <a:lumMod val="75000"/>
              </a:schemeClr>
            </a:solidFill>
          </a:ln>
          <a:effectLst>
            <a:outerShdw blurRad="50800" dist="38100" dir="2700000" algn="tl" rotWithShape="0">
              <a:schemeClr val="tx1">
                <a:lumMod val="65000"/>
                <a:alpha val="40000"/>
              </a:schemeClr>
            </a:outerShdw>
          </a:effectLst>
        </p:spPr>
        <p:txBody>
          <a:bodyPr wrap="square" rtlCol="0">
            <a:spAutoFit/>
          </a:bodyPr>
          <a:lstStyle/>
          <a:p>
            <a:r>
              <a:rPr lang="en-US" sz="2000" dirty="0"/>
              <a:t>Enduro bikes are designed to be able to climb up to the top of the mountain but really shine on the way back down. For this reason, they feature more than 150mm of suspension travel and an even slacker frame. The components will all be beefed up to handle the rigors of challenging, rough terrain. If a trail bike is a jack of all trades, then enduro bikes are biased toward downhill performance. </a:t>
            </a:r>
          </a:p>
        </p:txBody>
      </p:sp>
      <p:cxnSp>
        <p:nvCxnSpPr>
          <p:cNvPr id="17" name="Straight Connector 16">
            <a:extLst>
              <a:ext uri="{FF2B5EF4-FFF2-40B4-BE49-F238E27FC236}">
                <a16:creationId xmlns:a16="http://schemas.microsoft.com/office/drawing/2014/main" id="{EC78D0B3-C13F-49BF-BECB-2B35D6FD45B4}"/>
              </a:ext>
            </a:extLst>
          </p:cNvPr>
          <p:cNvCxnSpPr>
            <a:cxnSpLocks/>
          </p:cNvCxnSpPr>
          <p:nvPr/>
        </p:nvCxnSpPr>
        <p:spPr>
          <a:xfrm>
            <a:off x="5054561" y="4295820"/>
            <a:ext cx="457200" cy="0"/>
          </a:xfrm>
          <a:prstGeom prst="line">
            <a:avLst/>
          </a:prstGeom>
          <a:ln>
            <a:solidFill>
              <a:srgbClr val="9F957B"/>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836F7-DBBF-4FB6-B85F-0EA3A6252D2B}"/>
              </a:ext>
            </a:extLst>
          </p:cNvPr>
          <p:cNvCxnSpPr>
            <a:cxnSpLocks/>
          </p:cNvCxnSpPr>
          <p:nvPr/>
        </p:nvCxnSpPr>
        <p:spPr>
          <a:xfrm>
            <a:off x="5511761" y="4295820"/>
            <a:ext cx="274320" cy="182880"/>
          </a:xfrm>
          <a:prstGeom prst="line">
            <a:avLst/>
          </a:prstGeom>
          <a:ln>
            <a:solidFill>
              <a:srgbClr val="9F957B"/>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36182BA2-4E84-4696-B52C-A05CA26337FD}"/>
              </a:ext>
            </a:extLst>
          </p:cNvPr>
          <p:cNvSpPr/>
          <p:nvPr/>
        </p:nvSpPr>
        <p:spPr>
          <a:xfrm>
            <a:off x="3950868"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t>Enduro</a:t>
            </a:r>
          </a:p>
        </p:txBody>
      </p:sp>
    </p:spTree>
    <p:extLst>
      <p:ext uri="{BB962C8B-B14F-4D97-AF65-F5344CB8AC3E}">
        <p14:creationId xmlns:p14="http://schemas.microsoft.com/office/powerpoint/2010/main" val="21758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EB15EF7-899A-4AC2-B82C-505A78A666C8}"/>
              </a:ext>
            </a:extLst>
          </p:cNvPr>
          <p:cNvSpPr/>
          <p:nvPr/>
        </p:nvSpPr>
        <p:spPr>
          <a:xfrm rot="16200000">
            <a:off x="3096273" y="3947240"/>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9" name="Freeform: Shape 8">
            <a:extLst>
              <a:ext uri="{FF2B5EF4-FFF2-40B4-BE49-F238E27FC236}">
                <a16:creationId xmlns:a16="http://schemas.microsoft.com/office/drawing/2014/main" id="{5AC37EC8-6F62-4456-A7A1-68B491ECCAAB}"/>
              </a:ext>
            </a:extLst>
          </p:cNvPr>
          <p:cNvSpPr/>
          <p:nvPr/>
        </p:nvSpPr>
        <p:spPr>
          <a:xfrm rot="20520000">
            <a:off x="3810620" y="4466243"/>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3" name="Freeform: Shape 12">
            <a:extLst>
              <a:ext uri="{FF2B5EF4-FFF2-40B4-BE49-F238E27FC236}">
                <a16:creationId xmlns:a16="http://schemas.microsoft.com/office/drawing/2014/main" id="{AB0DC54A-6EC3-4220-AA56-CEA785114BAE}"/>
              </a:ext>
            </a:extLst>
          </p:cNvPr>
          <p:cNvSpPr/>
          <p:nvPr/>
        </p:nvSpPr>
        <p:spPr>
          <a:xfrm rot="18360000">
            <a:off x="2654783" y="5306006"/>
            <a:ext cx="169914"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5" name="Freeform: Shape 14">
            <a:extLst>
              <a:ext uri="{FF2B5EF4-FFF2-40B4-BE49-F238E27FC236}">
                <a16:creationId xmlns:a16="http://schemas.microsoft.com/office/drawing/2014/main" id="{A1B8040C-299B-40AB-BCC1-E43EE9745E30}"/>
              </a:ext>
            </a:extLst>
          </p:cNvPr>
          <p:cNvSpPr/>
          <p:nvPr/>
        </p:nvSpPr>
        <p:spPr>
          <a:xfrm rot="1080000">
            <a:off x="2381927" y="4466242"/>
            <a:ext cx="169913"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9" tIns="12626" rIns="93408"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2" name="Title 1">
            <a:extLst>
              <a:ext uri="{FF2B5EF4-FFF2-40B4-BE49-F238E27FC236}">
                <a16:creationId xmlns:a16="http://schemas.microsoft.com/office/drawing/2014/main" id="{C4F2FADD-A851-4311-9F80-4DE4DCC0FDCC}"/>
              </a:ext>
            </a:extLst>
          </p:cNvPr>
          <p:cNvSpPr>
            <a:spLocks noGrp="1"/>
          </p:cNvSpPr>
          <p:nvPr>
            <p:ph type="title"/>
          </p:nvPr>
        </p:nvSpPr>
        <p:spPr/>
        <p:txBody>
          <a:bodyPr/>
          <a:lstStyle/>
          <a:p>
            <a:r>
              <a:rPr lang="en-US" dirty="0"/>
              <a:t>Mountain Bike Categories: Trail</a:t>
            </a:r>
          </a:p>
        </p:txBody>
      </p:sp>
      <p:sp>
        <p:nvSpPr>
          <p:cNvPr id="3" name="Content Placeholder 2">
            <a:extLst>
              <a:ext uri="{FF2B5EF4-FFF2-40B4-BE49-F238E27FC236}">
                <a16:creationId xmlns:a16="http://schemas.microsoft.com/office/drawing/2014/main" id="{4C20FE30-ED06-4CF5-BE4C-EFF23953162D}"/>
              </a:ext>
            </a:extLst>
          </p:cNvPr>
          <p:cNvSpPr>
            <a:spLocks noGrp="1"/>
          </p:cNvSpPr>
          <p:nvPr>
            <p:ph idx="1"/>
          </p:nvPr>
        </p:nvSpPr>
        <p:spPr>
          <a:xfrm>
            <a:off x="913795" y="2076451"/>
            <a:ext cx="10353762" cy="537354"/>
          </a:xfrm>
        </p:spPr>
        <p:txBody>
          <a:bodyPr/>
          <a:lstStyle/>
          <a:p>
            <a:pPr marL="36900" indent="0">
              <a:buNone/>
            </a:pPr>
            <a:r>
              <a:rPr lang="en-US" dirty="0"/>
              <a:t>Currently, full suspension mountain bikes come in multiple categories:</a:t>
            </a:r>
          </a:p>
        </p:txBody>
      </p:sp>
      <p:sp>
        <p:nvSpPr>
          <p:cNvPr id="6" name="Freeform: Shape 5">
            <a:extLst>
              <a:ext uri="{FF2B5EF4-FFF2-40B4-BE49-F238E27FC236}">
                <a16:creationId xmlns:a16="http://schemas.microsoft.com/office/drawing/2014/main" id="{50FE9ED7-17C8-4A69-9B31-A16484D5E119}"/>
              </a:ext>
            </a:extLst>
          </p:cNvPr>
          <p:cNvSpPr/>
          <p:nvPr/>
        </p:nvSpPr>
        <p:spPr>
          <a:xfrm>
            <a:off x="2515079" y="4049070"/>
            <a:ext cx="1332302" cy="1332302"/>
          </a:xfrm>
          <a:custGeom>
            <a:avLst/>
            <a:gdLst>
              <a:gd name="connsiteX0" fmla="*/ 0 w 1332302"/>
              <a:gd name="connsiteY0" fmla="*/ 666151 h 1332302"/>
              <a:gd name="connsiteX1" fmla="*/ 666151 w 1332302"/>
              <a:gd name="connsiteY1" fmla="*/ 0 h 1332302"/>
              <a:gd name="connsiteX2" fmla="*/ 1332302 w 1332302"/>
              <a:gd name="connsiteY2" fmla="*/ 666151 h 1332302"/>
              <a:gd name="connsiteX3" fmla="*/ 666151 w 1332302"/>
              <a:gd name="connsiteY3" fmla="*/ 1332302 h 1332302"/>
              <a:gd name="connsiteX4" fmla="*/ 0 w 1332302"/>
              <a:gd name="connsiteY4" fmla="*/ 666151 h 1332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302" h="1332302">
                <a:moveTo>
                  <a:pt x="0" y="666151"/>
                </a:moveTo>
                <a:cubicBezTo>
                  <a:pt x="0" y="298246"/>
                  <a:pt x="298246" y="0"/>
                  <a:pt x="666151" y="0"/>
                </a:cubicBezTo>
                <a:cubicBezTo>
                  <a:pt x="1034056" y="0"/>
                  <a:pt x="1332302" y="298246"/>
                  <a:pt x="1332302" y="666151"/>
                </a:cubicBezTo>
                <a:cubicBezTo>
                  <a:pt x="1332302" y="1034056"/>
                  <a:pt x="1034056" y="1332302"/>
                  <a:pt x="666151" y="1332302"/>
                </a:cubicBezTo>
                <a:cubicBezTo>
                  <a:pt x="298246" y="1332302"/>
                  <a:pt x="0" y="1034056"/>
                  <a:pt x="0" y="666151"/>
                </a:cubicBez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05271" tIns="205271" rIns="205271" bIns="205271" numCol="1" spcCol="1270" anchor="ctr" anchorCtr="0">
            <a:noAutofit/>
          </a:bodyPr>
          <a:lstStyle/>
          <a:p>
            <a:pPr marL="0" lvl="0" indent="0" algn="ctr" defTabSz="711200">
              <a:lnSpc>
                <a:spcPct val="90000"/>
              </a:lnSpc>
              <a:spcBef>
                <a:spcPct val="0"/>
              </a:spcBef>
              <a:spcAft>
                <a:spcPct val="35000"/>
              </a:spcAft>
              <a:buNone/>
            </a:pPr>
            <a:r>
              <a:rPr lang="en-US" sz="1600" kern="1200" dirty="0"/>
              <a:t>MTB Categories</a:t>
            </a:r>
          </a:p>
        </p:txBody>
      </p:sp>
      <p:sp>
        <p:nvSpPr>
          <p:cNvPr id="10" name="Freeform: Shape 9">
            <a:extLst>
              <a:ext uri="{FF2B5EF4-FFF2-40B4-BE49-F238E27FC236}">
                <a16:creationId xmlns:a16="http://schemas.microsoft.com/office/drawing/2014/main" id="{3CBC655B-3B9B-4593-863F-D99BB7F5CDFD}"/>
              </a:ext>
            </a:extLst>
          </p:cNvPr>
          <p:cNvSpPr/>
          <p:nvPr/>
        </p:nvSpPr>
        <p:spPr>
          <a:xfrm>
            <a:off x="3950868"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Enduro</a:t>
            </a:r>
          </a:p>
        </p:txBody>
      </p:sp>
      <p:sp>
        <p:nvSpPr>
          <p:cNvPr id="11" name="Freeform: Shape 10">
            <a:extLst>
              <a:ext uri="{FF2B5EF4-FFF2-40B4-BE49-F238E27FC236}">
                <a16:creationId xmlns:a16="http://schemas.microsoft.com/office/drawing/2014/main" id="{71BFFE80-84B9-4AA2-B633-DDCF05EC8499}"/>
              </a:ext>
            </a:extLst>
          </p:cNvPr>
          <p:cNvSpPr/>
          <p:nvPr/>
        </p:nvSpPr>
        <p:spPr>
          <a:xfrm rot="3240000">
            <a:off x="3537764" y="5306007"/>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4" name="Freeform: Shape 13">
            <a:extLst>
              <a:ext uri="{FF2B5EF4-FFF2-40B4-BE49-F238E27FC236}">
                <a16:creationId xmlns:a16="http://schemas.microsoft.com/office/drawing/2014/main" id="{23C8DCFC-7896-4FFB-BF73-D95E2B7CF63B}"/>
              </a:ext>
            </a:extLst>
          </p:cNvPr>
          <p:cNvSpPr/>
          <p:nvPr/>
        </p:nvSpPr>
        <p:spPr>
          <a:xfrm>
            <a:off x="1862333"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All Mountain</a:t>
            </a:r>
          </a:p>
        </p:txBody>
      </p:sp>
      <p:sp>
        <p:nvSpPr>
          <p:cNvPr id="16" name="Freeform: Shape 15">
            <a:extLst>
              <a:ext uri="{FF2B5EF4-FFF2-40B4-BE49-F238E27FC236}">
                <a16:creationId xmlns:a16="http://schemas.microsoft.com/office/drawing/2014/main" id="{35BF5093-B8FC-410F-90D8-DEF8F6CC8791}"/>
              </a:ext>
            </a:extLst>
          </p:cNvPr>
          <p:cNvSpPr/>
          <p:nvPr/>
        </p:nvSpPr>
        <p:spPr>
          <a:xfrm>
            <a:off x="1369297"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err="1">
                <a:solidFill>
                  <a:schemeClr val="bg1">
                    <a:lumMod val="75000"/>
                    <a:lumOff val="25000"/>
                  </a:schemeClr>
                </a:solidFill>
              </a:rPr>
              <a:t>Downcou-ntry</a:t>
            </a:r>
            <a:endParaRPr lang="en-US" sz="1400" kern="1200" dirty="0">
              <a:solidFill>
                <a:schemeClr val="bg1">
                  <a:lumMod val="75000"/>
                  <a:lumOff val="25000"/>
                </a:schemeClr>
              </a:solidFill>
            </a:endParaRPr>
          </a:p>
        </p:txBody>
      </p:sp>
      <p:sp>
        <p:nvSpPr>
          <p:cNvPr id="4" name="TextBox 3">
            <a:extLst>
              <a:ext uri="{FF2B5EF4-FFF2-40B4-BE49-F238E27FC236}">
                <a16:creationId xmlns:a16="http://schemas.microsoft.com/office/drawing/2014/main" id="{E3EA6080-A6A6-4884-AE3D-3A7853052DFD}"/>
              </a:ext>
            </a:extLst>
          </p:cNvPr>
          <p:cNvSpPr txBox="1"/>
          <p:nvPr/>
        </p:nvSpPr>
        <p:spPr>
          <a:xfrm>
            <a:off x="5843056" y="3850150"/>
            <a:ext cx="5630400" cy="2246769"/>
          </a:xfrm>
          <a:prstGeom prst="rect">
            <a:avLst/>
          </a:prstGeom>
          <a:solidFill>
            <a:srgbClr val="C1BBAB"/>
          </a:solidFill>
          <a:ln>
            <a:solidFill>
              <a:schemeClr val="tx2">
                <a:lumMod val="75000"/>
              </a:schemeClr>
            </a:solidFill>
          </a:ln>
          <a:effectLst>
            <a:outerShdw blurRad="50800" dist="38100" dir="2700000" algn="tl" rotWithShape="0">
              <a:schemeClr val="tx1">
                <a:lumMod val="65000"/>
                <a:alpha val="40000"/>
              </a:schemeClr>
            </a:outerShdw>
          </a:effectLst>
        </p:spPr>
        <p:txBody>
          <a:bodyPr wrap="square" rtlCol="0">
            <a:spAutoFit/>
          </a:bodyPr>
          <a:lstStyle/>
          <a:p>
            <a:r>
              <a:rPr lang="en-US" sz="2000" dirty="0">
                <a:solidFill>
                  <a:schemeClr val="tx2">
                    <a:lumMod val="25000"/>
                  </a:schemeClr>
                </a:solidFill>
              </a:rPr>
              <a:t>Trail riding and the corresponding trail bikes refer to what can be thought of as ‘everyday’ mountain bike riding. Trail bikes are designed to have as much fun as possible on any given terrain and be just as capable on the climbs as they are on the descents. Trail bikes have traditionally been thought of as jack of all trades bikes.</a:t>
            </a:r>
          </a:p>
        </p:txBody>
      </p:sp>
      <p:cxnSp>
        <p:nvCxnSpPr>
          <p:cNvPr id="17" name="Straight Connector 16">
            <a:extLst>
              <a:ext uri="{FF2B5EF4-FFF2-40B4-BE49-F238E27FC236}">
                <a16:creationId xmlns:a16="http://schemas.microsoft.com/office/drawing/2014/main" id="{EC78D0B3-C13F-49BF-BECB-2B35D6FD45B4}"/>
              </a:ext>
            </a:extLst>
          </p:cNvPr>
          <p:cNvCxnSpPr>
            <a:cxnSpLocks/>
          </p:cNvCxnSpPr>
          <p:nvPr/>
        </p:nvCxnSpPr>
        <p:spPr>
          <a:xfrm>
            <a:off x="4561525" y="5813229"/>
            <a:ext cx="822960" cy="0"/>
          </a:xfrm>
          <a:prstGeom prst="line">
            <a:avLst/>
          </a:prstGeom>
          <a:ln>
            <a:solidFill>
              <a:srgbClr val="C1BBAB"/>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836F7-DBBF-4FB6-B85F-0EA3A6252D2B}"/>
              </a:ext>
            </a:extLst>
          </p:cNvPr>
          <p:cNvCxnSpPr>
            <a:cxnSpLocks/>
          </p:cNvCxnSpPr>
          <p:nvPr/>
        </p:nvCxnSpPr>
        <p:spPr>
          <a:xfrm flipH="1">
            <a:off x="5384485" y="5495925"/>
            <a:ext cx="365760" cy="317304"/>
          </a:xfrm>
          <a:prstGeom prst="line">
            <a:avLst/>
          </a:prstGeom>
          <a:ln>
            <a:solidFill>
              <a:srgbClr val="C1BBAB"/>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CE7CD0A5-B22E-4E55-B2A7-230716F5972A}"/>
              </a:ext>
            </a:extLst>
          </p:cNvPr>
          <p:cNvSpPr/>
          <p:nvPr/>
        </p:nvSpPr>
        <p:spPr>
          <a:xfrm>
            <a:off x="3457832"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tx2">
                    <a:lumMod val="25000"/>
                  </a:schemeClr>
                </a:solidFill>
              </a:rPr>
              <a:t>Trail</a:t>
            </a:r>
          </a:p>
        </p:txBody>
      </p:sp>
      <p:sp>
        <p:nvSpPr>
          <p:cNvPr id="21" name="Freeform: Shape 20">
            <a:extLst>
              <a:ext uri="{FF2B5EF4-FFF2-40B4-BE49-F238E27FC236}">
                <a16:creationId xmlns:a16="http://schemas.microsoft.com/office/drawing/2014/main" id="{C3CA643E-83D7-4BDE-8F97-6DBCD22BDE10}"/>
              </a:ext>
            </a:extLst>
          </p:cNvPr>
          <p:cNvSpPr/>
          <p:nvPr/>
        </p:nvSpPr>
        <p:spPr>
          <a:xfrm>
            <a:off x="2660083" y="283686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algn="ctr" defTabSz="488950">
              <a:lnSpc>
                <a:spcPct val="90000"/>
              </a:lnSpc>
              <a:spcBef>
                <a:spcPct val="0"/>
              </a:spcBef>
              <a:spcAft>
                <a:spcPct val="35000"/>
              </a:spcAft>
            </a:pPr>
            <a:r>
              <a:rPr lang="en-US" sz="1400" dirty="0">
                <a:solidFill>
                  <a:schemeClr val="bg1">
                    <a:lumMod val="75000"/>
                    <a:lumOff val="25000"/>
                  </a:schemeClr>
                </a:solidFill>
              </a:rPr>
              <a:t>Cross Country (XC)</a:t>
            </a:r>
          </a:p>
        </p:txBody>
      </p:sp>
    </p:spTree>
    <p:extLst>
      <p:ext uri="{BB962C8B-B14F-4D97-AF65-F5344CB8AC3E}">
        <p14:creationId xmlns:p14="http://schemas.microsoft.com/office/powerpoint/2010/main" val="54128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EB15EF7-899A-4AC2-B82C-505A78A666C8}"/>
              </a:ext>
            </a:extLst>
          </p:cNvPr>
          <p:cNvSpPr/>
          <p:nvPr/>
        </p:nvSpPr>
        <p:spPr>
          <a:xfrm rot="16200000">
            <a:off x="3096273" y="3947240"/>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9" name="Freeform: Shape 8">
            <a:extLst>
              <a:ext uri="{FF2B5EF4-FFF2-40B4-BE49-F238E27FC236}">
                <a16:creationId xmlns:a16="http://schemas.microsoft.com/office/drawing/2014/main" id="{5AC37EC8-6F62-4456-A7A1-68B491ECCAAB}"/>
              </a:ext>
            </a:extLst>
          </p:cNvPr>
          <p:cNvSpPr/>
          <p:nvPr/>
        </p:nvSpPr>
        <p:spPr>
          <a:xfrm rot="20520000">
            <a:off x="3810620" y="4466243"/>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1" name="Freeform: Shape 10">
            <a:extLst>
              <a:ext uri="{FF2B5EF4-FFF2-40B4-BE49-F238E27FC236}">
                <a16:creationId xmlns:a16="http://schemas.microsoft.com/office/drawing/2014/main" id="{71BFFE80-84B9-4AA2-B633-DDCF05EC8499}"/>
              </a:ext>
            </a:extLst>
          </p:cNvPr>
          <p:cNvSpPr/>
          <p:nvPr/>
        </p:nvSpPr>
        <p:spPr>
          <a:xfrm rot="3240000">
            <a:off x="3537764" y="5306007"/>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5" name="Freeform: Shape 14">
            <a:extLst>
              <a:ext uri="{FF2B5EF4-FFF2-40B4-BE49-F238E27FC236}">
                <a16:creationId xmlns:a16="http://schemas.microsoft.com/office/drawing/2014/main" id="{A1B8040C-299B-40AB-BCC1-E43EE9745E30}"/>
              </a:ext>
            </a:extLst>
          </p:cNvPr>
          <p:cNvSpPr/>
          <p:nvPr/>
        </p:nvSpPr>
        <p:spPr>
          <a:xfrm rot="1080000">
            <a:off x="2381927" y="4466242"/>
            <a:ext cx="169913"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9" tIns="12626" rIns="93408"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2" name="Title 1">
            <a:extLst>
              <a:ext uri="{FF2B5EF4-FFF2-40B4-BE49-F238E27FC236}">
                <a16:creationId xmlns:a16="http://schemas.microsoft.com/office/drawing/2014/main" id="{C4F2FADD-A851-4311-9F80-4DE4DCC0FDCC}"/>
              </a:ext>
            </a:extLst>
          </p:cNvPr>
          <p:cNvSpPr>
            <a:spLocks noGrp="1"/>
          </p:cNvSpPr>
          <p:nvPr>
            <p:ph type="title"/>
          </p:nvPr>
        </p:nvSpPr>
        <p:spPr/>
        <p:txBody>
          <a:bodyPr/>
          <a:lstStyle/>
          <a:p>
            <a:r>
              <a:rPr lang="en-US" dirty="0"/>
              <a:t>Mountain Bike Categories: All Mountain</a:t>
            </a:r>
          </a:p>
        </p:txBody>
      </p:sp>
      <p:sp>
        <p:nvSpPr>
          <p:cNvPr id="3" name="Content Placeholder 2">
            <a:extLst>
              <a:ext uri="{FF2B5EF4-FFF2-40B4-BE49-F238E27FC236}">
                <a16:creationId xmlns:a16="http://schemas.microsoft.com/office/drawing/2014/main" id="{4C20FE30-ED06-4CF5-BE4C-EFF23953162D}"/>
              </a:ext>
            </a:extLst>
          </p:cNvPr>
          <p:cNvSpPr>
            <a:spLocks noGrp="1"/>
          </p:cNvSpPr>
          <p:nvPr>
            <p:ph idx="1"/>
          </p:nvPr>
        </p:nvSpPr>
        <p:spPr>
          <a:xfrm>
            <a:off x="913795" y="2076451"/>
            <a:ext cx="10353762" cy="537354"/>
          </a:xfrm>
        </p:spPr>
        <p:txBody>
          <a:bodyPr/>
          <a:lstStyle/>
          <a:p>
            <a:pPr marL="36900" indent="0">
              <a:buNone/>
            </a:pPr>
            <a:r>
              <a:rPr lang="en-US" dirty="0"/>
              <a:t>Currently, full suspension mountain bikes come in multiple categories:</a:t>
            </a:r>
          </a:p>
        </p:txBody>
      </p:sp>
      <p:sp>
        <p:nvSpPr>
          <p:cNvPr id="6" name="Freeform: Shape 5">
            <a:extLst>
              <a:ext uri="{FF2B5EF4-FFF2-40B4-BE49-F238E27FC236}">
                <a16:creationId xmlns:a16="http://schemas.microsoft.com/office/drawing/2014/main" id="{50FE9ED7-17C8-4A69-9B31-A16484D5E119}"/>
              </a:ext>
            </a:extLst>
          </p:cNvPr>
          <p:cNvSpPr/>
          <p:nvPr/>
        </p:nvSpPr>
        <p:spPr>
          <a:xfrm>
            <a:off x="2515079" y="4049070"/>
            <a:ext cx="1332302" cy="1332302"/>
          </a:xfrm>
          <a:custGeom>
            <a:avLst/>
            <a:gdLst>
              <a:gd name="connsiteX0" fmla="*/ 0 w 1332302"/>
              <a:gd name="connsiteY0" fmla="*/ 666151 h 1332302"/>
              <a:gd name="connsiteX1" fmla="*/ 666151 w 1332302"/>
              <a:gd name="connsiteY1" fmla="*/ 0 h 1332302"/>
              <a:gd name="connsiteX2" fmla="*/ 1332302 w 1332302"/>
              <a:gd name="connsiteY2" fmla="*/ 666151 h 1332302"/>
              <a:gd name="connsiteX3" fmla="*/ 666151 w 1332302"/>
              <a:gd name="connsiteY3" fmla="*/ 1332302 h 1332302"/>
              <a:gd name="connsiteX4" fmla="*/ 0 w 1332302"/>
              <a:gd name="connsiteY4" fmla="*/ 666151 h 1332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302" h="1332302">
                <a:moveTo>
                  <a:pt x="0" y="666151"/>
                </a:moveTo>
                <a:cubicBezTo>
                  <a:pt x="0" y="298246"/>
                  <a:pt x="298246" y="0"/>
                  <a:pt x="666151" y="0"/>
                </a:cubicBezTo>
                <a:cubicBezTo>
                  <a:pt x="1034056" y="0"/>
                  <a:pt x="1332302" y="298246"/>
                  <a:pt x="1332302" y="666151"/>
                </a:cubicBezTo>
                <a:cubicBezTo>
                  <a:pt x="1332302" y="1034056"/>
                  <a:pt x="1034056" y="1332302"/>
                  <a:pt x="666151" y="1332302"/>
                </a:cubicBezTo>
                <a:cubicBezTo>
                  <a:pt x="298246" y="1332302"/>
                  <a:pt x="0" y="1034056"/>
                  <a:pt x="0" y="666151"/>
                </a:cubicBez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05271" tIns="205271" rIns="205271" bIns="205271" numCol="1" spcCol="1270" anchor="ctr" anchorCtr="0">
            <a:noAutofit/>
          </a:bodyPr>
          <a:lstStyle/>
          <a:p>
            <a:pPr marL="0" lvl="0" indent="0" algn="ctr" defTabSz="711200">
              <a:lnSpc>
                <a:spcPct val="90000"/>
              </a:lnSpc>
              <a:spcBef>
                <a:spcPct val="0"/>
              </a:spcBef>
              <a:spcAft>
                <a:spcPct val="35000"/>
              </a:spcAft>
              <a:buNone/>
            </a:pPr>
            <a:r>
              <a:rPr lang="en-US" sz="1600" kern="1200" dirty="0"/>
              <a:t>MTB Categories</a:t>
            </a:r>
          </a:p>
        </p:txBody>
      </p:sp>
      <p:sp>
        <p:nvSpPr>
          <p:cNvPr id="10" name="Freeform: Shape 9">
            <a:extLst>
              <a:ext uri="{FF2B5EF4-FFF2-40B4-BE49-F238E27FC236}">
                <a16:creationId xmlns:a16="http://schemas.microsoft.com/office/drawing/2014/main" id="{3CBC655B-3B9B-4593-863F-D99BB7F5CDFD}"/>
              </a:ext>
            </a:extLst>
          </p:cNvPr>
          <p:cNvSpPr/>
          <p:nvPr/>
        </p:nvSpPr>
        <p:spPr>
          <a:xfrm>
            <a:off x="3950868"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Enduro</a:t>
            </a:r>
          </a:p>
        </p:txBody>
      </p:sp>
      <p:sp>
        <p:nvSpPr>
          <p:cNvPr id="12" name="Freeform: Shape 11">
            <a:extLst>
              <a:ext uri="{FF2B5EF4-FFF2-40B4-BE49-F238E27FC236}">
                <a16:creationId xmlns:a16="http://schemas.microsoft.com/office/drawing/2014/main" id="{782E905C-E9A7-4E36-9E3B-6053D9EEB330}"/>
              </a:ext>
            </a:extLst>
          </p:cNvPr>
          <p:cNvSpPr/>
          <p:nvPr/>
        </p:nvSpPr>
        <p:spPr>
          <a:xfrm>
            <a:off x="3457832"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Trail</a:t>
            </a:r>
          </a:p>
        </p:txBody>
      </p:sp>
      <p:sp>
        <p:nvSpPr>
          <p:cNvPr id="13" name="Freeform: Shape 12">
            <a:extLst>
              <a:ext uri="{FF2B5EF4-FFF2-40B4-BE49-F238E27FC236}">
                <a16:creationId xmlns:a16="http://schemas.microsoft.com/office/drawing/2014/main" id="{AB0DC54A-6EC3-4220-AA56-CEA785114BAE}"/>
              </a:ext>
            </a:extLst>
          </p:cNvPr>
          <p:cNvSpPr/>
          <p:nvPr/>
        </p:nvSpPr>
        <p:spPr>
          <a:xfrm rot="18360000">
            <a:off x="2654783" y="5306006"/>
            <a:ext cx="169914"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6" name="Freeform: Shape 15">
            <a:extLst>
              <a:ext uri="{FF2B5EF4-FFF2-40B4-BE49-F238E27FC236}">
                <a16:creationId xmlns:a16="http://schemas.microsoft.com/office/drawing/2014/main" id="{35BF5093-B8FC-410F-90D8-DEF8F6CC8791}"/>
              </a:ext>
            </a:extLst>
          </p:cNvPr>
          <p:cNvSpPr/>
          <p:nvPr/>
        </p:nvSpPr>
        <p:spPr>
          <a:xfrm>
            <a:off x="1369297"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err="1">
                <a:solidFill>
                  <a:schemeClr val="bg1">
                    <a:lumMod val="75000"/>
                    <a:lumOff val="25000"/>
                  </a:schemeClr>
                </a:solidFill>
              </a:rPr>
              <a:t>Downcou-ntry</a:t>
            </a:r>
            <a:endParaRPr lang="en-US" sz="1400" kern="1200" dirty="0">
              <a:solidFill>
                <a:schemeClr val="bg1">
                  <a:lumMod val="75000"/>
                  <a:lumOff val="25000"/>
                </a:schemeClr>
              </a:solidFill>
            </a:endParaRPr>
          </a:p>
        </p:txBody>
      </p:sp>
      <p:sp>
        <p:nvSpPr>
          <p:cNvPr id="4" name="TextBox 3">
            <a:extLst>
              <a:ext uri="{FF2B5EF4-FFF2-40B4-BE49-F238E27FC236}">
                <a16:creationId xmlns:a16="http://schemas.microsoft.com/office/drawing/2014/main" id="{E3EA6080-A6A6-4884-AE3D-3A7853052DFD}"/>
              </a:ext>
            </a:extLst>
          </p:cNvPr>
          <p:cNvSpPr txBox="1"/>
          <p:nvPr/>
        </p:nvSpPr>
        <p:spPr>
          <a:xfrm>
            <a:off x="5843056" y="3850150"/>
            <a:ext cx="5630400" cy="1323439"/>
          </a:xfrm>
          <a:prstGeom prst="rect">
            <a:avLst/>
          </a:prstGeom>
          <a:solidFill>
            <a:srgbClr val="C1BBAB"/>
          </a:solidFill>
          <a:ln>
            <a:solidFill>
              <a:schemeClr val="tx2">
                <a:lumMod val="75000"/>
              </a:schemeClr>
            </a:solidFill>
          </a:ln>
          <a:effectLst>
            <a:outerShdw blurRad="50800" dist="38100" dir="2700000" algn="tl" rotWithShape="0">
              <a:schemeClr val="tx1">
                <a:lumMod val="65000"/>
                <a:alpha val="40000"/>
              </a:schemeClr>
            </a:outerShdw>
          </a:effectLst>
        </p:spPr>
        <p:txBody>
          <a:bodyPr wrap="square" rtlCol="0">
            <a:spAutoFit/>
          </a:bodyPr>
          <a:lstStyle/>
          <a:p>
            <a:r>
              <a:rPr lang="en-US" sz="2000" dirty="0">
                <a:solidFill>
                  <a:schemeClr val="tx2">
                    <a:lumMod val="25000"/>
                  </a:schemeClr>
                </a:solidFill>
              </a:rPr>
              <a:t>A more niche category which some manufacturers claim to be more downhill focused than trail bikes, but not designed for downhill races like Enduro bikes are.</a:t>
            </a:r>
          </a:p>
        </p:txBody>
      </p:sp>
      <p:cxnSp>
        <p:nvCxnSpPr>
          <p:cNvPr id="17" name="Straight Connector 16">
            <a:extLst>
              <a:ext uri="{FF2B5EF4-FFF2-40B4-BE49-F238E27FC236}">
                <a16:creationId xmlns:a16="http://schemas.microsoft.com/office/drawing/2014/main" id="{EC78D0B3-C13F-49BF-BECB-2B35D6FD45B4}"/>
              </a:ext>
            </a:extLst>
          </p:cNvPr>
          <p:cNvCxnSpPr>
            <a:cxnSpLocks/>
          </p:cNvCxnSpPr>
          <p:nvPr/>
        </p:nvCxnSpPr>
        <p:spPr>
          <a:xfrm>
            <a:off x="3274867" y="6652597"/>
            <a:ext cx="1576989" cy="0"/>
          </a:xfrm>
          <a:prstGeom prst="line">
            <a:avLst/>
          </a:prstGeom>
          <a:ln>
            <a:solidFill>
              <a:srgbClr val="C1BBAB"/>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836F7-DBBF-4FB6-B85F-0EA3A6252D2B}"/>
              </a:ext>
            </a:extLst>
          </p:cNvPr>
          <p:cNvCxnSpPr>
            <a:cxnSpLocks/>
          </p:cNvCxnSpPr>
          <p:nvPr/>
        </p:nvCxnSpPr>
        <p:spPr>
          <a:xfrm>
            <a:off x="2814093" y="6195397"/>
            <a:ext cx="457200" cy="457200"/>
          </a:xfrm>
          <a:prstGeom prst="line">
            <a:avLst/>
          </a:prstGeom>
          <a:ln>
            <a:solidFill>
              <a:srgbClr val="C1BBAB"/>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01B03483-9668-42AB-A1B3-998D12BA98FB}"/>
              </a:ext>
            </a:extLst>
          </p:cNvPr>
          <p:cNvSpPr/>
          <p:nvPr/>
        </p:nvSpPr>
        <p:spPr>
          <a:xfrm>
            <a:off x="1862333"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tx2">
                    <a:lumMod val="25000"/>
                  </a:schemeClr>
                </a:solidFill>
              </a:rPr>
              <a:t>All Mountain</a:t>
            </a:r>
          </a:p>
        </p:txBody>
      </p:sp>
      <p:sp>
        <p:nvSpPr>
          <p:cNvPr id="20" name="Freeform: Shape 19">
            <a:extLst>
              <a:ext uri="{FF2B5EF4-FFF2-40B4-BE49-F238E27FC236}">
                <a16:creationId xmlns:a16="http://schemas.microsoft.com/office/drawing/2014/main" id="{7CB392D6-142E-4123-8457-7C5835EA55F3}"/>
              </a:ext>
            </a:extLst>
          </p:cNvPr>
          <p:cNvSpPr/>
          <p:nvPr/>
        </p:nvSpPr>
        <p:spPr>
          <a:xfrm>
            <a:off x="2660083" y="283686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algn="ctr" defTabSz="488950">
              <a:lnSpc>
                <a:spcPct val="90000"/>
              </a:lnSpc>
              <a:spcBef>
                <a:spcPct val="0"/>
              </a:spcBef>
              <a:spcAft>
                <a:spcPct val="35000"/>
              </a:spcAft>
            </a:pPr>
            <a:r>
              <a:rPr lang="en-US" sz="1400" dirty="0">
                <a:solidFill>
                  <a:schemeClr val="bg1">
                    <a:lumMod val="75000"/>
                    <a:lumOff val="25000"/>
                  </a:schemeClr>
                </a:solidFill>
              </a:rPr>
              <a:t>Cross Country (XC)</a:t>
            </a:r>
          </a:p>
        </p:txBody>
      </p:sp>
      <p:cxnSp>
        <p:nvCxnSpPr>
          <p:cNvPr id="21" name="Straight Connector 20">
            <a:extLst>
              <a:ext uri="{FF2B5EF4-FFF2-40B4-BE49-F238E27FC236}">
                <a16:creationId xmlns:a16="http://schemas.microsoft.com/office/drawing/2014/main" id="{0D32CAEE-E6FE-4916-95E9-9DAC1C60BED1}"/>
              </a:ext>
            </a:extLst>
          </p:cNvPr>
          <p:cNvCxnSpPr>
            <a:cxnSpLocks/>
          </p:cNvCxnSpPr>
          <p:nvPr/>
        </p:nvCxnSpPr>
        <p:spPr>
          <a:xfrm rot="16200000">
            <a:off x="4806136" y="5326717"/>
            <a:ext cx="1371600" cy="1280160"/>
          </a:xfrm>
          <a:prstGeom prst="line">
            <a:avLst/>
          </a:prstGeom>
          <a:ln>
            <a:solidFill>
              <a:srgbClr val="C1BBA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0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EB15EF7-899A-4AC2-B82C-505A78A666C8}"/>
              </a:ext>
            </a:extLst>
          </p:cNvPr>
          <p:cNvSpPr/>
          <p:nvPr/>
        </p:nvSpPr>
        <p:spPr>
          <a:xfrm rot="16200000">
            <a:off x="3096273" y="3947240"/>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9" name="Freeform: Shape 8">
            <a:extLst>
              <a:ext uri="{FF2B5EF4-FFF2-40B4-BE49-F238E27FC236}">
                <a16:creationId xmlns:a16="http://schemas.microsoft.com/office/drawing/2014/main" id="{5AC37EC8-6F62-4456-A7A1-68B491ECCAAB}"/>
              </a:ext>
            </a:extLst>
          </p:cNvPr>
          <p:cNvSpPr/>
          <p:nvPr/>
        </p:nvSpPr>
        <p:spPr>
          <a:xfrm rot="20520000">
            <a:off x="3810620" y="4466243"/>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1" name="Freeform: Shape 10">
            <a:extLst>
              <a:ext uri="{FF2B5EF4-FFF2-40B4-BE49-F238E27FC236}">
                <a16:creationId xmlns:a16="http://schemas.microsoft.com/office/drawing/2014/main" id="{71BFFE80-84B9-4AA2-B633-DDCF05EC8499}"/>
              </a:ext>
            </a:extLst>
          </p:cNvPr>
          <p:cNvSpPr/>
          <p:nvPr/>
        </p:nvSpPr>
        <p:spPr>
          <a:xfrm rot="3240000">
            <a:off x="3537764" y="5306007"/>
            <a:ext cx="169913" cy="33747"/>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0" y="16873"/>
                </a:moveTo>
                <a:lnTo>
                  <a:pt x="169913" y="16873"/>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09" bIns="12625"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3" name="Freeform: Shape 12">
            <a:extLst>
              <a:ext uri="{FF2B5EF4-FFF2-40B4-BE49-F238E27FC236}">
                <a16:creationId xmlns:a16="http://schemas.microsoft.com/office/drawing/2014/main" id="{AB0DC54A-6EC3-4220-AA56-CEA785114BAE}"/>
              </a:ext>
            </a:extLst>
          </p:cNvPr>
          <p:cNvSpPr/>
          <p:nvPr/>
        </p:nvSpPr>
        <p:spPr>
          <a:xfrm rot="18360000">
            <a:off x="2654783" y="5306006"/>
            <a:ext cx="169914"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a:ln>
            <a:solidFill>
              <a:schemeClr val="bg1">
                <a:lumMod val="75000"/>
                <a:lumOff val="25000"/>
              </a:schemeClr>
            </a:solidFill>
          </a:ln>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8" tIns="12626" rIns="93410"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2" name="Title 1">
            <a:extLst>
              <a:ext uri="{FF2B5EF4-FFF2-40B4-BE49-F238E27FC236}">
                <a16:creationId xmlns:a16="http://schemas.microsoft.com/office/drawing/2014/main" id="{C4F2FADD-A851-4311-9F80-4DE4DCC0FDCC}"/>
              </a:ext>
            </a:extLst>
          </p:cNvPr>
          <p:cNvSpPr>
            <a:spLocks noGrp="1"/>
          </p:cNvSpPr>
          <p:nvPr>
            <p:ph type="title"/>
          </p:nvPr>
        </p:nvSpPr>
        <p:spPr/>
        <p:txBody>
          <a:bodyPr/>
          <a:lstStyle/>
          <a:p>
            <a:r>
              <a:rPr lang="en-US" dirty="0"/>
              <a:t>Mountain Bike Categories: </a:t>
            </a:r>
            <a:r>
              <a:rPr lang="en-US" dirty="0" err="1"/>
              <a:t>Downcountry</a:t>
            </a:r>
            <a:endParaRPr lang="en-US" dirty="0"/>
          </a:p>
        </p:txBody>
      </p:sp>
      <p:sp>
        <p:nvSpPr>
          <p:cNvPr id="3" name="Content Placeholder 2">
            <a:extLst>
              <a:ext uri="{FF2B5EF4-FFF2-40B4-BE49-F238E27FC236}">
                <a16:creationId xmlns:a16="http://schemas.microsoft.com/office/drawing/2014/main" id="{4C20FE30-ED06-4CF5-BE4C-EFF23953162D}"/>
              </a:ext>
            </a:extLst>
          </p:cNvPr>
          <p:cNvSpPr>
            <a:spLocks noGrp="1"/>
          </p:cNvSpPr>
          <p:nvPr>
            <p:ph idx="1"/>
          </p:nvPr>
        </p:nvSpPr>
        <p:spPr>
          <a:xfrm>
            <a:off x="913795" y="2076451"/>
            <a:ext cx="10353762" cy="537354"/>
          </a:xfrm>
        </p:spPr>
        <p:txBody>
          <a:bodyPr/>
          <a:lstStyle/>
          <a:p>
            <a:pPr marL="36900" indent="0">
              <a:buNone/>
            </a:pPr>
            <a:r>
              <a:rPr lang="en-US" dirty="0"/>
              <a:t>Currently, full suspension mountain bikes come in multiple categories:</a:t>
            </a:r>
          </a:p>
        </p:txBody>
      </p:sp>
      <p:sp>
        <p:nvSpPr>
          <p:cNvPr id="6" name="Freeform: Shape 5">
            <a:extLst>
              <a:ext uri="{FF2B5EF4-FFF2-40B4-BE49-F238E27FC236}">
                <a16:creationId xmlns:a16="http://schemas.microsoft.com/office/drawing/2014/main" id="{50FE9ED7-17C8-4A69-9B31-A16484D5E119}"/>
              </a:ext>
            </a:extLst>
          </p:cNvPr>
          <p:cNvSpPr/>
          <p:nvPr/>
        </p:nvSpPr>
        <p:spPr>
          <a:xfrm>
            <a:off x="2515079" y="4049070"/>
            <a:ext cx="1332302" cy="1332302"/>
          </a:xfrm>
          <a:custGeom>
            <a:avLst/>
            <a:gdLst>
              <a:gd name="connsiteX0" fmla="*/ 0 w 1332302"/>
              <a:gd name="connsiteY0" fmla="*/ 666151 h 1332302"/>
              <a:gd name="connsiteX1" fmla="*/ 666151 w 1332302"/>
              <a:gd name="connsiteY1" fmla="*/ 0 h 1332302"/>
              <a:gd name="connsiteX2" fmla="*/ 1332302 w 1332302"/>
              <a:gd name="connsiteY2" fmla="*/ 666151 h 1332302"/>
              <a:gd name="connsiteX3" fmla="*/ 666151 w 1332302"/>
              <a:gd name="connsiteY3" fmla="*/ 1332302 h 1332302"/>
              <a:gd name="connsiteX4" fmla="*/ 0 w 1332302"/>
              <a:gd name="connsiteY4" fmla="*/ 666151 h 1332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302" h="1332302">
                <a:moveTo>
                  <a:pt x="0" y="666151"/>
                </a:moveTo>
                <a:cubicBezTo>
                  <a:pt x="0" y="298246"/>
                  <a:pt x="298246" y="0"/>
                  <a:pt x="666151" y="0"/>
                </a:cubicBezTo>
                <a:cubicBezTo>
                  <a:pt x="1034056" y="0"/>
                  <a:pt x="1332302" y="298246"/>
                  <a:pt x="1332302" y="666151"/>
                </a:cubicBezTo>
                <a:cubicBezTo>
                  <a:pt x="1332302" y="1034056"/>
                  <a:pt x="1034056" y="1332302"/>
                  <a:pt x="666151" y="1332302"/>
                </a:cubicBezTo>
                <a:cubicBezTo>
                  <a:pt x="298246" y="1332302"/>
                  <a:pt x="0" y="1034056"/>
                  <a:pt x="0" y="666151"/>
                </a:cubicBez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05271" tIns="205271" rIns="205271" bIns="205271" numCol="1" spcCol="1270" anchor="ctr" anchorCtr="0">
            <a:noAutofit/>
          </a:bodyPr>
          <a:lstStyle/>
          <a:p>
            <a:pPr marL="0" lvl="0" indent="0" algn="ctr" defTabSz="711200">
              <a:lnSpc>
                <a:spcPct val="90000"/>
              </a:lnSpc>
              <a:spcBef>
                <a:spcPct val="0"/>
              </a:spcBef>
              <a:spcAft>
                <a:spcPct val="35000"/>
              </a:spcAft>
              <a:buNone/>
            </a:pPr>
            <a:r>
              <a:rPr lang="en-US" sz="1600" kern="1200" dirty="0"/>
              <a:t>MTB Categories</a:t>
            </a:r>
          </a:p>
        </p:txBody>
      </p:sp>
      <p:sp>
        <p:nvSpPr>
          <p:cNvPr id="10" name="Freeform: Shape 9">
            <a:extLst>
              <a:ext uri="{FF2B5EF4-FFF2-40B4-BE49-F238E27FC236}">
                <a16:creationId xmlns:a16="http://schemas.microsoft.com/office/drawing/2014/main" id="{3CBC655B-3B9B-4593-863F-D99BB7F5CDFD}"/>
              </a:ext>
            </a:extLst>
          </p:cNvPr>
          <p:cNvSpPr/>
          <p:nvPr/>
        </p:nvSpPr>
        <p:spPr>
          <a:xfrm>
            <a:off x="3950868"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Enduro</a:t>
            </a:r>
          </a:p>
        </p:txBody>
      </p:sp>
      <p:sp>
        <p:nvSpPr>
          <p:cNvPr id="12" name="Freeform: Shape 11">
            <a:extLst>
              <a:ext uri="{FF2B5EF4-FFF2-40B4-BE49-F238E27FC236}">
                <a16:creationId xmlns:a16="http://schemas.microsoft.com/office/drawing/2014/main" id="{782E905C-E9A7-4E36-9E3B-6053D9EEB330}"/>
              </a:ext>
            </a:extLst>
          </p:cNvPr>
          <p:cNvSpPr/>
          <p:nvPr/>
        </p:nvSpPr>
        <p:spPr>
          <a:xfrm>
            <a:off x="3457832"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Trail</a:t>
            </a:r>
          </a:p>
        </p:txBody>
      </p:sp>
      <p:sp>
        <p:nvSpPr>
          <p:cNvPr id="14" name="Freeform: Shape 13">
            <a:extLst>
              <a:ext uri="{FF2B5EF4-FFF2-40B4-BE49-F238E27FC236}">
                <a16:creationId xmlns:a16="http://schemas.microsoft.com/office/drawing/2014/main" id="{23C8DCFC-7896-4FFB-BF73-D95E2B7CF63B}"/>
              </a:ext>
            </a:extLst>
          </p:cNvPr>
          <p:cNvSpPr/>
          <p:nvPr/>
        </p:nvSpPr>
        <p:spPr>
          <a:xfrm>
            <a:off x="1862333" y="529208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87546"/>
              <a:satOff val="-1866"/>
              <a:lumOff val="32126"/>
              <a:alphaOff val="0"/>
            </a:schemeClr>
          </a:fillRef>
          <a:effectRef idx="0">
            <a:schemeClr val="accent5">
              <a:shade val="50000"/>
              <a:hueOff val="-87546"/>
              <a:satOff val="-1866"/>
              <a:lumOff val="32126"/>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a:solidFill>
                  <a:schemeClr val="bg1">
                    <a:lumMod val="75000"/>
                    <a:lumOff val="25000"/>
                  </a:schemeClr>
                </a:solidFill>
              </a:rPr>
              <a:t>All Mountain</a:t>
            </a:r>
          </a:p>
        </p:txBody>
      </p:sp>
      <p:sp>
        <p:nvSpPr>
          <p:cNvPr id="15" name="Freeform: Shape 14">
            <a:extLst>
              <a:ext uri="{FF2B5EF4-FFF2-40B4-BE49-F238E27FC236}">
                <a16:creationId xmlns:a16="http://schemas.microsoft.com/office/drawing/2014/main" id="{A1B8040C-299B-40AB-BCC1-E43EE9745E30}"/>
              </a:ext>
            </a:extLst>
          </p:cNvPr>
          <p:cNvSpPr/>
          <p:nvPr/>
        </p:nvSpPr>
        <p:spPr>
          <a:xfrm rot="1080000">
            <a:off x="2381927" y="4466242"/>
            <a:ext cx="169913" cy="33748"/>
          </a:xfrm>
          <a:custGeom>
            <a:avLst/>
            <a:gdLst>
              <a:gd name="connsiteX0" fmla="*/ 0 w 169913"/>
              <a:gd name="connsiteY0" fmla="*/ 16873 h 33747"/>
              <a:gd name="connsiteX1" fmla="*/ 169913 w 169913"/>
              <a:gd name="connsiteY1" fmla="*/ 16873 h 33747"/>
            </a:gdLst>
            <a:ahLst/>
            <a:cxnLst>
              <a:cxn ang="0">
                <a:pos x="connsiteX0" y="connsiteY0"/>
              </a:cxn>
              <a:cxn ang="0">
                <a:pos x="connsiteX1" y="connsiteY1"/>
              </a:cxn>
            </a:cxnLst>
            <a:rect l="l" t="t" r="r" b="b"/>
            <a:pathLst>
              <a:path w="169913" h="33747">
                <a:moveTo>
                  <a:pt x="169913" y="16874"/>
                </a:moveTo>
                <a:lnTo>
                  <a:pt x="0" y="168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93409" tIns="12626" rIns="93408" bIns="12626"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4" name="TextBox 3">
            <a:extLst>
              <a:ext uri="{FF2B5EF4-FFF2-40B4-BE49-F238E27FC236}">
                <a16:creationId xmlns:a16="http://schemas.microsoft.com/office/drawing/2014/main" id="{E3EA6080-A6A6-4884-AE3D-3A7853052DFD}"/>
              </a:ext>
            </a:extLst>
          </p:cNvPr>
          <p:cNvSpPr txBox="1"/>
          <p:nvPr/>
        </p:nvSpPr>
        <p:spPr>
          <a:xfrm>
            <a:off x="5843056" y="3850150"/>
            <a:ext cx="5630400" cy="1631216"/>
          </a:xfrm>
          <a:prstGeom prst="rect">
            <a:avLst/>
          </a:prstGeom>
          <a:solidFill>
            <a:srgbClr val="9F957B"/>
          </a:solidFill>
          <a:ln>
            <a:solidFill>
              <a:schemeClr val="tx2">
                <a:lumMod val="75000"/>
              </a:schemeClr>
            </a:solidFill>
          </a:ln>
          <a:effectLst>
            <a:outerShdw blurRad="50800" dist="38100" dir="2700000" algn="tl" rotWithShape="0">
              <a:schemeClr val="tx1">
                <a:lumMod val="65000"/>
                <a:alpha val="40000"/>
              </a:schemeClr>
            </a:outerShdw>
          </a:effectLst>
        </p:spPr>
        <p:txBody>
          <a:bodyPr wrap="square" rtlCol="0">
            <a:spAutoFit/>
          </a:bodyPr>
          <a:lstStyle/>
          <a:p>
            <a:r>
              <a:rPr lang="en-US" sz="2000" dirty="0"/>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sp>
        <p:nvSpPr>
          <p:cNvPr id="19" name="Freeform: Shape 18">
            <a:extLst>
              <a:ext uri="{FF2B5EF4-FFF2-40B4-BE49-F238E27FC236}">
                <a16:creationId xmlns:a16="http://schemas.microsoft.com/office/drawing/2014/main" id="{154FF492-33D4-461C-8B17-25969D8FAF70}"/>
              </a:ext>
            </a:extLst>
          </p:cNvPr>
          <p:cNvSpPr/>
          <p:nvPr/>
        </p:nvSpPr>
        <p:spPr>
          <a:xfrm>
            <a:off x="1369297" y="3774673"/>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marL="0" lvl="0" indent="0" algn="ctr" defTabSz="488950">
              <a:lnSpc>
                <a:spcPct val="90000"/>
              </a:lnSpc>
              <a:spcBef>
                <a:spcPct val="0"/>
              </a:spcBef>
              <a:spcAft>
                <a:spcPct val="35000"/>
              </a:spcAft>
              <a:buNone/>
            </a:pPr>
            <a:r>
              <a:rPr lang="en-US" sz="1400" kern="1200" dirty="0" err="1"/>
              <a:t>Downcou-ntry</a:t>
            </a:r>
            <a:endParaRPr lang="en-US" sz="1400" kern="1200" dirty="0"/>
          </a:p>
        </p:txBody>
      </p:sp>
      <p:sp>
        <p:nvSpPr>
          <p:cNvPr id="20" name="Freeform: Shape 19">
            <a:extLst>
              <a:ext uri="{FF2B5EF4-FFF2-40B4-BE49-F238E27FC236}">
                <a16:creationId xmlns:a16="http://schemas.microsoft.com/office/drawing/2014/main" id="{F64564AE-3EA5-4D60-895B-3DEFBF32ACC1}"/>
              </a:ext>
            </a:extLst>
          </p:cNvPr>
          <p:cNvSpPr/>
          <p:nvPr/>
        </p:nvSpPr>
        <p:spPr>
          <a:xfrm>
            <a:off x="2660083" y="2836862"/>
            <a:ext cx="1042294" cy="1042294"/>
          </a:xfrm>
          <a:custGeom>
            <a:avLst/>
            <a:gdLst>
              <a:gd name="connsiteX0" fmla="*/ 0 w 1042294"/>
              <a:gd name="connsiteY0" fmla="*/ 521147 h 1042294"/>
              <a:gd name="connsiteX1" fmla="*/ 521147 w 1042294"/>
              <a:gd name="connsiteY1" fmla="*/ 0 h 1042294"/>
              <a:gd name="connsiteX2" fmla="*/ 1042294 w 1042294"/>
              <a:gd name="connsiteY2" fmla="*/ 521147 h 1042294"/>
              <a:gd name="connsiteX3" fmla="*/ 521147 w 1042294"/>
              <a:gd name="connsiteY3" fmla="*/ 1042294 h 1042294"/>
              <a:gd name="connsiteX4" fmla="*/ 0 w 1042294"/>
              <a:gd name="connsiteY4" fmla="*/ 521147 h 104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294" h="1042294">
                <a:moveTo>
                  <a:pt x="0" y="521147"/>
                </a:moveTo>
                <a:cubicBezTo>
                  <a:pt x="0" y="233325"/>
                  <a:pt x="233325" y="0"/>
                  <a:pt x="521147" y="0"/>
                </a:cubicBezTo>
                <a:cubicBezTo>
                  <a:pt x="808969" y="0"/>
                  <a:pt x="1042294" y="233325"/>
                  <a:pt x="1042294" y="521147"/>
                </a:cubicBezTo>
                <a:cubicBezTo>
                  <a:pt x="1042294" y="808969"/>
                  <a:pt x="808969" y="1042294"/>
                  <a:pt x="521147" y="1042294"/>
                </a:cubicBezTo>
                <a:cubicBezTo>
                  <a:pt x="233325" y="1042294"/>
                  <a:pt x="0" y="808969"/>
                  <a:pt x="0" y="521147"/>
                </a:cubicBezTo>
                <a:close/>
              </a:path>
            </a:pathLst>
          </a:custGeom>
          <a:solidFill>
            <a:schemeClr val="bg1">
              <a:lumMod val="85000"/>
              <a:lumOff val="15000"/>
            </a:schemeClr>
          </a:solidFill>
          <a:ln>
            <a:solidFill>
              <a:schemeClr val="bg1">
                <a:lumMod val="75000"/>
                <a:lumOff val="25000"/>
              </a:schemeClr>
            </a:solidFill>
          </a:ln>
        </p:spPr>
        <p:style>
          <a:lnRef idx="2">
            <a:schemeClr val="lt1">
              <a:hueOff val="0"/>
              <a:satOff val="0"/>
              <a:lumOff val="0"/>
              <a:alphaOff val="0"/>
            </a:schemeClr>
          </a:lnRef>
          <a:fillRef idx="1">
            <a:schemeClr val="accent5">
              <a:shade val="50000"/>
              <a:hueOff val="-43773"/>
              <a:satOff val="-933"/>
              <a:lumOff val="16063"/>
              <a:alphaOff val="0"/>
            </a:schemeClr>
          </a:fillRef>
          <a:effectRef idx="0">
            <a:schemeClr val="accent5">
              <a:shade val="50000"/>
              <a:hueOff val="-43773"/>
              <a:satOff val="-933"/>
              <a:lumOff val="16063"/>
              <a:alphaOff val="0"/>
            </a:schemeClr>
          </a:effectRef>
          <a:fontRef idx="minor">
            <a:schemeClr val="lt1"/>
          </a:fontRef>
        </p:style>
        <p:txBody>
          <a:bodyPr spcFirstLastPara="0" vert="horz" wrap="square" lIns="159625" tIns="159625" rIns="159625" bIns="159625" numCol="1" spcCol="1270" anchor="ctr" anchorCtr="0">
            <a:noAutofit/>
          </a:bodyPr>
          <a:lstStyle/>
          <a:p>
            <a:pPr algn="ctr" defTabSz="488950">
              <a:lnSpc>
                <a:spcPct val="90000"/>
              </a:lnSpc>
              <a:spcBef>
                <a:spcPct val="0"/>
              </a:spcBef>
              <a:spcAft>
                <a:spcPct val="35000"/>
              </a:spcAft>
            </a:pPr>
            <a:r>
              <a:rPr lang="en-US" sz="1400" dirty="0">
                <a:solidFill>
                  <a:schemeClr val="bg1">
                    <a:lumMod val="75000"/>
                    <a:lumOff val="25000"/>
                  </a:schemeClr>
                </a:solidFill>
              </a:rPr>
              <a:t>Cross Country (XC)</a:t>
            </a:r>
          </a:p>
        </p:txBody>
      </p:sp>
      <p:cxnSp>
        <p:nvCxnSpPr>
          <p:cNvPr id="21" name="Straight Connector 20">
            <a:extLst>
              <a:ext uri="{FF2B5EF4-FFF2-40B4-BE49-F238E27FC236}">
                <a16:creationId xmlns:a16="http://schemas.microsoft.com/office/drawing/2014/main" id="{A35344E7-1E38-4EB9-B5ED-83200AF084BF}"/>
              </a:ext>
            </a:extLst>
          </p:cNvPr>
          <p:cNvCxnSpPr>
            <a:cxnSpLocks/>
          </p:cNvCxnSpPr>
          <p:nvPr/>
        </p:nvCxnSpPr>
        <p:spPr>
          <a:xfrm>
            <a:off x="2676152" y="2613805"/>
            <a:ext cx="1576989" cy="0"/>
          </a:xfrm>
          <a:prstGeom prst="line">
            <a:avLst/>
          </a:prstGeom>
          <a:ln>
            <a:solidFill>
              <a:srgbClr val="9F957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253BC1-4C60-420C-B1DF-A98CBABB2304}"/>
              </a:ext>
            </a:extLst>
          </p:cNvPr>
          <p:cNvCxnSpPr>
            <a:cxnSpLocks/>
          </p:cNvCxnSpPr>
          <p:nvPr/>
        </p:nvCxnSpPr>
        <p:spPr>
          <a:xfrm>
            <a:off x="4253141" y="2613805"/>
            <a:ext cx="1463040" cy="1463040"/>
          </a:xfrm>
          <a:prstGeom prst="line">
            <a:avLst/>
          </a:prstGeom>
          <a:ln>
            <a:solidFill>
              <a:srgbClr val="9F957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2B72505-1450-4DC6-8B0F-D7CF5520AFAA}"/>
              </a:ext>
            </a:extLst>
          </p:cNvPr>
          <p:cNvCxnSpPr>
            <a:cxnSpLocks/>
          </p:cNvCxnSpPr>
          <p:nvPr/>
        </p:nvCxnSpPr>
        <p:spPr>
          <a:xfrm rot="16200000">
            <a:off x="1761752" y="2798790"/>
            <a:ext cx="1097280" cy="731520"/>
          </a:xfrm>
          <a:prstGeom prst="line">
            <a:avLst/>
          </a:prstGeom>
          <a:ln>
            <a:solidFill>
              <a:srgbClr val="9F95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853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{730479A3-724C-4884-B671-671A07FBA8B9}tf55705232_win32</Template>
  <TotalTime>109</TotalTime>
  <Words>895</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Goudy Old Style</vt:lpstr>
      <vt:lpstr>Wingdings 2</vt:lpstr>
      <vt:lpstr>SlateVTI</vt:lpstr>
      <vt:lpstr>Mountain Bike (MTB) Analysis</vt:lpstr>
      <vt:lpstr>Project Overview</vt:lpstr>
      <vt:lpstr>The goal of our project is to determine how many, if any, discrete categories should exist for mountain bikes.  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vt:lpstr>
      <vt:lpstr>Mountain Bike Categories</vt:lpstr>
      <vt:lpstr>Mountain Bike Categories: XC</vt:lpstr>
      <vt:lpstr>Mountain Bike Categories: Enduro</vt:lpstr>
      <vt:lpstr>Mountain Bike Categories: Trail</vt:lpstr>
      <vt:lpstr>Mountain Bike Categories: All Mountain</vt:lpstr>
      <vt:lpstr>Mountain Bike Categories: Downcountry</vt:lpstr>
      <vt:lpstr>Data Analysis</vt:lpstr>
      <vt:lpstr>Exploratory Data Analysis</vt:lpstr>
      <vt:lpstr>Variation Amongst Featureset</vt:lpstr>
      <vt:lpstr>Correlation Amongst Features</vt:lpstr>
      <vt:lpstr>Principal Component Analysis (PCA)</vt:lpstr>
      <vt:lpstr>Findings/Conclusions</vt:lpstr>
      <vt:lpstr>Opportunities for Improved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Bike (MTB) Analysis</dc:title>
  <dc:creator>Schulberg, Justin Travis (CTD) (CON)</dc:creator>
  <cp:lastModifiedBy>Schulberg, Justin Travis (CTD) (CON)</cp:lastModifiedBy>
  <cp:revision>10</cp:revision>
  <dcterms:created xsi:type="dcterms:W3CDTF">2022-04-06T14:03:56Z</dcterms:created>
  <dcterms:modified xsi:type="dcterms:W3CDTF">2022-04-06T15:53:15Z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