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88" r:id="rId3"/>
    <p:sldId id="257" r:id="rId4"/>
    <p:sldId id="258" r:id="rId5"/>
    <p:sldId id="259" r:id="rId6"/>
    <p:sldId id="260" r:id="rId7"/>
    <p:sldId id="261" r:id="rId8"/>
    <p:sldId id="262" r:id="rId9"/>
    <p:sldId id="263" r:id="rId10"/>
    <p:sldId id="264" r:id="rId11"/>
    <p:sldId id="281" r:id="rId12"/>
    <p:sldId id="279" r:id="rId13"/>
    <p:sldId id="280" r:id="rId14"/>
    <p:sldId id="267" r:id="rId15"/>
    <p:sldId id="268" r:id="rId16"/>
    <p:sldId id="269" r:id="rId17"/>
    <p:sldId id="282" r:id="rId18"/>
    <p:sldId id="283" r:id="rId19"/>
    <p:sldId id="284" r:id="rId20"/>
    <p:sldId id="272" r:id="rId21"/>
    <p:sldId id="285" r:id="rId22"/>
    <p:sldId id="287" r:id="rId23"/>
    <p:sldId id="274" r:id="rId24"/>
    <p:sldId id="275" r:id="rId25"/>
    <p:sldId id="276" r:id="rId26"/>
    <p:sldId id="277" r:id="rId27"/>
    <p:sldId id="28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lvl9pPr>
  </p:defaultTextStyle>
  <p:extLst>
    <p:ext uri="{521415D9-36F7-43E2-AB2F-B90AF26B5E84}">
      <p14:sectionLst xmlns:p14="http://schemas.microsoft.com/office/powerpoint/2010/main">
        <p14:section name="Default Section" id="{A388A015-3FE2-DB4A-A387-68387D2161B8}">
          <p14:sldIdLst>
            <p14:sldId id="256"/>
          </p14:sldIdLst>
        </p14:section>
        <p14:section name="Summary Section" id="{DAD9C7C4-10DA-3C44-8CB1-0DC47E48F768}">
          <p14:sldIdLst>
            <p14:sldId id="288"/>
          </p14:sldIdLst>
        </p14:section>
        <p14:section name="Project Overview" id="{323D25D4-D7E8-E94C-9CBF-EFF6ECB892C1}">
          <p14:sldIdLst>
            <p14:sldId id="257"/>
            <p14:sldId id="258"/>
            <p14:sldId id="259"/>
            <p14:sldId id="260"/>
            <p14:sldId id="261"/>
            <p14:sldId id="262"/>
            <p14:sldId id="263"/>
          </p14:sldIdLst>
        </p14:section>
        <p14:section name="Project Overview" id="{074B0B29-DDE9-7F4C-8FDF-25D62022B322}">
          <p14:sldIdLst>
            <p14:sldId id="264"/>
          </p14:sldIdLst>
        </p14:section>
        <p14:section name="Exploratory Data Analysis" id="{43C9B495-27B3-9A46-9A24-DE7B0F92684F}">
          <p14:sldIdLst>
            <p14:sldId id="281"/>
            <p14:sldId id="279"/>
            <p14:sldId id="280"/>
            <p14:sldId id="267"/>
            <p14:sldId id="268"/>
            <p14:sldId id="269"/>
          </p14:sldIdLst>
        </p14:section>
        <p14:section name="Clustering Analysis" id="{500609AE-AB5B-EB48-B3B8-E75418DEDA92}">
          <p14:sldIdLst>
            <p14:sldId id="282"/>
            <p14:sldId id="283"/>
            <p14:sldId id="284"/>
            <p14:sldId id="272"/>
            <p14:sldId id="285"/>
            <p14:sldId id="287"/>
            <p14:sldId id="274"/>
            <p14:sldId id="275"/>
          </p14:sldIdLst>
        </p14:section>
        <p14:section name="Findings/Conclusions" id="{A79348F8-8F32-864C-8E1B-E325F93A8197}">
          <p14:sldIdLst>
            <p14:sldId id="276"/>
            <p14:sldId id="277"/>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noFill/>
              <a:miter lim="400000"/>
            </a:ln>
          </a:insideV>
        </a:tcBdr>
        <a:fill>
          <a:solidFill>
            <a:srgbClr val="F4EFEA"/>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000000"/>
      </a:tcTxStyle>
      <a:tcStyle>
        <a:tcBdr>
          <a:left>
            <a:ln w="12700" cap="flat">
              <a:solidFill>
                <a:schemeClr val="accent4"/>
              </a:solidFill>
              <a:prstDash val="solid"/>
              <a:round/>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4EFEA"/>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solidFill>
                <a:schemeClr val="accent4"/>
              </a:solidFill>
              <a:prstDash val="solid"/>
              <a:round/>
            </a:ln>
          </a:top>
          <a:bottom>
            <a:ln w="12700" cap="flat">
              <a:solidFill>
                <a:schemeClr val="accent4"/>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C7B018BB-80A7-4F77-B60F-C8B233D01FF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FCC"/>
          </a:solidFill>
        </a:fill>
      </a:tcStyle>
    </a:wholeTbl>
    <a:band2H>
      <a:tcTxStyle/>
      <a:tcStyle>
        <a:tcBdr/>
        <a:fill>
          <a:solidFill>
            <a:srgbClr val="FCF0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DAD7"/>
          </a:solidFill>
        </a:fill>
      </a:tcStyle>
    </a:wholeTbl>
    <a:band2H>
      <a:tcTxStyle/>
      <a:tcStyle>
        <a:tcBdr/>
        <a:fill>
          <a:solidFill>
            <a:srgbClr val="F2EDEC"/>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5CB"/>
          </a:solidFill>
        </a:fill>
      </a:tcStyle>
    </a:wholeTbl>
    <a:band2H>
      <a:tcTxStyle/>
      <a:tcStyle>
        <a:tcBdr/>
        <a:fill>
          <a:solidFill>
            <a:srgbClr val="F4EBE7"/>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oudy Old Style"/>
          <a:ea typeface="Goudy Old Style"/>
          <a:cs typeface="Goudy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oudy Old Style"/>
          <a:ea typeface="Goudy Old Style"/>
          <a:cs typeface="Goudy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oudy Old Style"/>
          <a:ea typeface="Goudy Old Style"/>
          <a:cs typeface="Goudy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oudy Old Style"/>
          <a:ea typeface="Goudy Old Style"/>
          <a:cs typeface="Goudy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0"/>
    <p:restoredTop sz="94607"/>
  </p:normalViewPr>
  <p:slideViewPr>
    <p:cSldViewPr snapToGrid="0" snapToObjects="1">
      <p:cViewPr varScale="1">
        <p:scale>
          <a:sx n="148" d="100"/>
          <a:sy n="148"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70692" y="1769540"/>
            <a:ext cx="9440035" cy="1828802"/>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pic>
        <p:nvPicPr>
          <p:cNvPr id="104" name="Picture 15" descr="Picture 15"/>
          <p:cNvPicPr>
            <a:picLocks noChangeAspect="1"/>
          </p:cNvPicPr>
          <p:nvPr/>
        </p:nvPicPr>
        <p:blipFill>
          <a:blip r:embed="rId2"/>
          <a:stretch>
            <a:fillRect/>
          </a:stretch>
        </p:blipFill>
        <p:spPr>
          <a:xfrm>
            <a:off x="1013882" y="547807"/>
            <a:ext cx="10141800" cy="3816807"/>
          </a:xfrm>
          <a:prstGeom prst="rect">
            <a:avLst/>
          </a:prstGeom>
          <a:ln w="12700">
            <a:miter lim="400000"/>
          </a:ln>
        </p:spPr>
      </p:pic>
      <p:sp>
        <p:nvSpPr>
          <p:cNvPr id="105" name="Title Text"/>
          <p:cNvSpPr txBox="1">
            <a:spLocks noGrp="1"/>
          </p:cNvSpPr>
          <p:nvPr>
            <p:ph type="title"/>
          </p:nvPr>
        </p:nvSpPr>
        <p:spPr>
          <a:xfrm>
            <a:off x="913806" y="4565255"/>
            <a:ext cx="10355327" cy="543473"/>
          </a:xfrm>
          <a:prstGeom prst="rect">
            <a:avLst/>
          </a:prstGeom>
        </p:spPr>
        <p:txBody>
          <a:bodyPr anchor="b"/>
          <a:lstStyle>
            <a:lvl1pPr algn="ctr">
              <a:defRPr sz="2800"/>
            </a:lvl1pPr>
          </a:lstStyle>
          <a:p>
            <a:r>
              <a:t>Title Text</a:t>
            </a:r>
          </a:p>
        </p:txBody>
      </p:sp>
      <p:sp>
        <p:nvSpPr>
          <p:cNvPr id="106" name="Picture Placeholder 2"/>
          <p:cNvSpPr>
            <a:spLocks noGrp="1"/>
          </p:cNvSpPr>
          <p:nvPr>
            <p:ph type="pic" idx="21"/>
          </p:nvPr>
        </p:nvSpPr>
        <p:spPr>
          <a:xfrm>
            <a:off x="1169348" y="695008"/>
            <a:ext cx="9845348" cy="3525672"/>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07" name="Body Level One…"/>
          <p:cNvSpPr txBox="1">
            <a:spLocks noGrp="1"/>
          </p:cNvSpPr>
          <p:nvPr>
            <p:ph type="body" sz="quarter" idx="1"/>
          </p:nvPr>
        </p:nvSpPr>
        <p:spPr>
          <a:xfrm>
            <a:off x="913794" y="5247728"/>
            <a:ext cx="10353763" cy="543473"/>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913794" y="608436"/>
            <a:ext cx="10353763" cy="3534345"/>
          </a:xfrm>
          <a:prstGeom prst="rect">
            <a:avLst/>
          </a:prstGeom>
        </p:spPr>
        <p:txBody>
          <a:bodyPr/>
          <a:lstStyle>
            <a:lvl1pPr>
              <a:defRPr sz="4000"/>
            </a:lvl1pPr>
          </a:lstStyle>
          <a:p>
            <a:r>
              <a:t>Title Text</a:t>
            </a:r>
          </a:p>
        </p:txBody>
      </p:sp>
      <p:sp>
        <p:nvSpPr>
          <p:cNvPr id="116" name="Body Level One…"/>
          <p:cNvSpPr txBox="1">
            <a:spLocks noGrp="1"/>
          </p:cNvSpPr>
          <p:nvPr>
            <p:ph type="body" sz="quarter" idx="1"/>
          </p:nvPr>
        </p:nvSpPr>
        <p:spPr>
          <a:xfrm>
            <a:off x="913794" y="4295180"/>
            <a:ext cx="10353764" cy="1501827"/>
          </a:xfrm>
          <a:prstGeom prst="rect">
            <a:avLst/>
          </a:prstGeom>
        </p:spPr>
        <p:txBody>
          <a:bodyPr anchor="ct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4" name="Title Text"/>
          <p:cNvSpPr txBox="1">
            <a:spLocks noGrp="1"/>
          </p:cNvSpPr>
          <p:nvPr>
            <p:ph type="title"/>
          </p:nvPr>
        </p:nvSpPr>
        <p:spPr>
          <a:xfrm>
            <a:off x="1446212" y="609600"/>
            <a:ext cx="9302753" cy="2992904"/>
          </a:xfrm>
          <a:prstGeom prst="rect">
            <a:avLst/>
          </a:prstGeom>
        </p:spPr>
        <p:txBody>
          <a:bodyPr/>
          <a:lstStyle>
            <a:lvl1pPr>
              <a:defRPr sz="3600"/>
            </a:lvl1pPr>
          </a:lstStyle>
          <a:p>
            <a:r>
              <a:t>Title Text</a:t>
            </a:r>
          </a:p>
        </p:txBody>
      </p:sp>
      <p:sp>
        <p:nvSpPr>
          <p:cNvPr id="125" name="Body Level One…"/>
          <p:cNvSpPr txBox="1">
            <a:spLocks noGrp="1"/>
          </p:cNvSpPr>
          <p:nvPr>
            <p:ph type="body" sz="quarter" idx="1"/>
          </p:nvPr>
        </p:nvSpPr>
        <p:spPr>
          <a:xfrm>
            <a:off x="1720644" y="3610031"/>
            <a:ext cx="8752300" cy="532750"/>
          </a:xfrm>
          <a:prstGeom prst="rect">
            <a:avLst/>
          </a:prstGeom>
        </p:spPr>
        <p:txBody>
          <a:bodyPr/>
          <a:lstStyle>
            <a:lvl1pPr marL="0" indent="0" algn="r">
              <a:buClrTx/>
              <a:buSzTx/>
              <a:buNone/>
              <a:defRPr sz="1400"/>
            </a:lvl1pPr>
            <a:lvl2pPr marL="0" indent="457200" algn="r">
              <a:buClrTx/>
              <a:buSzTx/>
              <a:buNone/>
              <a:defRPr sz="1400"/>
            </a:lvl2pPr>
            <a:lvl3pPr marL="0" indent="914400" algn="r">
              <a:buClrTx/>
              <a:buSzTx/>
              <a:buNone/>
              <a:defRPr sz="1400"/>
            </a:lvl3pPr>
            <a:lvl4pPr marL="0" indent="1371600" algn="r">
              <a:buClrTx/>
              <a:buSzTx/>
              <a:buNone/>
              <a:defRPr sz="1400"/>
            </a:lvl4pPr>
            <a:lvl5pPr marL="0" indent="1828800" algn="r">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26" name="Text Placeholder 3"/>
          <p:cNvSpPr>
            <a:spLocks noGrp="1"/>
          </p:cNvSpPr>
          <p:nvPr>
            <p:ph type="body" sz="quarter" idx="21"/>
          </p:nvPr>
        </p:nvSpPr>
        <p:spPr>
          <a:xfrm>
            <a:off x="913793" y="4304353"/>
            <a:ext cx="10353765" cy="1489497"/>
          </a:xfrm>
          <a:prstGeom prst="rect">
            <a:avLst/>
          </a:prstGeom>
        </p:spPr>
        <p:txBody>
          <a:bodyPr anchor="ctr"/>
          <a:lstStyle/>
          <a:p>
            <a:pPr marL="0" indent="0" algn="ctr">
              <a:buClrTx/>
              <a:buSzTx/>
              <a:buNone/>
              <a:defRPr sz="1600"/>
            </a:pPr>
            <a:endParaRPr/>
          </a:p>
        </p:txBody>
      </p:sp>
      <p:sp>
        <p:nvSpPr>
          <p:cNvPr id="127" name="TextBox 10"/>
          <p:cNvSpPr txBox="1"/>
          <p:nvPr/>
        </p:nvSpPr>
        <p:spPr>
          <a:xfrm>
            <a:off x="1036319" y="521863"/>
            <a:ext cx="518162"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cap="all">
                <a:solidFill>
                  <a:srgbClr val="FFFFFF"/>
                </a:solidFill>
              </a:defRPr>
            </a:lvl1pPr>
          </a:lstStyle>
          <a:p>
            <a:r>
              <a:t>“</a:t>
            </a:r>
          </a:p>
        </p:txBody>
      </p:sp>
      <p:sp>
        <p:nvSpPr>
          <p:cNvPr id="128" name="TextBox 12"/>
          <p:cNvSpPr txBox="1"/>
          <p:nvPr/>
        </p:nvSpPr>
        <p:spPr>
          <a:xfrm>
            <a:off x="10550436" y="2565326"/>
            <a:ext cx="518161"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8000" cap="all">
                <a:solidFill>
                  <a:srgbClr val="FFFFFF"/>
                </a:solidFill>
              </a:defRPr>
            </a:lvl1pPr>
          </a:lstStyle>
          <a:p>
            <a:r>
              <a:t>”</a:t>
            </a: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913794" y="2126942"/>
            <a:ext cx="10353764" cy="2511836"/>
          </a:xfrm>
          <a:prstGeom prst="rect">
            <a:avLst/>
          </a:prstGeom>
        </p:spPr>
        <p:txBody>
          <a:bodyPr anchor="b"/>
          <a:lstStyle>
            <a:lvl1pPr>
              <a:defRPr sz="3200"/>
            </a:lvl1pPr>
          </a:lstStyle>
          <a:p>
            <a:r>
              <a:t>Title Text</a:t>
            </a:r>
          </a:p>
        </p:txBody>
      </p:sp>
      <p:sp>
        <p:nvSpPr>
          <p:cNvPr id="137" name="Body Level One…"/>
          <p:cNvSpPr txBox="1">
            <a:spLocks noGrp="1"/>
          </p:cNvSpPr>
          <p:nvPr>
            <p:ph type="body" sz="quarter" idx="1"/>
          </p:nvPr>
        </p:nvSpPr>
        <p:spPr>
          <a:xfrm>
            <a:off x="913783" y="4650556"/>
            <a:ext cx="10352201" cy="1140645"/>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146" name="Body Level One…"/>
          <p:cNvSpPr txBox="1">
            <a:spLocks noGrp="1"/>
          </p:cNvSpPr>
          <p:nvPr>
            <p:ph type="body" sz="quarter" idx="1"/>
          </p:nvPr>
        </p:nvSpPr>
        <p:spPr>
          <a:xfrm>
            <a:off x="913794" y="1885950"/>
            <a:ext cx="3300986" cy="764783"/>
          </a:xfrm>
          <a:prstGeom prst="rect">
            <a:avLst/>
          </a:prstGeom>
        </p:spPr>
        <p:txBody>
          <a:bodyPr anchor="b"/>
          <a:lstStyle>
            <a:lvl1pPr marL="0" indent="0" algn="ctr">
              <a:buClrTx/>
              <a:buSzTx/>
              <a:buNone/>
              <a:defRPr sz="2200">
                <a:solidFill>
                  <a:srgbClr val="FFFFFF"/>
                </a:solidFill>
              </a:defRPr>
            </a:lvl1pPr>
            <a:lvl2pPr marL="0" indent="457200" algn="ctr">
              <a:buClrTx/>
              <a:buSzTx/>
              <a:buNone/>
              <a:defRPr sz="2200">
                <a:solidFill>
                  <a:srgbClr val="FFFFFF"/>
                </a:solidFill>
              </a:defRPr>
            </a:lvl2pPr>
            <a:lvl3pPr marL="0" indent="914400" algn="ctr">
              <a:buClrTx/>
              <a:buSzTx/>
              <a:buNone/>
              <a:defRPr sz="2200">
                <a:solidFill>
                  <a:srgbClr val="FFFFFF"/>
                </a:solidFill>
              </a:defRPr>
            </a:lvl3pPr>
            <a:lvl4pPr marL="0" indent="1371600" algn="ctr">
              <a:buClrTx/>
              <a:buSzTx/>
              <a:buNone/>
              <a:defRPr sz="2200">
                <a:solidFill>
                  <a:srgbClr val="FFFFFF"/>
                </a:solidFill>
              </a:defRPr>
            </a:lvl4pPr>
            <a:lvl5pPr marL="0" indent="1828800" algn="ctr">
              <a:buClrTx/>
              <a:buSzTx/>
              <a:buNone/>
              <a:defRPr sz="22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47" name="Text Placeholder 3"/>
          <p:cNvSpPr>
            <a:spLocks noGrp="1"/>
          </p:cNvSpPr>
          <p:nvPr>
            <p:ph type="body" sz="quarter" idx="21"/>
          </p:nvPr>
        </p:nvSpPr>
        <p:spPr>
          <a:xfrm>
            <a:off x="913794" y="2768112"/>
            <a:ext cx="3300986" cy="3023089"/>
          </a:xfrm>
          <a:prstGeom prst="rect">
            <a:avLst/>
          </a:prstGeom>
        </p:spPr>
        <p:txBody>
          <a:bodyPr/>
          <a:lstStyle/>
          <a:p>
            <a:pPr marL="0" indent="0" algn="ctr">
              <a:buClrTx/>
              <a:buSzTx/>
              <a:buNone/>
              <a:defRPr sz="1400"/>
            </a:pPr>
            <a:endParaRPr/>
          </a:p>
        </p:txBody>
      </p:sp>
      <p:sp>
        <p:nvSpPr>
          <p:cNvPr id="148" name="Text Placeholder 4"/>
          <p:cNvSpPr>
            <a:spLocks noGrp="1"/>
          </p:cNvSpPr>
          <p:nvPr>
            <p:ph type="body" sz="quarter" idx="22"/>
          </p:nvPr>
        </p:nvSpPr>
        <p:spPr>
          <a:xfrm>
            <a:off x="444671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49" name="Text Placeholder 3"/>
          <p:cNvSpPr>
            <a:spLocks noGrp="1"/>
          </p:cNvSpPr>
          <p:nvPr>
            <p:ph type="body" sz="quarter" idx="23"/>
          </p:nvPr>
        </p:nvSpPr>
        <p:spPr>
          <a:xfrm>
            <a:off x="4441435" y="2768112"/>
            <a:ext cx="3300985" cy="3023089"/>
          </a:xfrm>
          <a:prstGeom prst="rect">
            <a:avLst/>
          </a:prstGeom>
        </p:spPr>
        <p:txBody>
          <a:bodyPr/>
          <a:lstStyle/>
          <a:p>
            <a:pPr marL="0" indent="0" algn="ctr">
              <a:buClrTx/>
              <a:buSzTx/>
              <a:buNone/>
              <a:defRPr sz="1400"/>
            </a:pPr>
            <a:endParaRPr/>
          </a:p>
        </p:txBody>
      </p:sp>
      <p:sp>
        <p:nvSpPr>
          <p:cNvPr id="150" name="Text Placeholder 4"/>
          <p:cNvSpPr>
            <a:spLocks noGrp="1"/>
          </p:cNvSpPr>
          <p:nvPr>
            <p:ph type="body" sz="quarter" idx="24"/>
          </p:nvPr>
        </p:nvSpPr>
        <p:spPr>
          <a:xfrm>
            <a:off x="7966571" y="1885949"/>
            <a:ext cx="3300985" cy="764784"/>
          </a:xfrm>
          <a:prstGeom prst="rect">
            <a:avLst/>
          </a:prstGeom>
        </p:spPr>
        <p:txBody>
          <a:bodyPr anchor="b"/>
          <a:lstStyle/>
          <a:p>
            <a:pPr marL="0" indent="0" algn="ctr">
              <a:buClrTx/>
              <a:buSzTx/>
              <a:buNone/>
              <a:defRPr sz="2200">
                <a:solidFill>
                  <a:srgbClr val="FFFFFF"/>
                </a:solidFill>
              </a:defRPr>
            </a:pPr>
            <a:endParaRPr/>
          </a:p>
        </p:txBody>
      </p:sp>
      <p:sp>
        <p:nvSpPr>
          <p:cNvPr id="151" name="Text Placeholder 3"/>
          <p:cNvSpPr>
            <a:spLocks noGrp="1"/>
          </p:cNvSpPr>
          <p:nvPr>
            <p:ph type="body" sz="quarter" idx="25"/>
          </p:nvPr>
        </p:nvSpPr>
        <p:spPr>
          <a:xfrm>
            <a:off x="7966571" y="2768109"/>
            <a:ext cx="3300985" cy="3023090"/>
          </a:xfrm>
          <a:prstGeom prst="rect">
            <a:avLst/>
          </a:prstGeom>
        </p:spPr>
        <p:txBody>
          <a:bodyPr/>
          <a:lstStyle/>
          <a:p>
            <a:pPr marL="0" indent="0" algn="ctr">
              <a:buClrTx/>
              <a:buSzTx/>
              <a:buNone/>
              <a:defRPr sz="1400"/>
            </a:pPr>
            <a:endParaRP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pic>
        <p:nvPicPr>
          <p:cNvPr id="159" name="Picture 1" descr="Picture 1"/>
          <p:cNvPicPr>
            <a:picLocks noChangeAspect="1"/>
          </p:cNvPicPr>
          <p:nvPr/>
        </p:nvPicPr>
        <p:blipFill>
          <a:blip r:embed="rId2"/>
          <a:stretch>
            <a:fillRect/>
          </a:stretch>
        </p:blipFill>
        <p:spPr>
          <a:xfrm>
            <a:off x="897961" y="1818214"/>
            <a:ext cx="3339974" cy="1847851"/>
          </a:xfrm>
          <a:prstGeom prst="rect">
            <a:avLst/>
          </a:prstGeom>
          <a:ln w="12700">
            <a:miter lim="400000"/>
          </a:ln>
        </p:spPr>
      </p:pic>
      <p:pic>
        <p:nvPicPr>
          <p:cNvPr id="160" name="Picture 35" descr="Picture 35"/>
          <p:cNvPicPr>
            <a:picLocks noChangeAspect="1"/>
          </p:cNvPicPr>
          <p:nvPr/>
        </p:nvPicPr>
        <p:blipFill>
          <a:blip r:embed="rId2"/>
          <a:stretch>
            <a:fillRect/>
          </a:stretch>
        </p:blipFill>
        <p:spPr>
          <a:xfrm>
            <a:off x="4403800" y="1818214"/>
            <a:ext cx="3339973" cy="1847851"/>
          </a:xfrm>
          <a:prstGeom prst="rect">
            <a:avLst/>
          </a:prstGeom>
          <a:ln w="12700">
            <a:miter lim="400000"/>
          </a:ln>
        </p:spPr>
      </p:pic>
      <p:pic>
        <p:nvPicPr>
          <p:cNvPr id="161" name="Picture 36" descr="Picture 36"/>
          <p:cNvPicPr>
            <a:picLocks noChangeAspect="1"/>
          </p:cNvPicPr>
          <p:nvPr/>
        </p:nvPicPr>
        <p:blipFill>
          <a:blip r:embed="rId2"/>
          <a:stretch>
            <a:fillRect/>
          </a:stretch>
        </p:blipFill>
        <p:spPr>
          <a:xfrm>
            <a:off x="7936051" y="1818214"/>
            <a:ext cx="3339973" cy="1847851"/>
          </a:xfrm>
          <a:prstGeom prst="rect">
            <a:avLst/>
          </a:prstGeom>
          <a:ln w="12700">
            <a:miter lim="400000"/>
          </a:ln>
        </p:spPr>
      </p:pic>
      <p:sp>
        <p:nvSpPr>
          <p:cNvPr id="162" name="Title Text"/>
          <p:cNvSpPr txBox="1">
            <a:spLocks noGrp="1"/>
          </p:cNvSpPr>
          <p:nvPr>
            <p:ph type="title"/>
          </p:nvPr>
        </p:nvSpPr>
        <p:spPr>
          <a:xfrm>
            <a:off x="913794" y="609600"/>
            <a:ext cx="10353764" cy="970450"/>
          </a:xfrm>
          <a:prstGeom prst="rect">
            <a:avLst/>
          </a:prstGeom>
        </p:spPr>
        <p:txBody>
          <a:bodyPr/>
          <a:lstStyle/>
          <a:p>
            <a:r>
              <a:t>Title Text</a:t>
            </a:r>
          </a:p>
        </p:txBody>
      </p:sp>
      <p:sp>
        <p:nvSpPr>
          <p:cNvPr id="163" name="Body Level One…"/>
          <p:cNvSpPr txBox="1">
            <a:spLocks noGrp="1"/>
          </p:cNvSpPr>
          <p:nvPr>
            <p:ph type="body" sz="quarter" idx="1"/>
          </p:nvPr>
        </p:nvSpPr>
        <p:spPr>
          <a:xfrm>
            <a:off x="913794" y="3904105"/>
            <a:ext cx="3300986" cy="576263"/>
          </a:xfrm>
          <a:prstGeom prst="rect">
            <a:avLst/>
          </a:prstGeom>
        </p:spPr>
        <p:txBody>
          <a:bodyPr anchor="b"/>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4" name="Picture Placeholder 2"/>
          <p:cNvSpPr>
            <a:spLocks noGrp="1"/>
          </p:cNvSpPr>
          <p:nvPr>
            <p:ph type="pic" sz="quarter" idx="21"/>
          </p:nvPr>
        </p:nvSpPr>
        <p:spPr>
          <a:xfrm>
            <a:off x="1018101" y="1938918"/>
            <a:ext cx="3092370" cy="160295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5" name="Text Placeholder 3"/>
          <p:cNvSpPr>
            <a:spLocks noGrp="1"/>
          </p:cNvSpPr>
          <p:nvPr>
            <p:ph type="body" sz="quarter" idx="22"/>
          </p:nvPr>
        </p:nvSpPr>
        <p:spPr>
          <a:xfrm>
            <a:off x="913794" y="4572443"/>
            <a:ext cx="3300986" cy="1218758"/>
          </a:xfrm>
          <a:prstGeom prst="rect">
            <a:avLst/>
          </a:prstGeom>
        </p:spPr>
        <p:txBody>
          <a:bodyPr/>
          <a:lstStyle/>
          <a:p>
            <a:pPr marL="0" indent="0" algn="ctr">
              <a:buClrTx/>
              <a:buSzTx/>
              <a:buNone/>
              <a:defRPr sz="1400"/>
            </a:pPr>
            <a:endParaRPr/>
          </a:p>
        </p:txBody>
      </p:sp>
      <p:sp>
        <p:nvSpPr>
          <p:cNvPr id="166" name="Text Placeholder 4"/>
          <p:cNvSpPr>
            <a:spLocks noGrp="1"/>
          </p:cNvSpPr>
          <p:nvPr>
            <p:ph type="body" sz="quarter" idx="23"/>
          </p:nvPr>
        </p:nvSpPr>
        <p:spPr>
          <a:xfrm>
            <a:off x="4442788"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67" name="Picture Placeholder 2"/>
          <p:cNvSpPr>
            <a:spLocks noGrp="1"/>
          </p:cNvSpPr>
          <p:nvPr>
            <p:ph type="pic" sz="quarter" idx="24"/>
          </p:nvPr>
        </p:nvSpPr>
        <p:spPr>
          <a:xfrm>
            <a:off x="4545743" y="1939094"/>
            <a:ext cx="3092369" cy="160816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8" name="Text Placeholder 3"/>
          <p:cNvSpPr>
            <a:spLocks noGrp="1"/>
          </p:cNvSpPr>
          <p:nvPr>
            <p:ph type="body" sz="quarter" idx="25"/>
          </p:nvPr>
        </p:nvSpPr>
        <p:spPr>
          <a:xfrm>
            <a:off x="4441435" y="4572441"/>
            <a:ext cx="3300985" cy="1218759"/>
          </a:xfrm>
          <a:prstGeom prst="rect">
            <a:avLst/>
          </a:prstGeom>
        </p:spPr>
        <p:txBody>
          <a:bodyPr/>
          <a:lstStyle/>
          <a:p>
            <a:pPr marL="0" indent="0" algn="ctr">
              <a:buClrTx/>
              <a:buSzTx/>
              <a:buNone/>
              <a:defRPr sz="1400"/>
            </a:pPr>
            <a:endParaRPr/>
          </a:p>
        </p:txBody>
      </p:sp>
      <p:sp>
        <p:nvSpPr>
          <p:cNvPr id="169" name="Text Placeholder 4"/>
          <p:cNvSpPr>
            <a:spLocks noGrp="1"/>
          </p:cNvSpPr>
          <p:nvPr>
            <p:ph type="body" sz="quarter" idx="26"/>
          </p:nvPr>
        </p:nvSpPr>
        <p:spPr>
          <a:xfrm>
            <a:off x="7966696" y="3904105"/>
            <a:ext cx="3300985" cy="576263"/>
          </a:xfrm>
          <a:prstGeom prst="rect">
            <a:avLst/>
          </a:prstGeom>
        </p:spPr>
        <p:txBody>
          <a:bodyPr anchor="b"/>
          <a:lstStyle/>
          <a:p>
            <a:pPr marL="0" indent="0" algn="ctr">
              <a:buClrTx/>
              <a:buSzTx/>
              <a:buNone/>
              <a:defRPr sz="2000">
                <a:solidFill>
                  <a:srgbClr val="FFFFFF"/>
                </a:solidFill>
              </a:defRPr>
            </a:pPr>
            <a:endParaRPr/>
          </a:p>
        </p:txBody>
      </p:sp>
      <p:sp>
        <p:nvSpPr>
          <p:cNvPr id="170" name="Picture Placeholder 2"/>
          <p:cNvSpPr>
            <a:spLocks noGrp="1"/>
          </p:cNvSpPr>
          <p:nvPr>
            <p:ph type="pic" sz="quarter" idx="27"/>
          </p:nvPr>
        </p:nvSpPr>
        <p:spPr>
          <a:xfrm>
            <a:off x="8075697" y="1934431"/>
            <a:ext cx="3092369" cy="160729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71" name="Text Placeholder 3"/>
          <p:cNvSpPr>
            <a:spLocks noGrp="1"/>
          </p:cNvSpPr>
          <p:nvPr>
            <p:ph type="body" sz="quarter" idx="28"/>
          </p:nvPr>
        </p:nvSpPr>
        <p:spPr>
          <a:xfrm>
            <a:off x="7966571" y="4572441"/>
            <a:ext cx="3300985" cy="1218759"/>
          </a:xfrm>
          <a:prstGeom prst="rect">
            <a:avLst/>
          </a:prstGeom>
        </p:spPr>
        <p:txBody>
          <a:bodyPr/>
          <a:lstStyle/>
          <a:p>
            <a:pPr marL="0" indent="0" algn="ctr">
              <a:buClrTx/>
              <a:buSzTx/>
              <a:buNone/>
              <a:defRPr sz="1400"/>
            </a:pPr>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spTree>
      <p:nvGrpSpPr>
        <p:cNvPr id="1" name=""/>
        <p:cNvGrpSpPr/>
        <p:nvPr/>
      </p:nvGrpSpPr>
      <p:grpSpPr>
        <a:xfrm>
          <a:off x="0" y="0"/>
          <a:ext cx="0" cy="0"/>
          <a:chOff x="0" y="0"/>
          <a:chExt cx="0" cy="0"/>
        </a:xfrm>
      </p:grpSpPr>
      <p:sp>
        <p:nvSpPr>
          <p:cNvPr id="20" name="Title Text"/>
          <p:cNvSpPr txBox="1">
            <a:spLocks noGrp="1"/>
          </p:cNvSpPr>
          <p:nvPr>
            <p:ph type="title"/>
          </p:nvPr>
        </p:nvSpPr>
        <p:spPr>
          <a:xfrm>
            <a:off x="1370692" y="1769540"/>
            <a:ext cx="9440035" cy="1828802"/>
          </a:xfrm>
          <a:prstGeom prst="rect">
            <a:avLst/>
          </a:prstGeom>
        </p:spPr>
        <p:txBody>
          <a:bodyPr anchor="b"/>
          <a:lstStyle>
            <a:lvl1pPr algn="ctr">
              <a:defRPr sz="6000">
                <a:solidFill>
                  <a:srgbClr val="E3DED1"/>
                </a:solidFill>
              </a:defRPr>
            </a:lvl1pPr>
          </a:lstStyle>
          <a:p>
            <a:r>
              <a:t>Title Text</a:t>
            </a:r>
          </a:p>
        </p:txBody>
      </p:sp>
      <p:sp>
        <p:nvSpPr>
          <p:cNvPr id="21" name="Body Level One…"/>
          <p:cNvSpPr txBox="1">
            <a:spLocks noGrp="1"/>
          </p:cNvSpPr>
          <p:nvPr>
            <p:ph type="body" sz="quarter" idx="1"/>
          </p:nvPr>
        </p:nvSpPr>
        <p:spPr>
          <a:xfrm>
            <a:off x="1370692" y="3773489"/>
            <a:ext cx="9440035" cy="1049868"/>
          </a:xfrm>
          <a:prstGeom prst="rect">
            <a:avLst/>
          </a:prstGeom>
        </p:spPr>
        <p:txBody>
          <a:bodyPr/>
          <a:lstStyle>
            <a:lvl1pPr marL="0" indent="0" algn="ctr">
              <a:buClrTx/>
              <a:buSzTx/>
              <a:buNone/>
              <a:defRPr>
                <a:solidFill>
                  <a:srgbClr val="FFFFFF"/>
                </a:solidFill>
              </a:defRPr>
            </a:lvl1pPr>
            <a:lvl2pPr marL="0" indent="457200" algn="ctr">
              <a:buClrTx/>
              <a:buSzTx/>
              <a:buNone/>
              <a:defRPr>
                <a:solidFill>
                  <a:srgbClr val="FFFFFF"/>
                </a:solidFill>
              </a:defRPr>
            </a:lvl2pPr>
            <a:lvl3pPr marL="0" indent="914400" algn="ctr">
              <a:buClrTx/>
              <a:buSzTx/>
              <a:buNone/>
              <a:defRPr>
                <a:solidFill>
                  <a:srgbClr val="FFFFFF"/>
                </a:solidFill>
              </a:defRPr>
            </a:lvl3pPr>
            <a:lvl4pPr marL="0" indent="1371600" algn="ctr">
              <a:buClrTx/>
              <a:buSzTx/>
              <a:buNone/>
              <a:defRPr>
                <a:solidFill>
                  <a:srgbClr val="FFFFFF"/>
                </a:solidFill>
              </a:defRPr>
            </a:lvl4pPr>
            <a:lvl5pPr marL="0" indent="1828800" algn="ctr">
              <a:buClrTx/>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913794" y="2076450"/>
            <a:ext cx="10353763" cy="3714749"/>
          </a:xfrm>
          <a:prstGeom prst="rect">
            <a:avLst/>
          </a:prstGeom>
        </p:spPr>
        <p:txBody>
          <a:bodyPr/>
          <a:lstStyle>
            <a:lvl1pPr marL="342900" indent="-305999">
              <a:buFont typeface="Arial" panose="020B0604020202020204" pitchFamily="34" charset="0"/>
              <a:buChar char="•"/>
              <a:defRPr/>
            </a:lvl1pPr>
            <a:lvl2pPr marL="745714" indent="-295714">
              <a:buFont typeface="Arial" panose="020B0604020202020204" pitchFamily="34" charset="0"/>
              <a:buChar char="•"/>
              <a:defRPr/>
            </a:lvl2pPr>
            <a:lvl3pPr marL="1085999" indent="-276000">
              <a:buFont typeface="Arial" panose="020B0604020202020204" pitchFamily="34" charset="0"/>
              <a:buChar char="•"/>
              <a:defRPr/>
            </a:lvl3pPr>
            <a:lvl4pPr marL="1480499" indent="-310499">
              <a:buFont typeface="Arial" panose="020B0604020202020204" pitchFamily="34" charset="0"/>
              <a:buChar char="•"/>
              <a:defRPr/>
            </a:lvl4pPr>
            <a:lvl5pPr marL="1768499" indent="-310500">
              <a:buFont typeface="Arial" panose="020B0604020202020204" pitchFamily="34" charset="0"/>
              <a:buChar cha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1295400" y="1761066"/>
            <a:ext cx="9590552" cy="1828814"/>
          </a:xfrm>
          <a:prstGeom prst="rect">
            <a:avLst/>
          </a:prstGeom>
        </p:spPr>
        <p:txBody>
          <a:bodyPr anchor="b">
            <a:normAutofit/>
          </a:bodyPr>
          <a:lstStyle>
            <a:lvl1pPr algn="ctr">
              <a:defRPr sz="7200"/>
            </a:lvl1pPr>
          </a:lstStyle>
          <a:p>
            <a:r>
              <a:t>Title Text</a:t>
            </a:r>
          </a:p>
        </p:txBody>
      </p:sp>
      <p:sp>
        <p:nvSpPr>
          <p:cNvPr id="39" name="Body Level One…"/>
          <p:cNvSpPr txBox="1">
            <a:spLocks noGrp="1"/>
          </p:cNvSpPr>
          <p:nvPr>
            <p:ph type="body" sz="quarter" idx="1"/>
          </p:nvPr>
        </p:nvSpPr>
        <p:spPr>
          <a:xfrm>
            <a:off x="1295400" y="3763438"/>
            <a:ext cx="9590552" cy="1333495"/>
          </a:xfrm>
          <a:prstGeom prst="rect">
            <a:avLst/>
          </a:prstGeom>
        </p:spPr>
        <p:txBody>
          <a:bodyPr/>
          <a:lstStyle>
            <a:lvl1pPr marL="0" indent="0" algn="ctr">
              <a:buClrTx/>
              <a:buSzTx/>
              <a:buNone/>
              <a:defRPr sz="2000">
                <a:solidFill>
                  <a:srgbClr val="FFFFFF"/>
                </a:solidFill>
              </a:defRPr>
            </a:lvl1pPr>
            <a:lvl2pPr marL="0" indent="457200" algn="ctr">
              <a:buClrTx/>
              <a:buSzTx/>
              <a:buNone/>
              <a:defRPr sz="2000">
                <a:solidFill>
                  <a:srgbClr val="FFFFFF"/>
                </a:solidFill>
              </a:defRPr>
            </a:lvl2pPr>
            <a:lvl3pPr marL="0" indent="914400" algn="ctr">
              <a:buClrTx/>
              <a:buSzTx/>
              <a:buNone/>
              <a:defRPr sz="2000">
                <a:solidFill>
                  <a:srgbClr val="FFFFFF"/>
                </a:solidFill>
              </a:defRPr>
            </a:lvl3pPr>
            <a:lvl4pPr marL="0" indent="1371600" algn="ctr">
              <a:buClrTx/>
              <a:buSzTx/>
              <a:buNone/>
              <a:defRPr sz="2000">
                <a:solidFill>
                  <a:srgbClr val="FFFFFF"/>
                </a:solidFill>
              </a:defRPr>
            </a:lvl4pPr>
            <a:lvl5pPr marL="0" indent="1828800" algn="ctr">
              <a:buClrTx/>
              <a:buSz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913794" y="609600"/>
            <a:ext cx="10353763" cy="1261873"/>
          </a:xfrm>
          <a:prstGeom prst="rect">
            <a:avLst/>
          </a:prstGeom>
        </p:spPr>
        <p:txBody>
          <a:bodyPr/>
          <a:lstStyle/>
          <a:p>
            <a:r>
              <a:t>Title Text</a:t>
            </a:r>
          </a:p>
        </p:txBody>
      </p:sp>
      <p:sp>
        <p:nvSpPr>
          <p:cNvPr id="48" name="Body Level One…"/>
          <p:cNvSpPr txBox="1">
            <a:spLocks noGrp="1"/>
          </p:cNvSpPr>
          <p:nvPr>
            <p:ph type="body" sz="half" idx="1"/>
          </p:nvPr>
        </p:nvSpPr>
        <p:spPr>
          <a:xfrm>
            <a:off x="913794" y="2076450"/>
            <a:ext cx="4856843" cy="362267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8" name="Title Text"/>
          <p:cNvSpPr txBox="1">
            <a:spLocks noGrp="1"/>
          </p:cNvSpPr>
          <p:nvPr>
            <p:ph type="title"/>
          </p:nvPr>
        </p:nvSpPr>
        <p:spPr>
          <a:xfrm>
            <a:off x="913794" y="609600"/>
            <a:ext cx="10353763" cy="970450"/>
          </a:xfrm>
          <a:prstGeom prst="rect">
            <a:avLst/>
          </a:prstGeom>
        </p:spPr>
        <p:txBody>
          <a:bodyPr/>
          <a:lstStyle/>
          <a:p>
            <a:r>
              <a:t>Title Text</a:t>
            </a:r>
          </a:p>
        </p:txBody>
      </p:sp>
      <p:sp>
        <p:nvSpPr>
          <p:cNvPr id="59" name="Body Level One…"/>
          <p:cNvSpPr txBox="1">
            <a:spLocks noGrp="1"/>
          </p:cNvSpPr>
          <p:nvPr>
            <p:ph type="body" sz="quarter" idx="1"/>
          </p:nvPr>
        </p:nvSpPr>
        <p:spPr>
          <a:xfrm>
            <a:off x="1046012" y="1855153"/>
            <a:ext cx="4764765" cy="2846320"/>
          </a:xfrm>
          <a:prstGeom prst="rect">
            <a:avLst/>
          </a:prstGeom>
        </p:spPr>
        <p:txBody>
          <a:bodyPr anchor="b"/>
          <a:lstStyle>
            <a:lvl1pPr marL="0" indent="0" algn="l">
              <a:buClrTx/>
              <a:buSzTx/>
              <a:buNone/>
              <a:defRPr sz="2400"/>
            </a:lvl1pPr>
            <a:lvl2pPr marL="0" indent="457200" algn="l">
              <a:buClrTx/>
              <a:buSzTx/>
              <a:buNone/>
              <a:defRPr sz="2400"/>
            </a:lvl2pPr>
            <a:lvl3pPr marL="0" indent="914400" algn="l">
              <a:buClrTx/>
              <a:buSzTx/>
              <a:buNone/>
              <a:defRPr sz="2400"/>
            </a:lvl3pPr>
            <a:lvl4pPr marL="0" indent="1371600" algn="l">
              <a:buClrTx/>
              <a:buSzTx/>
              <a:buNone/>
              <a:defRPr sz="2400"/>
            </a:lvl4pPr>
            <a:lvl5pPr marL="0" indent="1828800" algn="l">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21"/>
          </p:nvPr>
        </p:nvSpPr>
        <p:spPr>
          <a:xfrm>
            <a:off x="6363165" y="1855152"/>
            <a:ext cx="4779583" cy="692496"/>
          </a:xfrm>
          <a:prstGeom prst="rect">
            <a:avLst/>
          </a:prstGeom>
        </p:spPr>
        <p:txBody>
          <a:bodyPr anchor="b"/>
          <a:lstStyle/>
          <a:p>
            <a:pPr marL="0" indent="0" algn="ctr">
              <a:buClrTx/>
              <a:buSzTx/>
              <a:buNone/>
              <a:defRPr sz="2400"/>
            </a:pPr>
            <a:endParaRP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8" name="Title Text"/>
          <p:cNvSpPr txBox="1">
            <a:spLocks noGrp="1"/>
          </p:cNvSpPr>
          <p:nvPr>
            <p:ph type="title"/>
          </p:nvPr>
        </p:nvSpPr>
        <p:spPr>
          <a:prstGeom prst="rect">
            <a:avLst/>
          </a:prstGeom>
        </p:spPr>
        <p:txBody>
          <a:bodyPr/>
          <a:lstStyle/>
          <a:p>
            <a:r>
              <a:t>Title Text</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pic>
        <p:nvPicPr>
          <p:cNvPr id="93" name="Picture 21" descr="Picture 21"/>
          <p:cNvPicPr>
            <a:picLocks noChangeAspect="1"/>
          </p:cNvPicPr>
          <p:nvPr/>
        </p:nvPicPr>
        <p:blipFill>
          <a:blip r:embed="rId2"/>
          <a:stretch>
            <a:fillRect/>
          </a:stretch>
        </p:blipFill>
        <p:spPr>
          <a:xfrm>
            <a:off x="7293664" y="609600"/>
            <a:ext cx="3584167" cy="5204832"/>
          </a:xfrm>
          <a:prstGeom prst="rect">
            <a:avLst/>
          </a:prstGeom>
          <a:ln w="12700">
            <a:miter lim="400000"/>
          </a:ln>
        </p:spPr>
      </p:pic>
      <p:sp>
        <p:nvSpPr>
          <p:cNvPr id="95" name="Picture Placeholder 2"/>
          <p:cNvSpPr>
            <a:spLocks noGrp="1"/>
          </p:cNvSpPr>
          <p:nvPr>
            <p:ph type="pic" sz="quarter" idx="21"/>
          </p:nvPr>
        </p:nvSpPr>
        <p:spPr>
          <a:xfrm>
            <a:off x="7442551" y="763701"/>
            <a:ext cx="3275751" cy="4912823"/>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Title Text">
            <a:extLst>
              <a:ext uri="{FF2B5EF4-FFF2-40B4-BE49-F238E27FC236}">
                <a16:creationId xmlns:a16="http://schemas.microsoft.com/office/drawing/2014/main" id="{2EE65302-DAB3-2143-BD37-E1841D1CED31}"/>
              </a:ext>
            </a:extLst>
          </p:cNvPr>
          <p:cNvSpPr txBox="1">
            <a:spLocks noGrp="1"/>
          </p:cNvSpPr>
          <p:nvPr>
            <p:ph type="title" hasCustomPrompt="1"/>
          </p:nvPr>
        </p:nvSpPr>
        <p:spPr>
          <a:xfrm>
            <a:off x="913794" y="763702"/>
            <a:ext cx="4444419" cy="526714"/>
          </a:xfrm>
          <a:prstGeom prst="rect">
            <a:avLst/>
          </a:prstGeom>
        </p:spPr>
        <p:txBody>
          <a:bodyPr anchor="t"/>
          <a:lstStyle>
            <a:lvl1pPr algn="ctr">
              <a:defRPr sz="3200"/>
            </a:lvl1pPr>
          </a:lstStyle>
          <a:p>
            <a:r>
              <a:rPr dirty="0"/>
              <a:t>Title Text</a:t>
            </a:r>
          </a:p>
        </p:txBody>
      </p:sp>
      <p:sp>
        <p:nvSpPr>
          <p:cNvPr id="8" name="Body Level One…">
            <a:extLst>
              <a:ext uri="{FF2B5EF4-FFF2-40B4-BE49-F238E27FC236}">
                <a16:creationId xmlns:a16="http://schemas.microsoft.com/office/drawing/2014/main" id="{1D43398D-0F4A-4844-ABE8-24BBC91C164C}"/>
              </a:ext>
            </a:extLst>
          </p:cNvPr>
          <p:cNvSpPr txBox="1">
            <a:spLocks noGrp="1"/>
          </p:cNvSpPr>
          <p:nvPr>
            <p:ph type="body" sz="quarter" idx="1"/>
          </p:nvPr>
        </p:nvSpPr>
        <p:spPr>
          <a:xfrm>
            <a:off x="913794" y="1406376"/>
            <a:ext cx="4444419" cy="4270148"/>
          </a:xfrm>
          <a:prstGeom prst="rect">
            <a:avLst/>
          </a:prstGeom>
        </p:spPr>
        <p:txBody>
          <a:bodyPr/>
          <a:lstStyle>
            <a:lvl1pPr marL="0" indent="0" algn="ctr">
              <a:buClrTx/>
              <a:buSzTx/>
              <a:buNone/>
              <a:defRPr sz="1600"/>
            </a:lvl1pPr>
            <a:lvl2pPr marL="0" indent="457200" algn="ctr">
              <a:buClrTx/>
              <a:buSzTx/>
              <a:buNone/>
              <a:defRPr sz="1600"/>
            </a:lvl2pPr>
            <a:lvl3pPr marL="0" indent="914400" algn="ctr">
              <a:buClrTx/>
              <a:buSzTx/>
              <a:buNone/>
              <a:defRPr sz="1600"/>
            </a:lvl3pPr>
            <a:lvl4pPr marL="0" indent="1371600" algn="ctr">
              <a:buClrTx/>
              <a:buSzTx/>
              <a:buNone/>
              <a:defRPr sz="1600"/>
            </a:lvl4pPr>
            <a:lvl5pPr marL="0" indent="1828800" algn="ctr">
              <a:buClrTx/>
              <a:buSzTx/>
              <a:buNone/>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3794" y="609600"/>
            <a:ext cx="10353763" cy="1257300"/>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4525963"/>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23715" y="6055041"/>
            <a:ext cx="243841" cy="256541"/>
          </a:xfrm>
          <a:prstGeom prst="rect">
            <a:avLst/>
          </a:prstGeom>
          <a:ln w="12700">
            <a:miter lim="400000"/>
          </a:ln>
        </p:spPr>
        <p:txBody>
          <a:bodyPr wrap="none" lIns="45719" rIns="45719" anchor="ctr">
            <a:spAutoFit/>
          </a:bodyPr>
          <a:lstStyle>
            <a:lvl1pPr algn="r">
              <a:defRPr sz="1100">
                <a:solidFill>
                  <a:srgbClr val="F2F2F2"/>
                </a:solidFill>
                <a:effectLst>
                  <a:outerShdw blurRad="50800" dist="38100" dir="2700000" rotWithShape="0">
                    <a:srgbClr val="000000">
                      <a:alpha val="43000"/>
                    </a:srgbClr>
                  </a:outerShdw>
                </a:effectLs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hf hdr="0" ftr="0" dt="0"/>
  <p:txStyles>
    <p:titleStyle>
      <a:lvl1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0" marR="0" indent="0" algn="l" defTabSz="457200" rtl="0" latinLnBrk="0">
        <a:lnSpc>
          <a:spcPct val="90000"/>
        </a:lnSpc>
        <a:spcBef>
          <a:spcPts val="0"/>
        </a:spcBef>
        <a:spcAft>
          <a:spcPts val="0"/>
        </a:spcAft>
        <a:buClrTx/>
        <a:buSzTx/>
        <a:buFontTx/>
        <a:buNone/>
        <a:tabLst/>
        <a:defRPr sz="46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titleStyle>
    <p:bodyStyle>
      <a:lvl1pPr marL="342900" marR="0" indent="-305999"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1pPr>
      <a:lvl2pPr marL="745714" marR="0" indent="-295714"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2pPr>
      <a:lvl3pPr marL="1085999" marR="0" indent="-276000"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3pPr>
      <a:lvl4pPr marL="1480499" marR="0" indent="-310499"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4pPr>
      <a:lvl5pPr marL="1768499" marR="0" indent="-310500"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5pPr>
      <a:lvl6pPr marL="21615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6pPr>
      <a:lvl7pPr marL="25487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7pPr>
      <a:lvl8pPr marL="29359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8pPr>
      <a:lvl9pPr marL="3253157" marR="0" indent="-375557" algn="l" defTabSz="457200" rtl="0" latinLnBrk="0">
        <a:lnSpc>
          <a:spcPct val="110000"/>
        </a:lnSpc>
        <a:spcBef>
          <a:spcPts val="600"/>
        </a:spcBef>
        <a:spcAft>
          <a:spcPts val="0"/>
        </a:spcAft>
        <a:buClr>
          <a:srgbClr val="F4EDD8"/>
        </a:buClr>
        <a:buSzPct val="70000"/>
        <a:buFontTx/>
        <a:buChar char=""/>
        <a:tabLst/>
        <a:defRPr sz="2300" b="0" i="0" u="none" strike="noStrike" cap="none" spc="0" baseline="0">
          <a:ln w="9525" cap="flat">
            <a:solidFill>
              <a:srgbClr val="404040">
                <a:alpha val="10000"/>
              </a:srgbClr>
            </a:solidFill>
            <a:prstDash val="solid"/>
            <a:round/>
          </a:ln>
          <a:solidFill>
            <a:srgbClr val="F4EDD8"/>
          </a:solidFill>
          <a:effectLst>
            <a:outerShdw blurRad="12700" dist="25400" dir="14640000" rotWithShape="0">
              <a:srgbClr val="000000">
                <a:alpha val="30000"/>
              </a:srgbClr>
            </a:outerShdw>
          </a:effectLst>
          <a:uFillTx/>
          <a:latin typeface="Goudy Old Style"/>
          <a:ea typeface="Goudy Old Style"/>
          <a:cs typeface="Goudy Old Style"/>
          <a:sym typeface="Goudy Old Style"/>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1pPr>
      <a:lvl2pPr marL="0" marR="0" indent="457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2pPr>
      <a:lvl3pPr marL="0" marR="0" indent="914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3pPr>
      <a:lvl4pPr marL="0" marR="0" indent="1371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4pPr>
      <a:lvl5pPr marL="0" marR="0" indent="18288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5pPr>
      <a:lvl6pPr marL="0" marR="0" indent="22860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6pPr>
      <a:lvl7pPr marL="0" marR="0" indent="2743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7pPr>
      <a:lvl8pPr marL="0" marR="0" indent="3200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8pPr>
      <a:lvl9pPr marL="0" marR="0" indent="3657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effectLst>
            <a:outerShdw blurRad="50800" dist="38100" dir="2700000" rotWithShape="0">
              <a:srgbClr val="000000">
                <a:alpha val="43000"/>
              </a:srgbClr>
            </a:outerShdw>
          </a:effectLst>
          <a:uFillTx/>
          <a:latin typeface="+mn-lt"/>
          <a:ea typeface="+mn-ea"/>
          <a:cs typeface="+mn-cs"/>
          <a:sym typeface="Goudy Old Styl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svg"/><Relationship Id="rId7" Type="http://schemas.openxmlformats.org/officeDocument/2006/relationships/image" Target="../media/image21.sv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image" Target="../media/image2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8.svg"/><Relationship Id="rId3" Type="http://schemas.openxmlformats.org/officeDocument/2006/relationships/image" Target="../media/image36.png"/><Relationship Id="rId7" Type="http://schemas.openxmlformats.org/officeDocument/2006/relationships/image" Target="../media/image21.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35.png"/><Relationship Id="rId16"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9.svg"/><Relationship Id="rId15" Type="http://schemas.openxmlformats.org/officeDocument/2006/relationships/image" Target="../media/image40.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15.sv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44.svg"/><Relationship Id="rId7" Type="http://schemas.openxmlformats.org/officeDocument/2006/relationships/image" Target="../media/image19.svg"/><Relationship Id="rId12"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15.svg"/><Relationship Id="rId5" Type="http://schemas.openxmlformats.org/officeDocument/2006/relationships/image" Target="../media/image46.svg"/><Relationship Id="rId10" Type="http://schemas.openxmlformats.org/officeDocument/2006/relationships/image" Target="../media/image31.png"/><Relationship Id="rId4" Type="http://schemas.openxmlformats.org/officeDocument/2006/relationships/image" Target="../media/image45.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48.jpe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0.svg"/><Relationship Id="rId7" Type="http://schemas.openxmlformats.org/officeDocument/2006/relationships/image" Target="../media/image13.sv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33.svg"/><Relationship Id="rId5" Type="http://schemas.openxmlformats.org/officeDocument/2006/relationships/image" Target="../media/image19.sv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53.sv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51.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51.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slide" Target="slide11.xml"/><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6.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image" Target="../media/image11.svg"/><Relationship Id="rId5" Type="http://schemas.openxmlformats.org/officeDocument/2006/relationships/image" Target="../media/image9.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slide" Target="slide25.xml"/><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5.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33.svg"/></Relationships>
</file>

<file path=ppt/slides/_rels/slide23.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8.png"/><Relationship Id="rId7" Type="http://schemas.openxmlformats.org/officeDocument/2006/relationships/image" Target="../media/image52.png"/><Relationship Id="rId2" Type="http://schemas.openxmlformats.org/officeDocument/2006/relationships/image" Target="../media/image57.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33.svg"/><Relationship Id="rId4" Type="http://schemas.openxmlformats.org/officeDocument/2006/relationships/image" Target="../media/image19.sv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svg"/><Relationship Id="rId7" Type="http://schemas.openxmlformats.org/officeDocument/2006/relationships/image" Target="../media/image5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33.sv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9.svg"/><Relationship Id="rId7" Type="http://schemas.openxmlformats.org/officeDocument/2006/relationships/image" Target="../media/image60.sv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11.sv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53.svg"/></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1.svg"/><Relationship Id="rId7" Type="http://schemas.openxmlformats.org/officeDocument/2006/relationships/image" Target="../media/image53.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60.svg"/><Relationship Id="rId4" Type="http://schemas.openxmlformats.org/officeDocument/2006/relationships/image" Target="../media/image30.png"/><Relationship Id="rId9" Type="http://schemas.openxmlformats.org/officeDocument/2006/relationships/image" Target="../media/image33.sv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3.svg"/><Relationship Id="rId3" Type="http://schemas.openxmlformats.org/officeDocument/2006/relationships/image" Target="../media/image62.svg"/><Relationship Id="rId7" Type="http://schemas.openxmlformats.org/officeDocument/2006/relationships/image" Target="../media/image66.svg"/><Relationship Id="rId12" Type="http://schemas.openxmlformats.org/officeDocument/2006/relationships/image" Target="../media/image52.png"/><Relationship Id="rId2" Type="http://schemas.openxmlformats.org/officeDocument/2006/relationships/image" Target="../media/image61.png"/><Relationship Id="rId1" Type="http://schemas.openxmlformats.org/officeDocument/2006/relationships/slideLayout" Target="../slideLayouts/slideLayout3.xml"/><Relationship Id="rId6" Type="http://schemas.openxmlformats.org/officeDocument/2006/relationships/image" Target="../media/image65.png"/><Relationship Id="rId11" Type="http://schemas.openxmlformats.org/officeDocument/2006/relationships/image" Target="../media/image60.svg"/><Relationship Id="rId5" Type="http://schemas.openxmlformats.org/officeDocument/2006/relationships/image" Target="../media/image64.svg"/><Relationship Id="rId15" Type="http://schemas.openxmlformats.org/officeDocument/2006/relationships/image" Target="../media/image33.svg"/><Relationship Id="rId10" Type="http://schemas.openxmlformats.org/officeDocument/2006/relationships/image" Target="../media/image30.png"/><Relationship Id="rId4" Type="http://schemas.openxmlformats.org/officeDocument/2006/relationships/image" Target="../media/image63.png"/><Relationship Id="rId9" Type="http://schemas.openxmlformats.org/officeDocument/2006/relationships/image" Target="../media/image11.sv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5.svg"/><Relationship Id="rId5" Type="http://schemas.openxmlformats.org/officeDocument/2006/relationships/image" Target="../media/image21.sv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9.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3" descr="Picture 3"/>
          <p:cNvPicPr>
            <a:picLocks noChangeAspect="1"/>
          </p:cNvPicPr>
          <p:nvPr/>
        </p:nvPicPr>
        <p:blipFill>
          <a:blip r:embed="rId2"/>
          <a:stretch>
            <a:fillRect/>
          </a:stretch>
        </p:blipFill>
        <p:spPr>
          <a:xfrm>
            <a:off x="0" y="-527083"/>
            <a:ext cx="12192000" cy="8577385"/>
          </a:xfrm>
          <a:prstGeom prst="rect">
            <a:avLst/>
          </a:prstGeom>
          <a:ln w="12700">
            <a:miter lim="400000"/>
          </a:ln>
        </p:spPr>
      </p:pic>
      <p:sp>
        <p:nvSpPr>
          <p:cNvPr id="182" name="Freeform 5"/>
          <p:cNvSpPr/>
          <p:nvPr/>
        </p:nvSpPr>
        <p:spPr>
          <a:xfrm rot="5400000">
            <a:off x="7131808" y="1385981"/>
            <a:ext cx="4031415" cy="4100419"/>
          </a:xfrm>
          <a:custGeom>
            <a:avLst/>
            <a:gdLst/>
            <a:ahLst/>
            <a:cxnLst>
              <a:cxn ang="0">
                <a:pos x="wd2" y="hd2"/>
              </a:cxn>
              <a:cxn ang="5400000">
                <a:pos x="wd2" y="hd2"/>
              </a:cxn>
              <a:cxn ang="10800000">
                <a:pos x="wd2" y="hd2"/>
              </a:cxn>
              <a:cxn ang="16200000">
                <a:pos x="wd2" y="hd2"/>
              </a:cxn>
            </a:cxnLst>
            <a:rect l="0" t="0" r="r" b="b"/>
            <a:pathLst>
              <a:path w="21600" h="21600" extrusionOk="0">
                <a:moveTo>
                  <a:pt x="21276" y="0"/>
                </a:moveTo>
                <a:cubicBezTo>
                  <a:pt x="11238" y="0"/>
                  <a:pt x="11238" y="0"/>
                  <a:pt x="11238" y="0"/>
                </a:cubicBezTo>
                <a:cubicBezTo>
                  <a:pt x="10362" y="0"/>
                  <a:pt x="10362" y="0"/>
                  <a:pt x="10362" y="0"/>
                </a:cubicBezTo>
                <a:cubicBezTo>
                  <a:pt x="324" y="0"/>
                  <a:pt x="324" y="0"/>
                  <a:pt x="324" y="0"/>
                </a:cubicBezTo>
                <a:cubicBezTo>
                  <a:pt x="148" y="0"/>
                  <a:pt x="0" y="372"/>
                  <a:pt x="0" y="838"/>
                </a:cubicBezTo>
                <a:cubicBezTo>
                  <a:pt x="0" y="20762"/>
                  <a:pt x="0" y="20762"/>
                  <a:pt x="0" y="20762"/>
                </a:cubicBezTo>
                <a:cubicBezTo>
                  <a:pt x="0" y="21228"/>
                  <a:pt x="148" y="21600"/>
                  <a:pt x="324" y="21600"/>
                </a:cubicBezTo>
                <a:cubicBezTo>
                  <a:pt x="10362" y="21600"/>
                  <a:pt x="10362" y="21600"/>
                  <a:pt x="10362" y="21600"/>
                </a:cubicBezTo>
                <a:cubicBezTo>
                  <a:pt x="11238" y="21600"/>
                  <a:pt x="11238" y="21600"/>
                  <a:pt x="11238" y="21600"/>
                </a:cubicBezTo>
                <a:cubicBezTo>
                  <a:pt x="21276" y="21600"/>
                  <a:pt x="21276" y="21600"/>
                  <a:pt x="21276" y="21600"/>
                </a:cubicBezTo>
                <a:cubicBezTo>
                  <a:pt x="21452" y="21600"/>
                  <a:pt x="21600" y="21228"/>
                  <a:pt x="21600" y="20762"/>
                </a:cubicBezTo>
                <a:cubicBezTo>
                  <a:pt x="21600" y="838"/>
                  <a:pt x="21600" y="838"/>
                  <a:pt x="21600" y="838"/>
                </a:cubicBezTo>
                <a:cubicBezTo>
                  <a:pt x="21600" y="372"/>
                  <a:pt x="21452" y="0"/>
                  <a:pt x="21276" y="0"/>
                </a:cubicBezTo>
                <a:close/>
              </a:path>
            </a:pathLst>
          </a:custGeom>
          <a:ln w="12700">
            <a:miter lim="400000"/>
          </a:ln>
          <a:effectLst>
            <a:outerShdw blurRad="50800" dist="38100" dir="5400000" rotWithShape="0">
              <a:srgbClr val="000000">
                <a:alpha val="43000"/>
              </a:srgbClr>
            </a:outerShdw>
          </a:effectLst>
        </p:spPr>
        <p:txBody>
          <a:bodyPr lIns="45719" rIns="45719"/>
          <a:lstStyle/>
          <a:p>
            <a:pPr>
              <a:defRPr>
                <a:solidFill>
                  <a:srgbClr val="FFFFFF"/>
                </a:solidFill>
              </a:defRPr>
            </a:pPr>
            <a:endParaRPr/>
          </a:p>
        </p:txBody>
      </p:sp>
      <p:sp>
        <p:nvSpPr>
          <p:cNvPr id="183" name="Title 1"/>
          <p:cNvSpPr txBox="1">
            <a:spLocks noGrp="1"/>
          </p:cNvSpPr>
          <p:nvPr>
            <p:ph type="title"/>
          </p:nvPr>
        </p:nvSpPr>
        <p:spPr>
          <a:xfrm>
            <a:off x="7389962" y="1673524"/>
            <a:ext cx="3485074" cy="2420505"/>
          </a:xfrm>
          <a:prstGeom prst="rect">
            <a:avLst/>
          </a:prstGeom>
        </p:spPr>
        <p:txBody>
          <a:bodyPr/>
          <a:lstStyle>
            <a:lvl1pPr algn="l">
              <a:defRPr sz="4000"/>
            </a:lvl1pPr>
          </a:lstStyle>
          <a:p>
            <a:r>
              <a:t>Mountain Bike (MTB) Analysis</a:t>
            </a:r>
          </a:p>
        </p:txBody>
      </p:sp>
      <p:sp>
        <p:nvSpPr>
          <p:cNvPr id="184" name="Subtitle 2"/>
          <p:cNvSpPr txBox="1">
            <a:spLocks noGrp="1"/>
          </p:cNvSpPr>
          <p:nvPr>
            <p:ph type="body" sz="quarter" idx="1"/>
          </p:nvPr>
        </p:nvSpPr>
        <p:spPr>
          <a:xfrm>
            <a:off x="7389965" y="4157933"/>
            <a:ext cx="3485073" cy="1026545"/>
          </a:xfrm>
          <a:prstGeom prst="rect">
            <a:avLst/>
          </a:prstGeom>
        </p:spPr>
        <p:txBody>
          <a:bodyPr/>
          <a:lstStyle/>
          <a:p>
            <a:pPr algn="l"/>
            <a:r>
              <a:t>Mike Czerwinski &amp; </a:t>
            </a:r>
            <a:br/>
            <a:r>
              <a:t>Justin Schulberg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3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3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3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40" name="Title 1"/>
          <p:cNvSpPr txBox="1">
            <a:spLocks noGrp="1"/>
          </p:cNvSpPr>
          <p:nvPr>
            <p:ph type="title"/>
          </p:nvPr>
        </p:nvSpPr>
        <p:spPr>
          <a:xfrm>
            <a:off x="913795" y="609600"/>
            <a:ext cx="10353762" cy="1257300"/>
          </a:xfrm>
          <a:prstGeom prst="rect">
            <a:avLst/>
          </a:prstGeom>
        </p:spPr>
        <p:txBody>
          <a:bodyPr/>
          <a:lstStyle/>
          <a:p>
            <a:r>
              <a:t>Mountain Bike Categories: Downcountry</a:t>
            </a:r>
          </a:p>
        </p:txBody>
      </p:sp>
      <p:sp>
        <p:nvSpPr>
          <p:cNvPr id="34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44" name="Freeform: Shape 5"/>
          <p:cNvGrpSpPr/>
          <p:nvPr/>
        </p:nvGrpSpPr>
        <p:grpSpPr>
          <a:xfrm>
            <a:off x="2515079" y="4049069"/>
            <a:ext cx="1332303" cy="1332303"/>
            <a:chOff x="0" y="0"/>
            <a:chExt cx="1332302" cy="1332302"/>
          </a:xfrm>
        </p:grpSpPr>
        <p:sp>
          <p:nvSpPr>
            <p:cNvPr id="34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4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47" name="Freeform: Shape 9"/>
          <p:cNvGrpSpPr/>
          <p:nvPr/>
        </p:nvGrpSpPr>
        <p:grpSpPr>
          <a:xfrm>
            <a:off x="3950868" y="3774673"/>
            <a:ext cx="1042295" cy="1042295"/>
            <a:chOff x="0" y="0"/>
            <a:chExt cx="1042294" cy="1042294"/>
          </a:xfrm>
        </p:grpSpPr>
        <p:sp>
          <p:nvSpPr>
            <p:cNvPr id="34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50" name="Freeform: Shape 11"/>
          <p:cNvGrpSpPr/>
          <p:nvPr/>
        </p:nvGrpSpPr>
        <p:grpSpPr>
          <a:xfrm>
            <a:off x="3457831" y="5292081"/>
            <a:ext cx="1042295" cy="1042296"/>
            <a:chOff x="0" y="0"/>
            <a:chExt cx="1042294" cy="1042294"/>
          </a:xfrm>
        </p:grpSpPr>
        <p:sp>
          <p:nvSpPr>
            <p:cNvPr id="34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4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353" name="Freeform: Shape 13"/>
          <p:cNvGrpSpPr/>
          <p:nvPr/>
        </p:nvGrpSpPr>
        <p:grpSpPr>
          <a:xfrm>
            <a:off x="1862333" y="5292081"/>
            <a:ext cx="1042295" cy="1042296"/>
            <a:chOff x="0" y="0"/>
            <a:chExt cx="1042294" cy="1042294"/>
          </a:xfrm>
        </p:grpSpPr>
        <p:sp>
          <p:nvSpPr>
            <p:cNvPr id="35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5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sp>
        <p:nvSpPr>
          <p:cNvPr id="35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sp>
        <p:nvSpPr>
          <p:cNvPr id="355" name="TextBox 3"/>
          <p:cNvSpPr txBox="1"/>
          <p:nvPr/>
        </p:nvSpPr>
        <p:spPr>
          <a:xfrm>
            <a:off x="5843056" y="3850149"/>
            <a:ext cx="5630401" cy="19297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grpSp>
        <p:nvGrpSpPr>
          <p:cNvPr id="358" name="Freeform: Shape 18"/>
          <p:cNvGrpSpPr/>
          <p:nvPr/>
        </p:nvGrpSpPr>
        <p:grpSpPr>
          <a:xfrm>
            <a:off x="1369297" y="3774673"/>
            <a:ext cx="1042295" cy="1042295"/>
            <a:chOff x="0" y="0"/>
            <a:chExt cx="1042294" cy="1042294"/>
          </a:xfrm>
        </p:grpSpPr>
        <p:sp>
          <p:nvSpPr>
            <p:cNvPr id="356"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357"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grpSp>
        <p:nvGrpSpPr>
          <p:cNvPr id="361" name="Freeform: Shape 19"/>
          <p:cNvGrpSpPr/>
          <p:nvPr/>
        </p:nvGrpSpPr>
        <p:grpSpPr>
          <a:xfrm>
            <a:off x="2660082" y="2836861"/>
            <a:ext cx="1042295" cy="1042295"/>
            <a:chOff x="0" y="0"/>
            <a:chExt cx="1042294" cy="1042294"/>
          </a:xfrm>
        </p:grpSpPr>
        <p:sp>
          <p:nvSpPr>
            <p:cNvPr id="359"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6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62" name="Straight Connector 20"/>
          <p:cNvSpPr/>
          <p:nvPr/>
        </p:nvSpPr>
        <p:spPr>
          <a:xfrm>
            <a:off x="2676151" y="2613804"/>
            <a:ext cx="1576990" cy="1"/>
          </a:xfrm>
          <a:prstGeom prst="line">
            <a:avLst/>
          </a:prstGeom>
          <a:ln cap="rnd">
            <a:solidFill>
              <a:srgbClr val="9F957B"/>
            </a:solidFill>
          </a:ln>
        </p:spPr>
        <p:txBody>
          <a:bodyPr lIns="45719" rIns="45719"/>
          <a:lstStyle/>
          <a:p>
            <a:pPr>
              <a:defRPr>
                <a:solidFill>
                  <a:srgbClr val="FFFFFF"/>
                </a:solidFill>
              </a:defRPr>
            </a:pPr>
            <a:endParaRPr/>
          </a:p>
        </p:txBody>
      </p:sp>
      <p:sp>
        <p:nvSpPr>
          <p:cNvPr id="363" name="Straight Connector 21"/>
          <p:cNvSpPr/>
          <p:nvPr/>
        </p:nvSpPr>
        <p:spPr>
          <a:xfrm>
            <a:off x="4253141" y="2613804"/>
            <a:ext cx="1463041" cy="1463041"/>
          </a:xfrm>
          <a:prstGeom prst="line">
            <a:avLst/>
          </a:prstGeom>
          <a:ln cap="rnd">
            <a:solidFill>
              <a:srgbClr val="9F957B"/>
            </a:solidFill>
          </a:ln>
        </p:spPr>
        <p:txBody>
          <a:bodyPr lIns="45719" rIns="45719"/>
          <a:lstStyle/>
          <a:p>
            <a:pPr>
              <a:defRPr>
                <a:solidFill>
                  <a:srgbClr val="FFFFFF"/>
                </a:solidFill>
              </a:defRPr>
            </a:pPr>
            <a:endParaRPr/>
          </a:p>
        </p:txBody>
      </p:sp>
      <p:sp>
        <p:nvSpPr>
          <p:cNvPr id="364" name="Straight Connector 22"/>
          <p:cNvSpPr/>
          <p:nvPr/>
        </p:nvSpPr>
        <p:spPr>
          <a:xfrm flipV="1">
            <a:off x="1944631" y="2615910"/>
            <a:ext cx="731521" cy="1097281"/>
          </a:xfrm>
          <a:prstGeom prst="line">
            <a:avLst/>
          </a:prstGeom>
          <a:ln cap="rnd">
            <a:solidFill>
              <a:srgbClr val="9F957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87ADD8F3-C62E-834D-9579-E17B2C09232B}"/>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2" name="Freeform: Shape 11">
            <a:extLst>
              <a:ext uri="{FF2B5EF4-FFF2-40B4-BE49-F238E27FC236}">
                <a16:creationId xmlns:a16="http://schemas.microsoft.com/office/drawing/2014/main" id="{15CCE739-F9F7-EB48-A2C6-9A059BED008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2">
            <a:extLst>
              <a:ext uri="{FF2B5EF4-FFF2-40B4-BE49-F238E27FC236}">
                <a16:creationId xmlns:a16="http://schemas.microsoft.com/office/drawing/2014/main" id="{44D14CDB-7A0E-D54F-8CD0-480FEE202FD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13">
            <a:extLst>
              <a:ext uri="{FF2B5EF4-FFF2-40B4-BE49-F238E27FC236}">
                <a16:creationId xmlns:a16="http://schemas.microsoft.com/office/drawing/2014/main" id="{D8F04049-4E04-B942-947C-C63EAA1A4CB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14">
            <a:extLst>
              <a:ext uri="{FF2B5EF4-FFF2-40B4-BE49-F238E27FC236}">
                <a16:creationId xmlns:a16="http://schemas.microsoft.com/office/drawing/2014/main" id="{1881C3C5-326D-CC44-BEDF-8C94986C84BC}"/>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019F4958-6C84-9A4F-8A3B-E863EC30626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646E3DB3-5F12-0A4C-BEB6-837181BE2D3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E78B1FB7-6124-2240-831E-50C71FFA7CC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30DBBFEA-65AE-1A4A-B46E-A6B3B35B08E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Exploratory </a:t>
            </a:r>
            <a:r>
              <a:rPr dirty="0"/>
              <a:t>Data Analysis</a:t>
            </a:r>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5" name="Graphic 4" descr="Research with solid fill">
            <a:extLst>
              <a:ext uri="{FF2B5EF4-FFF2-40B4-BE49-F238E27FC236}">
                <a16:creationId xmlns:a16="http://schemas.microsoft.com/office/drawing/2014/main" id="{B0A9660B-4F32-4E64-9F56-BF54F90EF9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475" y="173775"/>
            <a:ext cx="924949" cy="924949"/>
          </a:xfrm>
          <a:prstGeom prst="rect">
            <a:avLst/>
          </a:prstGeom>
        </p:spPr>
      </p:pic>
      <p:sp>
        <p:nvSpPr>
          <p:cNvPr id="6" name="Freeform: Shape 5">
            <a:extLst>
              <a:ext uri="{FF2B5EF4-FFF2-40B4-BE49-F238E27FC236}">
                <a16:creationId xmlns:a16="http://schemas.microsoft.com/office/drawing/2014/main" id="{F80AFAE6-A956-4F6F-AF73-231D7A286A8A}"/>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31D8A87C-E88D-4ED5-83B5-BEE668A07DF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5CA4BAD-3418-4697-A42C-E7C1EBD4327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28ED235E-376F-4C81-8BB0-5944EF79D78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6D69704-66BE-497C-A87B-646D688E8BF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D493B073-F94C-4C60-8377-2E35D231E2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C1382BF3-E7B0-47D6-8D8C-ACB4987B8FE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1491B143-9CA6-4B46-BAFF-76F91C592B9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31DBE2-B83A-4320-86F8-F5EB1A17250F}"/>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4294967295"/>
          </p:nvPr>
        </p:nvSpPr>
        <p:spPr>
          <a:xfrm>
            <a:off x="775089" y="1542493"/>
            <a:ext cx="4588095" cy="3135696"/>
          </a:xfrm>
        </p:spPr>
        <p:txBody>
          <a:bodyPr>
            <a:normAutofit fontScale="77500" lnSpcReduction="20000"/>
          </a:bodyPr>
          <a:lstStyle/>
          <a:p>
            <a:pPr marL="285750" indent="-285750" algn="l">
              <a:buFont typeface="Arial" panose="020B0604020202020204" pitchFamily="34" charset="0"/>
              <a:buChar char="•"/>
            </a:pPr>
            <a:r>
              <a:rPr lang="en-US" dirty="0"/>
              <a:t>To the right, we see that most of the bikes don’t have a </a:t>
            </a:r>
            <a:r>
              <a:rPr lang="en-US" i="1" dirty="0"/>
              <a:t>setting</a:t>
            </a:r>
            <a:r>
              <a:rPr lang="en-US" dirty="0"/>
              <a:t>, which is used to help differentiate between different versions of the same bike.</a:t>
            </a:r>
          </a:p>
          <a:p>
            <a:pPr marL="285750" indent="-285750" algn="l">
              <a:buFont typeface="Arial" panose="020B0604020202020204" pitchFamily="34" charset="0"/>
              <a:buChar char="•"/>
            </a:pPr>
            <a:r>
              <a:rPr lang="en-US" dirty="0"/>
              <a:t>Most of the bikes being analyzed are trail bikes, with the smallest grouping of bikes being all mountain bikes.</a:t>
            </a:r>
          </a:p>
          <a:p>
            <a:pPr marL="285750" indent="-285750" algn="l">
              <a:buFont typeface="Arial" panose="020B0604020202020204" pitchFamily="34" charset="0"/>
              <a:buChar char="•"/>
            </a:pPr>
            <a:r>
              <a:rPr lang="en-US" dirty="0"/>
              <a:t>Most of the bikes analyzed have 4 rear/front pistons. The two variables seem to be perfectly in-sync, leading us to believe that they’re highly correlated.</a:t>
            </a:r>
          </a:p>
        </p:txBody>
      </p:sp>
      <p:pic>
        <p:nvPicPr>
          <p:cNvPr id="5" name="Picture 2">
            <a:extLst>
              <a:ext uri="{FF2B5EF4-FFF2-40B4-BE49-F238E27FC236}">
                <a16:creationId xmlns:a16="http://schemas.microsoft.com/office/drawing/2014/main" id="{5742AB3C-7C9B-4BD9-B2BB-F64E18EE1A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7330" y="1614556"/>
            <a:ext cx="5470764" cy="3647176"/>
          </a:xfrm>
          <a:prstGeom prst="rect">
            <a:avLst/>
          </a:prstGeom>
          <a:noFill/>
          <a:ln>
            <a:solidFill>
              <a:schemeClr val="tx1"/>
            </a:solidFill>
          </a:ln>
          <a:effectLst>
            <a:outerShdw blurRad="50800" dist="38100" dir="2700000" algn="tl" rotWithShape="0">
              <a:schemeClr val="bg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857EDD-45C6-4027-978E-16360EC7A27E}"/>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8" name="Freeform: Shape 7">
            <a:extLst>
              <a:ext uri="{FF2B5EF4-FFF2-40B4-BE49-F238E27FC236}">
                <a16:creationId xmlns:a16="http://schemas.microsoft.com/office/drawing/2014/main" id="{47B66E21-BDF3-4CC8-8F9C-2598768F1074}"/>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97BB3AAE-CA17-4C3F-A8C4-F9F3456F2FB0}"/>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C911761E-FED2-4846-951C-B839CAC7E2AE}"/>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53816FB0-8251-48A5-BB3C-B02DE9D94A7A}"/>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CA6BB55F-0CC2-4C90-A51F-45FE5D4405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DC3CB82D-F543-4D5D-BA9B-084C5709FF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7B9710AD-466A-4B4D-9191-ECC1348DE97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352AC952-0242-4DCA-84BB-B3DBDB63D22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
        <p:nvSpPr>
          <p:cNvPr id="18" name="Title 1">
            <a:extLst>
              <a:ext uri="{FF2B5EF4-FFF2-40B4-BE49-F238E27FC236}">
                <a16:creationId xmlns:a16="http://schemas.microsoft.com/office/drawing/2014/main" id="{26841E2B-19DB-9A4C-AC9A-1719A910B4A1}"/>
              </a:ext>
            </a:extLst>
          </p:cNvPr>
          <p:cNvSpPr>
            <a:spLocks noGrp="1"/>
          </p:cNvSpPr>
          <p:nvPr>
            <p:ph type="title"/>
          </p:nvPr>
        </p:nvSpPr>
        <p:spPr>
          <a:xfrm>
            <a:off x="215187" y="763702"/>
            <a:ext cx="5707900" cy="599273"/>
          </a:xfrm>
        </p:spPr>
        <p:txBody>
          <a:bodyPr>
            <a:normAutofit/>
          </a:bodyPr>
          <a:lstStyle/>
          <a:p>
            <a:r>
              <a:rPr lang="en-US" dirty="0"/>
              <a:t>EDA: Categorical Variables</a:t>
            </a:r>
          </a:p>
        </p:txBody>
      </p:sp>
    </p:spTree>
    <p:extLst>
      <p:ext uri="{BB962C8B-B14F-4D97-AF65-F5344CB8AC3E}">
        <p14:creationId xmlns:p14="http://schemas.microsoft.com/office/powerpoint/2010/main" val="5133079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19E25-E2AE-4CF3-8A2A-7DA7C0CDAE80}"/>
              </a:ext>
            </a:extLst>
          </p:cNvPr>
          <p:cNvSpPr/>
          <p:nvPr/>
        </p:nvSpPr>
        <p:spPr>
          <a:xfrm>
            <a:off x="6130209" y="128016"/>
            <a:ext cx="5885007" cy="6620256"/>
          </a:xfrm>
          <a:prstGeom prst="rect">
            <a:avLst/>
          </a:prstGeom>
          <a:solidFill>
            <a:srgbClr val="2B2B2B">
              <a:alpha val="77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endParaRPr>
          </a:p>
        </p:txBody>
      </p:sp>
      <p:sp>
        <p:nvSpPr>
          <p:cNvPr id="2" name="Title 1">
            <a:extLst>
              <a:ext uri="{FF2B5EF4-FFF2-40B4-BE49-F238E27FC236}">
                <a16:creationId xmlns:a16="http://schemas.microsoft.com/office/drawing/2014/main" id="{661AFD45-0BCE-4431-8E70-C65941CE9D97}"/>
              </a:ext>
            </a:extLst>
          </p:cNvPr>
          <p:cNvSpPr>
            <a:spLocks noGrp="1"/>
          </p:cNvSpPr>
          <p:nvPr>
            <p:ph type="title"/>
          </p:nvPr>
        </p:nvSpPr>
        <p:spPr>
          <a:xfrm>
            <a:off x="661689" y="763701"/>
            <a:ext cx="4945481" cy="771801"/>
          </a:xfrm>
        </p:spPr>
        <p:txBody>
          <a:bodyPr>
            <a:noAutofit/>
          </a:bodyPr>
          <a:lstStyle/>
          <a:p>
            <a:r>
              <a:rPr lang="en-US" dirty="0"/>
              <a:t>EDA: Continuous Variables</a:t>
            </a:r>
          </a:p>
        </p:txBody>
      </p:sp>
      <p:sp>
        <p:nvSpPr>
          <p:cNvPr id="4" name="Text Placeholder 3">
            <a:extLst>
              <a:ext uri="{FF2B5EF4-FFF2-40B4-BE49-F238E27FC236}">
                <a16:creationId xmlns:a16="http://schemas.microsoft.com/office/drawing/2014/main" id="{E8C720CD-95F9-40E6-AC23-FDACFF51A63C}"/>
              </a:ext>
            </a:extLst>
          </p:cNvPr>
          <p:cNvSpPr>
            <a:spLocks noGrp="1"/>
          </p:cNvSpPr>
          <p:nvPr>
            <p:ph type="body" sz="quarter" idx="1"/>
          </p:nvPr>
        </p:nvSpPr>
        <p:spPr>
          <a:xfrm>
            <a:off x="1258848" y="1406376"/>
            <a:ext cx="4444419" cy="4994424"/>
          </a:xfrm>
        </p:spPr>
        <p:txBody>
          <a:bodyPr>
            <a:normAutofit fontScale="92500" lnSpcReduction="20000"/>
          </a:bodyPr>
          <a:lstStyle/>
          <a:p>
            <a:pPr algn="l"/>
            <a:r>
              <a:rPr lang="en-US" dirty="0"/>
              <a:t>To analyze the continuous features within our dataset, we built density plots for each of them to better understand their distribution. </a:t>
            </a:r>
          </a:p>
          <a:p>
            <a:pPr algn="l"/>
            <a:endParaRPr lang="en-US" dirty="0"/>
          </a:p>
          <a:p>
            <a:pPr algn="l"/>
            <a:r>
              <a:rPr lang="en-US" b="1" dirty="0">
                <a:solidFill>
                  <a:schemeClr val="bg1"/>
                </a:solidFill>
              </a:rPr>
              <a:t>~Normally Distributed Variables:</a:t>
            </a:r>
          </a:p>
          <a:p>
            <a:pPr marL="285750" lvl="3" indent="-285750" algn="l">
              <a:buFont typeface="Arial" panose="020B0604020202020204" pitchFamily="34" charset="0"/>
              <a:buChar char="•"/>
            </a:pPr>
            <a:r>
              <a:rPr lang="en-US" dirty="0" err="1">
                <a:solidFill>
                  <a:schemeClr val="bg1"/>
                </a:solidFill>
              </a:rPr>
              <a:t>Chainstay_length</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Fork_travel</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Bb_height</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Seat_angle</a:t>
            </a:r>
            <a:br>
              <a:rPr lang="en-US" dirty="0">
                <a:solidFill>
                  <a:schemeClr val="bg1"/>
                </a:solidFill>
              </a:rPr>
            </a:br>
            <a:endParaRPr lang="en-US" dirty="0">
              <a:solidFill>
                <a:schemeClr val="bg1"/>
              </a:solidFill>
            </a:endParaRPr>
          </a:p>
          <a:p>
            <a:pPr lvl="3" indent="0" algn="l"/>
            <a:r>
              <a:rPr lang="en-US" b="1" dirty="0">
                <a:solidFill>
                  <a:schemeClr val="bg1"/>
                </a:solidFill>
              </a:rPr>
              <a:t>Skewed Variables:</a:t>
            </a:r>
          </a:p>
          <a:p>
            <a:pPr marL="285750" lvl="3" indent="-285750" algn="l">
              <a:buFont typeface="Arial" panose="020B0604020202020204" pitchFamily="34" charset="0"/>
              <a:buChar char="•"/>
            </a:pPr>
            <a:r>
              <a:rPr lang="en-US" dirty="0" err="1">
                <a:solidFill>
                  <a:schemeClr val="bg1"/>
                </a:solidFill>
              </a:rPr>
              <a:t>Head_angle</a:t>
            </a:r>
            <a:r>
              <a:rPr lang="en-US" dirty="0">
                <a:solidFill>
                  <a:schemeClr val="bg1"/>
                </a:solidFill>
              </a:rPr>
              <a:t> (skewed right)</a:t>
            </a:r>
          </a:p>
          <a:p>
            <a:pPr marL="285750" lvl="3" indent="-285750" algn="l">
              <a:buFont typeface="Arial" panose="020B0604020202020204" pitchFamily="34" charset="0"/>
              <a:buChar char="•"/>
            </a:pPr>
            <a:r>
              <a:rPr lang="en-US" dirty="0" err="1">
                <a:solidFill>
                  <a:schemeClr val="bg1"/>
                </a:solidFill>
              </a:rPr>
              <a:t>Handlebar_width</a:t>
            </a:r>
            <a:r>
              <a:rPr lang="en-US" dirty="0">
                <a:solidFill>
                  <a:schemeClr val="bg1"/>
                </a:solidFill>
              </a:rPr>
              <a:t> (skewed left)</a:t>
            </a:r>
          </a:p>
          <a:p>
            <a:pPr marL="285750" lvl="3" indent="-285750" algn="l">
              <a:buFont typeface="Arial" panose="020B0604020202020204" pitchFamily="34" charset="0"/>
              <a:buChar char="•"/>
            </a:pPr>
            <a:r>
              <a:rPr lang="en-US" dirty="0">
                <a:solidFill>
                  <a:schemeClr val="bg1"/>
                </a:solidFill>
              </a:rPr>
              <a:t>Wheelbase (skewed left)</a:t>
            </a:r>
            <a:br>
              <a:rPr lang="en-US" dirty="0">
                <a:solidFill>
                  <a:schemeClr val="bg1"/>
                </a:solidFill>
              </a:rPr>
            </a:br>
            <a:endParaRPr lang="en-US" dirty="0">
              <a:solidFill>
                <a:schemeClr val="bg1"/>
              </a:solidFill>
            </a:endParaRPr>
          </a:p>
          <a:p>
            <a:pPr lvl="3" indent="0" algn="l"/>
            <a:r>
              <a:rPr lang="en-US" b="1" dirty="0">
                <a:solidFill>
                  <a:schemeClr val="bg1"/>
                </a:solidFill>
              </a:rPr>
              <a:t>Multi-Modal Distributed Variables:</a:t>
            </a:r>
          </a:p>
          <a:p>
            <a:pPr marL="285750" lvl="3" indent="-285750" algn="l">
              <a:buFont typeface="Arial" panose="020B0604020202020204" pitchFamily="34" charset="0"/>
              <a:buChar char="•"/>
            </a:pPr>
            <a:r>
              <a:rPr lang="en-US" dirty="0" err="1">
                <a:solidFill>
                  <a:schemeClr val="bg1"/>
                </a:solidFill>
              </a:rPr>
              <a:t>f_rotor_dim</a:t>
            </a:r>
            <a:r>
              <a:rPr lang="en-US" dirty="0">
                <a:solidFill>
                  <a:schemeClr val="bg1"/>
                </a:solidFill>
              </a:rPr>
              <a:t> / </a:t>
            </a:r>
            <a:r>
              <a:rPr lang="en-US" dirty="0" err="1">
                <a:solidFill>
                  <a:schemeClr val="bg1"/>
                </a:solidFill>
              </a:rPr>
              <a:t>r_rotor_dim</a:t>
            </a:r>
            <a:endParaRPr lang="en-US" dirty="0">
              <a:solidFill>
                <a:schemeClr val="bg1"/>
              </a:solidFill>
            </a:endParaRPr>
          </a:p>
          <a:p>
            <a:pPr marL="285750" lvl="3" indent="-285750" algn="l">
              <a:buFont typeface="Arial" panose="020B0604020202020204" pitchFamily="34" charset="0"/>
              <a:buChar char="•"/>
            </a:pPr>
            <a:r>
              <a:rPr lang="en-US" dirty="0" err="1">
                <a:solidFill>
                  <a:schemeClr val="bg1"/>
                </a:solidFill>
              </a:rPr>
              <a:t>Stem_length</a:t>
            </a:r>
            <a:endParaRPr lang="en-US" dirty="0">
              <a:solidFill>
                <a:schemeClr val="bg1"/>
              </a:solidFill>
            </a:endParaRPr>
          </a:p>
        </p:txBody>
      </p:sp>
      <p:grpSp>
        <p:nvGrpSpPr>
          <p:cNvPr id="7" name="Group 6">
            <a:extLst>
              <a:ext uri="{FF2B5EF4-FFF2-40B4-BE49-F238E27FC236}">
                <a16:creationId xmlns:a16="http://schemas.microsoft.com/office/drawing/2014/main" id="{E70BFA60-72F1-48CB-A00E-220C1F5D92EC}"/>
              </a:ext>
            </a:extLst>
          </p:cNvPr>
          <p:cNvGrpSpPr/>
          <p:nvPr/>
        </p:nvGrpSpPr>
        <p:grpSpPr>
          <a:xfrm>
            <a:off x="6791661" y="512459"/>
            <a:ext cx="4543487" cy="6057982"/>
            <a:chOff x="6779178" y="228601"/>
            <a:chExt cx="4745582" cy="6327442"/>
          </a:xfrm>
          <a:effectLst>
            <a:outerShdw blurRad="50800" dist="38100" dir="2700000" algn="tl" rotWithShape="0">
              <a:schemeClr val="tx2">
                <a:lumMod val="20000"/>
                <a:lumOff val="80000"/>
                <a:alpha val="40000"/>
              </a:schemeClr>
            </a:outerShdw>
          </a:effectLst>
        </p:grpSpPr>
        <p:pic>
          <p:nvPicPr>
            <p:cNvPr id="3074" name="Picture 2">
              <a:extLst>
                <a:ext uri="{FF2B5EF4-FFF2-40B4-BE49-F238E27FC236}">
                  <a16:creationId xmlns:a16="http://schemas.microsoft.com/office/drawing/2014/main" id="{A6A5BADD-8EA4-4F69-8B1B-AF3737A85B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178" y="228601"/>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6B79744-F649-4E5E-911A-77E9684694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178" y="3392322"/>
              <a:ext cx="4745582" cy="3163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8" name="Slide Number Placeholder 7">
            <a:extLst>
              <a:ext uri="{FF2B5EF4-FFF2-40B4-BE49-F238E27FC236}">
                <a16:creationId xmlns:a16="http://schemas.microsoft.com/office/drawing/2014/main" id="{AE129574-BD23-49B6-8BA2-530A32744603}"/>
              </a:ext>
            </a:extLst>
          </p:cNvPr>
          <p:cNvSpPr>
            <a:spLocks noGrp="1"/>
          </p:cNvSpPr>
          <p:nvPr>
            <p:ph type="sldNum" sz="quarter" idx="2"/>
          </p:nvPr>
        </p:nvSpPr>
        <p:spPr>
          <a:xfrm>
            <a:off x="11034161" y="6052507"/>
            <a:ext cx="233395" cy="261610"/>
          </a:xfrm>
        </p:spPr>
        <p:txBody>
          <a:bodyPr/>
          <a:lstStyle/>
          <a:p>
            <a:fld id="{86CB4B4D-7CA3-9044-876B-883B54F8677D}" type="slidenum">
              <a:rPr lang="en-US" smtClean="0">
                <a:solidFill>
                  <a:schemeClr val="accent5">
                    <a:lumMod val="75000"/>
                  </a:schemeClr>
                </a:solidFill>
              </a:rPr>
              <a:t>13</a:t>
            </a:fld>
            <a:endParaRPr lang="en-US">
              <a:solidFill>
                <a:schemeClr val="accent5">
                  <a:lumMod val="75000"/>
                </a:schemeClr>
              </a:solidFill>
            </a:endParaRPr>
          </a:p>
        </p:txBody>
      </p:sp>
      <p:sp>
        <p:nvSpPr>
          <p:cNvPr id="11" name="Freeform: Shape 10">
            <a:extLst>
              <a:ext uri="{FF2B5EF4-FFF2-40B4-BE49-F238E27FC236}">
                <a16:creationId xmlns:a16="http://schemas.microsoft.com/office/drawing/2014/main" id="{643E2BDB-AC8B-4E13-8251-9736156BFF63}"/>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2" name="Freeform: Shape 11">
            <a:extLst>
              <a:ext uri="{FF2B5EF4-FFF2-40B4-BE49-F238E27FC236}">
                <a16:creationId xmlns:a16="http://schemas.microsoft.com/office/drawing/2014/main" id="{AD654922-1273-421B-B61D-0C9882E6ED4E}"/>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3" name="Freeform: Shape 12">
            <a:extLst>
              <a:ext uri="{FF2B5EF4-FFF2-40B4-BE49-F238E27FC236}">
                <a16:creationId xmlns:a16="http://schemas.microsoft.com/office/drawing/2014/main" id="{50A99E56-11A3-4CA5-B21C-7117F81A17A7}"/>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4" name="Freeform: Shape 13">
            <a:extLst>
              <a:ext uri="{FF2B5EF4-FFF2-40B4-BE49-F238E27FC236}">
                <a16:creationId xmlns:a16="http://schemas.microsoft.com/office/drawing/2014/main" id="{374ABF79-CAD7-489B-BBE0-F43FD89694B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5" name="Graphic 14" descr="Document with solid fill">
            <a:extLst>
              <a:ext uri="{FF2B5EF4-FFF2-40B4-BE49-F238E27FC236}">
                <a16:creationId xmlns:a16="http://schemas.microsoft.com/office/drawing/2014/main" id="{70505BE6-21FD-4997-BFC6-D96A69AFE0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6" name="Graphic 15" descr="Network with solid fill">
            <a:extLst>
              <a:ext uri="{FF2B5EF4-FFF2-40B4-BE49-F238E27FC236}">
                <a16:creationId xmlns:a16="http://schemas.microsoft.com/office/drawing/2014/main" id="{6AF516A0-CEF3-45B5-8A81-49486B9135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7" name="Graphic 16" descr="Research with solid fill">
            <a:extLst>
              <a:ext uri="{FF2B5EF4-FFF2-40B4-BE49-F238E27FC236}">
                <a16:creationId xmlns:a16="http://schemas.microsoft.com/office/drawing/2014/main" id="{5A673E32-8028-4B8D-B33B-F6729520BE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8" name="Graphic 17" descr="Teacher with solid fill">
            <a:extLst>
              <a:ext uri="{FF2B5EF4-FFF2-40B4-BE49-F238E27FC236}">
                <a16:creationId xmlns:a16="http://schemas.microsoft.com/office/drawing/2014/main" id="{419DD5A0-93B2-417B-928C-412E6ABBAB0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pic>
        <p:nvPicPr>
          <p:cNvPr id="10" name="Graphic 9" descr="Normal Distribution with solid fill">
            <a:extLst>
              <a:ext uri="{FF2B5EF4-FFF2-40B4-BE49-F238E27FC236}">
                <a16:creationId xmlns:a16="http://schemas.microsoft.com/office/drawing/2014/main" id="{0DFF90F9-5400-4263-8131-2D22D1E0C9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1689" y="2292900"/>
            <a:ext cx="558250" cy="558250"/>
          </a:xfrm>
          <a:prstGeom prst="rect">
            <a:avLst/>
          </a:prstGeom>
        </p:spPr>
      </p:pic>
      <p:pic>
        <p:nvPicPr>
          <p:cNvPr id="20" name="Graphic 19" descr="Periodic Graph with solid fill">
            <a:extLst>
              <a:ext uri="{FF2B5EF4-FFF2-40B4-BE49-F238E27FC236}">
                <a16:creationId xmlns:a16="http://schemas.microsoft.com/office/drawing/2014/main" id="{D322CD75-B26C-4277-8D5D-DC60026698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1689" y="5285095"/>
            <a:ext cx="558250" cy="558250"/>
          </a:xfrm>
          <a:prstGeom prst="rect">
            <a:avLst/>
          </a:prstGeom>
        </p:spPr>
      </p:pic>
      <p:pic>
        <p:nvPicPr>
          <p:cNvPr id="22" name="Graphic 21" descr="Pandemic flattening curve line graph with solid fill">
            <a:extLst>
              <a:ext uri="{FF2B5EF4-FFF2-40B4-BE49-F238E27FC236}">
                <a16:creationId xmlns:a16="http://schemas.microsoft.com/office/drawing/2014/main" id="{32B164CC-FB37-4183-A56D-B90DFC0A8D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61689" y="3865198"/>
            <a:ext cx="558250" cy="558250"/>
          </a:xfrm>
          <a:prstGeom prst="rect">
            <a:avLst/>
          </a:prstGeom>
        </p:spPr>
      </p:pic>
    </p:spTree>
    <p:extLst>
      <p:ext uri="{BB962C8B-B14F-4D97-AF65-F5344CB8AC3E}">
        <p14:creationId xmlns:p14="http://schemas.microsoft.com/office/powerpoint/2010/main" val="21189342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itle 1"/>
          <p:cNvSpPr txBox="1">
            <a:spLocks noGrp="1"/>
          </p:cNvSpPr>
          <p:nvPr>
            <p:ph type="title"/>
          </p:nvPr>
        </p:nvSpPr>
        <p:spPr>
          <a:xfrm>
            <a:off x="913795" y="609600"/>
            <a:ext cx="10353762" cy="1257300"/>
          </a:xfrm>
          <a:prstGeom prst="rect">
            <a:avLst/>
          </a:prstGeom>
        </p:spPr>
        <p:txBody>
          <a:bodyPr/>
          <a:lstStyle/>
          <a:p>
            <a:r>
              <a:t>Variation Amongst Featureset</a:t>
            </a:r>
          </a:p>
        </p:txBody>
      </p:sp>
      <p:sp>
        <p:nvSpPr>
          <p:cNvPr id="373" name="Content Placeholder 2"/>
          <p:cNvSpPr txBox="1">
            <a:spLocks noGrp="1"/>
          </p:cNvSpPr>
          <p:nvPr>
            <p:ph type="body" idx="1"/>
          </p:nvPr>
        </p:nvSpPr>
        <p:spPr>
          <a:xfrm>
            <a:off x="913795" y="2076449"/>
            <a:ext cx="10353762" cy="3714750"/>
          </a:xfrm>
          <a:prstGeom prst="rect">
            <a:avLst/>
          </a:prstGeom>
        </p:spPr>
        <p:txBody>
          <a:bodyPr/>
          <a:lstStyle/>
          <a:p>
            <a:pPr marL="0" indent="36900">
              <a:spcAft>
                <a:spcPts val="600"/>
              </a:spcAft>
              <a:buSzTx/>
              <a:buFont typeface="Wingdings 2"/>
              <a:buNone/>
            </a:pPr>
            <a:r>
              <a:rPr dirty="0"/>
              <a:t>The first thing we’ll do is look to see if any of the features in our dataset are better at explaining the variation amongst the different bikes than other features. That is, it’s completely possible that two features are similar and don’t have much variation in them, even across some of the different bike categories. To do so, we’ll:</a:t>
            </a:r>
            <a:endParaRPr lang="en-US" dirty="0"/>
          </a:p>
          <a:p>
            <a:pPr marL="743099" lvl="2" indent="36900">
              <a:spcAft>
                <a:spcPts val="600"/>
              </a:spcAft>
              <a:buSzTx/>
              <a:buNone/>
            </a:pPr>
            <a:r>
              <a:rPr dirty="0"/>
              <a:t>Look for highly correlated features and flag these for potential removal;</a:t>
            </a:r>
          </a:p>
          <a:p>
            <a:pPr marL="780000" lvl="2" indent="0">
              <a:spcAft>
                <a:spcPts val="600"/>
              </a:spcAft>
              <a:buNone/>
            </a:pPr>
            <a:r>
              <a:rPr dirty="0"/>
              <a:t>Run Principal Component Analysis (PCA) to see if certain features are better at explaining the variation in our data better than others.</a:t>
            </a:r>
          </a:p>
        </p:txBody>
      </p:sp>
      <p:pic>
        <p:nvPicPr>
          <p:cNvPr id="3" name="Graphic 2" descr="Trigonometry with solid fill">
            <a:extLst>
              <a:ext uri="{FF2B5EF4-FFF2-40B4-BE49-F238E27FC236}">
                <a16:creationId xmlns:a16="http://schemas.microsoft.com/office/drawing/2014/main" id="{60FB2E3D-99C1-45E9-8B8D-B5139E75B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379" y="4433886"/>
            <a:ext cx="654178" cy="654178"/>
          </a:xfrm>
          <a:prstGeom prst="rect">
            <a:avLst/>
          </a:prstGeom>
        </p:spPr>
      </p:pic>
      <p:pic>
        <p:nvPicPr>
          <p:cNvPr id="5" name="Graphic 4" descr="Scatterplot with solid fill">
            <a:extLst>
              <a:ext uri="{FF2B5EF4-FFF2-40B4-BE49-F238E27FC236}">
                <a16:creationId xmlns:a16="http://schemas.microsoft.com/office/drawing/2014/main" id="{28F6564C-2950-4B43-9392-380F208C2A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79" y="3675888"/>
            <a:ext cx="654178" cy="654178"/>
          </a:xfrm>
          <a:prstGeom prst="rect">
            <a:avLst/>
          </a:prstGeom>
        </p:spPr>
      </p:pic>
      <p:sp>
        <p:nvSpPr>
          <p:cNvPr id="6" name="Slide Number Placeholder 5">
            <a:extLst>
              <a:ext uri="{FF2B5EF4-FFF2-40B4-BE49-F238E27FC236}">
                <a16:creationId xmlns:a16="http://schemas.microsoft.com/office/drawing/2014/main" id="{CC619F26-65A3-49F9-9BD9-B092BCDF4E40}"/>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9" name="Freeform: Shape 8">
            <a:extLst>
              <a:ext uri="{FF2B5EF4-FFF2-40B4-BE49-F238E27FC236}">
                <a16:creationId xmlns:a16="http://schemas.microsoft.com/office/drawing/2014/main" id="{C7797763-D2B1-4BFC-8791-134DDD16875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711FFC6-F6C7-4658-9FD5-1F6295991C4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1" name="Freeform: Shape 10">
            <a:extLst>
              <a:ext uri="{FF2B5EF4-FFF2-40B4-BE49-F238E27FC236}">
                <a16:creationId xmlns:a16="http://schemas.microsoft.com/office/drawing/2014/main" id="{4647D756-D27D-4154-B439-F2B1FC13CD1C}"/>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2" name="Freeform: Shape 11">
            <a:extLst>
              <a:ext uri="{FF2B5EF4-FFF2-40B4-BE49-F238E27FC236}">
                <a16:creationId xmlns:a16="http://schemas.microsoft.com/office/drawing/2014/main" id="{09B6ED1F-DAAB-413E-A534-AE72756E6C5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3" name="Graphic 12" descr="Document with solid fill">
            <a:extLst>
              <a:ext uri="{FF2B5EF4-FFF2-40B4-BE49-F238E27FC236}">
                <a16:creationId xmlns:a16="http://schemas.microsoft.com/office/drawing/2014/main" id="{2E1A48DD-263F-43A2-8B54-3842C6A37C0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2705" y="171581"/>
            <a:ext cx="230025" cy="230025"/>
          </a:xfrm>
          <a:prstGeom prst="rect">
            <a:avLst/>
          </a:prstGeom>
        </p:spPr>
      </p:pic>
      <p:pic>
        <p:nvPicPr>
          <p:cNvPr id="14" name="Graphic 13" descr="Network with solid fill">
            <a:extLst>
              <a:ext uri="{FF2B5EF4-FFF2-40B4-BE49-F238E27FC236}">
                <a16:creationId xmlns:a16="http://schemas.microsoft.com/office/drawing/2014/main" id="{86F14F0A-A16C-43B1-9638-6C28CA63CE7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81448" y="171581"/>
            <a:ext cx="230025" cy="230025"/>
          </a:xfrm>
          <a:prstGeom prst="rect">
            <a:avLst/>
          </a:prstGeom>
        </p:spPr>
      </p:pic>
      <p:pic>
        <p:nvPicPr>
          <p:cNvPr id="15" name="Graphic 14" descr="Research with solid fill">
            <a:extLst>
              <a:ext uri="{FF2B5EF4-FFF2-40B4-BE49-F238E27FC236}">
                <a16:creationId xmlns:a16="http://schemas.microsoft.com/office/drawing/2014/main" id="{43D41484-E929-4371-8650-A3AB5E8DC65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20192" y="171581"/>
            <a:ext cx="230025" cy="230025"/>
          </a:xfrm>
          <a:prstGeom prst="rect">
            <a:avLst/>
          </a:prstGeom>
        </p:spPr>
      </p:pic>
      <p:pic>
        <p:nvPicPr>
          <p:cNvPr id="16" name="Graphic 15" descr="Teacher with solid fill">
            <a:extLst>
              <a:ext uri="{FF2B5EF4-FFF2-40B4-BE49-F238E27FC236}">
                <a16:creationId xmlns:a16="http://schemas.microsoft.com/office/drawing/2014/main" id="{23BEFEB5-3B61-4B1D-B2FC-615C3616589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8935" y="171581"/>
            <a:ext cx="230025" cy="2300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itle 1"/>
          <p:cNvSpPr txBox="1">
            <a:spLocks noGrp="1"/>
          </p:cNvSpPr>
          <p:nvPr>
            <p:ph type="title"/>
          </p:nvPr>
        </p:nvSpPr>
        <p:spPr>
          <a:xfrm>
            <a:off x="913794" y="609600"/>
            <a:ext cx="3706890" cy="889000"/>
          </a:xfrm>
          <a:prstGeom prst="rect">
            <a:avLst/>
          </a:prstGeom>
        </p:spPr>
        <p:txBody>
          <a:bodyPr/>
          <a:lstStyle>
            <a:lvl1pPr defTabSz="443484">
              <a:defRPr sz="2716">
                <a:effectLst>
                  <a:outerShdw blurRad="12319" dist="24638" dir="14640000" rotWithShape="0">
                    <a:srgbClr val="000000">
                      <a:alpha val="30000"/>
                    </a:srgbClr>
                  </a:outerShdw>
                </a:effectLst>
              </a:defRPr>
            </a:lvl1pPr>
          </a:lstStyle>
          <a:p>
            <a:r>
              <a:t>Correlation Amongst Features</a:t>
            </a:r>
          </a:p>
        </p:txBody>
      </p:sp>
      <p:pic>
        <p:nvPicPr>
          <p:cNvPr id="376" name="Picture 2" descr="Picture 2"/>
          <p:cNvPicPr>
            <a:picLocks noChangeAspect="1"/>
          </p:cNvPicPr>
          <p:nvPr/>
        </p:nvPicPr>
        <p:blipFill>
          <a:blip r:embed="rId2"/>
          <a:srcRect t="2778"/>
          <a:stretch>
            <a:fillRect/>
          </a:stretch>
        </p:blipFill>
        <p:spPr>
          <a:xfrm>
            <a:off x="5539948" y="1640934"/>
            <a:ext cx="6531921" cy="4233654"/>
          </a:xfrm>
          <a:prstGeom prst="rect">
            <a:avLst/>
          </a:prstGeom>
          <a:ln>
            <a:solidFill>
              <a:srgbClr val="9F957B"/>
            </a:solidFill>
          </a:ln>
          <a:effectLst>
            <a:outerShdw blurRad="50800" dist="38100" dir="2700000" rotWithShape="0">
              <a:srgbClr val="EADCB4">
                <a:alpha val="40000"/>
              </a:srgbClr>
            </a:outerShdw>
          </a:effectLst>
        </p:spPr>
      </p:pic>
      <p:sp>
        <p:nvSpPr>
          <p:cNvPr id="377" name="Text Placeholder 3"/>
          <p:cNvSpPr txBox="1">
            <a:spLocks noGrp="1"/>
          </p:cNvSpPr>
          <p:nvPr>
            <p:ph type="body" sz="quarter" idx="1"/>
          </p:nvPr>
        </p:nvSpPr>
        <p:spPr>
          <a:xfrm>
            <a:off x="913793" y="1708150"/>
            <a:ext cx="3706890" cy="3869690"/>
          </a:xfrm>
          <a:prstGeom prst="rect">
            <a:avLst/>
          </a:prstGeom>
        </p:spPr>
        <p:txBody>
          <a:bodyPr>
            <a:normAutofit/>
          </a:bodyPr>
          <a:lstStyle/>
          <a:p>
            <a:pPr marL="0" indent="0">
              <a:lnSpc>
                <a:spcPct val="88000"/>
              </a:lnSpc>
              <a:buSzTx/>
              <a:buFont typeface="Wingdings 2"/>
              <a:buNone/>
              <a:defRPr sz="1400"/>
            </a:pPr>
            <a:r>
              <a:rPr sz="1800" dirty="0"/>
              <a:t>Here we see some obvious correlations, for example:</a:t>
            </a:r>
          </a:p>
          <a:p>
            <a:pPr marL="285750" indent="-285750">
              <a:lnSpc>
                <a:spcPct val="88000"/>
              </a:lnSpc>
              <a:buFont typeface="Arial"/>
              <a:buChar char="•"/>
              <a:defRPr sz="1400"/>
            </a:pPr>
            <a:r>
              <a:rPr sz="1800" dirty="0" err="1"/>
              <a:t>f_piston</a:t>
            </a:r>
            <a:r>
              <a:rPr sz="1800" dirty="0"/>
              <a:t> (front brakes) is perfectly correlated with </a:t>
            </a:r>
            <a:r>
              <a:rPr sz="1800" dirty="0" err="1"/>
              <a:t>r_piston</a:t>
            </a:r>
            <a:r>
              <a:rPr sz="1800" dirty="0"/>
              <a:t> (rear brakes), which makes sense since mountain bikes tend to use the same types/spec of brakes for the front vs. rear tires.</a:t>
            </a:r>
          </a:p>
          <a:p>
            <a:pPr marL="285750" indent="-285750">
              <a:lnSpc>
                <a:spcPct val="88000"/>
              </a:lnSpc>
              <a:buFont typeface="Arial"/>
              <a:buChar char="•"/>
              <a:defRPr sz="1400"/>
            </a:pPr>
            <a:r>
              <a:rPr sz="1800" dirty="0" err="1"/>
              <a:t>fork_travel</a:t>
            </a:r>
            <a:r>
              <a:rPr sz="1800" dirty="0"/>
              <a:t> has a correlation above .95 with: c(“</a:t>
            </a:r>
            <a:r>
              <a:rPr sz="1800" dirty="0" err="1"/>
              <a:t>rear_travel</a:t>
            </a:r>
            <a:r>
              <a:rPr sz="1800" dirty="0"/>
              <a:t>”, “</a:t>
            </a:r>
            <a:r>
              <a:rPr sz="1800" dirty="0" err="1"/>
              <a:t>fork_travel</a:t>
            </a:r>
            <a:r>
              <a:rPr sz="1800" dirty="0"/>
              <a:t>”). This make sense; for example, </a:t>
            </a:r>
            <a:r>
              <a:rPr sz="1800" dirty="0" err="1"/>
              <a:t>rear_travel</a:t>
            </a:r>
            <a:r>
              <a:rPr sz="1800" dirty="0"/>
              <a:t> should be highly correlated with </a:t>
            </a:r>
            <a:r>
              <a:rPr sz="1800" dirty="0" err="1"/>
              <a:t>fork_travel</a:t>
            </a:r>
            <a:r>
              <a:rPr sz="1800" dirty="0"/>
              <a:t>.</a:t>
            </a:r>
          </a:p>
        </p:txBody>
      </p:sp>
      <p:sp>
        <p:nvSpPr>
          <p:cNvPr id="2" name="Slide Number Placeholder 1">
            <a:extLst>
              <a:ext uri="{FF2B5EF4-FFF2-40B4-BE49-F238E27FC236}">
                <a16:creationId xmlns:a16="http://schemas.microsoft.com/office/drawing/2014/main" id="{FB12DCB8-EE7C-4A20-8423-F39827CC797A}"/>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6" name="Freeform: Shape 5">
            <a:extLst>
              <a:ext uri="{FF2B5EF4-FFF2-40B4-BE49-F238E27FC236}">
                <a16:creationId xmlns:a16="http://schemas.microsoft.com/office/drawing/2014/main" id="{FB47453C-B80B-4347-81E1-DE41F22F6D66}"/>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DE230015-3C6F-42FD-A044-81C30093A22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68548FD6-97F3-4EA1-AF0D-E1D2D332D19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F47CDC75-46A4-4409-ABCA-B613C764402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C690AB64-357E-437D-9DA1-9A7CB5A1050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6CECB7B1-285D-49D3-A8EA-D5BBBECC6FD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62BE4DA-AE2E-4385-98E5-83860CA286B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D79DAC08-BAD0-480E-90C5-D6C43AF8455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xfrm>
            <a:off x="913794" y="583721"/>
            <a:ext cx="3706890" cy="1320800"/>
          </a:xfrm>
          <a:prstGeom prst="rect">
            <a:avLst/>
          </a:prstGeom>
        </p:spPr>
        <p:txBody>
          <a:bodyPr>
            <a:noAutofit/>
          </a:bodyPr>
          <a:lstStyle/>
          <a:p>
            <a:pPr algn="ctr"/>
            <a:r>
              <a:rPr sz="3200" dirty="0"/>
              <a:t>Principal Component Analysis (PCA)</a:t>
            </a:r>
          </a:p>
        </p:txBody>
      </p:sp>
      <p:sp>
        <p:nvSpPr>
          <p:cNvPr id="380" name="Text Placeholder 3"/>
          <p:cNvSpPr txBox="1">
            <a:spLocks noGrp="1"/>
          </p:cNvSpPr>
          <p:nvPr>
            <p:ph type="body" sz="quarter" idx="1"/>
          </p:nvPr>
        </p:nvSpPr>
        <p:spPr>
          <a:xfrm>
            <a:off x="913794" y="1708150"/>
            <a:ext cx="3706890" cy="2434082"/>
          </a:xfrm>
          <a:prstGeom prst="rect">
            <a:avLst/>
          </a:prstGeom>
        </p:spPr>
        <p:txBody>
          <a:bodyPr>
            <a:normAutofit/>
          </a:bodyPr>
          <a:lstStyle>
            <a:lvl1pPr marL="0" indent="0" defTabSz="425195">
              <a:spcBef>
                <a:spcPts val="500"/>
              </a:spcBef>
              <a:buSzTx/>
              <a:buFont typeface="Wingdings 2"/>
              <a:buNone/>
              <a:defRPr sz="1488">
                <a:effectLst>
                  <a:outerShdw blurRad="11811" dist="23622" dir="14640000" rotWithShape="0">
                    <a:srgbClr val="000000">
                      <a:alpha val="30000"/>
                    </a:srgbClr>
                  </a:outerShdw>
                </a:effectLst>
              </a:defRPr>
            </a:lvl1pPr>
          </a:lstStyle>
          <a:p>
            <a:r>
              <a:rPr sz="1600" dirty="0"/>
              <a:t>Next, we’ll apply PCA to our dataset. In so doing, we’ll have to center and scale our data given how different the ranges are for certain measurements. To visualize our data, we reduce to 2 Principle components. Let’s take a look at our 4 principal components which explain the largest proportion of variance in the data:</a:t>
            </a:r>
          </a:p>
        </p:txBody>
      </p:sp>
      <p:graphicFrame>
        <p:nvGraphicFramePr>
          <p:cNvPr id="381" name="Table 7"/>
          <p:cNvGraphicFramePr/>
          <p:nvPr/>
        </p:nvGraphicFramePr>
        <p:xfrm>
          <a:off x="741589" y="4295902"/>
          <a:ext cx="4051300" cy="1889760"/>
        </p:xfrm>
        <a:graphic>
          <a:graphicData uri="http://schemas.openxmlformats.org/drawingml/2006/table">
            <a:tbl>
              <a:tblPr firstRow="1" bandRow="1">
                <a:tableStyleId>{4C3C2611-4C71-4FC5-86AE-919BDF0F9419}</a:tableStyleId>
              </a:tblPr>
              <a:tblGrid>
                <a:gridCol w="1131444">
                  <a:extLst>
                    <a:ext uri="{9D8B030D-6E8A-4147-A177-3AD203B41FA5}">
                      <a16:colId xmlns:a16="http://schemas.microsoft.com/office/drawing/2014/main" val="20000"/>
                    </a:ext>
                  </a:extLst>
                </a:gridCol>
                <a:gridCol w="729964">
                  <a:extLst>
                    <a:ext uri="{9D8B030D-6E8A-4147-A177-3AD203B41FA5}">
                      <a16:colId xmlns:a16="http://schemas.microsoft.com/office/drawing/2014/main" val="20001"/>
                    </a:ext>
                  </a:extLst>
                </a:gridCol>
                <a:gridCol w="729964">
                  <a:extLst>
                    <a:ext uri="{9D8B030D-6E8A-4147-A177-3AD203B41FA5}">
                      <a16:colId xmlns:a16="http://schemas.microsoft.com/office/drawing/2014/main" val="20002"/>
                    </a:ext>
                  </a:extLst>
                </a:gridCol>
                <a:gridCol w="729964">
                  <a:extLst>
                    <a:ext uri="{9D8B030D-6E8A-4147-A177-3AD203B41FA5}">
                      <a16:colId xmlns:a16="http://schemas.microsoft.com/office/drawing/2014/main" val="20003"/>
                    </a:ext>
                  </a:extLst>
                </a:gridCol>
                <a:gridCol w="729964">
                  <a:extLst>
                    <a:ext uri="{9D8B030D-6E8A-4147-A177-3AD203B41FA5}">
                      <a16:colId xmlns:a16="http://schemas.microsoft.com/office/drawing/2014/main" val="20004"/>
                    </a:ext>
                  </a:extLst>
                </a:gridCol>
              </a:tblGrid>
              <a:tr h="307311">
                <a:tc>
                  <a:txBody>
                    <a:bodyPr/>
                    <a:lstStyle/>
                    <a:p>
                      <a:pPr algn="ctr" defTabSz="457200">
                        <a:defRPr sz="1800" b="0">
                          <a:solidFill>
                            <a:srgbClr val="000000"/>
                          </a:solidFill>
                          <a:effectLst/>
                        </a:defRPr>
                      </a:pPr>
                      <a:r>
                        <a:rPr sz="1200" b="1" dirty="0">
                          <a:solidFill>
                            <a:srgbClr val="FFFFFF"/>
                          </a:solidFill>
                        </a:rPr>
                        <a:t>Variable</a:t>
                      </a:r>
                    </a:p>
                  </a:txBody>
                  <a:tcPr marL="76200" marR="76200" marT="76200" marB="76200" anchor="ctr" horzOverflow="overflow">
                    <a:lnL w="12700">
                      <a:solidFill>
                        <a:schemeClr val="accent4"/>
                      </a:solidFill>
                    </a:lnL>
                  </a:tcPr>
                </a:tc>
                <a:tc>
                  <a:txBody>
                    <a:bodyPr/>
                    <a:lstStyle/>
                    <a:p>
                      <a:pPr algn="ctr" defTabSz="457200">
                        <a:defRPr sz="1800" b="0">
                          <a:solidFill>
                            <a:srgbClr val="000000"/>
                          </a:solidFill>
                          <a:effectLst/>
                        </a:defRPr>
                      </a:pPr>
                      <a:r>
                        <a:rPr sz="1200" b="1">
                          <a:solidFill>
                            <a:srgbClr val="FFFFFF"/>
                          </a:solidFill>
                        </a:rPr>
                        <a:t>PC1</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PC2</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PC3</a:t>
                      </a:r>
                    </a:p>
                  </a:txBody>
                  <a:tcPr marL="76200" marR="76200" marT="76200" marB="76200" anchor="ctr" horzOverflow="overflow"/>
                </a:tc>
                <a:tc>
                  <a:txBody>
                    <a:bodyPr/>
                    <a:lstStyle/>
                    <a:p>
                      <a:pPr algn="ctr" defTabSz="457200">
                        <a:defRPr sz="1800" b="0">
                          <a:solidFill>
                            <a:srgbClr val="000000"/>
                          </a:solidFill>
                          <a:effectLst/>
                        </a:defRPr>
                      </a:pPr>
                      <a:r>
                        <a:rPr sz="1200" b="1">
                          <a:solidFill>
                            <a:srgbClr val="FFFFFF"/>
                          </a:solidFill>
                        </a:rPr>
                        <a:t>PC4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0"/>
                  </a:ext>
                </a:extLst>
              </a:tr>
              <a:tr h="504869">
                <a:tc>
                  <a:txBody>
                    <a:bodyPr/>
                    <a:lstStyle/>
                    <a:p>
                      <a:pPr algn="l" defTabSz="457200">
                        <a:defRPr sz="1800">
                          <a:effectLst/>
                        </a:defRPr>
                      </a:pPr>
                      <a:r>
                        <a:rPr sz="1200"/>
                        <a:t>Standard Deviation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3.126</a:t>
                      </a:r>
                    </a:p>
                  </a:txBody>
                  <a:tcPr marL="76200" marR="76200" marT="76200" marB="76200" anchor="ctr" horzOverflow="overflow"/>
                </a:tc>
                <a:tc>
                  <a:txBody>
                    <a:bodyPr/>
                    <a:lstStyle/>
                    <a:p>
                      <a:pPr algn="l" defTabSz="457200">
                        <a:defRPr sz="1800">
                          <a:effectLst/>
                        </a:defRPr>
                      </a:pPr>
                      <a:r>
                        <a:rPr sz="1200"/>
                        <a:t>1.665</a:t>
                      </a:r>
                    </a:p>
                  </a:txBody>
                  <a:tcPr marL="76200" marR="76200" marT="76200" marB="76200" anchor="ctr" horzOverflow="overflow"/>
                </a:tc>
                <a:tc>
                  <a:txBody>
                    <a:bodyPr/>
                    <a:lstStyle/>
                    <a:p>
                      <a:pPr algn="l" defTabSz="457200">
                        <a:defRPr sz="1800">
                          <a:effectLst/>
                        </a:defRPr>
                      </a:pPr>
                      <a:r>
                        <a:rPr sz="1200"/>
                        <a:t>1.329</a:t>
                      </a:r>
                    </a:p>
                  </a:txBody>
                  <a:tcPr marL="76200" marR="76200" marT="76200" marB="76200" anchor="ctr" horzOverflow="overflow"/>
                </a:tc>
                <a:tc>
                  <a:txBody>
                    <a:bodyPr/>
                    <a:lstStyle/>
                    <a:p>
                      <a:pPr algn="l" defTabSz="457200">
                        <a:defRPr sz="1800">
                          <a:effectLst/>
                        </a:defRPr>
                      </a:pPr>
                      <a:r>
                        <a:rPr sz="1200"/>
                        <a:t>1.252</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1"/>
                  </a:ext>
                </a:extLst>
              </a:tr>
              <a:tr h="504869">
                <a:tc>
                  <a:txBody>
                    <a:bodyPr/>
                    <a:lstStyle/>
                    <a:p>
                      <a:pPr algn="l" defTabSz="457200">
                        <a:defRPr sz="1800">
                          <a:effectLst/>
                        </a:defRPr>
                      </a:pPr>
                      <a:r>
                        <a:rPr sz="1200"/>
                        <a:t>Proportion of Variance</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a:t>0.1631</a:t>
                      </a:r>
                    </a:p>
                  </a:txBody>
                  <a:tcPr marL="76200" marR="76200" marT="76200" marB="76200" anchor="ctr" horzOverflow="overflow"/>
                </a:tc>
                <a:tc>
                  <a:txBody>
                    <a:bodyPr/>
                    <a:lstStyle/>
                    <a:p>
                      <a:pPr algn="l" defTabSz="457200">
                        <a:defRPr sz="1800">
                          <a:effectLst/>
                        </a:defRPr>
                      </a:pPr>
                      <a:r>
                        <a:rPr sz="1200"/>
                        <a:t>0.1039</a:t>
                      </a:r>
                    </a:p>
                  </a:txBody>
                  <a:tcPr marL="76200" marR="76200" marT="76200" marB="76200" anchor="ctr" horzOverflow="overflow"/>
                </a:tc>
                <a:tc>
                  <a:txBody>
                    <a:bodyPr/>
                    <a:lstStyle/>
                    <a:p>
                      <a:pPr algn="l" defTabSz="457200">
                        <a:defRPr sz="1800">
                          <a:effectLst/>
                        </a:defRPr>
                      </a:pPr>
                      <a:r>
                        <a:rPr sz="1200"/>
                        <a:t>0.09223</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2"/>
                  </a:ext>
                </a:extLst>
              </a:tr>
              <a:tr h="504869">
                <a:tc>
                  <a:txBody>
                    <a:bodyPr/>
                    <a:lstStyle/>
                    <a:p>
                      <a:pPr algn="l" defTabSz="457200">
                        <a:defRPr sz="1800">
                          <a:effectLst/>
                        </a:defRPr>
                      </a:pPr>
                      <a:r>
                        <a:rPr sz="1200"/>
                        <a:t>Cumulative Proportion</a:t>
                      </a:r>
                    </a:p>
                  </a:txBody>
                  <a:tcPr marL="76200" marR="76200" marT="76200" marB="76200" anchor="ctr" horzOverflow="overflow">
                    <a:lnL w="12700">
                      <a:solidFill>
                        <a:schemeClr val="accent4"/>
                      </a:solidFill>
                    </a:lnL>
                  </a:tcPr>
                </a:tc>
                <a:tc>
                  <a:txBody>
                    <a:bodyPr/>
                    <a:lstStyle/>
                    <a:p>
                      <a:pPr algn="l" defTabSz="457200">
                        <a:defRPr sz="1800">
                          <a:effectLst/>
                        </a:defRPr>
                      </a:pPr>
                      <a:r>
                        <a:rPr sz="1200"/>
                        <a:t>0.5748</a:t>
                      </a:r>
                    </a:p>
                  </a:txBody>
                  <a:tcPr marL="76200" marR="76200" marT="76200" marB="76200" anchor="ctr" horzOverflow="overflow"/>
                </a:tc>
                <a:tc>
                  <a:txBody>
                    <a:bodyPr/>
                    <a:lstStyle/>
                    <a:p>
                      <a:pPr algn="l" defTabSz="457200">
                        <a:defRPr sz="1800">
                          <a:effectLst/>
                        </a:defRPr>
                      </a:pPr>
                      <a:r>
                        <a:rPr sz="1200" dirty="0"/>
                        <a:t>0.7379</a:t>
                      </a:r>
                    </a:p>
                  </a:txBody>
                  <a:tcPr marL="76200" marR="76200" marT="76200" marB="76200" anchor="ctr" horzOverflow="overflow"/>
                </a:tc>
                <a:tc>
                  <a:txBody>
                    <a:bodyPr/>
                    <a:lstStyle/>
                    <a:p>
                      <a:pPr algn="l" defTabSz="457200">
                        <a:defRPr sz="1800">
                          <a:effectLst/>
                        </a:defRPr>
                      </a:pPr>
                      <a:r>
                        <a:rPr sz="1200"/>
                        <a:t>0.8418</a:t>
                      </a:r>
                    </a:p>
                  </a:txBody>
                  <a:tcPr marL="76200" marR="76200" marT="76200" marB="76200" anchor="ctr" horzOverflow="overflow"/>
                </a:tc>
                <a:tc>
                  <a:txBody>
                    <a:bodyPr/>
                    <a:lstStyle/>
                    <a:p>
                      <a:pPr algn="l" defTabSz="457200">
                        <a:defRPr sz="1800">
                          <a:effectLst/>
                        </a:defRPr>
                      </a:pPr>
                      <a:r>
                        <a:rPr sz="1200" dirty="0"/>
                        <a:t>0.934</a:t>
                      </a:r>
                    </a:p>
                  </a:txBody>
                  <a:tcPr marL="76200" marR="76200" marT="76200" marB="76200" anchor="ctr" horzOverflow="overflow">
                    <a:lnR w="12700">
                      <a:solidFill>
                        <a:schemeClr val="accent4"/>
                      </a:solidFill>
                    </a:lnR>
                  </a:tcPr>
                </a:tc>
                <a:extLst>
                  <a:ext uri="{0D108BD9-81ED-4DB2-BD59-A6C34878D82A}">
                    <a16:rowId xmlns:a16="http://schemas.microsoft.com/office/drawing/2014/main" val="10003"/>
                  </a:ext>
                </a:extLst>
              </a:tr>
            </a:tbl>
          </a:graphicData>
        </a:graphic>
      </p:graphicFrame>
      <p:sp>
        <p:nvSpPr>
          <p:cNvPr id="382" name="TextBox 7"/>
          <p:cNvSpPr txBox="1"/>
          <p:nvPr/>
        </p:nvSpPr>
        <p:spPr>
          <a:xfrm>
            <a:off x="6922934" y="5457627"/>
            <a:ext cx="342176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solidFill>
                  <a:srgbClr val="FFFFFF"/>
                </a:solidFill>
              </a:defRPr>
            </a:lvl1pPr>
          </a:lstStyle>
          <a:p>
            <a:r>
              <a:rPr i="1" dirty="0"/>
              <a:t>Top 2 Principal Components, shaded by MTB category label.</a:t>
            </a:r>
          </a:p>
        </p:txBody>
      </p:sp>
      <p:pic>
        <p:nvPicPr>
          <p:cNvPr id="383" name="pca.jpg" descr="pca.jpg"/>
          <p:cNvPicPr>
            <a:picLocks noChangeAspect="1"/>
          </p:cNvPicPr>
          <p:nvPr/>
        </p:nvPicPr>
        <p:blipFill>
          <a:blip r:embed="rId2"/>
          <a:srcRect t="17594" b="15848"/>
          <a:stretch>
            <a:fillRect/>
          </a:stretch>
        </p:blipFill>
        <p:spPr>
          <a:xfrm>
            <a:off x="5585819" y="1400373"/>
            <a:ext cx="6096001" cy="4057273"/>
          </a:xfrm>
          <a:prstGeom prst="rect">
            <a:avLst/>
          </a:prstGeom>
          <a:ln w="12700">
            <a:miter lim="400000"/>
          </a:ln>
        </p:spPr>
      </p:pic>
      <p:sp>
        <p:nvSpPr>
          <p:cNvPr id="2" name="Slide Number Placeholder 1">
            <a:extLst>
              <a:ext uri="{FF2B5EF4-FFF2-40B4-BE49-F238E27FC236}">
                <a16:creationId xmlns:a16="http://schemas.microsoft.com/office/drawing/2014/main" id="{543043CE-96E0-48D1-8736-ECA75F36CC9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8" name="Freeform: Shape 7">
            <a:extLst>
              <a:ext uri="{FF2B5EF4-FFF2-40B4-BE49-F238E27FC236}">
                <a16:creationId xmlns:a16="http://schemas.microsoft.com/office/drawing/2014/main" id="{0FF24DBB-F936-4BC6-85D8-8968327B38A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9E97A5F-99D4-49F4-96D9-7E22E447CE8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B65B76EF-6A30-4E0E-9BA2-9F75219703B0}"/>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1D22B269-CC35-4540-AD0E-11C8531D7000}"/>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00556D4C-AF1D-4735-8CE7-4C1C478C0AE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E80DF5C4-C76B-40A4-BE00-44ECA6F9C8D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50C69006-5985-4FF1-850D-8670B2F41FA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0FEC3FAB-828F-4263-A338-3D5C065E2A2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xfrm>
            <a:off x="1295400" y="1761066"/>
            <a:ext cx="9590552" cy="1828814"/>
          </a:xfrm>
          <a:prstGeom prst="rect">
            <a:avLst/>
          </a:prstGeom>
        </p:spPr>
        <p:txBody>
          <a:bodyPr/>
          <a:lstStyle/>
          <a:p>
            <a:r>
              <a:rPr lang="en-US" dirty="0"/>
              <a:t>Clustering Analysis</a:t>
            </a:r>
            <a:endParaRPr dirty="0"/>
          </a:p>
        </p:txBody>
      </p:sp>
      <p:sp>
        <p:nvSpPr>
          <p:cNvPr id="36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156DC886-B39B-492B-8E73-0B51BCCB95F4}"/>
              </a:ext>
            </a:extLst>
          </p:cNvPr>
          <p:cNvSpPr>
            <a:spLocks noGrp="1"/>
          </p:cNvSpPr>
          <p:nvPr>
            <p:ph type="sldNum" sz="quarter" idx="2"/>
          </p:nvPr>
        </p:nvSpPr>
        <p:spPr/>
        <p:txBody>
          <a:bodyPr/>
          <a:lstStyle/>
          <a:p>
            <a:fld id="{86CB4B4D-7CA3-9044-876B-883B54F8677D}" type="slidenum">
              <a:rPr lang="en-US" smtClean="0"/>
              <a:t>17</a:t>
            </a:fld>
            <a:endParaRPr lang="en-US"/>
          </a:p>
        </p:txBody>
      </p:sp>
      <p:pic>
        <p:nvPicPr>
          <p:cNvPr id="5" name="Graphic 4" descr="Network with solid fill">
            <a:extLst>
              <a:ext uri="{FF2B5EF4-FFF2-40B4-BE49-F238E27FC236}">
                <a16:creationId xmlns:a16="http://schemas.microsoft.com/office/drawing/2014/main" id="{0D02BA4F-9776-40F0-AB62-70CC69D907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5" y="100012"/>
            <a:ext cx="884699" cy="884699"/>
          </a:xfrm>
          <a:prstGeom prst="rect">
            <a:avLst/>
          </a:prstGeom>
        </p:spPr>
      </p:pic>
      <p:sp>
        <p:nvSpPr>
          <p:cNvPr id="6" name="Freeform: Shape 5">
            <a:extLst>
              <a:ext uri="{FF2B5EF4-FFF2-40B4-BE49-F238E27FC236}">
                <a16:creationId xmlns:a16="http://schemas.microsoft.com/office/drawing/2014/main" id="{F5135BE4-9C3D-4B8C-BAD4-476A2F7157EB}"/>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4A80E716-9683-4A8E-9CB4-C9BACDA7D0A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1F6915F-B36A-4F14-9894-3E57B9C1FB7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EA6E6C7E-804B-4F85-B0D0-C7EA9196871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E0B13557-39A2-4E71-BE16-07F2A19DA4A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B585582A-B5E0-4FA6-9E94-808A797BA21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80CF1B3F-BEF4-4CC5-9D43-C628AA13F7F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A09DF765-4532-4CC4-B803-180F24CE943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27013877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Unsupervised Learning"/>
          <p:cNvSpPr txBox="1">
            <a:spLocks noGrp="1"/>
          </p:cNvSpPr>
          <p:nvPr>
            <p:ph type="title"/>
          </p:nvPr>
        </p:nvSpPr>
        <p:spPr>
          <a:prstGeom prst="rect">
            <a:avLst/>
          </a:prstGeom>
        </p:spPr>
        <p:txBody>
          <a:bodyPr/>
          <a:lstStyle/>
          <a:p>
            <a:r>
              <a:t>Unsupervised Learning</a:t>
            </a:r>
          </a:p>
        </p:txBody>
      </p:sp>
      <p:sp>
        <p:nvSpPr>
          <p:cNvPr id="389" name="Because we are investigating the validity of mountain bike categories, one approach is to treat this dataset as unsupervised, stripping the bikes of their labels."/>
          <p:cNvSpPr txBox="1">
            <a:spLocks noGrp="1"/>
          </p:cNvSpPr>
          <p:nvPr>
            <p:ph type="body" idx="1"/>
          </p:nvPr>
        </p:nvSpPr>
        <p:spPr>
          <a:xfrm>
            <a:off x="913794" y="2076451"/>
            <a:ext cx="10353763" cy="968502"/>
          </a:xfrm>
          <a:prstGeom prst="rect">
            <a:avLst/>
          </a:prstGeom>
        </p:spPr>
        <p:txBody>
          <a:bodyPr/>
          <a:lstStyle/>
          <a:p>
            <a:pPr marL="36901" indent="0">
              <a:buNone/>
            </a:pPr>
            <a:r>
              <a:rPr dirty="0"/>
              <a:t>Because we are investigating the validity of mountain bike categories, one approach is to treat this dataset as unsupervised, stripping the bikes of their labels.</a:t>
            </a:r>
            <a:endParaRPr lang="en-US" dirty="0"/>
          </a:p>
          <a:p>
            <a:pPr marL="36901" indent="0">
              <a:buNone/>
            </a:pPr>
            <a:endParaRPr lang="en-US" dirty="0"/>
          </a:p>
        </p:txBody>
      </p:sp>
      <p:sp>
        <p:nvSpPr>
          <p:cNvPr id="5" name="TextBox 4">
            <a:extLst>
              <a:ext uri="{FF2B5EF4-FFF2-40B4-BE49-F238E27FC236}">
                <a16:creationId xmlns:a16="http://schemas.microsoft.com/office/drawing/2014/main" id="{A12EC37C-3735-41B2-A819-14CC247B1DB8}"/>
              </a:ext>
            </a:extLst>
          </p:cNvPr>
          <p:cNvSpPr txBox="1"/>
          <p:nvPr/>
        </p:nvSpPr>
        <p:spPr>
          <a:xfrm>
            <a:off x="913793" y="3641533"/>
            <a:ext cx="10353763" cy="2213372"/>
          </a:xfrm>
          <a:prstGeom prst="roundRect">
            <a:avLst/>
          </a:prstGeom>
          <a:solidFill>
            <a:srgbClr val="F4EDD8"/>
          </a:solidFill>
          <a:ln w="12700" cap="flat">
            <a:solidFill>
              <a:schemeClr val="accent5">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pPr marL="36901" indent="0" algn="ctr">
              <a:buNone/>
            </a:pPr>
            <a:r>
              <a:rPr lang="en-US" sz="2800" b="1" dirty="0">
                <a:solidFill>
                  <a:schemeClr val="accent5">
                    <a:lumMod val="50000"/>
                  </a:schemeClr>
                </a:solidFill>
              </a:rPr>
              <a:t>Hypothesis: </a:t>
            </a:r>
          </a:p>
          <a:p>
            <a:pPr marL="36901" indent="0" algn="ctr">
              <a:buNone/>
            </a:pPr>
            <a:r>
              <a:rPr lang="en-US" sz="2400" b="1" dirty="0">
                <a:solidFill>
                  <a:schemeClr val="accent5">
                    <a:lumMod val="75000"/>
                  </a:schemeClr>
                </a:solidFill>
              </a:rPr>
              <a:t>Applying our own clustering algorithms will either give us a different set of clusters (rather than the 5 pre-ordained categories) OR will not provide clearly defined clusters, leading us to believe that the bikes are actually created on a spectrum and cannot be grouped into one of the 5 pre-ordained categories.</a:t>
            </a:r>
          </a:p>
        </p:txBody>
      </p:sp>
      <p:sp>
        <p:nvSpPr>
          <p:cNvPr id="3" name="Slide Number Placeholder 2">
            <a:extLst>
              <a:ext uri="{FF2B5EF4-FFF2-40B4-BE49-F238E27FC236}">
                <a16:creationId xmlns:a16="http://schemas.microsoft.com/office/drawing/2014/main" id="{7632D313-3EC7-492F-B860-ED01E20D4B3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Freeform: Shape 6">
            <a:extLst>
              <a:ext uri="{FF2B5EF4-FFF2-40B4-BE49-F238E27FC236}">
                <a16:creationId xmlns:a16="http://schemas.microsoft.com/office/drawing/2014/main" id="{A005D462-385E-41B5-B03C-49A6F9CA9F9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5BF00151-0721-4708-AFB9-BA11EEE21F7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8DB47D0A-6928-4C89-A5BE-5F2E84262C82}"/>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9BF8A9DD-BB34-4571-8773-C43ABE3697E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F361D070-A89B-41CC-B2FA-F2EB3D6D12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EBBA37EE-0020-4B15-B64E-2A34FDBBABF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B5633466-2811-4B48-82A0-0471CB59EE7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10F5A083-4470-4B48-96E0-89F122A7B41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Kmeans Clustering"/>
          <p:cNvSpPr txBox="1">
            <a:spLocks noGrp="1"/>
          </p:cNvSpPr>
          <p:nvPr>
            <p:ph type="title"/>
          </p:nvPr>
        </p:nvSpPr>
        <p:spPr>
          <a:prstGeom prst="rect">
            <a:avLst/>
          </a:prstGeom>
        </p:spPr>
        <p:txBody>
          <a:bodyPr/>
          <a:lstStyle/>
          <a:p>
            <a:r>
              <a:rPr dirty="0"/>
              <a:t>K</a:t>
            </a:r>
            <a:r>
              <a:rPr lang="en-US" dirty="0"/>
              <a:t>-</a:t>
            </a:r>
            <a:r>
              <a:rPr dirty="0"/>
              <a:t>means Clustering</a:t>
            </a:r>
          </a:p>
        </p:txBody>
      </p:sp>
      <p:sp>
        <p:nvSpPr>
          <p:cNvPr id="392" name="Standard scaled data so that each variable is mean centered with standard deviation = 1.…"/>
          <p:cNvSpPr txBox="1">
            <a:spLocks noGrp="1"/>
          </p:cNvSpPr>
          <p:nvPr>
            <p:ph type="body" sz="half" idx="1"/>
          </p:nvPr>
        </p:nvSpPr>
        <p:spPr>
          <a:xfrm>
            <a:off x="913794" y="2076449"/>
            <a:ext cx="4838717" cy="3714750"/>
          </a:xfrm>
          <a:prstGeom prst="rect">
            <a:avLst/>
          </a:prstGeom>
        </p:spPr>
        <p:txBody>
          <a:bodyPr>
            <a:normAutofit/>
          </a:bodyPr>
          <a:lstStyle/>
          <a:p>
            <a:pPr marL="325754" indent="-290699" defTabSz="434340">
              <a:spcBef>
                <a:spcPts val="500"/>
              </a:spcBef>
              <a:defRPr sz="2185">
                <a:effectLst>
                  <a:outerShdw blurRad="12065" dist="24130" dir="14640000" rotWithShape="0">
                    <a:srgbClr val="000000">
                      <a:alpha val="30000"/>
                    </a:srgbClr>
                  </a:outerShdw>
                </a:effectLst>
              </a:defRPr>
            </a:pPr>
            <a:r>
              <a:rPr lang="en-US" dirty="0"/>
              <a:t>Standard scaled data so that each variable is mean centered with standard deviation = 1.</a:t>
            </a:r>
          </a:p>
          <a:p>
            <a:pPr marL="325754" indent="-290699" defTabSz="434340">
              <a:spcBef>
                <a:spcPts val="500"/>
              </a:spcBef>
              <a:defRPr sz="2185">
                <a:effectLst>
                  <a:outerShdw blurRad="12065" dist="24130" dir="14640000" rotWithShape="0">
                    <a:srgbClr val="000000">
                      <a:alpha val="30000"/>
                    </a:srgbClr>
                  </a:outerShdw>
                </a:effectLst>
              </a:defRPr>
            </a:pPr>
            <a:r>
              <a:rPr lang="en-US" dirty="0"/>
              <a:t>Measuring goodness of fit using Total Sum of Euclidean Distances from each point to assigned cluster center</a:t>
            </a:r>
          </a:p>
          <a:p>
            <a:pPr marL="325754" indent="-290699" defTabSz="434340">
              <a:spcBef>
                <a:spcPts val="500"/>
              </a:spcBef>
              <a:defRPr sz="2185">
                <a:effectLst>
                  <a:outerShdw blurRad="12065" dist="24130" dir="14640000" rotWithShape="0">
                    <a:srgbClr val="000000">
                      <a:alpha val="30000"/>
                    </a:srgbClr>
                  </a:outerShdw>
                </a:effectLst>
              </a:defRPr>
            </a:pPr>
            <a:r>
              <a:rPr lang="en-US" dirty="0"/>
              <a:t>Expected decrease in total distance with more cluster centers</a:t>
            </a:r>
          </a:p>
          <a:p>
            <a:pPr marL="325754" indent="-290699" defTabSz="434340">
              <a:spcBef>
                <a:spcPts val="500"/>
              </a:spcBef>
              <a:defRPr sz="2185">
                <a:effectLst>
                  <a:outerShdw blurRad="12065" dist="24130" dir="14640000" rotWithShape="0">
                    <a:srgbClr val="000000">
                      <a:alpha val="30000"/>
                    </a:srgbClr>
                  </a:outerShdw>
                </a:effectLst>
              </a:defRPr>
            </a:pPr>
            <a:r>
              <a:rPr lang="en-US" dirty="0"/>
              <a:t>Looks to be roughly 3 distinct clusters</a:t>
            </a:r>
          </a:p>
        </p:txBody>
      </p:sp>
      <p:pic>
        <p:nvPicPr>
          <p:cNvPr id="4098" name="Picture 2">
            <a:extLst>
              <a:ext uri="{FF2B5EF4-FFF2-40B4-BE49-F238E27FC236}">
                <a16:creationId xmlns:a16="http://schemas.microsoft.com/office/drawing/2014/main" id="{10E10393-6E8D-44D7-90AE-CFEC4B22C9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6688" y="1897252"/>
            <a:ext cx="5931368" cy="3954245"/>
          </a:xfrm>
          <a:prstGeom prst="rect">
            <a:avLst/>
          </a:prstGeom>
          <a:noFill/>
          <a:ln>
            <a:solidFill>
              <a:schemeClr val="accent5">
                <a:lumMod val="20000"/>
                <a:lumOff val="80000"/>
              </a:schemeClr>
            </a:solidFill>
          </a:ln>
          <a:effectLst>
            <a:outerShdw blurRad="50800" dist="38100" dir="2700000" algn="tl" rotWithShape="0">
              <a:schemeClr val="tx2">
                <a:lumMod val="20000"/>
                <a:lumOff val="80000"/>
                <a:alpha val="40000"/>
              </a:scheme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349ED1A-722F-42A1-ACA8-17771B2C242D}"/>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7" name="Freeform: Shape 6">
            <a:extLst>
              <a:ext uri="{FF2B5EF4-FFF2-40B4-BE49-F238E27FC236}">
                <a16:creationId xmlns:a16="http://schemas.microsoft.com/office/drawing/2014/main" id="{3B6244E0-D523-4180-A6B2-551DD793343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F1580657-BF5A-4B72-9F4F-25E675FE9354}"/>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314742FD-BD97-42BC-9D3A-85F3C335BA5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0" name="Freeform: Shape 9">
            <a:extLst>
              <a:ext uri="{FF2B5EF4-FFF2-40B4-BE49-F238E27FC236}">
                <a16:creationId xmlns:a16="http://schemas.microsoft.com/office/drawing/2014/main" id="{03CEF5FD-4774-4D01-AC1F-8C2C206270B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1" name="Graphic 10" descr="Document with solid fill">
            <a:extLst>
              <a:ext uri="{FF2B5EF4-FFF2-40B4-BE49-F238E27FC236}">
                <a16:creationId xmlns:a16="http://schemas.microsoft.com/office/drawing/2014/main" id="{0DEFA8F5-2DAB-4384-9786-C6335F8DC0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2" name="Graphic 11" descr="Network with solid fill">
            <a:extLst>
              <a:ext uri="{FF2B5EF4-FFF2-40B4-BE49-F238E27FC236}">
                <a16:creationId xmlns:a16="http://schemas.microsoft.com/office/drawing/2014/main" id="{4699345D-4294-4838-9617-5222156BD91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3" name="Graphic 12" descr="Research with solid fill">
            <a:extLst>
              <a:ext uri="{FF2B5EF4-FFF2-40B4-BE49-F238E27FC236}">
                <a16:creationId xmlns:a16="http://schemas.microsoft.com/office/drawing/2014/main" id="{31B00259-B3F2-46E4-A73A-422D1022E72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4" name="Graphic 13" descr="Teacher with solid fill">
            <a:extLst>
              <a:ext uri="{FF2B5EF4-FFF2-40B4-BE49-F238E27FC236}">
                <a16:creationId xmlns:a16="http://schemas.microsoft.com/office/drawing/2014/main" id="{A1178E72-0A13-427C-B99F-E89B2773C5F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2975CCD2-F5ED-E94A-8228-57AC74427BD9}"/>
                  </a:ext>
                </a:extLst>
              </p:cNvPr>
              <p:cNvGraphicFramePr>
                <a:graphicFrameLocks noChangeAspect="1"/>
              </p:cNvGraphicFramePr>
              <p:nvPr>
                <p:extLst>
                  <p:ext uri="{D42A27DB-BD31-4B8C-83A1-F6EECF244321}">
                    <p14:modId xmlns:p14="http://schemas.microsoft.com/office/powerpoint/2010/main" val="664571864"/>
                  </p:ext>
                </p:extLst>
              </p:nvPr>
            </p:nvGraphicFramePr>
            <p:xfrm>
              <a:off x="2032000" y="719666"/>
              <a:ext cx="8128000" cy="5418667"/>
            </p:xfrm>
            <a:graphic>
              <a:graphicData uri="http://schemas.microsoft.com/office/powerpoint/2016/summaryzoom">
                <psuz:summaryZm>
                  <psuz:summaryZmObj sectionId="{323D25D4-D7E8-E94C-9CBF-EFF6ECB892C1}">
                    <psuz:zmPr id="{86865AF7-37DF-BC4C-BD5B-F99FEA029D63}" transitionDur="1000">
                      <p166:blipFill xmlns:p166="http://schemas.microsoft.com/office/powerpoint/2016/6/main">
                        <a:blip r:embed="rId2"/>
                        <a:stretch>
                          <a:fillRect/>
                        </a:stretch>
                      </p166:blipFill>
                      <p166:spPr xmlns:p166="http://schemas.microsoft.com/office/powerpoint/2016/6/main">
                        <a:xfrm>
                          <a:off x="337820" y="583354"/>
                          <a:ext cx="3657600" cy="2057400"/>
                        </a:xfrm>
                        <a:prstGeom prst="rect">
                          <a:avLst/>
                        </a:prstGeom>
                      </p166:spPr>
                    </psuz:zmPr>
                  </psuz:summaryZmObj>
                  <psuz:summaryZmObj sectionId="{43C9B495-27B3-9A46-9A24-DE7B0F92684F}">
                    <psuz:zmPr id="{2A44B7D7-E57E-4F4A-A1FE-2E22BA3F3266}" transitionDur="1000">
                      <p166:blipFill xmlns:p166="http://schemas.microsoft.com/office/powerpoint/2016/6/main">
                        <a:blip r:embed="rId3"/>
                        <a:stretch>
                          <a:fillRect/>
                        </a:stretch>
                      </p166:blipFill>
                      <p166:spPr xmlns:p166="http://schemas.microsoft.com/office/powerpoint/2016/6/main">
                        <a:xfrm>
                          <a:off x="4132580" y="583354"/>
                          <a:ext cx="3657600" cy="2057400"/>
                        </a:xfrm>
                        <a:prstGeom prst="rect">
                          <a:avLst/>
                        </a:prstGeom>
                      </p166:spPr>
                    </psuz:zmPr>
                  </psuz:summaryZmObj>
                  <psuz:summaryZmObj sectionId="{500609AE-AB5B-EB48-B3B8-E75418DEDA92}">
                    <psuz:zmPr id="{615FC854-C364-9649-AEFA-DCA90E5A1EDD}" transitionDur="1000">
                      <p166:blipFill xmlns:p166="http://schemas.microsoft.com/office/powerpoint/2016/6/main">
                        <a:blip r:embed="rId4"/>
                        <a:stretch>
                          <a:fillRect/>
                        </a:stretch>
                      </p166:blipFill>
                      <p166:spPr xmlns:p166="http://schemas.microsoft.com/office/powerpoint/2016/6/main">
                        <a:xfrm>
                          <a:off x="337820" y="2777914"/>
                          <a:ext cx="3657600" cy="2057400"/>
                        </a:xfrm>
                        <a:prstGeom prst="rect">
                          <a:avLst/>
                        </a:prstGeom>
                      </p166:spPr>
                    </psuz:zmPr>
                  </psuz:summaryZmObj>
                  <psuz:summaryZmObj sectionId="{A79348F8-8F32-864C-8E1B-E325F93A8197}">
                    <psuz:zmPr id="{617661B1-7A7C-3248-99D4-E65248C7C10B}" transitionDur="1000">
                      <p166:blipFill xmlns:p166="http://schemas.microsoft.com/office/powerpoint/2016/6/main">
                        <a:blip r:embed="rId5"/>
                        <a:stretch>
                          <a:fillRect/>
                        </a:stretch>
                      </p166:blipFill>
                      <p166:spPr xmlns:p166="http://schemas.microsoft.com/office/powerpoint/2016/6/main">
                        <a:xfrm>
                          <a:off x="4132580" y="2777914"/>
                          <a:ext cx="3657600" cy="2057400"/>
                        </a:xfrm>
                        <a:prstGeom prst="rect">
                          <a:avLst/>
                        </a:prstGeom>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2975CCD2-F5ED-E94A-8228-57AC74427BD9}"/>
                  </a:ext>
                </a:extLst>
              </p:cNvPr>
              <p:cNvGrpSpPr>
                <a:grpSpLocks noGrp="1" noUngrp="1" noRot="1" noChangeAspect="1" noMove="1" noResize="1"/>
              </p:cNvGrpSpPr>
              <p:nvPr/>
            </p:nvGrpSpPr>
            <p:grpSpPr>
              <a:xfrm>
                <a:off x="2032000" y="719666"/>
                <a:ext cx="8128000" cy="5418667"/>
                <a:chOff x="2032000" y="719666"/>
                <a:chExt cx="8128000" cy="5418667"/>
              </a:xfrm>
            </p:grpSpPr>
            <p:pic>
              <p:nvPicPr>
                <p:cNvPr id="18" name="Picture 18">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369820" y="1303020"/>
                  <a:ext cx="3657600" cy="2057400"/>
                </a:xfrm>
                <a:prstGeom prst="rect">
                  <a:avLst/>
                </a:prstGeom>
              </p:spPr>
            </p:pic>
            <p:pic>
              <p:nvPicPr>
                <p:cNvPr id="19" name="Picture 19">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4580" y="1303020"/>
                  <a:ext cx="3657600" cy="2057400"/>
                </a:xfrm>
                <a:prstGeom prst="rect">
                  <a:avLst/>
                </a:prstGeom>
              </p:spPr>
            </p:pic>
            <p:pic>
              <p:nvPicPr>
                <p:cNvPr id="20" name="Picture 20">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369820" y="3497580"/>
                  <a:ext cx="3657600" cy="2057400"/>
                </a:xfrm>
                <a:prstGeom prst="rect">
                  <a:avLst/>
                </a:prstGeom>
              </p:spPr>
            </p:pic>
            <p:pic>
              <p:nvPicPr>
                <p:cNvPr id="21" name="Picture 21">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4580" y="3497580"/>
                  <a:ext cx="3657600" cy="2057400"/>
                </a:xfrm>
                <a:prstGeom prst="rect">
                  <a:avLst/>
                </a:prstGeom>
              </p:spPr>
            </p:pic>
          </p:grpSp>
        </mc:Fallback>
      </mc:AlternateContent>
      <p:grpSp>
        <p:nvGrpSpPr>
          <p:cNvPr id="7" name="Group 6">
            <a:extLst>
              <a:ext uri="{FF2B5EF4-FFF2-40B4-BE49-F238E27FC236}">
                <a16:creationId xmlns:a16="http://schemas.microsoft.com/office/drawing/2014/main" id="{C908FBEF-735E-5F45-A28F-0A78CF8BF071}"/>
              </a:ext>
            </a:extLst>
          </p:cNvPr>
          <p:cNvGrpSpPr/>
          <p:nvPr/>
        </p:nvGrpSpPr>
        <p:grpSpPr>
          <a:xfrm>
            <a:off x="9664584" y="162848"/>
            <a:ext cx="2289292" cy="247491"/>
            <a:chOff x="3682883" y="5822661"/>
            <a:chExt cx="6588357" cy="712254"/>
          </a:xfrm>
        </p:grpSpPr>
        <p:grpSp>
          <p:nvGrpSpPr>
            <p:cNvPr id="8" name="Group 7">
              <a:extLst>
                <a:ext uri="{FF2B5EF4-FFF2-40B4-BE49-F238E27FC236}">
                  <a16:creationId xmlns:a16="http://schemas.microsoft.com/office/drawing/2014/main" id="{0F56A977-F931-3943-9199-64902E7E7C1B}"/>
                </a:ext>
              </a:extLst>
            </p:cNvPr>
            <p:cNvGrpSpPr/>
            <p:nvPr/>
          </p:nvGrpSpPr>
          <p:grpSpPr>
            <a:xfrm>
              <a:off x="3682883" y="5822661"/>
              <a:ext cx="6588357" cy="712254"/>
              <a:chOff x="3682883" y="5822661"/>
              <a:chExt cx="6588357" cy="712254"/>
            </a:xfrm>
            <a:solidFill>
              <a:schemeClr val="accent5"/>
            </a:solidFill>
          </p:grpSpPr>
          <p:sp>
            <p:nvSpPr>
              <p:cNvPr id="13" name="Freeform: Shape 20">
                <a:extLst>
                  <a:ext uri="{FF2B5EF4-FFF2-40B4-BE49-F238E27FC236}">
                    <a16:creationId xmlns:a16="http://schemas.microsoft.com/office/drawing/2014/main" id="{687BEDB4-7F87-9E4D-B8BA-55461AC01F68}"/>
                  </a:ext>
                </a:extLst>
              </p:cNvPr>
              <p:cNvSpPr/>
              <p:nvPr/>
            </p:nvSpPr>
            <p:spPr>
              <a:xfrm>
                <a:off x="368288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4" name="Freeform: Shape 21">
                <a:extLst>
                  <a:ext uri="{FF2B5EF4-FFF2-40B4-BE49-F238E27FC236}">
                    <a16:creationId xmlns:a16="http://schemas.microsoft.com/office/drawing/2014/main" id="{DDD3EB80-4556-6141-A143-37746B20ECB2}"/>
                  </a:ext>
                </a:extLst>
              </p:cNvPr>
              <p:cNvSpPr/>
              <p:nvPr/>
            </p:nvSpPr>
            <p:spPr>
              <a:xfrm>
                <a:off x="5285457"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22">
                <a:extLst>
                  <a:ext uri="{FF2B5EF4-FFF2-40B4-BE49-F238E27FC236}">
                    <a16:creationId xmlns:a16="http://schemas.microsoft.com/office/drawing/2014/main" id="{1CDF6408-E609-FE45-9415-3BAE0F641411}"/>
                  </a:ext>
                </a:extLst>
              </p:cNvPr>
              <p:cNvSpPr/>
              <p:nvPr/>
            </p:nvSpPr>
            <p:spPr>
              <a:xfrm>
                <a:off x="6888030"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6" name="Freeform: Shape 23">
                <a:extLst>
                  <a:ext uri="{FF2B5EF4-FFF2-40B4-BE49-F238E27FC236}">
                    <a16:creationId xmlns:a16="http://schemas.microsoft.com/office/drawing/2014/main" id="{11DD9D4E-457F-7043-A5B7-815C57A33D6C}"/>
                  </a:ext>
                </a:extLst>
              </p:cNvPr>
              <p:cNvSpPr/>
              <p:nvPr/>
            </p:nvSpPr>
            <p:spPr>
              <a:xfrm>
                <a:off x="8490603" y="5822661"/>
                <a:ext cx="1780637" cy="712254"/>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grpSp>
        <p:pic>
          <p:nvPicPr>
            <p:cNvPr id="9" name="Graphic 8" descr="Document with solid fill">
              <a:extLst>
                <a:ext uri="{FF2B5EF4-FFF2-40B4-BE49-F238E27FC236}">
                  <a16:creationId xmlns:a16="http://schemas.microsoft.com/office/drawing/2014/main" id="{E36E1DDE-4278-5844-9065-F3C0E6C1A6B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87929" y="5847794"/>
              <a:ext cx="661988" cy="661988"/>
            </a:xfrm>
            <a:prstGeom prst="rect">
              <a:avLst/>
            </a:prstGeom>
          </p:spPr>
        </p:pic>
        <p:pic>
          <p:nvPicPr>
            <p:cNvPr id="10" name="Graphic 9" descr="Network with solid fill">
              <a:extLst>
                <a:ext uri="{FF2B5EF4-FFF2-40B4-BE49-F238E27FC236}">
                  <a16:creationId xmlns:a16="http://schemas.microsoft.com/office/drawing/2014/main" id="{FE0A6727-C221-3A45-A820-398A7BA7D01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72689" y="5847794"/>
              <a:ext cx="661988" cy="661988"/>
            </a:xfrm>
            <a:prstGeom prst="rect">
              <a:avLst/>
            </a:prstGeom>
          </p:spPr>
        </p:pic>
        <p:pic>
          <p:nvPicPr>
            <p:cNvPr id="11" name="Graphic 10" descr="Research with solid fill">
              <a:extLst>
                <a:ext uri="{FF2B5EF4-FFF2-40B4-BE49-F238E27FC236}">
                  <a16:creationId xmlns:a16="http://schemas.microsoft.com/office/drawing/2014/main" id="{A6BCEAEA-48DD-0A4D-825C-DBFE30EB182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57448" y="5847794"/>
              <a:ext cx="661988" cy="661988"/>
            </a:xfrm>
            <a:prstGeom prst="rect">
              <a:avLst/>
            </a:prstGeom>
          </p:spPr>
        </p:pic>
        <p:pic>
          <p:nvPicPr>
            <p:cNvPr id="12" name="Graphic 11" descr="Teacher with solid fill">
              <a:extLst>
                <a:ext uri="{FF2B5EF4-FFF2-40B4-BE49-F238E27FC236}">
                  <a16:creationId xmlns:a16="http://schemas.microsoft.com/office/drawing/2014/main" id="{50E7C12E-AE45-E340-9E82-93BCE7D6AE6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207" y="5847794"/>
              <a:ext cx="661988" cy="661988"/>
            </a:xfrm>
            <a:prstGeom prst="rect">
              <a:avLst/>
            </a:prstGeom>
          </p:spPr>
        </p:pic>
      </p:grpSp>
    </p:spTree>
    <p:extLst>
      <p:ext uri="{BB962C8B-B14F-4D97-AF65-F5344CB8AC3E}">
        <p14:creationId xmlns:p14="http://schemas.microsoft.com/office/powerpoint/2010/main" val="27717605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luster Centers on Principle Components"/>
          <p:cNvSpPr txBox="1">
            <a:spLocks noGrp="1"/>
          </p:cNvSpPr>
          <p:nvPr>
            <p:ph type="title"/>
          </p:nvPr>
        </p:nvSpPr>
        <p:spPr>
          <a:xfrm>
            <a:off x="913794" y="609600"/>
            <a:ext cx="5146031" cy="1257300"/>
          </a:xfrm>
          <a:prstGeom prst="rect">
            <a:avLst/>
          </a:prstGeom>
        </p:spPr>
        <p:txBody>
          <a:bodyPr/>
          <a:lstStyle>
            <a:lvl1pPr defTabSz="402336">
              <a:defRPr sz="4048">
                <a:effectLst>
                  <a:outerShdw blurRad="11176" dist="22352" dir="14640000" rotWithShape="0">
                    <a:srgbClr val="000000">
                      <a:alpha val="30000"/>
                    </a:srgbClr>
                  </a:outerShdw>
                </a:effectLst>
              </a:defRPr>
            </a:lvl1pPr>
          </a:lstStyle>
          <a:p>
            <a:r>
              <a:t>Cluster Centers on Principle Components</a:t>
            </a:r>
          </a:p>
        </p:txBody>
      </p:sp>
      <p:sp>
        <p:nvSpPr>
          <p:cNvPr id="393" name="Visualizing cluster centers on 2 principle components…"/>
          <p:cNvSpPr txBox="1">
            <a:spLocks noGrp="1"/>
          </p:cNvSpPr>
          <p:nvPr>
            <p:ph type="body" sz="half" idx="1"/>
          </p:nvPr>
        </p:nvSpPr>
        <p:spPr>
          <a:xfrm>
            <a:off x="913794" y="2076449"/>
            <a:ext cx="5146031" cy="3714750"/>
          </a:xfrm>
          <a:prstGeom prst="rect">
            <a:avLst/>
          </a:prstGeom>
        </p:spPr>
        <p:txBody>
          <a:bodyPr/>
          <a:lstStyle/>
          <a:p>
            <a:pPr marL="325754" indent="-290699" defTabSz="434340">
              <a:spcBef>
                <a:spcPts val="500"/>
              </a:spcBef>
              <a:defRPr sz="2185">
                <a:effectLst>
                  <a:outerShdw blurRad="12065" dist="24130" dir="14640000" rotWithShape="0">
                    <a:srgbClr val="000000">
                      <a:alpha val="30000"/>
                    </a:srgbClr>
                  </a:outerShdw>
                </a:effectLst>
              </a:defRPr>
            </a:pPr>
            <a:r>
              <a:rPr dirty="0"/>
              <a:t>Visualizing cluster centers on 2 principle components</a:t>
            </a:r>
            <a:r>
              <a:rPr lang="en-US" dirty="0"/>
              <a:t>.</a:t>
            </a:r>
            <a:endParaRPr dirty="0"/>
          </a:p>
          <a:p>
            <a:pPr marL="325754" indent="-290699" defTabSz="434340">
              <a:spcBef>
                <a:spcPts val="500"/>
              </a:spcBef>
              <a:defRPr sz="2185">
                <a:effectLst>
                  <a:outerShdw blurRad="12065" dist="24130" dir="14640000" rotWithShape="0">
                    <a:srgbClr val="000000">
                      <a:alpha val="30000"/>
                    </a:srgbClr>
                  </a:outerShdw>
                </a:effectLst>
              </a:defRPr>
            </a:pPr>
            <a:r>
              <a:rPr dirty="0"/>
              <a:t>‘All Mountain’ category completely overlapped between ‘Trail’ and ‘</a:t>
            </a:r>
            <a:r>
              <a:rPr dirty="0" err="1"/>
              <a:t>Enduro</a:t>
            </a:r>
            <a:r>
              <a:rPr dirty="0"/>
              <a:t>’</a:t>
            </a:r>
            <a:r>
              <a:rPr lang="en-US" dirty="0"/>
              <a:t>.</a:t>
            </a:r>
            <a:endParaRPr dirty="0"/>
          </a:p>
          <a:p>
            <a:pPr marL="325754" indent="-290699" defTabSz="434340">
              <a:spcBef>
                <a:spcPts val="500"/>
              </a:spcBef>
              <a:defRPr sz="2185">
                <a:effectLst>
                  <a:outerShdw blurRad="12065" dist="24130" dir="14640000" rotWithShape="0">
                    <a:srgbClr val="000000">
                      <a:alpha val="30000"/>
                    </a:srgbClr>
                  </a:outerShdw>
                </a:effectLst>
              </a:defRPr>
            </a:pPr>
            <a:r>
              <a:rPr dirty="0"/>
              <a:t>Bottom two points are Nine brand bikes, which recommended size Medium, thus resulting in lower Reach measurements, which from above we see is a large factor in PC2</a:t>
            </a:r>
            <a:r>
              <a:rPr lang="en-US" dirty="0"/>
              <a:t>.</a:t>
            </a:r>
            <a:endParaRPr dirty="0"/>
          </a:p>
        </p:txBody>
      </p:sp>
      <p:pic>
        <p:nvPicPr>
          <p:cNvPr id="394" name="PCA_clusters.jpg" descr="PCA_clusters.jpg"/>
          <p:cNvPicPr>
            <a:picLocks noChangeAspect="1"/>
          </p:cNvPicPr>
          <p:nvPr/>
        </p:nvPicPr>
        <p:blipFill>
          <a:blip r:embed="rId2"/>
          <a:srcRect t="7413" r="3719" b="1823"/>
          <a:stretch>
            <a:fillRect/>
          </a:stretch>
        </p:blipFill>
        <p:spPr>
          <a:xfrm>
            <a:off x="6452878" y="940062"/>
            <a:ext cx="5146031" cy="4851137"/>
          </a:xfrm>
          <a:prstGeom prst="rect">
            <a:avLst/>
          </a:prstGeom>
          <a:ln w="12700">
            <a:miter lim="400000"/>
          </a:ln>
        </p:spPr>
      </p:pic>
      <p:sp>
        <p:nvSpPr>
          <p:cNvPr id="2" name="Slide Number Placeholder 1">
            <a:extLst>
              <a:ext uri="{FF2B5EF4-FFF2-40B4-BE49-F238E27FC236}">
                <a16:creationId xmlns:a16="http://schemas.microsoft.com/office/drawing/2014/main" id="{5B9300CB-F565-C74A-8AD2-99F3D4B01D9E}"/>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Freeform: Shape 6">
            <a:extLst>
              <a:ext uri="{FF2B5EF4-FFF2-40B4-BE49-F238E27FC236}">
                <a16:creationId xmlns:a16="http://schemas.microsoft.com/office/drawing/2014/main" id="{D69F8414-0E73-1440-A9DD-6B388C4CE6AF}"/>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2B885FEB-A230-7446-ACD0-6EF79F1E1F6B}"/>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8">
            <a:extLst>
              <a:ext uri="{FF2B5EF4-FFF2-40B4-BE49-F238E27FC236}">
                <a16:creationId xmlns:a16="http://schemas.microsoft.com/office/drawing/2014/main" id="{13868E1F-C28A-9D43-8B34-75F42C04306F}"/>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9">
            <a:extLst>
              <a:ext uri="{FF2B5EF4-FFF2-40B4-BE49-F238E27FC236}">
                <a16:creationId xmlns:a16="http://schemas.microsoft.com/office/drawing/2014/main" id="{04D61097-0BA1-8F49-A88E-39D2B01B6B0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48BB31D0-066F-7A4F-B700-28C36B2D376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FA8356E9-D370-B64F-8C0B-7CAA17704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2F0558C7-EA5C-AF47-B3F7-AE19FFFC55A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C4C07122-5168-8C4D-A56A-AF6A8CB9D0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A79E-5FC0-4309-8C40-8B03AD46480A}"/>
              </a:ext>
            </a:extLst>
          </p:cNvPr>
          <p:cNvSpPr>
            <a:spLocks noGrp="1"/>
          </p:cNvSpPr>
          <p:nvPr>
            <p:ph type="title"/>
          </p:nvPr>
        </p:nvSpPr>
        <p:spPr/>
        <p:txBody>
          <a:bodyPr/>
          <a:lstStyle/>
          <a:p>
            <a:r>
              <a:rPr lang="en-US" dirty="0"/>
              <a:t>Gaussian Mixture Models (GMM)</a:t>
            </a:r>
          </a:p>
        </p:txBody>
      </p:sp>
      <p:sp>
        <p:nvSpPr>
          <p:cNvPr id="6" name="Text Placeholder 5">
            <a:extLst>
              <a:ext uri="{FF2B5EF4-FFF2-40B4-BE49-F238E27FC236}">
                <a16:creationId xmlns:a16="http://schemas.microsoft.com/office/drawing/2014/main" id="{AED92F8F-E670-4EEF-8E72-6BB147021CD6}"/>
              </a:ext>
            </a:extLst>
          </p:cNvPr>
          <p:cNvSpPr>
            <a:spLocks noGrp="1"/>
          </p:cNvSpPr>
          <p:nvPr>
            <p:ph type="body" sz="quarter" idx="21"/>
          </p:nvPr>
        </p:nvSpPr>
        <p:spPr>
          <a:xfrm>
            <a:off x="913793" y="2025650"/>
            <a:ext cx="3706890" cy="4029391"/>
          </a:xfrm>
        </p:spPr>
        <p:txBody>
          <a:bodyPr>
            <a:normAutofit/>
          </a:bodyPr>
          <a:lstStyle/>
          <a:p>
            <a:pPr marL="36901" indent="0">
              <a:buNone/>
            </a:pPr>
            <a:r>
              <a:rPr lang="en-US" sz="1800" dirty="0"/>
              <a:t>In this section, we’ll take a more probabilistic model to our clustering. That is, we’ll use a </a:t>
            </a:r>
            <a:r>
              <a:rPr lang="en-US" sz="1800" dirty="0" err="1"/>
              <a:t>Guassian</a:t>
            </a:r>
            <a:r>
              <a:rPr lang="en-US" sz="1800" dirty="0"/>
              <a:t> Mixture Model (GMM) to build out normally distributed subgroupings within our mountain bike dataset, where the densities of each of the subgroupings represents a probability that a bike belongs to that subgrouping. Unlike K-Means, which is a more centroid-based clustering method, </a:t>
            </a:r>
            <a:r>
              <a:rPr lang="en-US" sz="1800" b="1" dirty="0"/>
              <a:t>GMM is more of a distribution-based clustering method</a:t>
            </a:r>
            <a:r>
              <a:rPr lang="en-US" sz="1800" dirty="0"/>
              <a:t>.</a:t>
            </a:r>
          </a:p>
        </p:txBody>
      </p:sp>
      <p:sp>
        <p:nvSpPr>
          <p:cNvPr id="4" name="Slide Number Placeholder 3">
            <a:extLst>
              <a:ext uri="{FF2B5EF4-FFF2-40B4-BE49-F238E27FC236}">
                <a16:creationId xmlns:a16="http://schemas.microsoft.com/office/drawing/2014/main" id="{D9571A37-6EE1-4404-97BD-05DC5FD327BB}"/>
              </a:ext>
            </a:extLst>
          </p:cNvPr>
          <p:cNvSpPr>
            <a:spLocks noGrp="1"/>
          </p:cNvSpPr>
          <p:nvPr>
            <p:ph type="sldNum" sz="quarter" idx="2"/>
          </p:nvPr>
        </p:nvSpPr>
        <p:spPr/>
        <p:txBody>
          <a:bodyPr/>
          <a:lstStyle/>
          <a:p>
            <a:fld id="{86CB4B4D-7CA3-9044-876B-883B54F8677D}" type="slidenum">
              <a:rPr lang="en-US" smtClean="0"/>
              <a:t>21</a:t>
            </a:fld>
            <a:endParaRPr lang="en-US"/>
          </a:p>
        </p:txBody>
      </p:sp>
      <p:pic>
        <p:nvPicPr>
          <p:cNvPr id="5122" name="Picture 2" descr="An Example of Probabilistic Machine Learning">
            <a:extLst>
              <a:ext uri="{FF2B5EF4-FFF2-40B4-BE49-F238E27FC236}">
                <a16:creationId xmlns:a16="http://schemas.microsoft.com/office/drawing/2014/main" id="{59E44867-3718-4A79-A24A-ADAC87F41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672" y="2130623"/>
            <a:ext cx="5674043" cy="3546277"/>
          </a:xfrm>
          <a:prstGeom prst="rect">
            <a:avLst/>
          </a:prstGeom>
          <a:noFill/>
          <a:ln>
            <a:solidFill>
              <a:srgbClr val="595959"/>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ight Brace 6">
            <a:extLst>
              <a:ext uri="{FF2B5EF4-FFF2-40B4-BE49-F238E27FC236}">
                <a16:creationId xmlns:a16="http://schemas.microsoft.com/office/drawing/2014/main" id="{0743EA61-01EF-4BED-AF74-66BC7ECA47D0}"/>
              </a:ext>
            </a:extLst>
          </p:cNvPr>
          <p:cNvSpPr/>
          <p:nvPr/>
        </p:nvSpPr>
        <p:spPr>
          <a:xfrm rot="5400000">
            <a:off x="6670661" y="5093466"/>
            <a:ext cx="506552" cy="933450"/>
          </a:xfrm>
          <a:prstGeom prst="rightBrace">
            <a:avLst/>
          </a:prstGeom>
          <a:noFill/>
          <a:ln w="15875" cap="rnd">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 name="Right Brace 8">
            <a:extLst>
              <a:ext uri="{FF2B5EF4-FFF2-40B4-BE49-F238E27FC236}">
                <a16:creationId xmlns:a16="http://schemas.microsoft.com/office/drawing/2014/main" id="{79CF606B-950A-45B1-B39D-67421B50C1FB}"/>
              </a:ext>
            </a:extLst>
          </p:cNvPr>
          <p:cNvSpPr/>
          <p:nvPr/>
        </p:nvSpPr>
        <p:spPr>
          <a:xfrm rot="5400000">
            <a:off x="7612527" y="5093465"/>
            <a:ext cx="506550" cy="933450"/>
          </a:xfrm>
          <a:prstGeom prst="rightBrace">
            <a:avLst/>
          </a:prstGeom>
          <a:noFill/>
          <a:ln w="15875" cap="rnd">
            <a:solidFill>
              <a:srgbClr val="47A347"/>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Brace 9">
            <a:extLst>
              <a:ext uri="{FF2B5EF4-FFF2-40B4-BE49-F238E27FC236}">
                <a16:creationId xmlns:a16="http://schemas.microsoft.com/office/drawing/2014/main" id="{EF0A3F17-3F1A-466D-BFBC-5AD5A79E88BD}"/>
              </a:ext>
            </a:extLst>
          </p:cNvPr>
          <p:cNvSpPr/>
          <p:nvPr/>
        </p:nvSpPr>
        <p:spPr>
          <a:xfrm rot="5400000">
            <a:off x="8915518" y="4723926"/>
            <a:ext cx="506551" cy="1672532"/>
          </a:xfrm>
          <a:prstGeom prst="rightBrace">
            <a:avLst/>
          </a:prstGeom>
          <a:noFill/>
          <a:ln w="15875" cap="rnd">
            <a:solidFill>
              <a:srgbClr val="0000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Rectangle: Rounded Corners 7">
            <a:extLst>
              <a:ext uri="{FF2B5EF4-FFF2-40B4-BE49-F238E27FC236}">
                <a16:creationId xmlns:a16="http://schemas.microsoft.com/office/drawing/2014/main" id="{BCC9A0A1-E0E4-4BFD-9DA0-5A1FA111AE13}"/>
              </a:ext>
            </a:extLst>
          </p:cNvPr>
          <p:cNvSpPr/>
          <p:nvPr/>
        </p:nvSpPr>
        <p:spPr>
          <a:xfrm>
            <a:off x="6498753" y="5851564"/>
            <a:ext cx="850369" cy="340517"/>
          </a:xfrm>
          <a:prstGeom prst="roundRect">
            <a:avLst/>
          </a:prstGeom>
          <a:solidFill>
            <a:srgbClr val="FF9999">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Enduro</a:t>
            </a:r>
          </a:p>
        </p:txBody>
      </p:sp>
      <p:sp>
        <p:nvSpPr>
          <p:cNvPr id="12" name="Rectangle: Rounded Corners 11">
            <a:extLst>
              <a:ext uri="{FF2B5EF4-FFF2-40B4-BE49-F238E27FC236}">
                <a16:creationId xmlns:a16="http://schemas.microsoft.com/office/drawing/2014/main" id="{CF533B4D-D759-4A82-9F9E-BF2F02AA0200}"/>
              </a:ext>
            </a:extLst>
          </p:cNvPr>
          <p:cNvSpPr/>
          <p:nvPr/>
        </p:nvSpPr>
        <p:spPr>
          <a:xfrm>
            <a:off x="7399077" y="5851564"/>
            <a:ext cx="933451" cy="340517"/>
          </a:xfrm>
          <a:prstGeom prst="roundRect">
            <a:avLst/>
          </a:prstGeom>
          <a:solidFill>
            <a:srgbClr val="CCFFCC">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XC</a:t>
            </a:r>
          </a:p>
        </p:txBody>
      </p:sp>
      <p:sp>
        <p:nvSpPr>
          <p:cNvPr id="13" name="Rectangle: Rounded Corners 12">
            <a:extLst>
              <a:ext uri="{FF2B5EF4-FFF2-40B4-BE49-F238E27FC236}">
                <a16:creationId xmlns:a16="http://schemas.microsoft.com/office/drawing/2014/main" id="{EA4996A7-01F0-4ADF-9CCC-271B24A47EE1}"/>
              </a:ext>
            </a:extLst>
          </p:cNvPr>
          <p:cNvSpPr/>
          <p:nvPr/>
        </p:nvSpPr>
        <p:spPr>
          <a:xfrm>
            <a:off x="8367586" y="5851564"/>
            <a:ext cx="1602413" cy="340517"/>
          </a:xfrm>
          <a:prstGeom prst="roundRect">
            <a:avLst/>
          </a:prstGeom>
          <a:solidFill>
            <a:srgbClr val="CCECFF">
              <a:alpha val="80000"/>
            </a:srgbClr>
          </a:solidFill>
          <a:ln w="15875" cap="rnd">
            <a:noFill/>
            <a:prstDash val="solid"/>
            <a:round/>
          </a:ln>
          <a:effectLst>
            <a:outerShdw blurRad="63500" dist="25400" dir="5400000" rotWithShape="0">
              <a:srgbClr val="000000">
                <a:alpha val="6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Goudy Old Style"/>
                <a:ea typeface="Goudy Old Style"/>
                <a:cs typeface="Goudy Old Style"/>
                <a:sym typeface="Goudy Old Style"/>
              </a:rPr>
              <a:t>All-Mountain</a:t>
            </a:r>
          </a:p>
        </p:txBody>
      </p:sp>
      <p:sp>
        <p:nvSpPr>
          <p:cNvPr id="11" name="TextBox 10">
            <a:extLst>
              <a:ext uri="{FF2B5EF4-FFF2-40B4-BE49-F238E27FC236}">
                <a16:creationId xmlns:a16="http://schemas.microsoft.com/office/drawing/2014/main" id="{8489C8FE-C2A4-485D-9C2F-AF1BE00A06B9}"/>
              </a:ext>
            </a:extLst>
          </p:cNvPr>
          <p:cNvSpPr txBox="1"/>
          <p:nvPr/>
        </p:nvSpPr>
        <p:spPr>
          <a:xfrm>
            <a:off x="6012180" y="2217420"/>
            <a:ext cx="354840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Goudy Old Style"/>
                <a:ea typeface="Goudy Old Style"/>
                <a:cs typeface="Goudy Old Style"/>
                <a:sym typeface="Goudy Old Style"/>
              </a:rPr>
              <a:t>Theoretical GMM of MTB Categories</a:t>
            </a:r>
          </a:p>
        </p:txBody>
      </p:sp>
      <p:sp>
        <p:nvSpPr>
          <p:cNvPr id="14" name="Freeform: Shape 6">
            <a:extLst>
              <a:ext uri="{FF2B5EF4-FFF2-40B4-BE49-F238E27FC236}">
                <a16:creationId xmlns:a16="http://schemas.microsoft.com/office/drawing/2014/main" id="{FFCE8762-5088-3445-AB8C-63D8D1318A3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7">
            <a:extLst>
              <a:ext uri="{FF2B5EF4-FFF2-40B4-BE49-F238E27FC236}">
                <a16:creationId xmlns:a16="http://schemas.microsoft.com/office/drawing/2014/main" id="{7EB72A11-8C28-AF45-8051-9D0367296EB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6" name="Freeform: Shape 8">
            <a:extLst>
              <a:ext uri="{FF2B5EF4-FFF2-40B4-BE49-F238E27FC236}">
                <a16:creationId xmlns:a16="http://schemas.microsoft.com/office/drawing/2014/main" id="{BBA39FA0-DE24-2D44-A927-BC020265D6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7" name="Freeform: Shape 9">
            <a:extLst>
              <a:ext uri="{FF2B5EF4-FFF2-40B4-BE49-F238E27FC236}">
                <a16:creationId xmlns:a16="http://schemas.microsoft.com/office/drawing/2014/main" id="{8F6D6AE8-EC01-BB4F-BFF4-9667FCB2CC3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8" name="Graphic 17" descr="Document with solid fill">
            <a:extLst>
              <a:ext uri="{FF2B5EF4-FFF2-40B4-BE49-F238E27FC236}">
                <a16:creationId xmlns:a16="http://schemas.microsoft.com/office/drawing/2014/main" id="{868B43ED-13C1-1F46-92CE-B1C3C7576C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9" name="Graphic 18" descr="Network with solid fill">
            <a:extLst>
              <a:ext uri="{FF2B5EF4-FFF2-40B4-BE49-F238E27FC236}">
                <a16:creationId xmlns:a16="http://schemas.microsoft.com/office/drawing/2014/main" id="{04C69E31-45A1-7444-9451-FF3EAC1E0D3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20" name="Graphic 19" descr="Research with solid fill">
            <a:extLst>
              <a:ext uri="{FF2B5EF4-FFF2-40B4-BE49-F238E27FC236}">
                <a16:creationId xmlns:a16="http://schemas.microsoft.com/office/drawing/2014/main" id="{5DC57C6F-0AE5-3941-B006-5F9A28BFA99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21" name="Graphic 20" descr="Teacher with solid fill">
            <a:extLst>
              <a:ext uri="{FF2B5EF4-FFF2-40B4-BE49-F238E27FC236}">
                <a16:creationId xmlns:a16="http://schemas.microsoft.com/office/drawing/2014/main" id="{B5845E6F-3327-8542-85D9-071DB9BD07B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40129642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A79E-5FC0-4309-8C40-8B03AD46480A}"/>
              </a:ext>
            </a:extLst>
          </p:cNvPr>
          <p:cNvSpPr>
            <a:spLocks noGrp="1"/>
          </p:cNvSpPr>
          <p:nvPr>
            <p:ph type="title"/>
          </p:nvPr>
        </p:nvSpPr>
        <p:spPr/>
        <p:txBody>
          <a:bodyPr/>
          <a:lstStyle/>
          <a:p>
            <a:r>
              <a:rPr lang="en-US" dirty="0"/>
              <a:t>Gaussian Mixture Models (GMM)</a:t>
            </a:r>
          </a:p>
        </p:txBody>
      </p:sp>
      <p:sp>
        <p:nvSpPr>
          <p:cNvPr id="6" name="Text Placeholder 5">
            <a:extLst>
              <a:ext uri="{FF2B5EF4-FFF2-40B4-BE49-F238E27FC236}">
                <a16:creationId xmlns:a16="http://schemas.microsoft.com/office/drawing/2014/main" id="{AED92F8F-E670-4EEF-8E72-6BB147021CD6}"/>
              </a:ext>
            </a:extLst>
          </p:cNvPr>
          <p:cNvSpPr>
            <a:spLocks noGrp="1"/>
          </p:cNvSpPr>
          <p:nvPr>
            <p:ph type="body" sz="quarter" idx="21"/>
          </p:nvPr>
        </p:nvSpPr>
        <p:spPr>
          <a:xfrm>
            <a:off x="913793" y="2025650"/>
            <a:ext cx="3706890" cy="4029391"/>
          </a:xfrm>
        </p:spPr>
        <p:txBody>
          <a:bodyPr>
            <a:normAutofit/>
          </a:bodyPr>
          <a:lstStyle/>
          <a:p>
            <a:pPr marL="36901" indent="0">
              <a:buNone/>
            </a:pPr>
            <a:r>
              <a:rPr lang="en-US" sz="1800" dirty="0"/>
              <a:t>In this section, we’ll take a more probabilistic model to our clustering. That is, we’ll use a </a:t>
            </a:r>
            <a:r>
              <a:rPr lang="en-US" sz="1800" dirty="0" err="1"/>
              <a:t>Guassian</a:t>
            </a:r>
            <a:r>
              <a:rPr lang="en-US" sz="1800" dirty="0"/>
              <a:t> Mixture Model (GMM) to build out normally distributed subgroupings within our mountain bike dataset, where the densities of each of the subgroupings represents a probability that a bike belongs to that subgrouping. Unlike K-Means, which is a more centroid-based clustering method, </a:t>
            </a:r>
            <a:r>
              <a:rPr lang="en-US" sz="1800" b="1" dirty="0"/>
              <a:t>GMM is more of a distribution-based clustering method</a:t>
            </a:r>
            <a:r>
              <a:rPr lang="en-US" sz="1800" dirty="0"/>
              <a:t>.</a:t>
            </a:r>
          </a:p>
        </p:txBody>
      </p:sp>
      <p:sp>
        <p:nvSpPr>
          <p:cNvPr id="4" name="Slide Number Placeholder 3">
            <a:extLst>
              <a:ext uri="{FF2B5EF4-FFF2-40B4-BE49-F238E27FC236}">
                <a16:creationId xmlns:a16="http://schemas.microsoft.com/office/drawing/2014/main" id="{D9571A37-6EE1-4404-97BD-05DC5FD327BB}"/>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14" name="Freeform: Shape 6">
            <a:extLst>
              <a:ext uri="{FF2B5EF4-FFF2-40B4-BE49-F238E27FC236}">
                <a16:creationId xmlns:a16="http://schemas.microsoft.com/office/drawing/2014/main" id="{FFCE8762-5088-3445-AB8C-63D8D1318A3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5" name="Freeform: Shape 7">
            <a:extLst>
              <a:ext uri="{FF2B5EF4-FFF2-40B4-BE49-F238E27FC236}">
                <a16:creationId xmlns:a16="http://schemas.microsoft.com/office/drawing/2014/main" id="{7EB72A11-8C28-AF45-8051-9D0367296EB8}"/>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6" name="Freeform: Shape 8">
            <a:extLst>
              <a:ext uri="{FF2B5EF4-FFF2-40B4-BE49-F238E27FC236}">
                <a16:creationId xmlns:a16="http://schemas.microsoft.com/office/drawing/2014/main" id="{BBA39FA0-DE24-2D44-A927-BC020265D6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7" name="Freeform: Shape 9">
            <a:extLst>
              <a:ext uri="{FF2B5EF4-FFF2-40B4-BE49-F238E27FC236}">
                <a16:creationId xmlns:a16="http://schemas.microsoft.com/office/drawing/2014/main" id="{8F6D6AE8-EC01-BB4F-BFF4-9667FCB2CC3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8" name="Graphic 17" descr="Document with solid fill">
            <a:extLst>
              <a:ext uri="{FF2B5EF4-FFF2-40B4-BE49-F238E27FC236}">
                <a16:creationId xmlns:a16="http://schemas.microsoft.com/office/drawing/2014/main" id="{868B43ED-13C1-1F46-92CE-B1C3C7576C2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9" name="Graphic 18" descr="Network with solid fill">
            <a:extLst>
              <a:ext uri="{FF2B5EF4-FFF2-40B4-BE49-F238E27FC236}">
                <a16:creationId xmlns:a16="http://schemas.microsoft.com/office/drawing/2014/main" id="{04C69E31-45A1-7444-9451-FF3EAC1E0D3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20" name="Graphic 19" descr="Research with solid fill">
            <a:extLst>
              <a:ext uri="{FF2B5EF4-FFF2-40B4-BE49-F238E27FC236}">
                <a16:creationId xmlns:a16="http://schemas.microsoft.com/office/drawing/2014/main" id="{5DC57C6F-0AE5-3941-B006-5F9A28BFA99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21" name="Graphic 20" descr="Teacher with solid fill">
            <a:extLst>
              <a:ext uri="{FF2B5EF4-FFF2-40B4-BE49-F238E27FC236}">
                <a16:creationId xmlns:a16="http://schemas.microsoft.com/office/drawing/2014/main" id="{B5845E6F-3327-8542-85D9-071DB9BD07B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
        <p:nvSpPr>
          <p:cNvPr id="22" name="TextBox 21">
            <a:extLst>
              <a:ext uri="{FF2B5EF4-FFF2-40B4-BE49-F238E27FC236}">
                <a16:creationId xmlns:a16="http://schemas.microsoft.com/office/drawing/2014/main" id="{16226C6F-60A3-3C49-B2F2-3F1FD03186B2}"/>
              </a:ext>
            </a:extLst>
          </p:cNvPr>
          <p:cNvSpPr txBox="1"/>
          <p:nvPr/>
        </p:nvSpPr>
        <p:spPr>
          <a:xfrm>
            <a:off x="5329805" y="2474224"/>
            <a:ext cx="5448489" cy="3439239"/>
          </a:xfrm>
          <a:prstGeom prst="roundRect">
            <a:avLst/>
          </a:prstGeom>
          <a:solidFill>
            <a:srgbClr val="F4EDD8"/>
          </a:solidFill>
          <a:ln w="12700" cap="flat">
            <a:solidFill>
              <a:schemeClr val="accent5">
                <a:lumMod val="60000"/>
                <a:lumOff val="40000"/>
              </a:schemeClr>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wrap="square">
            <a:spAutoFit/>
          </a:bodyPr>
          <a:lstStyle/>
          <a:p>
            <a:pPr marL="36901" indent="0" algn="ctr">
              <a:buNone/>
            </a:pPr>
            <a:r>
              <a:rPr lang="en-US" sz="2800" b="1" dirty="0">
                <a:solidFill>
                  <a:schemeClr val="accent5">
                    <a:lumMod val="50000"/>
                  </a:schemeClr>
                </a:solidFill>
              </a:rPr>
              <a:t>Findings: </a:t>
            </a:r>
          </a:p>
          <a:p>
            <a:pPr marL="36901" indent="0">
              <a:buNone/>
            </a:pPr>
            <a:r>
              <a:rPr lang="en-US" sz="2400" dirty="0">
                <a:solidFill>
                  <a:schemeClr val="accent5">
                    <a:lumMod val="75000"/>
                  </a:schemeClr>
                </a:solidFill>
              </a:rPr>
              <a:t>After running a few different flavors of GMM in R, we were </a:t>
            </a:r>
            <a:r>
              <a:rPr lang="en-US" sz="2400" b="1" dirty="0">
                <a:solidFill>
                  <a:schemeClr val="accent5">
                    <a:lumMod val="75000"/>
                  </a:schemeClr>
                </a:solidFill>
              </a:rPr>
              <a:t>unable to find more than one distinct cluster </a:t>
            </a:r>
            <a:r>
              <a:rPr lang="en-US" sz="2400" dirty="0">
                <a:solidFill>
                  <a:schemeClr val="accent5">
                    <a:lumMod val="75000"/>
                  </a:schemeClr>
                </a:solidFill>
              </a:rPr>
              <a:t>for the data, lending support to our hypothesis that the differentials between mountain bikes is more on a spectrum than grouped into specific categories.</a:t>
            </a:r>
          </a:p>
        </p:txBody>
      </p:sp>
    </p:spTree>
    <p:extLst>
      <p:ext uri="{BB962C8B-B14F-4D97-AF65-F5344CB8AC3E}">
        <p14:creationId xmlns:p14="http://schemas.microsoft.com/office/powerpoint/2010/main" val="329496042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upervised Learning"/>
          <p:cNvSpPr txBox="1">
            <a:spLocks noGrp="1"/>
          </p:cNvSpPr>
          <p:nvPr>
            <p:ph type="title"/>
          </p:nvPr>
        </p:nvSpPr>
        <p:spPr>
          <a:prstGeom prst="rect">
            <a:avLst/>
          </a:prstGeom>
        </p:spPr>
        <p:txBody>
          <a:bodyPr/>
          <a:lstStyle/>
          <a:p>
            <a:r>
              <a:t>Supervised Learning</a:t>
            </a:r>
          </a:p>
        </p:txBody>
      </p:sp>
      <p:sp>
        <p:nvSpPr>
          <p:cNvPr id="400" name="If we treat each bike label as truth, then we can model this as a supervised learning problem.…"/>
          <p:cNvSpPr txBox="1">
            <a:spLocks noGrp="1"/>
          </p:cNvSpPr>
          <p:nvPr>
            <p:ph type="body" sz="half" idx="1"/>
          </p:nvPr>
        </p:nvSpPr>
        <p:spPr>
          <a:xfrm>
            <a:off x="913794" y="2076449"/>
            <a:ext cx="4834003" cy="3714750"/>
          </a:xfrm>
          <a:prstGeom prst="rect">
            <a:avLst/>
          </a:prstGeom>
        </p:spPr>
        <p:txBody>
          <a:bodyPr/>
          <a:lstStyle/>
          <a:p>
            <a:r>
              <a:rPr dirty="0"/>
              <a:t>If we treat each bike label as truth, then we can model this as a supervised learning problem.</a:t>
            </a:r>
          </a:p>
          <a:p>
            <a:r>
              <a:rPr dirty="0"/>
              <a:t>‘All Mountain’ Category combined with ‘</a:t>
            </a:r>
            <a:r>
              <a:rPr dirty="0" err="1"/>
              <a:t>Enduro</a:t>
            </a:r>
            <a:r>
              <a:rPr dirty="0"/>
              <a:t>’ due to similarities in initial PCA plot.</a:t>
            </a:r>
          </a:p>
        </p:txBody>
      </p:sp>
      <p:pic>
        <p:nvPicPr>
          <p:cNvPr id="401" name="roughSVM.jpg" descr="roughSVM.jpg"/>
          <p:cNvPicPr>
            <a:picLocks noChangeAspect="1"/>
          </p:cNvPicPr>
          <p:nvPr/>
        </p:nvPicPr>
        <p:blipFill>
          <a:blip r:embed="rId2"/>
          <a:srcRect t="4957" r="4756" b="2571"/>
          <a:stretch>
            <a:fillRect/>
          </a:stretch>
        </p:blipFill>
        <p:spPr>
          <a:xfrm>
            <a:off x="5920396" y="1115218"/>
            <a:ext cx="5806053" cy="5637040"/>
          </a:xfrm>
          <a:prstGeom prst="rect">
            <a:avLst/>
          </a:prstGeom>
          <a:ln w="12700">
            <a:miter lim="400000"/>
          </a:ln>
        </p:spPr>
      </p:pic>
      <p:sp>
        <p:nvSpPr>
          <p:cNvPr id="2" name="Slide Number Placeholder 1">
            <a:extLst>
              <a:ext uri="{FF2B5EF4-FFF2-40B4-BE49-F238E27FC236}">
                <a16:creationId xmlns:a16="http://schemas.microsoft.com/office/drawing/2014/main" id="{469835BD-B8E0-DF41-827B-EFEF6A7BF554}"/>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6" name="Freeform: Shape 6">
            <a:extLst>
              <a:ext uri="{FF2B5EF4-FFF2-40B4-BE49-F238E27FC236}">
                <a16:creationId xmlns:a16="http://schemas.microsoft.com/office/drawing/2014/main" id="{019E7702-B2EE-8E4F-8332-5F8AAA37FB8D}"/>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AEBC9F9B-6A89-E449-A989-A2F9218B66A4}"/>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8">
            <a:extLst>
              <a:ext uri="{FF2B5EF4-FFF2-40B4-BE49-F238E27FC236}">
                <a16:creationId xmlns:a16="http://schemas.microsoft.com/office/drawing/2014/main" id="{DF4838A2-D99F-4640-993C-9F26402BA5A8}"/>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9">
            <a:extLst>
              <a:ext uri="{FF2B5EF4-FFF2-40B4-BE49-F238E27FC236}">
                <a16:creationId xmlns:a16="http://schemas.microsoft.com/office/drawing/2014/main" id="{C7D9BA72-B803-6E46-8FF5-A1E6930CDAC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A9CF68F5-7A66-3147-8CCB-4FA84088E9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06C9F431-76E3-E34D-B802-A83E351B4B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52E0DB0B-5E59-424D-8455-EBFC12440F1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76B2EA84-4A20-B349-8D29-18976624075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upervised Learning…"/>
          <p:cNvSpPr txBox="1">
            <a:spLocks noGrp="1"/>
          </p:cNvSpPr>
          <p:nvPr>
            <p:ph type="title"/>
          </p:nvPr>
        </p:nvSpPr>
        <p:spPr>
          <a:prstGeom prst="rect">
            <a:avLst/>
          </a:prstGeom>
        </p:spPr>
        <p:txBody>
          <a:bodyPr/>
          <a:lstStyle/>
          <a:p>
            <a:pPr defTabSz="443484">
              <a:defRPr sz="4462">
                <a:effectLst>
                  <a:outerShdw blurRad="12319" dist="24638" dir="14640000" rotWithShape="0">
                    <a:srgbClr val="000000">
                      <a:alpha val="30000"/>
                    </a:srgbClr>
                  </a:outerShdw>
                </a:effectLst>
              </a:defRPr>
            </a:pPr>
            <a:r>
              <a:t>Supervised Learning</a:t>
            </a:r>
          </a:p>
          <a:p>
            <a:pPr defTabSz="443484">
              <a:defRPr sz="3686">
                <a:effectLst>
                  <a:outerShdw blurRad="12319" dist="24638" dir="14640000" rotWithShape="0">
                    <a:srgbClr val="000000">
                      <a:alpha val="30000"/>
                    </a:srgbClr>
                  </a:outerShdw>
                </a:effectLst>
              </a:defRPr>
            </a:pPr>
            <a:r>
              <a:t>Support Vector Machine</a:t>
            </a:r>
          </a:p>
        </p:txBody>
      </p:sp>
      <p:sp>
        <p:nvSpPr>
          <p:cNvPr id="404" name="60% accuracy when treating down country as separate category…"/>
          <p:cNvSpPr txBox="1">
            <a:spLocks noGrp="1"/>
          </p:cNvSpPr>
          <p:nvPr>
            <p:ph type="body" idx="1"/>
          </p:nvPr>
        </p:nvSpPr>
        <p:spPr>
          <a:prstGeom prst="rect">
            <a:avLst/>
          </a:prstGeom>
        </p:spPr>
        <p:txBody>
          <a:bodyPr/>
          <a:lstStyle/>
          <a:p>
            <a:endParaRPr/>
          </a:p>
          <a:p>
            <a:r>
              <a:t>60% accuracy when treating down country as separate category</a:t>
            </a:r>
          </a:p>
          <a:p>
            <a:r>
              <a:t>77% accuracy when treating down country as XC</a:t>
            </a:r>
          </a:p>
          <a:p>
            <a:r>
              <a:t>65% accuracy when treating downcountry as trail</a:t>
            </a:r>
          </a:p>
          <a:p>
            <a:r>
              <a:t>Suggests that downcountry bikes are more akin to XC than they are trail</a:t>
            </a:r>
          </a:p>
        </p:txBody>
      </p:sp>
      <p:sp>
        <p:nvSpPr>
          <p:cNvPr id="2" name="Slide Number Placeholder 1">
            <a:extLst>
              <a:ext uri="{FF2B5EF4-FFF2-40B4-BE49-F238E27FC236}">
                <a16:creationId xmlns:a16="http://schemas.microsoft.com/office/drawing/2014/main" id="{A1206AF1-6651-3040-97A0-C6C88974597E}"/>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Freeform: Shape 6">
            <a:extLst>
              <a:ext uri="{FF2B5EF4-FFF2-40B4-BE49-F238E27FC236}">
                <a16:creationId xmlns:a16="http://schemas.microsoft.com/office/drawing/2014/main" id="{F702F71C-50BC-9249-80CF-9663D7A7BFE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7">
            <a:extLst>
              <a:ext uri="{FF2B5EF4-FFF2-40B4-BE49-F238E27FC236}">
                <a16:creationId xmlns:a16="http://schemas.microsoft.com/office/drawing/2014/main" id="{37C5A5A9-139B-F244-BE46-02DA1357D51F}"/>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8">
            <a:extLst>
              <a:ext uri="{FF2B5EF4-FFF2-40B4-BE49-F238E27FC236}">
                <a16:creationId xmlns:a16="http://schemas.microsoft.com/office/drawing/2014/main" id="{114C5C90-CD8C-DA45-8051-ADE71004E079}"/>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9">
            <a:extLst>
              <a:ext uri="{FF2B5EF4-FFF2-40B4-BE49-F238E27FC236}">
                <a16:creationId xmlns:a16="http://schemas.microsoft.com/office/drawing/2014/main" id="{682B9775-1CCB-D041-8B8C-211EB481DEF8}"/>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54C18B3D-4BCA-8C4D-AB90-3A9371973F7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BC501919-A5DD-B242-839E-838ABE2E95E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0111DEF7-32DE-594C-A534-2FE1D0E3C65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AB61ED04-0E29-4D42-A1E6-8F40CE7286D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295400" y="1761066"/>
            <a:ext cx="9590552" cy="1828814"/>
          </a:xfrm>
          <a:prstGeom prst="rect">
            <a:avLst/>
          </a:prstGeom>
        </p:spPr>
        <p:txBody>
          <a:bodyPr/>
          <a:lstStyle/>
          <a:p>
            <a:r>
              <a:t>Findings/Conclusions</a:t>
            </a:r>
          </a:p>
        </p:txBody>
      </p:sp>
      <p:sp>
        <p:nvSpPr>
          <p:cNvPr id="40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F5ACFE78-01E6-1E4E-AA83-1AFCA476B5AC}"/>
              </a:ext>
            </a:extLst>
          </p:cNvPr>
          <p:cNvSpPr>
            <a:spLocks noGrp="1"/>
          </p:cNvSpPr>
          <p:nvPr>
            <p:ph type="sldNum" sz="quarter" idx="2"/>
          </p:nvPr>
        </p:nvSpPr>
        <p:spPr/>
        <p:txBody>
          <a:bodyPr/>
          <a:lstStyle/>
          <a:p>
            <a:fld id="{86CB4B4D-7CA3-9044-876B-883B54F8677D}" type="slidenum">
              <a:rPr lang="en-US" smtClean="0"/>
              <a:t>25</a:t>
            </a:fld>
            <a:endParaRPr lang="en-US"/>
          </a:p>
        </p:txBody>
      </p:sp>
      <p:pic>
        <p:nvPicPr>
          <p:cNvPr id="5" name="Graphic 4" descr="Document with solid fill">
            <a:extLst>
              <a:ext uri="{FF2B5EF4-FFF2-40B4-BE49-F238E27FC236}">
                <a16:creationId xmlns:a16="http://schemas.microsoft.com/office/drawing/2014/main" id="{74CC36F3-B78D-0841-9ABD-1D4582F03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76" y="119063"/>
            <a:ext cx="801124" cy="801124"/>
          </a:xfrm>
          <a:prstGeom prst="rect">
            <a:avLst/>
          </a:prstGeom>
        </p:spPr>
      </p:pic>
      <p:sp>
        <p:nvSpPr>
          <p:cNvPr id="6" name="Freeform: Shape 5">
            <a:extLst>
              <a:ext uri="{FF2B5EF4-FFF2-40B4-BE49-F238E27FC236}">
                <a16:creationId xmlns:a16="http://schemas.microsoft.com/office/drawing/2014/main" id="{D61201C4-62CB-D644-ABCE-403F6ABC09ED}"/>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6">
            <a:extLst>
              <a:ext uri="{FF2B5EF4-FFF2-40B4-BE49-F238E27FC236}">
                <a16:creationId xmlns:a16="http://schemas.microsoft.com/office/drawing/2014/main" id="{66757186-2DB5-D348-98DE-B55ABF25F12F}"/>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7">
            <a:extLst>
              <a:ext uri="{FF2B5EF4-FFF2-40B4-BE49-F238E27FC236}">
                <a16:creationId xmlns:a16="http://schemas.microsoft.com/office/drawing/2014/main" id="{A3A8F130-D539-4F4B-85BA-DFB5904BF8B3}"/>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8">
            <a:extLst>
              <a:ext uri="{FF2B5EF4-FFF2-40B4-BE49-F238E27FC236}">
                <a16:creationId xmlns:a16="http://schemas.microsoft.com/office/drawing/2014/main" id="{88B52B47-C08F-8B4A-B088-96C4BD28B76F}"/>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FA79512E-13BD-DC4D-BB7D-56E6884C1D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E752D2F8-6063-B343-9F12-2FEB55FD3E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E4315F11-20C8-8F42-A326-E9DB35DCB69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B628F4F1-D186-EC48-89A7-341292171E5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58935" y="171581"/>
            <a:ext cx="230025" cy="23002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Findings"/>
          <p:cNvSpPr txBox="1">
            <a:spLocks noGrp="1"/>
          </p:cNvSpPr>
          <p:nvPr>
            <p:ph type="title"/>
          </p:nvPr>
        </p:nvSpPr>
        <p:spPr>
          <a:prstGeom prst="rect">
            <a:avLst/>
          </a:prstGeom>
        </p:spPr>
        <p:txBody>
          <a:bodyPr/>
          <a:lstStyle/>
          <a:p>
            <a:r>
              <a:t>Findings</a:t>
            </a:r>
          </a:p>
        </p:txBody>
      </p:sp>
      <p:sp>
        <p:nvSpPr>
          <p:cNvPr id="410" name="All results suggest that trying to discretely categorize full suspension mountain bikes is more or less arbitrary.…"/>
          <p:cNvSpPr txBox="1">
            <a:spLocks noGrp="1"/>
          </p:cNvSpPr>
          <p:nvPr>
            <p:ph type="body" idx="1"/>
          </p:nvPr>
        </p:nvSpPr>
        <p:spPr>
          <a:prstGeom prst="rect">
            <a:avLst/>
          </a:prstGeom>
        </p:spPr>
        <p:txBody>
          <a:bodyPr/>
          <a:lstStyle/>
          <a:p>
            <a:r>
              <a:t>All results suggest that trying to discretely categorize full suspension mountain bikes is more or less arbitrary. </a:t>
            </a:r>
          </a:p>
          <a:p>
            <a:r>
              <a:t>The categorization of a mountain bike should be treated as a continuous scale, with Cross Country bikes on one end and Enduro bikes on another.</a:t>
            </a:r>
          </a:p>
          <a:p>
            <a:r>
              <a:t>To obtain where a specific bike lies on this scale, one can use the linear combination of the bike’s specifications and the first principle component.</a:t>
            </a:r>
          </a:p>
        </p:txBody>
      </p:sp>
      <p:sp>
        <p:nvSpPr>
          <p:cNvPr id="2" name="Slide Number Placeholder 1">
            <a:extLst>
              <a:ext uri="{FF2B5EF4-FFF2-40B4-BE49-F238E27FC236}">
                <a16:creationId xmlns:a16="http://schemas.microsoft.com/office/drawing/2014/main" id="{5A5E6EEB-CC0F-1A4F-9796-BD815BCBC57E}"/>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5" name="Freeform: Shape 5">
            <a:extLst>
              <a:ext uri="{FF2B5EF4-FFF2-40B4-BE49-F238E27FC236}">
                <a16:creationId xmlns:a16="http://schemas.microsoft.com/office/drawing/2014/main" id="{BA9379B8-A1A4-354B-B6F0-7BD2666A923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6">
            <a:extLst>
              <a:ext uri="{FF2B5EF4-FFF2-40B4-BE49-F238E27FC236}">
                <a16:creationId xmlns:a16="http://schemas.microsoft.com/office/drawing/2014/main" id="{9BFF34BA-A702-4940-83D5-2FE4A5BEBF29}"/>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7">
            <a:extLst>
              <a:ext uri="{FF2B5EF4-FFF2-40B4-BE49-F238E27FC236}">
                <a16:creationId xmlns:a16="http://schemas.microsoft.com/office/drawing/2014/main" id="{34653B8B-F302-6640-A520-31B8802A0AAE}"/>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8">
            <a:extLst>
              <a:ext uri="{FF2B5EF4-FFF2-40B4-BE49-F238E27FC236}">
                <a16:creationId xmlns:a16="http://schemas.microsoft.com/office/drawing/2014/main" id="{201C62ED-C9FE-7041-9823-3C8E577CFFE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6EEF5D36-0CEE-7848-8407-02311CD9C5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39DA34C9-5184-EA4E-915B-1DF953C5E22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9F44DB0A-5E9D-784F-B361-34D76FFE80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157AC542-B4A6-E44E-BCFD-5934F68AD84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itle 1"/>
          <p:cNvSpPr txBox="1">
            <a:spLocks noGrp="1"/>
          </p:cNvSpPr>
          <p:nvPr>
            <p:ph type="title"/>
          </p:nvPr>
        </p:nvSpPr>
        <p:spPr>
          <a:xfrm>
            <a:off x="913795" y="609600"/>
            <a:ext cx="10353762" cy="1257300"/>
          </a:xfrm>
          <a:prstGeom prst="rect">
            <a:avLst/>
          </a:prstGeom>
        </p:spPr>
        <p:txBody>
          <a:bodyPr/>
          <a:lstStyle/>
          <a:p>
            <a:r>
              <a:t>Opportunities for Improved Analysis</a:t>
            </a:r>
          </a:p>
        </p:txBody>
      </p:sp>
      <p:sp>
        <p:nvSpPr>
          <p:cNvPr id="400" name="Content Placeholder 2"/>
          <p:cNvSpPr txBox="1">
            <a:spLocks noGrp="1"/>
          </p:cNvSpPr>
          <p:nvPr>
            <p:ph type="body" idx="1"/>
          </p:nvPr>
        </p:nvSpPr>
        <p:spPr>
          <a:xfrm>
            <a:off x="913795" y="2076448"/>
            <a:ext cx="10353762" cy="4171951"/>
          </a:xfrm>
          <a:prstGeom prst="rect">
            <a:avLst/>
          </a:prstGeom>
        </p:spPr>
        <p:txBody>
          <a:bodyPr>
            <a:normAutofit/>
          </a:bodyPr>
          <a:lstStyle/>
          <a:p>
            <a:pPr marL="0" indent="36162" defTabSz="448055">
              <a:spcAft>
                <a:spcPts val="600"/>
              </a:spcAft>
              <a:buSzTx/>
              <a:buFont typeface="Wingdings 2"/>
              <a:buNone/>
              <a:defRPr sz="2254">
                <a:effectLst>
                  <a:outerShdw blurRad="12446" dist="24892" dir="14640000" rotWithShape="0">
                    <a:srgbClr val="000000">
                      <a:alpha val="30000"/>
                    </a:srgbClr>
                  </a:outerShdw>
                </a:effectLst>
              </a:defRPr>
            </a:pPr>
            <a:r>
              <a:rPr dirty="0"/>
              <a:t>There are a few opportunities to improve the analysis included in this presentation and forthcoming report:</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bikes (rows)</a:t>
            </a:r>
            <a:r>
              <a:rPr b="0" dirty="0"/>
              <a:t> | More rows = more robust clustering algorithms.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Inclusion of more bike features (columns)</a:t>
            </a:r>
            <a:r>
              <a:rPr b="0" dirty="0"/>
              <a:t> | Although we included the most meaningful specs/geometry of the bikes analyzed, there are dozens of other, smaller features that can be used to help differentiate between different types of bikes.</a:t>
            </a:r>
          </a:p>
          <a:p>
            <a:pPr marL="779262" lvl="2" indent="0" defTabSz="448055">
              <a:spcAft>
                <a:spcPts val="600"/>
              </a:spcAft>
              <a:buNone/>
              <a:defRPr sz="2254" b="1">
                <a:effectLst>
                  <a:outerShdw blurRad="12446" dist="24892" dir="14640000" rotWithShape="0">
                    <a:srgbClr val="000000">
                      <a:alpha val="30000"/>
                    </a:srgbClr>
                  </a:outerShdw>
                </a:effectLst>
              </a:defRPr>
            </a:pPr>
            <a:r>
              <a:rPr dirty="0"/>
              <a:t>Include all sizes of bikes</a:t>
            </a:r>
            <a:r>
              <a:rPr b="0" dirty="0"/>
              <a:t> | We chose to use the size that corresponded to a 5’10” rider, but some bike manufacturers could interpret this as a Medium and others a Large. </a:t>
            </a:r>
          </a:p>
        </p:txBody>
      </p:sp>
      <p:pic>
        <p:nvPicPr>
          <p:cNvPr id="3" name="Graphic 2" descr="Alterations &amp; Tailoring with solid fill">
            <a:extLst>
              <a:ext uri="{FF2B5EF4-FFF2-40B4-BE49-F238E27FC236}">
                <a16:creationId xmlns:a16="http://schemas.microsoft.com/office/drawing/2014/main" id="{0E3D5D26-2201-44F6-95C1-B39BC2156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847" y="4896992"/>
            <a:ext cx="726568" cy="726568"/>
          </a:xfrm>
          <a:prstGeom prst="rect">
            <a:avLst/>
          </a:prstGeom>
        </p:spPr>
      </p:pic>
      <p:pic>
        <p:nvPicPr>
          <p:cNvPr id="5" name="Graphic 4" descr="Table with solid fill">
            <a:extLst>
              <a:ext uri="{FF2B5EF4-FFF2-40B4-BE49-F238E27FC236}">
                <a16:creationId xmlns:a16="http://schemas.microsoft.com/office/drawing/2014/main" id="{471C8525-F6B3-453A-B2A3-B1617F1AC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847" y="3895724"/>
            <a:ext cx="726568" cy="726568"/>
          </a:xfrm>
          <a:prstGeom prst="rect">
            <a:avLst/>
          </a:prstGeom>
        </p:spPr>
      </p:pic>
      <p:pic>
        <p:nvPicPr>
          <p:cNvPr id="7" name="Graphic 6" descr="Tricycle with solid fill">
            <a:extLst>
              <a:ext uri="{FF2B5EF4-FFF2-40B4-BE49-F238E27FC236}">
                <a16:creationId xmlns:a16="http://schemas.microsoft.com/office/drawing/2014/main" id="{3E241468-5430-4F37-9A9F-9906BD5363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847" y="2894456"/>
            <a:ext cx="726568" cy="726568"/>
          </a:xfrm>
          <a:prstGeom prst="rect">
            <a:avLst/>
          </a:prstGeom>
        </p:spPr>
      </p:pic>
      <p:sp>
        <p:nvSpPr>
          <p:cNvPr id="2" name="Slide Number Placeholder 1">
            <a:extLst>
              <a:ext uri="{FF2B5EF4-FFF2-40B4-BE49-F238E27FC236}">
                <a16:creationId xmlns:a16="http://schemas.microsoft.com/office/drawing/2014/main" id="{CB9A995D-388C-4AFA-9D06-0ED69A8CB7DC}"/>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8" name="Freeform: Shape 7">
            <a:extLst>
              <a:ext uri="{FF2B5EF4-FFF2-40B4-BE49-F238E27FC236}">
                <a16:creationId xmlns:a16="http://schemas.microsoft.com/office/drawing/2014/main" id="{EB2F96C4-34AE-4925-AB54-DDE6F109534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9" name="Freeform: Shape 8">
            <a:extLst>
              <a:ext uri="{FF2B5EF4-FFF2-40B4-BE49-F238E27FC236}">
                <a16:creationId xmlns:a16="http://schemas.microsoft.com/office/drawing/2014/main" id="{703B0580-D6B2-4791-AE4D-1CDDD10CFFB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10" name="Freeform: Shape 9">
            <a:extLst>
              <a:ext uri="{FF2B5EF4-FFF2-40B4-BE49-F238E27FC236}">
                <a16:creationId xmlns:a16="http://schemas.microsoft.com/office/drawing/2014/main" id="{193A011B-E967-40B3-B6C2-DB9D84CFF0A6}"/>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rgbClr val="595959"/>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11" name="Freeform: Shape 10">
            <a:extLst>
              <a:ext uri="{FF2B5EF4-FFF2-40B4-BE49-F238E27FC236}">
                <a16:creationId xmlns:a16="http://schemas.microsoft.com/office/drawing/2014/main" id="{36AA713D-F42C-4A7C-9F6C-DB489299881C}"/>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A19574"/>
          </a:solidFill>
          <a:ln>
            <a:solidFill>
              <a:schemeClr val="bg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2" name="Graphic 11" descr="Document with solid fill">
            <a:extLst>
              <a:ext uri="{FF2B5EF4-FFF2-40B4-BE49-F238E27FC236}">
                <a16:creationId xmlns:a16="http://schemas.microsoft.com/office/drawing/2014/main" id="{9707FD02-16EA-4559-9D21-3EBD3F3EDD7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42705" y="171581"/>
            <a:ext cx="230025" cy="230025"/>
          </a:xfrm>
          <a:prstGeom prst="rect">
            <a:avLst/>
          </a:prstGeom>
        </p:spPr>
      </p:pic>
      <p:pic>
        <p:nvPicPr>
          <p:cNvPr id="13" name="Graphic 12" descr="Network with solid fill">
            <a:extLst>
              <a:ext uri="{FF2B5EF4-FFF2-40B4-BE49-F238E27FC236}">
                <a16:creationId xmlns:a16="http://schemas.microsoft.com/office/drawing/2014/main" id="{298728BD-410D-45FF-99FF-B4D2CD75373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81448" y="171581"/>
            <a:ext cx="230025" cy="230025"/>
          </a:xfrm>
          <a:prstGeom prst="rect">
            <a:avLst/>
          </a:prstGeom>
        </p:spPr>
      </p:pic>
      <p:pic>
        <p:nvPicPr>
          <p:cNvPr id="14" name="Graphic 13" descr="Research with solid fill">
            <a:extLst>
              <a:ext uri="{FF2B5EF4-FFF2-40B4-BE49-F238E27FC236}">
                <a16:creationId xmlns:a16="http://schemas.microsoft.com/office/drawing/2014/main" id="{EDB6DE70-752F-4C61-913E-6DB395B242A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20192" y="171581"/>
            <a:ext cx="230025" cy="230025"/>
          </a:xfrm>
          <a:prstGeom prst="rect">
            <a:avLst/>
          </a:prstGeom>
        </p:spPr>
      </p:pic>
      <p:pic>
        <p:nvPicPr>
          <p:cNvPr id="15" name="Graphic 14" descr="Teacher with solid fill">
            <a:extLst>
              <a:ext uri="{FF2B5EF4-FFF2-40B4-BE49-F238E27FC236}">
                <a16:creationId xmlns:a16="http://schemas.microsoft.com/office/drawing/2014/main" id="{A38822F8-1BF6-4683-BA24-133F59F992F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58935" y="171581"/>
            <a:ext cx="230025" cy="230025"/>
          </a:xfrm>
          <a:prstGeom prst="rect">
            <a:avLst/>
          </a:prstGeom>
        </p:spPr>
      </p:pic>
    </p:spTree>
    <p:extLst>
      <p:ext uri="{BB962C8B-B14F-4D97-AF65-F5344CB8AC3E}">
        <p14:creationId xmlns:p14="http://schemas.microsoft.com/office/powerpoint/2010/main" val="34860409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295400" y="1761066"/>
            <a:ext cx="9590552" cy="1828814"/>
          </a:xfrm>
          <a:prstGeom prst="rect">
            <a:avLst/>
          </a:prstGeom>
        </p:spPr>
        <p:txBody>
          <a:bodyPr/>
          <a:lstStyle/>
          <a:p>
            <a:r>
              <a:t>Project Overview</a:t>
            </a:r>
          </a:p>
        </p:txBody>
      </p:sp>
      <p:sp>
        <p:nvSpPr>
          <p:cNvPr id="187" name="Text Placeholder 2"/>
          <p:cNvSpPr txBox="1">
            <a:spLocks noGrp="1"/>
          </p:cNvSpPr>
          <p:nvPr>
            <p:ph type="body" sz="quarter" idx="1"/>
          </p:nvPr>
        </p:nvSpPr>
        <p:spPr>
          <a:xfrm>
            <a:off x="1295400" y="3763438"/>
            <a:ext cx="9590552" cy="1333495"/>
          </a:xfrm>
          <a:prstGeom prst="rect">
            <a:avLst/>
          </a:prstGeom>
        </p:spPr>
        <p:txBody>
          <a:bodyPr/>
          <a:lstStyle/>
          <a:p>
            <a:endParaRPr/>
          </a:p>
        </p:txBody>
      </p:sp>
      <p:sp>
        <p:nvSpPr>
          <p:cNvPr id="2" name="Slide Number Placeholder 1">
            <a:extLst>
              <a:ext uri="{FF2B5EF4-FFF2-40B4-BE49-F238E27FC236}">
                <a16:creationId xmlns:a16="http://schemas.microsoft.com/office/drawing/2014/main" id="{446CCDB1-2F50-AB4B-A435-4FA8C8FC0D7F}"/>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5" name="Freeform: Shape 11">
            <a:extLst>
              <a:ext uri="{FF2B5EF4-FFF2-40B4-BE49-F238E27FC236}">
                <a16:creationId xmlns:a16="http://schemas.microsoft.com/office/drawing/2014/main" id="{85B82869-FD39-E543-97C0-301CD47083B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6" name="Freeform: Shape 12">
            <a:extLst>
              <a:ext uri="{FF2B5EF4-FFF2-40B4-BE49-F238E27FC236}">
                <a16:creationId xmlns:a16="http://schemas.microsoft.com/office/drawing/2014/main" id="{EA609264-22F0-8B48-BB47-73CAF9B38B67}"/>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13">
            <a:extLst>
              <a:ext uri="{FF2B5EF4-FFF2-40B4-BE49-F238E27FC236}">
                <a16:creationId xmlns:a16="http://schemas.microsoft.com/office/drawing/2014/main" id="{E3D53C18-6A41-CB48-85ED-0D579377C421}"/>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8" name="Freeform: Shape 14">
            <a:extLst>
              <a:ext uri="{FF2B5EF4-FFF2-40B4-BE49-F238E27FC236}">
                <a16:creationId xmlns:a16="http://schemas.microsoft.com/office/drawing/2014/main" id="{95ED3213-1095-F845-8ED9-F2A2377B54A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9" name="Graphic 8" descr="Document with solid fill">
            <a:extLst>
              <a:ext uri="{FF2B5EF4-FFF2-40B4-BE49-F238E27FC236}">
                <a16:creationId xmlns:a16="http://schemas.microsoft.com/office/drawing/2014/main" id="{4C6A2F3A-5773-9049-9C35-3082044E14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10" name="Graphic 9" descr="Network with solid fill">
            <a:extLst>
              <a:ext uri="{FF2B5EF4-FFF2-40B4-BE49-F238E27FC236}">
                <a16:creationId xmlns:a16="http://schemas.microsoft.com/office/drawing/2014/main" id="{C5A6BDA8-2C20-A847-957B-0BC37CD3CCE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11" name="Graphic 10" descr="Research with solid fill">
            <a:extLst>
              <a:ext uri="{FF2B5EF4-FFF2-40B4-BE49-F238E27FC236}">
                <a16:creationId xmlns:a16="http://schemas.microsoft.com/office/drawing/2014/main" id="{256D5BE7-71EC-9044-BA71-4479DEC2528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12" name="Graphic 11" descr="Teacher with solid fill">
            <a:extLst>
              <a:ext uri="{FF2B5EF4-FFF2-40B4-BE49-F238E27FC236}">
                <a16:creationId xmlns:a16="http://schemas.microsoft.com/office/drawing/2014/main" id="{761CB73D-5D21-4948-A02C-DAAA783FB86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pic>
        <p:nvPicPr>
          <p:cNvPr id="13" name="Graphic 12" descr="Teacher with solid fill">
            <a:extLst>
              <a:ext uri="{FF2B5EF4-FFF2-40B4-BE49-F238E27FC236}">
                <a16:creationId xmlns:a16="http://schemas.microsoft.com/office/drawing/2014/main" id="{FEF7E6D5-207F-1247-9EF0-C2ED8BB98E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1625" y="132290"/>
            <a:ext cx="884699" cy="88469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1446211" y="609599"/>
            <a:ext cx="9302754" cy="2992906"/>
          </a:xfrm>
          <a:prstGeom prst="rect">
            <a:avLst/>
          </a:prstGeom>
        </p:spPr>
        <p:txBody>
          <a:bodyPr/>
          <a:lstStyle/>
          <a:p>
            <a:pPr>
              <a:defRPr sz="2800" b="1"/>
            </a:pPr>
            <a:r>
              <a:t>The goal of our project is to determine how many, if any, discrete categories should exist for mountain bikes. </a:t>
            </a:r>
            <a:br/>
            <a:r>
              <a:rPr sz="2400" b="0"/>
              <a:t>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a:t>
            </a:r>
          </a:p>
        </p:txBody>
      </p:sp>
      <p:sp>
        <p:nvSpPr>
          <p:cNvPr id="190" name="Text Placeholder 2"/>
          <p:cNvSpPr txBox="1">
            <a:spLocks noGrp="1"/>
          </p:cNvSpPr>
          <p:nvPr>
            <p:ph type="body" sz="quarter" idx="1"/>
          </p:nvPr>
        </p:nvSpPr>
        <p:spPr>
          <a:xfrm>
            <a:off x="3955612" y="6403254"/>
            <a:ext cx="4086224" cy="365725"/>
          </a:xfrm>
          <a:prstGeom prst="rect">
            <a:avLst/>
          </a:prstGeom>
        </p:spPr>
        <p:txBody>
          <a:bodyPr/>
          <a:lstStyle>
            <a:lvl1pPr algn="ctr" defTabSz="406908">
              <a:spcBef>
                <a:spcPts val="500"/>
              </a:spcBef>
              <a:defRPr sz="1246">
                <a:solidFill>
                  <a:srgbClr val="FFFFFF"/>
                </a:solidFill>
                <a:effectLst>
                  <a:outerShdw blurRad="11303" dist="22606" dir="14640000" rotWithShape="0">
                    <a:srgbClr val="000000">
                      <a:alpha val="30000"/>
                    </a:srgbClr>
                  </a:outerShdw>
                </a:effectLst>
              </a:defRPr>
            </a:lvl1pPr>
          </a:lstStyle>
          <a:p>
            <a:r>
              <a:t>Different types of geometric specifications on mountain bikes.</a:t>
            </a:r>
          </a:p>
        </p:txBody>
      </p:sp>
      <p:pic>
        <p:nvPicPr>
          <p:cNvPr id="191" name="Picture 5" descr="Picture 5"/>
          <p:cNvPicPr>
            <a:picLocks noChangeAspect="1"/>
          </p:cNvPicPr>
          <p:nvPr/>
        </p:nvPicPr>
        <p:blipFill>
          <a:blip r:embed="rId2"/>
          <a:stretch>
            <a:fillRect/>
          </a:stretch>
        </p:blipFill>
        <p:spPr>
          <a:xfrm>
            <a:off x="3434474" y="3202453"/>
            <a:ext cx="5128501" cy="3337926"/>
          </a:xfrm>
          <a:prstGeom prst="rect">
            <a:avLst/>
          </a:prstGeom>
          <a:ln w="12700">
            <a:miter lim="400000"/>
          </a:ln>
        </p:spPr>
      </p:pic>
      <p:sp>
        <p:nvSpPr>
          <p:cNvPr id="2" name="Slide Number Placeholder 1">
            <a:extLst>
              <a:ext uri="{FF2B5EF4-FFF2-40B4-BE49-F238E27FC236}">
                <a16:creationId xmlns:a16="http://schemas.microsoft.com/office/drawing/2014/main" id="{D63CF117-F1E3-E142-98BD-805EA8E57E8C}"/>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6" name="Freeform: Shape 11">
            <a:extLst>
              <a:ext uri="{FF2B5EF4-FFF2-40B4-BE49-F238E27FC236}">
                <a16:creationId xmlns:a16="http://schemas.microsoft.com/office/drawing/2014/main" id="{8E655F20-BF67-1242-81EC-0E7867A8354C}"/>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7" name="Freeform: Shape 12">
            <a:extLst>
              <a:ext uri="{FF2B5EF4-FFF2-40B4-BE49-F238E27FC236}">
                <a16:creationId xmlns:a16="http://schemas.microsoft.com/office/drawing/2014/main" id="{91B00764-70CD-414F-A581-F09B40680A0D}"/>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8" name="Freeform: Shape 13">
            <a:extLst>
              <a:ext uri="{FF2B5EF4-FFF2-40B4-BE49-F238E27FC236}">
                <a16:creationId xmlns:a16="http://schemas.microsoft.com/office/drawing/2014/main" id="{3E7CA130-5C8D-614F-B6D9-7F9B7FBC0D7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9" name="Freeform: Shape 14">
            <a:extLst>
              <a:ext uri="{FF2B5EF4-FFF2-40B4-BE49-F238E27FC236}">
                <a16:creationId xmlns:a16="http://schemas.microsoft.com/office/drawing/2014/main" id="{F6481138-4E50-E646-8439-46336B04216B}"/>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10" name="Graphic 9" descr="Document with solid fill">
            <a:extLst>
              <a:ext uri="{FF2B5EF4-FFF2-40B4-BE49-F238E27FC236}">
                <a16:creationId xmlns:a16="http://schemas.microsoft.com/office/drawing/2014/main" id="{DA67C08E-CE63-9E49-8B70-A91D01D2300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42705" y="171581"/>
            <a:ext cx="230025" cy="230025"/>
          </a:xfrm>
          <a:prstGeom prst="rect">
            <a:avLst/>
          </a:prstGeom>
        </p:spPr>
      </p:pic>
      <p:pic>
        <p:nvPicPr>
          <p:cNvPr id="11" name="Graphic 10" descr="Network with solid fill">
            <a:extLst>
              <a:ext uri="{FF2B5EF4-FFF2-40B4-BE49-F238E27FC236}">
                <a16:creationId xmlns:a16="http://schemas.microsoft.com/office/drawing/2014/main" id="{E6BD63C9-E1BB-9A4F-A52B-A33451D7BC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1448" y="171581"/>
            <a:ext cx="230025" cy="230025"/>
          </a:xfrm>
          <a:prstGeom prst="rect">
            <a:avLst/>
          </a:prstGeom>
        </p:spPr>
      </p:pic>
      <p:pic>
        <p:nvPicPr>
          <p:cNvPr id="12" name="Graphic 11" descr="Research with solid fill">
            <a:extLst>
              <a:ext uri="{FF2B5EF4-FFF2-40B4-BE49-F238E27FC236}">
                <a16:creationId xmlns:a16="http://schemas.microsoft.com/office/drawing/2014/main" id="{3B6C578D-AAC2-F248-BB72-1A2F0A310CE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192" y="171581"/>
            <a:ext cx="230025" cy="230025"/>
          </a:xfrm>
          <a:prstGeom prst="rect">
            <a:avLst/>
          </a:prstGeom>
        </p:spPr>
      </p:pic>
      <p:pic>
        <p:nvPicPr>
          <p:cNvPr id="13" name="Graphic 12" descr="Teacher with solid fill">
            <a:extLst>
              <a:ext uri="{FF2B5EF4-FFF2-40B4-BE49-F238E27FC236}">
                <a16:creationId xmlns:a16="http://schemas.microsoft.com/office/drawing/2014/main" id="{F4BA869F-8CCA-1049-BE7E-387C15C12A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58935" y="171581"/>
            <a:ext cx="230025" cy="23002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xfrm>
            <a:off x="913795" y="609600"/>
            <a:ext cx="10353762" cy="1257300"/>
          </a:xfrm>
          <a:prstGeom prst="rect">
            <a:avLst/>
          </a:prstGeom>
        </p:spPr>
        <p:txBody>
          <a:bodyPr/>
          <a:lstStyle/>
          <a:p>
            <a:r>
              <a:t>Mountain Bike Categories</a:t>
            </a:r>
          </a:p>
        </p:txBody>
      </p:sp>
      <p:sp>
        <p:nvSpPr>
          <p:cNvPr id="19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197" name="Freeform: Shape 5"/>
          <p:cNvGrpSpPr/>
          <p:nvPr/>
        </p:nvGrpSpPr>
        <p:grpSpPr>
          <a:xfrm>
            <a:off x="2515079" y="4049069"/>
            <a:ext cx="1332303" cy="1332303"/>
            <a:chOff x="0" y="0"/>
            <a:chExt cx="1332302" cy="1332302"/>
          </a:xfrm>
        </p:grpSpPr>
        <p:sp>
          <p:nvSpPr>
            <p:cNvPr id="19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19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19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1" name="Freeform: Shape 7"/>
          <p:cNvGrpSpPr/>
          <p:nvPr/>
        </p:nvGrpSpPr>
        <p:grpSpPr>
          <a:xfrm>
            <a:off x="2660082" y="2836861"/>
            <a:ext cx="1042295" cy="1042295"/>
            <a:chOff x="0" y="0"/>
            <a:chExt cx="1042294" cy="1042294"/>
          </a:xfrm>
        </p:grpSpPr>
        <p:sp>
          <p:nvSpPr>
            <p:cNvPr id="19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sp>
        <p:nvSpPr>
          <p:cNvPr id="202"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5" name="Freeform: Shape 9"/>
          <p:cNvGrpSpPr/>
          <p:nvPr/>
        </p:nvGrpSpPr>
        <p:grpSpPr>
          <a:xfrm>
            <a:off x="3950868" y="3774673"/>
            <a:ext cx="1042295" cy="1042295"/>
            <a:chOff x="0" y="0"/>
            <a:chExt cx="1042294" cy="1042294"/>
          </a:xfrm>
        </p:grpSpPr>
        <p:sp>
          <p:nvSpPr>
            <p:cNvPr id="20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06"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09" name="Freeform: Shape 11"/>
          <p:cNvGrpSpPr/>
          <p:nvPr/>
        </p:nvGrpSpPr>
        <p:grpSpPr>
          <a:xfrm>
            <a:off x="3457831" y="5292081"/>
            <a:ext cx="1042295" cy="1042296"/>
            <a:chOff x="0" y="0"/>
            <a:chExt cx="1042294" cy="1042294"/>
          </a:xfrm>
        </p:grpSpPr>
        <p:sp>
          <p:nvSpPr>
            <p:cNvPr id="207"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08"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sp>
        <p:nvSpPr>
          <p:cNvPr id="210"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3" name="Freeform: Shape 13"/>
          <p:cNvGrpSpPr/>
          <p:nvPr/>
        </p:nvGrpSpPr>
        <p:grpSpPr>
          <a:xfrm>
            <a:off x="1862333" y="5292081"/>
            <a:ext cx="1042295" cy="1042296"/>
            <a:chOff x="0" y="0"/>
            <a:chExt cx="1042294" cy="1042294"/>
          </a:xfrm>
        </p:grpSpPr>
        <p:sp>
          <p:nvSpPr>
            <p:cNvPr id="211"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12"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sp>
        <p:nvSpPr>
          <p:cNvPr id="214" name="Freeform: Shape 14"/>
          <p:cNvSpPr/>
          <p:nvPr/>
        </p:nvSpPr>
        <p:spPr>
          <a:xfrm flipH="1" flipV="1">
            <a:off x="2386281" y="4456894"/>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17" name="Freeform: Shape 15"/>
          <p:cNvGrpSpPr/>
          <p:nvPr/>
        </p:nvGrpSpPr>
        <p:grpSpPr>
          <a:xfrm>
            <a:off x="1369297" y="3774673"/>
            <a:ext cx="1042295" cy="1042295"/>
            <a:chOff x="0" y="0"/>
            <a:chExt cx="1042294" cy="1042294"/>
          </a:xfrm>
        </p:grpSpPr>
        <p:sp>
          <p:nvSpPr>
            <p:cNvPr id="215"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FFFFFF"/>
                  </a:solidFill>
                </a:defRPr>
              </a:pPr>
              <a:endParaRPr/>
            </a:p>
          </p:txBody>
        </p:sp>
        <p:sp>
          <p:nvSpPr>
            <p:cNvPr id="216"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Downcou-ntry</a:t>
              </a:r>
            </a:p>
          </p:txBody>
        </p:sp>
      </p:grpSp>
      <p:sp>
        <p:nvSpPr>
          <p:cNvPr id="2" name="Slide Number Placeholder 1">
            <a:extLst>
              <a:ext uri="{FF2B5EF4-FFF2-40B4-BE49-F238E27FC236}">
                <a16:creationId xmlns:a16="http://schemas.microsoft.com/office/drawing/2014/main" id="{0880269B-E7FF-AD4B-981C-3AA3403CE023}"/>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28" name="Freeform: Shape 11">
            <a:extLst>
              <a:ext uri="{FF2B5EF4-FFF2-40B4-BE49-F238E27FC236}">
                <a16:creationId xmlns:a16="http://schemas.microsoft.com/office/drawing/2014/main" id="{E5560ACA-89F6-5947-97D3-C7DBF9D76DD0}"/>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29" name="Freeform: Shape 12">
            <a:extLst>
              <a:ext uri="{FF2B5EF4-FFF2-40B4-BE49-F238E27FC236}">
                <a16:creationId xmlns:a16="http://schemas.microsoft.com/office/drawing/2014/main" id="{C6E663F8-D659-A545-8BC5-93D3E293BE4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0" name="Freeform: Shape 13">
            <a:extLst>
              <a:ext uri="{FF2B5EF4-FFF2-40B4-BE49-F238E27FC236}">
                <a16:creationId xmlns:a16="http://schemas.microsoft.com/office/drawing/2014/main" id="{F24AF0EF-90B2-224E-AA73-8BAC5DA987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1" name="Freeform: Shape 14">
            <a:extLst>
              <a:ext uri="{FF2B5EF4-FFF2-40B4-BE49-F238E27FC236}">
                <a16:creationId xmlns:a16="http://schemas.microsoft.com/office/drawing/2014/main" id="{4903206B-EDB4-3744-AC8B-7E7BDAD55E85}"/>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2" name="Graphic 31" descr="Document with solid fill">
            <a:extLst>
              <a:ext uri="{FF2B5EF4-FFF2-40B4-BE49-F238E27FC236}">
                <a16:creationId xmlns:a16="http://schemas.microsoft.com/office/drawing/2014/main" id="{91314F5D-DFEC-1D40-A5D8-DBE880F016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3" name="Graphic 32" descr="Network with solid fill">
            <a:extLst>
              <a:ext uri="{FF2B5EF4-FFF2-40B4-BE49-F238E27FC236}">
                <a16:creationId xmlns:a16="http://schemas.microsoft.com/office/drawing/2014/main" id="{FCBB4C22-E5CE-284F-A369-627F780600A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4" name="Graphic 33" descr="Research with solid fill">
            <a:extLst>
              <a:ext uri="{FF2B5EF4-FFF2-40B4-BE49-F238E27FC236}">
                <a16:creationId xmlns:a16="http://schemas.microsoft.com/office/drawing/2014/main" id="{33624F7F-6A6A-C645-9F01-E2B1B69F07C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5" name="Graphic 34" descr="Teacher with solid fill">
            <a:extLst>
              <a:ext uri="{FF2B5EF4-FFF2-40B4-BE49-F238E27FC236}">
                <a16:creationId xmlns:a16="http://schemas.microsoft.com/office/drawing/2014/main" id="{E0549480-D6F8-624B-8538-754B0713FE8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0"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1"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22"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23" name="Title 1"/>
          <p:cNvSpPr txBox="1">
            <a:spLocks noGrp="1"/>
          </p:cNvSpPr>
          <p:nvPr>
            <p:ph type="title"/>
          </p:nvPr>
        </p:nvSpPr>
        <p:spPr>
          <a:xfrm>
            <a:off x="913795" y="609600"/>
            <a:ext cx="10353762" cy="1257300"/>
          </a:xfrm>
          <a:prstGeom prst="rect">
            <a:avLst/>
          </a:prstGeom>
        </p:spPr>
        <p:txBody>
          <a:bodyPr/>
          <a:lstStyle/>
          <a:p>
            <a:r>
              <a:t>Mountain Bike Categories: XC</a:t>
            </a:r>
          </a:p>
        </p:txBody>
      </p:sp>
      <p:sp>
        <p:nvSpPr>
          <p:cNvPr id="224"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27" name="Freeform: Shape 5"/>
          <p:cNvGrpSpPr/>
          <p:nvPr/>
        </p:nvGrpSpPr>
        <p:grpSpPr>
          <a:xfrm>
            <a:off x="2515079" y="4049069"/>
            <a:ext cx="1332303" cy="1332303"/>
            <a:chOff x="0" y="0"/>
            <a:chExt cx="1332302" cy="1332302"/>
          </a:xfrm>
        </p:grpSpPr>
        <p:sp>
          <p:nvSpPr>
            <p:cNvPr id="225"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26"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sp>
        <p:nvSpPr>
          <p:cNvPr id="228" name="Freeform: Shape 6"/>
          <p:cNvSpPr/>
          <p:nvPr/>
        </p:nvSpPr>
        <p:spPr>
          <a:xfrm flipV="1">
            <a:off x="3180594" y="3879792"/>
            <a:ext cx="1" cy="16991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31" name="Freeform: Shape 7"/>
          <p:cNvGrpSpPr/>
          <p:nvPr/>
        </p:nvGrpSpPr>
        <p:grpSpPr>
          <a:xfrm>
            <a:off x="2660082" y="2836861"/>
            <a:ext cx="1042295" cy="1042295"/>
            <a:chOff x="0" y="0"/>
            <a:chExt cx="1042294" cy="1042294"/>
          </a:xfrm>
        </p:grpSpPr>
        <p:sp>
          <p:nvSpPr>
            <p:cNvPr id="229" name="Circle"/>
            <p:cNvSpPr/>
            <p:nvPr/>
          </p:nvSpPr>
          <p:spPr>
            <a:xfrm>
              <a:off x="-1" y="-1"/>
              <a:ext cx="1042296" cy="1042296"/>
            </a:xfrm>
            <a:prstGeom prst="ellipse">
              <a:avLst/>
            </a:prstGeom>
            <a:solidFill>
              <a:srgbClr val="756D55"/>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0"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Cross Country (XC)</a:t>
              </a:r>
            </a:p>
          </p:txBody>
        </p:sp>
      </p:grpSp>
      <p:grpSp>
        <p:nvGrpSpPr>
          <p:cNvPr id="234" name="Freeform: Shape 9"/>
          <p:cNvGrpSpPr/>
          <p:nvPr/>
        </p:nvGrpSpPr>
        <p:grpSpPr>
          <a:xfrm>
            <a:off x="3950868" y="3774673"/>
            <a:ext cx="1042295" cy="1042295"/>
            <a:chOff x="0" y="0"/>
            <a:chExt cx="1042294" cy="1042294"/>
          </a:xfrm>
        </p:grpSpPr>
        <p:sp>
          <p:nvSpPr>
            <p:cNvPr id="23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3"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237" name="Freeform: Shape 11"/>
          <p:cNvGrpSpPr/>
          <p:nvPr/>
        </p:nvGrpSpPr>
        <p:grpSpPr>
          <a:xfrm>
            <a:off x="3457831" y="5292081"/>
            <a:ext cx="1042295" cy="1042296"/>
            <a:chOff x="0" y="0"/>
            <a:chExt cx="1042294" cy="1042294"/>
          </a:xfrm>
        </p:grpSpPr>
        <p:sp>
          <p:nvSpPr>
            <p:cNvPr id="23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6"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40" name="Freeform: Shape 13"/>
          <p:cNvGrpSpPr/>
          <p:nvPr/>
        </p:nvGrpSpPr>
        <p:grpSpPr>
          <a:xfrm>
            <a:off x="1862333" y="5292081"/>
            <a:ext cx="1042295" cy="1042296"/>
            <a:chOff x="0" y="0"/>
            <a:chExt cx="1042294" cy="1042294"/>
          </a:xfrm>
        </p:grpSpPr>
        <p:sp>
          <p:nvSpPr>
            <p:cNvPr id="23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3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43" name="Freeform: Shape 15"/>
          <p:cNvGrpSpPr/>
          <p:nvPr/>
        </p:nvGrpSpPr>
        <p:grpSpPr>
          <a:xfrm>
            <a:off x="1369297" y="3774673"/>
            <a:ext cx="1042295" cy="1042295"/>
            <a:chOff x="0" y="0"/>
            <a:chExt cx="1042294" cy="1042294"/>
          </a:xfrm>
        </p:grpSpPr>
        <p:sp>
          <p:nvSpPr>
            <p:cNvPr id="24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42"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44" name="TextBox 3"/>
          <p:cNvSpPr txBox="1"/>
          <p:nvPr/>
        </p:nvSpPr>
        <p:spPr>
          <a:xfrm>
            <a:off x="5843056" y="3850149"/>
            <a:ext cx="5630401" cy="1929766"/>
          </a:xfrm>
          <a:prstGeom prst="rect">
            <a:avLst/>
          </a:prstGeom>
          <a:solidFill>
            <a:srgbClr val="756C53"/>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Full-suspension cross-country bikes feature steeper geometry than other types of mountain bikes and are designed for pure speed and efficiency. They generally have no more than 120mm of suspension travel, and the suspension design is optimized for efficiency. </a:t>
            </a:r>
          </a:p>
        </p:txBody>
      </p:sp>
      <p:sp>
        <p:nvSpPr>
          <p:cNvPr id="245" name="Straight Connector 16"/>
          <p:cNvSpPr/>
          <p:nvPr/>
        </p:nvSpPr>
        <p:spPr>
          <a:xfrm>
            <a:off x="3809562" y="3358008"/>
            <a:ext cx="1576990" cy="1"/>
          </a:xfrm>
          <a:prstGeom prst="line">
            <a:avLst/>
          </a:prstGeom>
          <a:ln cap="rnd">
            <a:solidFill>
              <a:srgbClr val="756C53"/>
            </a:solidFill>
          </a:ln>
        </p:spPr>
        <p:txBody>
          <a:bodyPr lIns="45719" rIns="45719"/>
          <a:lstStyle/>
          <a:p>
            <a:pPr>
              <a:defRPr>
                <a:solidFill>
                  <a:srgbClr val="FFFFFF"/>
                </a:solidFill>
              </a:defRPr>
            </a:pPr>
            <a:endParaRPr/>
          </a:p>
        </p:txBody>
      </p:sp>
      <p:sp>
        <p:nvSpPr>
          <p:cNvPr id="246" name="Straight Connector 17"/>
          <p:cNvSpPr/>
          <p:nvPr/>
        </p:nvSpPr>
        <p:spPr>
          <a:xfrm>
            <a:off x="5386551" y="3358008"/>
            <a:ext cx="370241" cy="416665"/>
          </a:xfrm>
          <a:prstGeom prst="line">
            <a:avLst/>
          </a:prstGeom>
          <a:ln cap="rnd">
            <a:solidFill>
              <a:srgbClr val="756C53"/>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ABB1CF20-4ED4-7446-AA7F-016F7124DF4B}"/>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31" name="Freeform: Shape 11">
            <a:extLst>
              <a:ext uri="{FF2B5EF4-FFF2-40B4-BE49-F238E27FC236}">
                <a16:creationId xmlns:a16="http://schemas.microsoft.com/office/drawing/2014/main" id="{9A7FD069-C959-044D-B477-D0D1C0FE1407}"/>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EA8C4A72-26E9-9047-A28E-2E298372A3B6}"/>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0F06D030-1960-3C49-9B84-7F41871D1844}"/>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6C9ECA41-BE7D-0842-80CE-1E3A6AE6571D}"/>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49146A76-FCEB-8B4F-92BA-3E7428D7003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3DA18A83-3ED1-9B42-AD96-8695DACAC0E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6A3BEC35-0959-6240-9F68-3D87FDED1EA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7309983F-5C72-5E4C-A89B-FC83124782D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49"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0"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51"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52" name="Title 1"/>
          <p:cNvSpPr txBox="1">
            <a:spLocks noGrp="1"/>
          </p:cNvSpPr>
          <p:nvPr>
            <p:ph type="title"/>
          </p:nvPr>
        </p:nvSpPr>
        <p:spPr>
          <a:xfrm>
            <a:off x="913795" y="609600"/>
            <a:ext cx="10353762" cy="1257300"/>
          </a:xfrm>
          <a:prstGeom prst="rect">
            <a:avLst/>
          </a:prstGeom>
        </p:spPr>
        <p:txBody>
          <a:bodyPr/>
          <a:lstStyle/>
          <a:p>
            <a:r>
              <a:t>Mountain Bike Categories: Enduro</a:t>
            </a:r>
          </a:p>
        </p:txBody>
      </p:sp>
      <p:sp>
        <p:nvSpPr>
          <p:cNvPr id="253"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56" name="Freeform: Shape 5"/>
          <p:cNvGrpSpPr/>
          <p:nvPr/>
        </p:nvGrpSpPr>
        <p:grpSpPr>
          <a:xfrm>
            <a:off x="2515079" y="4049069"/>
            <a:ext cx="1332303" cy="1332303"/>
            <a:chOff x="0" y="0"/>
            <a:chExt cx="1332302" cy="1332302"/>
          </a:xfrm>
        </p:grpSpPr>
        <p:sp>
          <p:nvSpPr>
            <p:cNvPr id="254"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55"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59" name="Freeform: Shape 7"/>
          <p:cNvGrpSpPr/>
          <p:nvPr/>
        </p:nvGrpSpPr>
        <p:grpSpPr>
          <a:xfrm>
            <a:off x="2660082" y="2836861"/>
            <a:ext cx="1042295" cy="1042295"/>
            <a:chOff x="0" y="0"/>
            <a:chExt cx="1042294" cy="1042294"/>
          </a:xfrm>
        </p:grpSpPr>
        <p:sp>
          <p:nvSpPr>
            <p:cNvPr id="25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58"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60" name="Freeform: Shape 8"/>
          <p:cNvSpPr/>
          <p:nvPr/>
        </p:nvSpPr>
        <p:spPr>
          <a:xfrm flipV="1">
            <a:off x="3814581" y="4456893"/>
            <a:ext cx="161598" cy="52507"/>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63" name="Freeform: Shape 11"/>
          <p:cNvGrpSpPr/>
          <p:nvPr/>
        </p:nvGrpSpPr>
        <p:grpSpPr>
          <a:xfrm>
            <a:off x="3457831" y="5292081"/>
            <a:ext cx="1042295" cy="1042296"/>
            <a:chOff x="0" y="0"/>
            <a:chExt cx="1042294" cy="1042294"/>
          </a:xfrm>
        </p:grpSpPr>
        <p:sp>
          <p:nvSpPr>
            <p:cNvPr id="26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2"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grpSp>
        <p:nvGrpSpPr>
          <p:cNvPr id="266" name="Freeform: Shape 13"/>
          <p:cNvGrpSpPr/>
          <p:nvPr/>
        </p:nvGrpSpPr>
        <p:grpSpPr>
          <a:xfrm>
            <a:off x="1862333" y="5292081"/>
            <a:ext cx="1042295" cy="1042296"/>
            <a:chOff x="0" y="0"/>
            <a:chExt cx="1042294" cy="1042294"/>
          </a:xfrm>
        </p:grpSpPr>
        <p:sp>
          <p:nvSpPr>
            <p:cNvPr id="264"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65"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69" name="Freeform: Shape 15"/>
          <p:cNvGrpSpPr/>
          <p:nvPr/>
        </p:nvGrpSpPr>
        <p:grpSpPr>
          <a:xfrm>
            <a:off x="1369297" y="3774673"/>
            <a:ext cx="1042295" cy="1042295"/>
            <a:chOff x="0" y="0"/>
            <a:chExt cx="1042294" cy="1042294"/>
          </a:xfrm>
        </p:grpSpPr>
        <p:sp>
          <p:nvSpPr>
            <p:cNvPr id="267"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68"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70" name="TextBox 3"/>
          <p:cNvSpPr txBox="1"/>
          <p:nvPr/>
        </p:nvSpPr>
        <p:spPr>
          <a:xfrm>
            <a:off x="5868935" y="3402933"/>
            <a:ext cx="5630401" cy="2539366"/>
          </a:xfrm>
          <a:prstGeom prst="rect">
            <a:avLst/>
          </a:prstGeom>
          <a:solidFill>
            <a:srgbClr val="9F957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r>
              <a:t>Enduro bikes are designed to be able to climb up to the top of the mountain but really shine on the way back down. For this reason, they feature more than 150mm of suspension travel and an even slacker frame. The components will all be beefed up to handle the rigors of challenging, rough terrain. If a trail bike is a jack of all trades, then enduro bikes are biased toward downhill performance. </a:t>
            </a:r>
          </a:p>
        </p:txBody>
      </p:sp>
      <p:sp>
        <p:nvSpPr>
          <p:cNvPr id="271" name="Straight Connector 16"/>
          <p:cNvSpPr/>
          <p:nvPr/>
        </p:nvSpPr>
        <p:spPr>
          <a:xfrm>
            <a:off x="5054560" y="4295819"/>
            <a:ext cx="457201" cy="1"/>
          </a:xfrm>
          <a:prstGeom prst="line">
            <a:avLst/>
          </a:prstGeom>
          <a:ln cap="rnd">
            <a:solidFill>
              <a:srgbClr val="9F957B"/>
            </a:solidFill>
          </a:ln>
        </p:spPr>
        <p:txBody>
          <a:bodyPr lIns="45719" rIns="45719"/>
          <a:lstStyle/>
          <a:p>
            <a:pPr>
              <a:defRPr>
                <a:solidFill>
                  <a:srgbClr val="FFFFFF"/>
                </a:solidFill>
              </a:defRPr>
            </a:pPr>
            <a:endParaRPr/>
          </a:p>
        </p:txBody>
      </p:sp>
      <p:sp>
        <p:nvSpPr>
          <p:cNvPr id="272" name="Straight Connector 17"/>
          <p:cNvSpPr/>
          <p:nvPr/>
        </p:nvSpPr>
        <p:spPr>
          <a:xfrm>
            <a:off x="5511760" y="4295819"/>
            <a:ext cx="274321" cy="182881"/>
          </a:xfrm>
          <a:prstGeom prst="line">
            <a:avLst/>
          </a:prstGeom>
          <a:ln cap="rnd">
            <a:solidFill>
              <a:srgbClr val="9F957B"/>
            </a:solidFill>
          </a:ln>
        </p:spPr>
        <p:txBody>
          <a:bodyPr lIns="45719" rIns="45719"/>
          <a:lstStyle/>
          <a:p>
            <a:pPr>
              <a:defRPr>
                <a:solidFill>
                  <a:srgbClr val="FFFFFF"/>
                </a:solidFill>
              </a:defRPr>
            </a:pPr>
            <a:endParaRPr/>
          </a:p>
        </p:txBody>
      </p:sp>
      <p:grpSp>
        <p:nvGrpSpPr>
          <p:cNvPr id="275" name="Freeform: Shape 18"/>
          <p:cNvGrpSpPr/>
          <p:nvPr/>
        </p:nvGrpSpPr>
        <p:grpSpPr>
          <a:xfrm>
            <a:off x="3950868" y="3774673"/>
            <a:ext cx="1042295" cy="1042295"/>
            <a:chOff x="0" y="0"/>
            <a:chExt cx="1042294" cy="1042294"/>
          </a:xfrm>
        </p:grpSpPr>
        <p:sp>
          <p:nvSpPr>
            <p:cNvPr id="273" name="Circle"/>
            <p:cNvSpPr/>
            <p:nvPr/>
          </p:nvSpPr>
          <p:spPr>
            <a:xfrm>
              <a:off x="-1" y="-1"/>
              <a:ext cx="1042296" cy="1042296"/>
            </a:xfrm>
            <a:prstGeom prst="ellipse">
              <a:avLst/>
            </a:prstGeom>
            <a:solidFill>
              <a:srgbClr val="9F967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74"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FFFFFF"/>
                  </a:solidFill>
                </a:defRPr>
              </a:lvl1pPr>
            </a:lstStyle>
            <a:p>
              <a:r>
                <a:t>Enduro</a:t>
              </a:r>
            </a:p>
          </p:txBody>
        </p:sp>
      </p:grpSp>
      <p:sp>
        <p:nvSpPr>
          <p:cNvPr id="2" name="Slide Number Placeholder 1">
            <a:extLst>
              <a:ext uri="{FF2B5EF4-FFF2-40B4-BE49-F238E27FC236}">
                <a16:creationId xmlns:a16="http://schemas.microsoft.com/office/drawing/2014/main" id="{88C36412-889F-8C46-B395-EF3CEB47D1C0}"/>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31" name="Freeform: Shape 11">
            <a:extLst>
              <a:ext uri="{FF2B5EF4-FFF2-40B4-BE49-F238E27FC236}">
                <a16:creationId xmlns:a16="http://schemas.microsoft.com/office/drawing/2014/main" id="{4753E8C9-BABA-A442-8CF6-66D6C76C28A5}"/>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B13EB242-0D7C-D040-B4BD-64B7996973F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15F8D329-0DEF-BC43-A5BE-87662D811C4D}"/>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E7EA3ED4-D88E-9B43-9627-E41417FFE4F7}"/>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C13669D9-D76D-6448-BF7C-0DF008E7CA0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6C670662-87CA-BE44-AC13-D8C35CF3AD4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624E54C8-1EF4-0A49-95AD-53EE98BF6BC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AC1A76C9-CE5D-AE4B-8B77-04C113E3F2E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278"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79" name="Freeform: Shape 12"/>
          <p:cNvSpPr/>
          <p:nvPr/>
        </p:nvSpPr>
        <p:spPr>
          <a:xfrm flipH="1">
            <a:off x="2689290" y="5254410"/>
            <a:ext cx="99874"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280"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281" name="Title 1"/>
          <p:cNvSpPr txBox="1">
            <a:spLocks noGrp="1"/>
          </p:cNvSpPr>
          <p:nvPr>
            <p:ph type="title"/>
          </p:nvPr>
        </p:nvSpPr>
        <p:spPr>
          <a:xfrm>
            <a:off x="913795" y="609600"/>
            <a:ext cx="10353762" cy="1257300"/>
          </a:xfrm>
          <a:prstGeom prst="rect">
            <a:avLst/>
          </a:prstGeom>
        </p:spPr>
        <p:txBody>
          <a:bodyPr/>
          <a:lstStyle/>
          <a:p>
            <a:r>
              <a:t>Mountain Bike Categories: Trail</a:t>
            </a:r>
          </a:p>
        </p:txBody>
      </p:sp>
      <p:sp>
        <p:nvSpPr>
          <p:cNvPr id="282"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285" name="Freeform: Shape 5"/>
          <p:cNvGrpSpPr/>
          <p:nvPr/>
        </p:nvGrpSpPr>
        <p:grpSpPr>
          <a:xfrm>
            <a:off x="2515079" y="4049069"/>
            <a:ext cx="1332303" cy="1332303"/>
            <a:chOff x="0" y="0"/>
            <a:chExt cx="1332302" cy="1332302"/>
          </a:xfrm>
        </p:grpSpPr>
        <p:sp>
          <p:nvSpPr>
            <p:cNvPr id="283"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284"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288" name="Freeform: Shape 9"/>
          <p:cNvGrpSpPr/>
          <p:nvPr/>
        </p:nvGrpSpPr>
        <p:grpSpPr>
          <a:xfrm>
            <a:off x="3950868" y="3774673"/>
            <a:ext cx="1042295" cy="1042295"/>
            <a:chOff x="0" y="0"/>
            <a:chExt cx="1042294" cy="1042294"/>
          </a:xfrm>
        </p:grpSpPr>
        <p:sp>
          <p:nvSpPr>
            <p:cNvPr id="286"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87"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sp>
        <p:nvSpPr>
          <p:cNvPr id="289" name="Freeform: Shape 10"/>
          <p:cNvSpPr/>
          <p:nvPr/>
        </p:nvSpPr>
        <p:spPr>
          <a:xfrm>
            <a:off x="3573298" y="5254410"/>
            <a:ext cx="99873"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292" name="Freeform: Shape 13"/>
          <p:cNvGrpSpPr/>
          <p:nvPr/>
        </p:nvGrpSpPr>
        <p:grpSpPr>
          <a:xfrm>
            <a:off x="1862333" y="5292081"/>
            <a:ext cx="1042295" cy="1042296"/>
            <a:chOff x="0" y="0"/>
            <a:chExt cx="1042294" cy="1042294"/>
          </a:xfrm>
        </p:grpSpPr>
        <p:sp>
          <p:nvSpPr>
            <p:cNvPr id="290"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291"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All Mountain</a:t>
              </a:r>
            </a:p>
          </p:txBody>
        </p:sp>
      </p:grpSp>
      <p:grpSp>
        <p:nvGrpSpPr>
          <p:cNvPr id="295" name="Freeform: Shape 15"/>
          <p:cNvGrpSpPr/>
          <p:nvPr/>
        </p:nvGrpSpPr>
        <p:grpSpPr>
          <a:xfrm>
            <a:off x="1369297" y="3774673"/>
            <a:ext cx="1042295" cy="1042295"/>
            <a:chOff x="0" y="0"/>
            <a:chExt cx="1042294" cy="1042294"/>
          </a:xfrm>
        </p:grpSpPr>
        <p:sp>
          <p:nvSpPr>
            <p:cNvPr id="293"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294"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296" name="TextBox 3"/>
          <p:cNvSpPr txBox="1"/>
          <p:nvPr/>
        </p:nvSpPr>
        <p:spPr>
          <a:xfrm>
            <a:off x="5843056" y="3850149"/>
            <a:ext cx="5630401" cy="22345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Trail riding and the corresponding trail bikes refer to what can be thought of as ‘everyday’ mountain bike riding. Trail bikes are designed to have as much fun as possible on any given terrain and be just as capable on the climbs as they are on the descents. Trail bikes have traditionally been thought of as jack of all trades bikes.</a:t>
            </a:r>
          </a:p>
        </p:txBody>
      </p:sp>
      <p:sp>
        <p:nvSpPr>
          <p:cNvPr id="297" name="Straight Connector 16"/>
          <p:cNvSpPr/>
          <p:nvPr/>
        </p:nvSpPr>
        <p:spPr>
          <a:xfrm>
            <a:off x="4561525" y="5813228"/>
            <a:ext cx="822961" cy="1"/>
          </a:xfrm>
          <a:prstGeom prst="line">
            <a:avLst/>
          </a:prstGeom>
          <a:ln cap="rnd">
            <a:solidFill>
              <a:srgbClr val="C1BBAB"/>
            </a:solidFill>
          </a:ln>
        </p:spPr>
        <p:txBody>
          <a:bodyPr lIns="45719" rIns="45719"/>
          <a:lstStyle/>
          <a:p>
            <a:pPr>
              <a:defRPr>
                <a:solidFill>
                  <a:srgbClr val="FFFFFF"/>
                </a:solidFill>
              </a:defRPr>
            </a:pPr>
            <a:endParaRPr/>
          </a:p>
        </p:txBody>
      </p:sp>
      <p:sp>
        <p:nvSpPr>
          <p:cNvPr id="298" name="Straight Connector 17"/>
          <p:cNvSpPr/>
          <p:nvPr/>
        </p:nvSpPr>
        <p:spPr>
          <a:xfrm flipH="1">
            <a:off x="5384484" y="5495924"/>
            <a:ext cx="365761" cy="317306"/>
          </a:xfrm>
          <a:prstGeom prst="line">
            <a:avLst/>
          </a:prstGeom>
          <a:ln cap="rnd">
            <a:solidFill>
              <a:srgbClr val="C1BBAB"/>
            </a:solidFill>
          </a:ln>
        </p:spPr>
        <p:txBody>
          <a:bodyPr lIns="45719" rIns="45719"/>
          <a:lstStyle/>
          <a:p>
            <a:pPr>
              <a:defRPr>
                <a:solidFill>
                  <a:srgbClr val="FFFFFF"/>
                </a:solidFill>
              </a:defRPr>
            </a:pPr>
            <a:endParaRPr/>
          </a:p>
        </p:txBody>
      </p:sp>
      <p:grpSp>
        <p:nvGrpSpPr>
          <p:cNvPr id="301" name="Freeform: Shape 19"/>
          <p:cNvGrpSpPr/>
          <p:nvPr/>
        </p:nvGrpSpPr>
        <p:grpSpPr>
          <a:xfrm>
            <a:off x="3457831" y="5292081"/>
            <a:ext cx="1042295" cy="1042296"/>
            <a:chOff x="0" y="0"/>
            <a:chExt cx="1042294" cy="1042294"/>
          </a:xfrm>
        </p:grpSpPr>
        <p:sp>
          <p:nvSpPr>
            <p:cNvPr id="299"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0"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Trail</a:t>
              </a:r>
            </a:p>
          </p:txBody>
        </p:sp>
      </p:grpSp>
      <p:grpSp>
        <p:nvGrpSpPr>
          <p:cNvPr id="304" name="Freeform: Shape 20"/>
          <p:cNvGrpSpPr/>
          <p:nvPr/>
        </p:nvGrpSpPr>
        <p:grpSpPr>
          <a:xfrm>
            <a:off x="2660082" y="2836861"/>
            <a:ext cx="1042295" cy="1042295"/>
            <a:chOff x="0" y="0"/>
            <a:chExt cx="1042294" cy="1042294"/>
          </a:xfrm>
        </p:grpSpPr>
        <p:sp>
          <p:nvSpPr>
            <p:cNvPr id="30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03"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2" name="Slide Number Placeholder 1">
            <a:extLst>
              <a:ext uri="{FF2B5EF4-FFF2-40B4-BE49-F238E27FC236}">
                <a16:creationId xmlns:a16="http://schemas.microsoft.com/office/drawing/2014/main" id="{CEF35BC3-C18F-9A48-B2DD-018D43685F7A}"/>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1" name="Freeform: Shape 11">
            <a:extLst>
              <a:ext uri="{FF2B5EF4-FFF2-40B4-BE49-F238E27FC236}">
                <a16:creationId xmlns:a16="http://schemas.microsoft.com/office/drawing/2014/main" id="{1AE7AD9E-3D96-7B48-819A-DFDFA6F6BE69}"/>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2" name="Freeform: Shape 12">
            <a:extLst>
              <a:ext uri="{FF2B5EF4-FFF2-40B4-BE49-F238E27FC236}">
                <a16:creationId xmlns:a16="http://schemas.microsoft.com/office/drawing/2014/main" id="{40590A43-34CE-824E-8D17-A18232BF3EBC}"/>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3">
            <a:extLst>
              <a:ext uri="{FF2B5EF4-FFF2-40B4-BE49-F238E27FC236}">
                <a16:creationId xmlns:a16="http://schemas.microsoft.com/office/drawing/2014/main" id="{BA491D2F-F69A-064F-AA4E-27A57E8431A2}"/>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4" name="Freeform: Shape 14">
            <a:extLst>
              <a:ext uri="{FF2B5EF4-FFF2-40B4-BE49-F238E27FC236}">
                <a16:creationId xmlns:a16="http://schemas.microsoft.com/office/drawing/2014/main" id="{82D2C9BC-0830-3347-8F74-36E0B53F2B61}"/>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5" name="Graphic 34" descr="Document with solid fill">
            <a:extLst>
              <a:ext uri="{FF2B5EF4-FFF2-40B4-BE49-F238E27FC236}">
                <a16:creationId xmlns:a16="http://schemas.microsoft.com/office/drawing/2014/main" id="{F9FF6274-DE56-AC48-B585-859EF65DA34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6" name="Graphic 35" descr="Network with solid fill">
            <a:extLst>
              <a:ext uri="{FF2B5EF4-FFF2-40B4-BE49-F238E27FC236}">
                <a16:creationId xmlns:a16="http://schemas.microsoft.com/office/drawing/2014/main" id="{422444D4-3C59-5548-AE4A-BD01D463BD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7" name="Graphic 36" descr="Research with solid fill">
            <a:extLst>
              <a:ext uri="{FF2B5EF4-FFF2-40B4-BE49-F238E27FC236}">
                <a16:creationId xmlns:a16="http://schemas.microsoft.com/office/drawing/2014/main" id="{59594503-D084-0D4E-9995-1AF643E0BF8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8" name="Graphic 37" descr="Teacher with solid fill">
            <a:extLst>
              <a:ext uri="{FF2B5EF4-FFF2-40B4-BE49-F238E27FC236}">
                <a16:creationId xmlns:a16="http://schemas.microsoft.com/office/drawing/2014/main" id="{183D6C61-8A45-2549-A46E-620D1C6968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Freeform: Shape 6"/>
          <p:cNvSpPr/>
          <p:nvPr/>
        </p:nvSpPr>
        <p:spPr>
          <a:xfrm flipV="1">
            <a:off x="3180594" y="3879792"/>
            <a:ext cx="1" cy="169914"/>
          </a:xfrm>
          <a:prstGeom prst="line">
            <a:avLst/>
          </a:prstGeom>
          <a:ln w="15875" cap="rnd">
            <a:solidFill>
              <a:srgbClr val="404040"/>
            </a:solidFill>
          </a:ln>
        </p:spPr>
        <p:txBody>
          <a:bodyPr lIns="45719" rIns="45719"/>
          <a:lstStyle/>
          <a:p>
            <a:pPr>
              <a:defRPr>
                <a:solidFill>
                  <a:srgbClr val="FFFFFF"/>
                </a:solidFill>
              </a:defRPr>
            </a:pPr>
            <a:endParaRPr/>
          </a:p>
        </p:txBody>
      </p:sp>
      <p:sp>
        <p:nvSpPr>
          <p:cNvPr id="307" name="Freeform: Shape 8"/>
          <p:cNvSpPr/>
          <p:nvPr/>
        </p:nvSpPr>
        <p:spPr>
          <a:xfrm flipV="1">
            <a:off x="3814581" y="4456893"/>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08" name="Freeform: Shape 10"/>
          <p:cNvSpPr/>
          <p:nvPr/>
        </p:nvSpPr>
        <p:spPr>
          <a:xfrm>
            <a:off x="3573298" y="5254410"/>
            <a:ext cx="99873" cy="137464"/>
          </a:xfrm>
          <a:prstGeom prst="line">
            <a:avLst/>
          </a:prstGeom>
          <a:ln w="15875" cap="rnd">
            <a:solidFill>
              <a:srgbClr val="404040"/>
            </a:solidFill>
          </a:ln>
        </p:spPr>
        <p:txBody>
          <a:bodyPr lIns="45719" rIns="45719"/>
          <a:lstStyle/>
          <a:p>
            <a:pPr>
              <a:defRPr>
                <a:solidFill>
                  <a:srgbClr val="FFFFFF"/>
                </a:solidFill>
              </a:defRPr>
            </a:pPr>
            <a:endParaRPr/>
          </a:p>
        </p:txBody>
      </p:sp>
      <p:sp>
        <p:nvSpPr>
          <p:cNvPr id="309" name="Freeform: Shape 14"/>
          <p:cNvSpPr/>
          <p:nvPr/>
        </p:nvSpPr>
        <p:spPr>
          <a:xfrm flipH="1" flipV="1">
            <a:off x="2386281" y="4456894"/>
            <a:ext cx="161598" cy="52507"/>
          </a:xfrm>
          <a:prstGeom prst="line">
            <a:avLst/>
          </a:prstGeom>
          <a:ln w="15875" cap="rnd">
            <a:solidFill>
              <a:srgbClr val="404040"/>
            </a:solidFill>
          </a:ln>
        </p:spPr>
        <p:txBody>
          <a:bodyPr lIns="45719" rIns="45719"/>
          <a:lstStyle/>
          <a:p>
            <a:pPr>
              <a:defRPr>
                <a:solidFill>
                  <a:srgbClr val="FFFFFF"/>
                </a:solidFill>
              </a:defRPr>
            </a:pPr>
            <a:endParaRPr/>
          </a:p>
        </p:txBody>
      </p:sp>
      <p:sp>
        <p:nvSpPr>
          <p:cNvPr id="310" name="Title 1"/>
          <p:cNvSpPr txBox="1">
            <a:spLocks noGrp="1"/>
          </p:cNvSpPr>
          <p:nvPr>
            <p:ph type="title"/>
          </p:nvPr>
        </p:nvSpPr>
        <p:spPr>
          <a:xfrm>
            <a:off x="913795" y="609600"/>
            <a:ext cx="10353762" cy="1257300"/>
          </a:xfrm>
          <a:prstGeom prst="rect">
            <a:avLst/>
          </a:prstGeom>
        </p:spPr>
        <p:txBody>
          <a:bodyPr/>
          <a:lstStyle/>
          <a:p>
            <a:r>
              <a:t>Mountain Bike Categories: All Mountain</a:t>
            </a:r>
          </a:p>
        </p:txBody>
      </p:sp>
      <p:sp>
        <p:nvSpPr>
          <p:cNvPr id="311" name="Content Placeholder 2"/>
          <p:cNvSpPr txBox="1">
            <a:spLocks noGrp="1"/>
          </p:cNvSpPr>
          <p:nvPr>
            <p:ph type="body" sz="quarter" idx="1"/>
          </p:nvPr>
        </p:nvSpPr>
        <p:spPr>
          <a:xfrm>
            <a:off x="913795" y="2076450"/>
            <a:ext cx="10353762" cy="537355"/>
          </a:xfrm>
          <a:prstGeom prst="rect">
            <a:avLst/>
          </a:prstGeom>
        </p:spPr>
        <p:txBody>
          <a:bodyPr/>
          <a:lstStyle>
            <a:lvl1pPr marL="0" indent="36900">
              <a:buSzTx/>
              <a:buFont typeface="Wingdings 2"/>
              <a:buNone/>
            </a:lvl1pPr>
          </a:lstStyle>
          <a:p>
            <a:r>
              <a:t>Currently, full suspension mountain bikes come in multiple categories:</a:t>
            </a:r>
          </a:p>
        </p:txBody>
      </p:sp>
      <p:grpSp>
        <p:nvGrpSpPr>
          <p:cNvPr id="314" name="Freeform: Shape 5"/>
          <p:cNvGrpSpPr/>
          <p:nvPr/>
        </p:nvGrpSpPr>
        <p:grpSpPr>
          <a:xfrm>
            <a:off x="2515079" y="4049069"/>
            <a:ext cx="1332303" cy="1332303"/>
            <a:chOff x="0" y="0"/>
            <a:chExt cx="1332302" cy="1332302"/>
          </a:xfrm>
        </p:grpSpPr>
        <p:sp>
          <p:nvSpPr>
            <p:cNvPr id="312" name="Circle"/>
            <p:cNvSpPr/>
            <p:nvPr/>
          </p:nvSpPr>
          <p:spPr>
            <a:xfrm>
              <a:off x="-1" y="-1"/>
              <a:ext cx="1332304" cy="1332304"/>
            </a:xfrm>
            <a:prstGeom prst="ellipse">
              <a:avLst/>
            </a:prstGeom>
            <a:solidFill>
              <a:srgbClr val="80765C"/>
            </a:solidFill>
            <a:ln w="15875" cap="rnd">
              <a:solidFill>
                <a:srgbClr val="FFFFFF"/>
              </a:solidFill>
              <a:prstDash val="solid"/>
              <a:round/>
            </a:ln>
            <a:effectLst/>
          </p:spPr>
          <p:txBody>
            <a:bodyPr wrap="square" lIns="45719" tIns="45719" rIns="45719" bIns="45719" numCol="1" anchor="ctr">
              <a:noAutofit/>
            </a:bodyPr>
            <a:lstStyle/>
            <a:p>
              <a:pPr algn="ctr" defTabSz="711200">
                <a:lnSpc>
                  <a:spcPct val="90000"/>
                </a:lnSpc>
                <a:spcBef>
                  <a:spcPts val="700"/>
                </a:spcBef>
                <a:defRPr>
                  <a:solidFill>
                    <a:srgbClr val="FFFFFF"/>
                  </a:solidFill>
                </a:defRPr>
              </a:pPr>
              <a:endParaRPr/>
            </a:p>
          </p:txBody>
        </p:sp>
        <p:sp>
          <p:nvSpPr>
            <p:cNvPr id="313" name="MTB Categories"/>
            <p:cNvSpPr txBox="1"/>
            <p:nvPr/>
          </p:nvSpPr>
          <p:spPr>
            <a:xfrm>
              <a:off x="7937" y="231645"/>
              <a:ext cx="1316428" cy="8690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5270" tIns="205270" rIns="205270" bIns="205270" numCol="1" anchor="ctr">
              <a:spAutoFit/>
            </a:bodyPr>
            <a:lstStyle>
              <a:lvl1pPr algn="ctr" defTabSz="711200">
                <a:lnSpc>
                  <a:spcPct val="90000"/>
                </a:lnSpc>
                <a:spcBef>
                  <a:spcPts val="600"/>
                </a:spcBef>
                <a:defRPr sz="1600">
                  <a:solidFill>
                    <a:srgbClr val="FFFFFF"/>
                  </a:solidFill>
                </a:defRPr>
              </a:lvl1pPr>
            </a:lstStyle>
            <a:p>
              <a:r>
                <a:t>MTB Categories</a:t>
              </a:r>
            </a:p>
          </p:txBody>
        </p:sp>
      </p:grpSp>
      <p:grpSp>
        <p:nvGrpSpPr>
          <p:cNvPr id="317" name="Freeform: Shape 9"/>
          <p:cNvGrpSpPr/>
          <p:nvPr/>
        </p:nvGrpSpPr>
        <p:grpSpPr>
          <a:xfrm>
            <a:off x="3950868" y="3774673"/>
            <a:ext cx="1042295" cy="1042295"/>
            <a:chOff x="0" y="0"/>
            <a:chExt cx="1042294" cy="1042294"/>
          </a:xfrm>
        </p:grpSpPr>
        <p:sp>
          <p:nvSpPr>
            <p:cNvPr id="315"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6" name="Enduro"/>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Enduro</a:t>
              </a:r>
            </a:p>
          </p:txBody>
        </p:sp>
      </p:grpSp>
      <p:grpSp>
        <p:nvGrpSpPr>
          <p:cNvPr id="320" name="Freeform: Shape 11"/>
          <p:cNvGrpSpPr/>
          <p:nvPr/>
        </p:nvGrpSpPr>
        <p:grpSpPr>
          <a:xfrm>
            <a:off x="3457831" y="5292081"/>
            <a:ext cx="1042295" cy="1042296"/>
            <a:chOff x="0" y="0"/>
            <a:chExt cx="1042294" cy="1042294"/>
          </a:xfrm>
        </p:grpSpPr>
        <p:sp>
          <p:nvSpPr>
            <p:cNvPr id="318"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19" name="Trail"/>
            <p:cNvSpPr txBox="1"/>
            <p:nvPr/>
          </p:nvSpPr>
          <p:spPr>
            <a:xfrm>
              <a:off x="7937" y="247222"/>
              <a:ext cx="1026420" cy="5478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Trail</a:t>
              </a:r>
            </a:p>
          </p:txBody>
        </p:sp>
      </p:grpSp>
      <p:sp>
        <p:nvSpPr>
          <p:cNvPr id="321" name="Freeform: Shape 12"/>
          <p:cNvSpPr/>
          <p:nvPr/>
        </p:nvSpPr>
        <p:spPr>
          <a:xfrm flipH="1">
            <a:off x="2689290" y="5254410"/>
            <a:ext cx="99874" cy="137464"/>
          </a:xfrm>
          <a:prstGeom prst="line">
            <a:avLst/>
          </a:prstGeom>
          <a:ln w="15875" cap="rnd">
            <a:solidFill>
              <a:srgbClr val="ADA38A"/>
            </a:solidFill>
          </a:ln>
        </p:spPr>
        <p:txBody>
          <a:bodyPr lIns="45719" rIns="45719"/>
          <a:lstStyle/>
          <a:p>
            <a:pPr>
              <a:defRPr>
                <a:solidFill>
                  <a:srgbClr val="FFFFFF"/>
                </a:solidFill>
              </a:defRPr>
            </a:pPr>
            <a:endParaRPr/>
          </a:p>
        </p:txBody>
      </p:sp>
      <p:grpSp>
        <p:nvGrpSpPr>
          <p:cNvPr id="324" name="Freeform: Shape 15"/>
          <p:cNvGrpSpPr/>
          <p:nvPr/>
        </p:nvGrpSpPr>
        <p:grpSpPr>
          <a:xfrm>
            <a:off x="1369297" y="3774673"/>
            <a:ext cx="1042295" cy="1042295"/>
            <a:chOff x="0" y="0"/>
            <a:chExt cx="1042294" cy="1042294"/>
          </a:xfrm>
        </p:grpSpPr>
        <p:sp>
          <p:nvSpPr>
            <p:cNvPr id="322"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sz="1400">
                  <a:solidFill>
                    <a:srgbClr val="404040"/>
                  </a:solidFill>
                </a:defRPr>
              </a:pPr>
              <a:endParaRPr/>
            </a:p>
          </p:txBody>
        </p:sp>
        <p:sp>
          <p:nvSpPr>
            <p:cNvPr id="323" name="Downcou-ntry"/>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Downcou-ntry</a:t>
              </a:r>
            </a:p>
          </p:txBody>
        </p:sp>
      </p:grpSp>
      <p:sp>
        <p:nvSpPr>
          <p:cNvPr id="325" name="TextBox 3"/>
          <p:cNvSpPr txBox="1"/>
          <p:nvPr/>
        </p:nvSpPr>
        <p:spPr>
          <a:xfrm>
            <a:off x="5843056" y="3850149"/>
            <a:ext cx="5630401" cy="1320166"/>
          </a:xfrm>
          <a:prstGeom prst="rect">
            <a:avLst/>
          </a:prstGeom>
          <a:solidFill>
            <a:srgbClr val="C1BBAB"/>
          </a:solidFill>
          <a:ln>
            <a:solidFill>
              <a:srgbClr val="DBC47E"/>
            </a:solidFill>
          </a:ln>
          <a:effectLst>
            <a:outerShdw blurRad="50800" dist="38100" dir="2700000" rotWithShape="0">
              <a:srgbClr val="A6A6A6">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5A4A19"/>
                </a:solidFill>
              </a:defRPr>
            </a:lvl1pPr>
          </a:lstStyle>
          <a:p>
            <a:r>
              <a:t>A more niche category which some manufacturers claim to be more downhill focused than trail bikes, but not designed for downhill races like Enduro bikes are.</a:t>
            </a:r>
          </a:p>
        </p:txBody>
      </p:sp>
      <p:sp>
        <p:nvSpPr>
          <p:cNvPr id="326" name="Straight Connector 16"/>
          <p:cNvSpPr/>
          <p:nvPr/>
        </p:nvSpPr>
        <p:spPr>
          <a:xfrm>
            <a:off x="3274867" y="6652597"/>
            <a:ext cx="1576990" cy="1"/>
          </a:xfrm>
          <a:prstGeom prst="line">
            <a:avLst/>
          </a:prstGeom>
          <a:ln cap="rnd">
            <a:solidFill>
              <a:srgbClr val="C1BBAB"/>
            </a:solidFill>
          </a:ln>
        </p:spPr>
        <p:txBody>
          <a:bodyPr lIns="45719" rIns="45719"/>
          <a:lstStyle/>
          <a:p>
            <a:pPr>
              <a:defRPr>
                <a:solidFill>
                  <a:srgbClr val="FFFFFF"/>
                </a:solidFill>
              </a:defRPr>
            </a:pPr>
            <a:endParaRPr/>
          </a:p>
        </p:txBody>
      </p:sp>
      <p:sp>
        <p:nvSpPr>
          <p:cNvPr id="327" name="Straight Connector 17"/>
          <p:cNvSpPr/>
          <p:nvPr/>
        </p:nvSpPr>
        <p:spPr>
          <a:xfrm>
            <a:off x="2814092" y="6195397"/>
            <a:ext cx="457201" cy="457201"/>
          </a:xfrm>
          <a:prstGeom prst="line">
            <a:avLst/>
          </a:prstGeom>
          <a:ln cap="rnd">
            <a:solidFill>
              <a:srgbClr val="C1BBAB"/>
            </a:solidFill>
          </a:ln>
        </p:spPr>
        <p:txBody>
          <a:bodyPr lIns="45719" rIns="45719"/>
          <a:lstStyle/>
          <a:p>
            <a:pPr>
              <a:defRPr>
                <a:solidFill>
                  <a:srgbClr val="FFFFFF"/>
                </a:solidFill>
              </a:defRPr>
            </a:pPr>
            <a:endParaRPr/>
          </a:p>
        </p:txBody>
      </p:sp>
      <p:grpSp>
        <p:nvGrpSpPr>
          <p:cNvPr id="330" name="Freeform: Shape 18"/>
          <p:cNvGrpSpPr/>
          <p:nvPr/>
        </p:nvGrpSpPr>
        <p:grpSpPr>
          <a:xfrm>
            <a:off x="1862333" y="5292081"/>
            <a:ext cx="1042295" cy="1042296"/>
            <a:chOff x="0" y="0"/>
            <a:chExt cx="1042294" cy="1042294"/>
          </a:xfrm>
        </p:grpSpPr>
        <p:sp>
          <p:nvSpPr>
            <p:cNvPr id="328" name="Circle"/>
            <p:cNvSpPr/>
            <p:nvPr/>
          </p:nvSpPr>
          <p:spPr>
            <a:xfrm>
              <a:off x="-1" y="-1"/>
              <a:ext cx="1042296" cy="1042296"/>
            </a:xfrm>
            <a:prstGeom prst="ellipse">
              <a:avLst/>
            </a:prstGeom>
            <a:solidFill>
              <a:srgbClr val="C1BBAD"/>
            </a:solidFill>
            <a:ln w="15875" cap="rnd">
              <a:solidFill>
                <a:srgbClr val="FFFFFF"/>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29" name="All Mountain"/>
            <p:cNvSpPr txBox="1"/>
            <p:nvPr/>
          </p:nvSpPr>
          <p:spPr>
            <a:xfrm>
              <a:off x="7937" y="144351"/>
              <a:ext cx="1026420" cy="7535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5A4A19"/>
                  </a:solidFill>
                </a:defRPr>
              </a:lvl1pPr>
            </a:lstStyle>
            <a:p>
              <a:r>
                <a:t>All Mountain</a:t>
              </a:r>
            </a:p>
          </p:txBody>
        </p:sp>
      </p:grpSp>
      <p:grpSp>
        <p:nvGrpSpPr>
          <p:cNvPr id="333" name="Freeform: Shape 19"/>
          <p:cNvGrpSpPr/>
          <p:nvPr/>
        </p:nvGrpSpPr>
        <p:grpSpPr>
          <a:xfrm>
            <a:off x="2660082" y="2836861"/>
            <a:ext cx="1042295" cy="1042295"/>
            <a:chOff x="0" y="0"/>
            <a:chExt cx="1042294" cy="1042294"/>
          </a:xfrm>
        </p:grpSpPr>
        <p:sp>
          <p:nvSpPr>
            <p:cNvPr id="331" name="Circle"/>
            <p:cNvSpPr/>
            <p:nvPr/>
          </p:nvSpPr>
          <p:spPr>
            <a:xfrm>
              <a:off x="-1" y="-1"/>
              <a:ext cx="1042296" cy="1042296"/>
            </a:xfrm>
            <a:prstGeom prst="ellipse">
              <a:avLst/>
            </a:prstGeom>
            <a:solidFill>
              <a:srgbClr val="262626"/>
            </a:solidFill>
            <a:ln w="15875" cap="rnd">
              <a:solidFill>
                <a:srgbClr val="404040"/>
              </a:solidFill>
              <a:prstDash val="solid"/>
              <a:round/>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332" name="Cross Country (XC)"/>
            <p:cNvSpPr txBox="1"/>
            <p:nvPr/>
          </p:nvSpPr>
          <p:spPr>
            <a:xfrm>
              <a:off x="7937" y="41482"/>
              <a:ext cx="1026420" cy="9593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9624" tIns="159624" rIns="159624" bIns="159624" numCol="1" anchor="ctr">
              <a:spAutoFit/>
            </a:bodyPr>
            <a:lstStyle>
              <a:lvl1pPr algn="ctr" defTabSz="488950">
                <a:lnSpc>
                  <a:spcPct val="90000"/>
                </a:lnSpc>
                <a:spcBef>
                  <a:spcPts val="500"/>
                </a:spcBef>
                <a:defRPr sz="1400">
                  <a:solidFill>
                    <a:srgbClr val="404040"/>
                  </a:solidFill>
                </a:defRPr>
              </a:lvl1pPr>
            </a:lstStyle>
            <a:p>
              <a:r>
                <a:t>Cross Country (XC)</a:t>
              </a:r>
            </a:p>
          </p:txBody>
        </p:sp>
      </p:grpSp>
      <p:sp>
        <p:nvSpPr>
          <p:cNvPr id="334" name="Straight Connector 20"/>
          <p:cNvSpPr/>
          <p:nvPr/>
        </p:nvSpPr>
        <p:spPr>
          <a:xfrm flipV="1">
            <a:off x="4851856" y="5280997"/>
            <a:ext cx="1280161" cy="1371601"/>
          </a:xfrm>
          <a:prstGeom prst="line">
            <a:avLst/>
          </a:prstGeom>
          <a:ln cap="rnd">
            <a:solidFill>
              <a:srgbClr val="C1BBAB"/>
            </a:solidFill>
          </a:ln>
        </p:spPr>
        <p:txBody>
          <a:bodyPr lIns="45719" rIns="45719"/>
          <a:lstStyle/>
          <a:p>
            <a:pPr>
              <a:defRPr>
                <a:solidFill>
                  <a:srgbClr val="FFFFFF"/>
                </a:solidFill>
              </a:defRPr>
            </a:pPr>
            <a:endParaRPr/>
          </a:p>
        </p:txBody>
      </p:sp>
      <p:sp>
        <p:nvSpPr>
          <p:cNvPr id="2" name="Slide Number Placeholder 1">
            <a:extLst>
              <a:ext uri="{FF2B5EF4-FFF2-40B4-BE49-F238E27FC236}">
                <a16:creationId xmlns:a16="http://schemas.microsoft.com/office/drawing/2014/main" id="{90F97A66-EE18-884F-980A-A5A116DB0EDC}"/>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32" name="Freeform: Shape 11">
            <a:extLst>
              <a:ext uri="{FF2B5EF4-FFF2-40B4-BE49-F238E27FC236}">
                <a16:creationId xmlns:a16="http://schemas.microsoft.com/office/drawing/2014/main" id="{AC69A5E8-3809-B240-B244-2B3A65E06699}"/>
              </a:ext>
            </a:extLst>
          </p:cNvPr>
          <p:cNvSpPr/>
          <p:nvPr/>
        </p:nvSpPr>
        <p:spPr>
          <a:xfrm>
            <a:off x="966458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chemeClr val="accent5"/>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3" name="Freeform: Shape 12">
            <a:extLst>
              <a:ext uri="{FF2B5EF4-FFF2-40B4-BE49-F238E27FC236}">
                <a16:creationId xmlns:a16="http://schemas.microsoft.com/office/drawing/2014/main" id="{A4564C4D-DEA7-9549-9F7C-31C7DB7D4251}"/>
              </a:ext>
            </a:extLst>
          </p:cNvPr>
          <p:cNvSpPr/>
          <p:nvPr/>
        </p:nvSpPr>
        <p:spPr>
          <a:xfrm>
            <a:off x="10221439"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sp>
        <p:nvSpPr>
          <p:cNvPr id="34" name="Freeform: Shape 13">
            <a:extLst>
              <a:ext uri="{FF2B5EF4-FFF2-40B4-BE49-F238E27FC236}">
                <a16:creationId xmlns:a16="http://schemas.microsoft.com/office/drawing/2014/main" id="{60F19ED0-1C02-B541-8EEC-2ADDC409979A}"/>
              </a:ext>
            </a:extLst>
          </p:cNvPr>
          <p:cNvSpPr/>
          <p:nvPr/>
        </p:nvSpPr>
        <p:spPr>
          <a:xfrm>
            <a:off x="10778294"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r>
              <a:rPr lang="en-US" sz="4500" kern="1200" dirty="0"/>
              <a:t> </a:t>
            </a:r>
          </a:p>
        </p:txBody>
      </p:sp>
      <p:sp>
        <p:nvSpPr>
          <p:cNvPr id="35" name="Freeform: Shape 14">
            <a:extLst>
              <a:ext uri="{FF2B5EF4-FFF2-40B4-BE49-F238E27FC236}">
                <a16:creationId xmlns:a16="http://schemas.microsoft.com/office/drawing/2014/main" id="{3989081A-DCE5-4243-A23F-A0F7028E1183}"/>
              </a:ext>
            </a:extLst>
          </p:cNvPr>
          <p:cNvSpPr/>
          <p:nvPr/>
        </p:nvSpPr>
        <p:spPr>
          <a:xfrm>
            <a:off x="11335148" y="162848"/>
            <a:ext cx="618728" cy="247491"/>
          </a:xfrm>
          <a:custGeom>
            <a:avLst/>
            <a:gdLst>
              <a:gd name="connsiteX0" fmla="*/ 0 w 1780637"/>
              <a:gd name="connsiteY0" fmla="*/ 0 h 712254"/>
              <a:gd name="connsiteX1" fmla="*/ 1424510 w 1780637"/>
              <a:gd name="connsiteY1" fmla="*/ 0 h 712254"/>
              <a:gd name="connsiteX2" fmla="*/ 1780637 w 1780637"/>
              <a:gd name="connsiteY2" fmla="*/ 356127 h 712254"/>
              <a:gd name="connsiteX3" fmla="*/ 1424510 w 1780637"/>
              <a:gd name="connsiteY3" fmla="*/ 712254 h 712254"/>
              <a:gd name="connsiteX4" fmla="*/ 0 w 1780637"/>
              <a:gd name="connsiteY4" fmla="*/ 712254 h 712254"/>
              <a:gd name="connsiteX5" fmla="*/ 356127 w 1780637"/>
              <a:gd name="connsiteY5" fmla="*/ 356127 h 712254"/>
              <a:gd name="connsiteX6" fmla="*/ 0 w 1780637"/>
              <a:gd name="connsiteY6" fmla="*/ 0 h 71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7" h="712254">
                <a:moveTo>
                  <a:pt x="0" y="0"/>
                </a:moveTo>
                <a:lnTo>
                  <a:pt x="1424510" y="0"/>
                </a:lnTo>
                <a:lnTo>
                  <a:pt x="1780637" y="356127"/>
                </a:lnTo>
                <a:lnTo>
                  <a:pt x="1424510" y="712254"/>
                </a:lnTo>
                <a:lnTo>
                  <a:pt x="0" y="712254"/>
                </a:lnTo>
                <a:lnTo>
                  <a:pt x="356127" y="356127"/>
                </a:lnTo>
                <a:lnTo>
                  <a:pt x="0" y="0"/>
                </a:lnTo>
                <a:close/>
              </a:path>
            </a:pathLst>
          </a:custGeom>
          <a:solidFill>
            <a:srgbClr val="363636"/>
          </a:solidFill>
          <a:ln>
            <a:solidFill>
              <a:schemeClr val="tx1">
                <a:lumMod val="75000"/>
                <a:lumOff val="2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36150" tIns="60008" rIns="416135" bIns="60008" numCol="1" spcCol="1270" anchor="ctr" anchorCtr="0">
            <a:noAutofit/>
          </a:bodyPr>
          <a:lstStyle/>
          <a:p>
            <a:pPr marL="0" lvl="0" indent="0" algn="ctr" defTabSz="2000250">
              <a:lnSpc>
                <a:spcPct val="90000"/>
              </a:lnSpc>
              <a:spcBef>
                <a:spcPct val="0"/>
              </a:spcBef>
              <a:spcAft>
                <a:spcPct val="35000"/>
              </a:spcAft>
              <a:buNone/>
            </a:pPr>
            <a:endParaRPr lang="en-US" sz="4500" kern="1200" dirty="0"/>
          </a:p>
        </p:txBody>
      </p:sp>
      <p:pic>
        <p:nvPicPr>
          <p:cNvPr id="36" name="Graphic 35" descr="Document with solid fill">
            <a:extLst>
              <a:ext uri="{FF2B5EF4-FFF2-40B4-BE49-F238E27FC236}">
                <a16:creationId xmlns:a16="http://schemas.microsoft.com/office/drawing/2014/main" id="{81585DEB-DF8F-5644-8B53-390B4ACE0E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2705" y="171581"/>
            <a:ext cx="230025" cy="230025"/>
          </a:xfrm>
          <a:prstGeom prst="rect">
            <a:avLst/>
          </a:prstGeom>
        </p:spPr>
      </p:pic>
      <p:pic>
        <p:nvPicPr>
          <p:cNvPr id="37" name="Graphic 36" descr="Network with solid fill">
            <a:extLst>
              <a:ext uri="{FF2B5EF4-FFF2-40B4-BE49-F238E27FC236}">
                <a16:creationId xmlns:a16="http://schemas.microsoft.com/office/drawing/2014/main" id="{DB62C054-2823-214C-88C9-B8A0C25CA8B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1448" y="171581"/>
            <a:ext cx="230025" cy="230025"/>
          </a:xfrm>
          <a:prstGeom prst="rect">
            <a:avLst/>
          </a:prstGeom>
        </p:spPr>
      </p:pic>
      <p:pic>
        <p:nvPicPr>
          <p:cNvPr id="38" name="Graphic 37" descr="Research with solid fill">
            <a:extLst>
              <a:ext uri="{FF2B5EF4-FFF2-40B4-BE49-F238E27FC236}">
                <a16:creationId xmlns:a16="http://schemas.microsoft.com/office/drawing/2014/main" id="{C39CD4A9-5928-9D42-8FB9-5EB548F2F6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192" y="171581"/>
            <a:ext cx="230025" cy="230025"/>
          </a:xfrm>
          <a:prstGeom prst="rect">
            <a:avLst/>
          </a:prstGeom>
        </p:spPr>
      </p:pic>
      <p:pic>
        <p:nvPicPr>
          <p:cNvPr id="39" name="Graphic 38" descr="Teacher with solid fill">
            <a:extLst>
              <a:ext uri="{FF2B5EF4-FFF2-40B4-BE49-F238E27FC236}">
                <a16:creationId xmlns:a16="http://schemas.microsoft.com/office/drawing/2014/main" id="{F51D0AC3-09F4-E14A-B0DD-5458AD92285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8935" y="171581"/>
            <a:ext cx="230025" cy="230025"/>
          </a:xfrm>
          <a:prstGeom prst="rect">
            <a:avLst/>
          </a:prstGeom>
        </p:spPr>
      </p:pic>
    </p:spTree>
  </p:cSld>
  <p:clrMapOvr>
    <a:masterClrMapping/>
  </p:clrMapOvr>
  <p:transition spd="med"/>
</p:sld>
</file>

<file path=ppt/theme/theme1.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lateVTI">
  <a:themeElements>
    <a:clrScheme name="SlateVTI">
      <a:dk1>
        <a:srgbClr val="000000"/>
      </a:dk1>
      <a:lt1>
        <a:srgbClr val="FFFFFF"/>
      </a:lt1>
      <a:dk2>
        <a:srgbClr val="A7A7A7"/>
      </a:dk2>
      <a:lt2>
        <a:srgbClr val="535353"/>
      </a:lt2>
      <a:accent1>
        <a:srgbClr val="F0A22E"/>
      </a:accent1>
      <a:accent2>
        <a:srgbClr val="A5644E"/>
      </a:accent2>
      <a:accent3>
        <a:srgbClr val="B58B80"/>
      </a:accent3>
      <a:accent4>
        <a:srgbClr val="C3986D"/>
      </a:accent4>
      <a:accent5>
        <a:srgbClr val="A19574"/>
      </a:accent5>
      <a:accent6>
        <a:srgbClr val="C17529"/>
      </a:accent6>
      <a:hlink>
        <a:srgbClr val="0000FF"/>
      </a:hlink>
      <a:folHlink>
        <a:srgbClr val="FF00FF"/>
      </a:folHlink>
    </a:clrScheme>
    <a:fontScheme name="SlateVTI">
      <a:majorFont>
        <a:latin typeface="Calibri"/>
        <a:ea typeface="Calibri"/>
        <a:cs typeface="Calibri"/>
      </a:majorFont>
      <a:minorFont>
        <a:latin typeface="Helvetica"/>
        <a:ea typeface="Helvetica"/>
        <a:cs typeface="Helvetica"/>
      </a:minorFont>
    </a:fontScheme>
    <a:fmtScheme name="Slate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oudy Old Style"/>
            <a:ea typeface="Goudy Old Style"/>
            <a:cs typeface="Goudy Old Style"/>
            <a:sym typeface="Goudy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1746</Words>
  <Application>Microsoft Macintosh PowerPoint</Application>
  <PresentationFormat>Widescreen</PresentationFormat>
  <Paragraphs>204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Goudy Old Style</vt:lpstr>
      <vt:lpstr>Helvetica</vt:lpstr>
      <vt:lpstr>Wingdings 2</vt:lpstr>
      <vt:lpstr>SlateVTI</vt:lpstr>
      <vt:lpstr>Mountain Bike (MTB) Analysis</vt:lpstr>
      <vt:lpstr>PowerPoint Presentation</vt:lpstr>
      <vt:lpstr>Project Overview</vt:lpstr>
      <vt:lpstr>The goal of our project is to determine how many, if any, discrete categories should exist for mountain bikes.  Since most specifications and geometric measurements have one direction when moving across the spectrum of bikes, it’s reasonable to believe that these measurements could be reduced to much fewer dimensions, and perhaps even one continuous principal component rather than discrete categories.</vt:lpstr>
      <vt:lpstr>Mountain Bike Categories</vt:lpstr>
      <vt:lpstr>Mountain Bike Categories: XC</vt:lpstr>
      <vt:lpstr>Mountain Bike Categories: Enduro</vt:lpstr>
      <vt:lpstr>Mountain Bike Categories: Trail</vt:lpstr>
      <vt:lpstr>Mountain Bike Categories: All Mountain</vt:lpstr>
      <vt:lpstr>Mountain Bike Categories: Downcountry</vt:lpstr>
      <vt:lpstr>Exploratory Data Analysis</vt:lpstr>
      <vt:lpstr>EDA: Categorical Variables</vt:lpstr>
      <vt:lpstr>EDA: Continuous Variables</vt:lpstr>
      <vt:lpstr>Variation Amongst Featureset</vt:lpstr>
      <vt:lpstr>Correlation Amongst Features</vt:lpstr>
      <vt:lpstr>Principal Component Analysis (PCA)</vt:lpstr>
      <vt:lpstr>Clustering Analysis</vt:lpstr>
      <vt:lpstr>Unsupervised Learning</vt:lpstr>
      <vt:lpstr>K-means Clustering</vt:lpstr>
      <vt:lpstr>Cluster Centers on Principle Components</vt:lpstr>
      <vt:lpstr>Gaussian Mixture Models (GMM)</vt:lpstr>
      <vt:lpstr>Gaussian Mixture Models (GMM)</vt:lpstr>
      <vt:lpstr>Supervised Learning</vt:lpstr>
      <vt:lpstr>Supervised Learning Support Vector Machine</vt:lpstr>
      <vt:lpstr>Findings/Conclusions</vt:lpstr>
      <vt:lpstr>Findings</vt:lpstr>
      <vt:lpstr>Opportunities for Improved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Mountain Bike (MTB) Analysis</dc:title>
  <cp:lastModifiedBy>Justin Schulberg</cp:lastModifiedBy>
  <cp:revision>1</cp:revision>
  <dcterms:modified xsi:type="dcterms:W3CDTF">2022-04-10T23:33:15Z</dcterms:modified>
</cp:coreProperties>
</file>