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4" r:id="rId4"/>
    <p:sldId id="273" r:id="rId5"/>
    <p:sldId id="284" r:id="rId6"/>
    <p:sldId id="287" r:id="rId7"/>
    <p:sldId id="288" r:id="rId8"/>
    <p:sldId id="281" r:id="rId9"/>
    <p:sldId id="285" r:id="rId10"/>
    <p:sldId id="280" r:id="rId11"/>
    <p:sldId id="283" r:id="rId12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0" autoAdjust="0"/>
    <p:restoredTop sz="93671" autoAdjust="0"/>
  </p:normalViewPr>
  <p:slideViewPr>
    <p:cSldViewPr>
      <p:cViewPr varScale="1">
        <p:scale>
          <a:sx n="37" d="100"/>
          <a:sy n="37" d="100"/>
        </p:scale>
        <p:origin x="810" y="30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4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5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ttom Title"/>
          <p:cNvSpPr txBox="1"/>
          <p:nvPr/>
        </p:nvSpPr>
        <p:spPr>
          <a:xfrm>
            <a:off x="29344" y="1053275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Roboto Lt" pitchFamily="2" charset="0"/>
                <a:ea typeface="Roboto Lt" pitchFamily="2" charset="0"/>
              </a:rPr>
              <a:t>768x1280 | </a:t>
            </a:r>
            <a:r>
              <a:rPr lang="en-US" sz="3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LG Nexus 4</a:t>
            </a:r>
            <a:endParaRPr lang="en-US" sz="36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" name="Building Blocks"/>
          <p:cNvSpPr/>
          <p:nvPr/>
        </p:nvSpPr>
        <p:spPr>
          <a:xfrm>
            <a:off x="4089648" y="624979"/>
            <a:ext cx="3225552" cy="7920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Roboto Cn" pitchFamily="2" charset="0"/>
                <a:ea typeface="Roboto Cn" pitchFamily="2" charset="0"/>
              </a:rPr>
              <a:t>German </a:t>
            </a:r>
            <a:r>
              <a:rPr lang="en-US" sz="3600" b="1" dirty="0" err="1">
                <a:latin typeface="Roboto Cn" pitchFamily="2" charset="0"/>
                <a:ea typeface="Roboto Cn" pitchFamily="2" charset="0"/>
              </a:rPr>
              <a:t>Renninance</a:t>
            </a:r>
            <a:endParaRPr lang="en-US" sz="3600" b="1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9" name="Title"/>
          <p:cNvSpPr txBox="1"/>
          <p:nvPr/>
        </p:nvSpPr>
        <p:spPr>
          <a:xfrm>
            <a:off x="0" y="2785219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Where </a:t>
            </a:r>
            <a:r>
              <a:rPr lang="en-US" sz="4000" dirty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is </a:t>
            </a:r>
            <a:r>
              <a:rPr lang="en-US" sz="4000" dirty="0" err="1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Dürer</a:t>
            </a:r>
            <a:r>
              <a:rPr lang="en-US" sz="4000" dirty="0" smtClean="0">
                <a:solidFill>
                  <a:srgbClr val="33B5E5"/>
                </a:solidFill>
                <a:latin typeface="Roboto Cn" pitchFamily="2" charset="0"/>
                <a:ea typeface="Roboto Cn" pitchFamily="2" charset="0"/>
              </a:rPr>
              <a:t> in the Met?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10" name="Version"/>
          <p:cNvSpPr txBox="1"/>
          <p:nvPr/>
        </p:nvSpPr>
        <p:spPr>
          <a:xfrm>
            <a:off x="921296" y="3493105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3B3B"/>
                </a:solidFill>
                <a:latin typeface="Roboto Lt" pitchFamily="2" charset="0"/>
                <a:ea typeface="Roboto Lt" pitchFamily="2" charset="0"/>
              </a:rPr>
              <a:t>1.0</a:t>
            </a:r>
            <a:endParaRPr lang="en-US" sz="3200" dirty="0">
              <a:solidFill>
                <a:srgbClr val="FF3B3B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1" name="Username Field"/>
          <p:cNvSpPr/>
          <p:nvPr/>
        </p:nvSpPr>
        <p:spPr>
          <a:xfrm>
            <a:off x="705272" y="4753073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Enter your username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Password Field"/>
          <p:cNvSpPr/>
          <p:nvPr/>
        </p:nvSpPr>
        <p:spPr>
          <a:xfrm>
            <a:off x="705272" y="5911131"/>
            <a:ext cx="5904656" cy="87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  Enter your password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Sign In Button"/>
          <p:cNvSpPr/>
          <p:nvPr/>
        </p:nvSpPr>
        <p:spPr>
          <a:xfrm>
            <a:off x="705272" y="7069189"/>
            <a:ext cx="5904656" cy="873732"/>
          </a:xfrm>
          <a:prstGeom prst="rect">
            <a:avLst/>
          </a:prstGeom>
          <a:solidFill>
            <a:srgbClr val="33B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  <a:latin typeface="Roboto Lt" pitchFamily="2" charset="0"/>
                <a:ea typeface="Roboto Lt" pitchFamily="2" charset="0"/>
              </a:rPr>
              <a:t>Sign In</a:t>
            </a:r>
            <a:endParaRPr lang="en-US" sz="2600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5" name="Web Address"/>
          <p:cNvSpPr txBox="1"/>
          <p:nvPr/>
        </p:nvSpPr>
        <p:spPr>
          <a:xfrm>
            <a:off x="34280" y="97592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AndroidUIUX.com</a:t>
            </a:r>
            <a:endParaRPr lang="en-US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Color Bar"/>
          <p:cNvGrpSpPr/>
          <p:nvPr/>
        </p:nvGrpSpPr>
        <p:grpSpPr>
          <a:xfrm>
            <a:off x="489248" y="10274051"/>
            <a:ext cx="6336704" cy="144016"/>
            <a:chOff x="489248" y="10274051"/>
            <a:chExt cx="6336704" cy="144016"/>
          </a:xfrm>
        </p:grpSpPr>
        <p:sp>
          <p:nvSpPr>
            <p:cNvPr id="16" name="Rectangle 15"/>
            <p:cNvSpPr/>
            <p:nvPr/>
          </p:nvSpPr>
          <p:spPr>
            <a:xfrm>
              <a:off x="489248" y="10274051"/>
              <a:ext cx="1584176" cy="1440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3424" y="10274051"/>
              <a:ext cx="1584176" cy="144016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10274051"/>
              <a:ext cx="1584176" cy="144016"/>
            </a:xfrm>
            <a:prstGeom prst="rect">
              <a:avLst/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41776" y="10274051"/>
              <a:ext cx="1584176" cy="144016"/>
            </a:xfrm>
            <a:prstGeom prst="rect">
              <a:avLst/>
            </a:prstGeom>
            <a:solidFill>
              <a:srgbClr val="33B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7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4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2" y="4958392"/>
            <a:ext cx="6342616" cy="293464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89" y="7921902"/>
            <a:ext cx="6516820" cy="3000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3784" y="3487816"/>
            <a:ext cx="1438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37220" y="1485771"/>
            <a:ext cx="6840760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1471 - May 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21 Born in Nuremberg, Germany</a:t>
            </a: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….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The Lighthouse of Alexandria's final remains disappear when </a:t>
            </a:r>
            <a:r>
              <a:rPr lang="en-US" sz="3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Qaitbay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, Sultan of Egypt, builds the Citadel of </a:t>
            </a:r>
            <a:r>
              <a:rPr lang="en-US" sz="36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Qaitbay</a:t>
            </a:r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on its site.</a:t>
            </a:r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251" y="2714523"/>
            <a:ext cx="1246833" cy="1828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96" y="7599529"/>
            <a:ext cx="6342616" cy="293464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Where </a:t>
            </a:r>
            <a:r>
              <a:rPr lang="en-US" sz="4000" b="1" i="1" dirty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is </a:t>
            </a:r>
            <a:r>
              <a:rPr lang="en-US" sz="4000" b="1" i="1" dirty="0" err="1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4000" b="1" i="1" dirty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40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In The Met?</a:t>
            </a:r>
            <a:endParaRPr lang="en-US" sz="4000" b="1" i="1" dirty="0">
              <a:solidFill>
                <a:srgbClr val="7030A0"/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Want to find your favorite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 artwork in the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Metropolitan Museum of New York in Manhattan?</a:t>
            </a:r>
            <a:endParaRPr lang="en-US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Wondering what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was happening in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Dürer’s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 life before and after the artwork was produced?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Curious about what else was happening during the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German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Renninance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Art enthusiast wanting to learn more about what is in the Metropolitan Museum of New York in Manhattan?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Student looking for inspiration for the perfect project?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Historian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trying to research historical events?</a:t>
            </a:r>
            <a:endParaRPr lang="en-US" sz="3200" b="1" dirty="0">
              <a:solidFill>
                <a:schemeClr val="bg1"/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37220" y="8365256"/>
            <a:ext cx="684076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7030A0"/>
                </a:solidFill>
                <a:latin typeface="Roboto Lt" pitchFamily="2" charset="0"/>
                <a:ea typeface="Roboto Lt" pitchFamily="2" charset="0"/>
              </a:rPr>
              <a:t>Look No Further ….</a:t>
            </a:r>
            <a:endParaRPr lang="en-US" sz="3600" b="1" i="1" dirty="0">
              <a:solidFill>
                <a:srgbClr val="7030A0"/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This Android Application has been created to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Lt" pitchFamily="2" charset="0"/>
                <a:ea typeface="Roboto Lt" pitchFamily="2" charset="0"/>
              </a:rPr>
              <a:t>address the above questions at Parsons School of Design at The New School in Manhattan, New York City, New York. 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in the Met 1481 - 1528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73751" y="1576395"/>
            <a:ext cx="684076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2" y="4958392"/>
            <a:ext cx="6342616" cy="2934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89" y="7921902"/>
            <a:ext cx="6516820" cy="300022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4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2" y="4958392"/>
            <a:ext cx="6342616" cy="293464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89" y="7921902"/>
            <a:ext cx="6516820" cy="3000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931" y="1995067"/>
            <a:ext cx="1438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127" y="2900563"/>
            <a:ext cx="4824536" cy="707381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7734" r="8161"/>
          <a:stretch/>
        </p:blipFill>
        <p:spPr>
          <a:xfrm>
            <a:off x="561256" y="2753389"/>
            <a:ext cx="6264696" cy="744865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393904" y="5953571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62432" y="5881563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</a:t>
            </a:r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85</a:t>
            </a:r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393904" y="5953571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62432" y="5881563"/>
            <a:ext cx="730871" cy="158417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12" y="3001243"/>
            <a:ext cx="5112568" cy="7144894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tion Bar"/>
          <p:cNvSpPr/>
          <p:nvPr/>
        </p:nvSpPr>
        <p:spPr>
          <a:xfrm>
            <a:off x="0" y="459132"/>
            <a:ext cx="7315200" cy="906117"/>
          </a:xfrm>
          <a:prstGeom prst="rect">
            <a:avLst/>
          </a:prstGeom>
          <a:solidFill>
            <a:srgbClr val="E6E6E6"/>
          </a:solidFill>
          <a:ln>
            <a:noFill/>
          </a:ln>
          <a:effectLst>
            <a:outerShdw blurRad="127000" dist="25400" dir="5400000" algn="t" rotWithShape="0">
              <a:prstClr val="black">
                <a:alpha val="26000"/>
              </a:prstClr>
            </a:outerShdw>
          </a:effectLst>
          <a:scene3d>
            <a:camera prst="orthographicFront"/>
            <a:lightRig rig="threePt" dir="t"/>
          </a:scene3d>
          <a:sp3d>
            <a:bevelT w="127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fres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612654"/>
            <a:ext cx="609600" cy="609600"/>
          </a:xfrm>
          <a:prstGeom prst="rect">
            <a:avLst/>
          </a:prstGeom>
        </p:spPr>
      </p:pic>
      <p:grpSp>
        <p:nvGrpSpPr>
          <p:cNvPr id="35" name="Overflow Icon"/>
          <p:cNvGrpSpPr/>
          <p:nvPr/>
        </p:nvGrpSpPr>
        <p:grpSpPr>
          <a:xfrm>
            <a:off x="6734892" y="735091"/>
            <a:ext cx="93018" cy="375234"/>
            <a:chOff x="6734892" y="735091"/>
            <a:chExt cx="93018" cy="375234"/>
          </a:xfrm>
        </p:grpSpPr>
        <p:sp>
          <p:nvSpPr>
            <p:cNvPr id="31" name="Square"/>
            <p:cNvSpPr/>
            <p:nvPr/>
          </p:nvSpPr>
          <p:spPr>
            <a:xfrm>
              <a:off x="6734892" y="735091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quare"/>
            <p:cNvSpPr/>
            <p:nvPr/>
          </p:nvSpPr>
          <p:spPr>
            <a:xfrm>
              <a:off x="6734892" y="876199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quare"/>
            <p:cNvSpPr/>
            <p:nvPr/>
          </p:nvSpPr>
          <p:spPr>
            <a:xfrm>
              <a:off x="6734892" y="1017307"/>
              <a:ext cx="93018" cy="9301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Up Caret" hidden="1"/>
          <p:cNvSpPr>
            <a:spLocks noChangeAspect="1"/>
          </p:cNvSpPr>
          <p:nvPr/>
        </p:nvSpPr>
        <p:spPr>
          <a:xfrm rot="-10800000">
            <a:off x="85775" y="783283"/>
            <a:ext cx="126444" cy="267325"/>
          </a:xfrm>
          <a:prstGeom prst="chevron">
            <a:avLst/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pp Title"/>
          <p:cNvSpPr txBox="1"/>
          <p:nvPr/>
        </p:nvSpPr>
        <p:spPr>
          <a:xfrm>
            <a:off x="834048" y="678319"/>
            <a:ext cx="3736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Where is </a:t>
            </a:r>
            <a:r>
              <a:rPr lang="en-US" sz="27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Dürer</a:t>
            </a:r>
            <a:r>
              <a:rPr lang="en-US" sz="2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 in The Met?</a:t>
            </a:r>
            <a:endParaRPr lang="en-US" sz="2700" dirty="0">
              <a:solidFill>
                <a:schemeClr val="tx1">
                  <a:lumMod val="95000"/>
                  <a:lumOff val="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8" name="App Icon"/>
          <p:cNvGrpSpPr/>
          <p:nvPr/>
        </p:nvGrpSpPr>
        <p:grpSpPr>
          <a:xfrm>
            <a:off x="296843" y="663078"/>
            <a:ext cx="493053" cy="531395"/>
            <a:chOff x="296843" y="663078"/>
            <a:chExt cx="493053" cy="531395"/>
          </a:xfrm>
        </p:grpSpPr>
        <p:sp>
          <p:nvSpPr>
            <p:cNvPr id="26" name="Shadow"/>
            <p:cNvSpPr/>
            <p:nvPr/>
          </p:nvSpPr>
          <p:spPr>
            <a:xfrm>
              <a:off x="296843" y="663078"/>
              <a:ext cx="493053" cy="50783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in Plate"/>
            <p:cNvSpPr/>
            <p:nvPr/>
          </p:nvSpPr>
          <p:spPr>
            <a:xfrm>
              <a:off x="296843" y="686642"/>
              <a:ext cx="493053" cy="507831"/>
            </a:xfrm>
            <a:prstGeom prst="roundRect">
              <a:avLst/>
            </a:prstGeom>
            <a:solidFill>
              <a:srgbClr val="7CBF33"/>
            </a:solidFill>
            <a:ln>
              <a:noFill/>
            </a:ln>
            <a:scene3d>
              <a:camera prst="perspectiveBelow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Overflow Panel (Short)"/>
          <p:cNvGrpSpPr/>
          <p:nvPr/>
        </p:nvGrpSpPr>
        <p:grpSpPr>
          <a:xfrm>
            <a:off x="3118302" y="1382607"/>
            <a:ext cx="4059067" cy="2780031"/>
            <a:chOff x="3134213" y="5007925"/>
            <a:chExt cx="4059067" cy="2780031"/>
          </a:xfrm>
        </p:grpSpPr>
        <p:sp>
          <p:nvSpPr>
            <p:cNvPr id="7" name="Panel"/>
            <p:cNvSpPr/>
            <p:nvPr/>
          </p:nvSpPr>
          <p:spPr>
            <a:xfrm>
              <a:off x="3138304" y="5007925"/>
              <a:ext cx="4054976" cy="278003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Divider"/>
            <p:cNvCxnSpPr/>
            <p:nvPr/>
          </p:nvCxnSpPr>
          <p:spPr>
            <a:xfrm>
              <a:off x="3138304" y="5927283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ivider"/>
            <p:cNvCxnSpPr/>
            <p:nvPr/>
          </p:nvCxnSpPr>
          <p:spPr>
            <a:xfrm>
              <a:off x="3134213" y="6863387"/>
              <a:ext cx="404768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ption 1"/>
            <p:cNvSpPr txBox="1"/>
            <p:nvPr/>
          </p:nvSpPr>
          <p:spPr>
            <a:xfrm>
              <a:off x="3297560" y="5212428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1: Turn 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Oveview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 On/</a:t>
              </a:r>
              <a:r>
                <a:rPr lang="en-US" sz="2600" dirty="0" err="1" smtClean="0">
                  <a:latin typeface="Roboto" pitchFamily="2" charset="0"/>
                  <a:ea typeface="Roboto" pitchFamily="2" charset="0"/>
                </a:rPr>
                <a:t>OFf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0" name="Option 2"/>
            <p:cNvSpPr txBox="1"/>
            <p:nvPr/>
          </p:nvSpPr>
          <p:spPr>
            <a:xfrm>
              <a:off x="3274722" y="614566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2: Locations in Met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3"/>
            <p:cNvSpPr txBox="1"/>
            <p:nvPr/>
          </p:nvSpPr>
          <p:spPr>
            <a:xfrm>
              <a:off x="3297560" y="706789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</a:t>
              </a:r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3: History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5" name="Overflow Panel (Long)" hidden="1"/>
          <p:cNvGrpSpPr/>
          <p:nvPr/>
        </p:nvGrpSpPr>
        <p:grpSpPr>
          <a:xfrm>
            <a:off x="3106212" y="1369424"/>
            <a:ext cx="4061962" cy="5520251"/>
            <a:chOff x="3106212" y="1369424"/>
            <a:chExt cx="4061962" cy="5520251"/>
          </a:xfrm>
        </p:grpSpPr>
        <p:sp>
          <p:nvSpPr>
            <p:cNvPr id="37" name="Panel"/>
            <p:cNvSpPr/>
            <p:nvPr/>
          </p:nvSpPr>
          <p:spPr>
            <a:xfrm>
              <a:off x="3110974" y="1369424"/>
              <a:ext cx="4054976" cy="5520251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127000" algn="ctr" rotWithShape="0">
                <a:prstClr val="black">
                  <a:alpha val="3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Divider"/>
            <p:cNvCxnSpPr/>
            <p:nvPr/>
          </p:nvCxnSpPr>
          <p:spPr>
            <a:xfrm>
              <a:off x="3106212" y="597262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ivider"/>
            <p:cNvCxnSpPr/>
            <p:nvPr/>
          </p:nvCxnSpPr>
          <p:spPr>
            <a:xfrm>
              <a:off x="3110974" y="506509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ivider"/>
            <p:cNvCxnSpPr/>
            <p:nvPr/>
          </p:nvCxnSpPr>
          <p:spPr>
            <a:xfrm>
              <a:off x="3108141" y="4135689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Divider"/>
            <p:cNvCxnSpPr/>
            <p:nvPr/>
          </p:nvCxnSpPr>
          <p:spPr>
            <a:xfrm>
              <a:off x="3110852" y="3196311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ivider"/>
            <p:cNvCxnSpPr/>
            <p:nvPr/>
          </p:nvCxnSpPr>
          <p:spPr>
            <a:xfrm>
              <a:off x="3110974" y="2273542"/>
              <a:ext cx="40572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ption 6"/>
            <p:cNvSpPr txBox="1"/>
            <p:nvPr/>
          </p:nvSpPr>
          <p:spPr>
            <a:xfrm>
              <a:off x="3281649" y="6178442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6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2" name="Option 5"/>
            <p:cNvSpPr txBox="1"/>
            <p:nvPr/>
          </p:nvSpPr>
          <p:spPr>
            <a:xfrm>
              <a:off x="3281649" y="5254380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5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1" name="Option 4"/>
            <p:cNvSpPr txBox="1"/>
            <p:nvPr/>
          </p:nvSpPr>
          <p:spPr>
            <a:xfrm>
              <a:off x="3262610" y="434200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4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8" name="Option 3"/>
            <p:cNvSpPr txBox="1"/>
            <p:nvPr/>
          </p:nvSpPr>
          <p:spPr>
            <a:xfrm>
              <a:off x="3270230" y="3429389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3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7" name="Option 2"/>
            <p:cNvSpPr txBox="1"/>
            <p:nvPr/>
          </p:nvSpPr>
          <p:spPr>
            <a:xfrm>
              <a:off x="3270230" y="2506446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2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46" name="Option 1"/>
            <p:cNvSpPr txBox="1"/>
            <p:nvPr/>
          </p:nvSpPr>
          <p:spPr>
            <a:xfrm>
              <a:off x="3270230" y="1573927"/>
              <a:ext cx="37444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Roboto" pitchFamily="2" charset="0"/>
                  <a:ea typeface="Roboto" pitchFamily="2" charset="0"/>
                </a:rPr>
                <a:t>Option 1</a:t>
              </a:r>
              <a:endParaRPr lang="en-US" sz="2600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74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2" y="4958392"/>
            <a:ext cx="6342616" cy="2934643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89" y="7921902"/>
            <a:ext cx="6516820" cy="3000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002" y="2856175"/>
            <a:ext cx="1438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3" name="Tips"/>
          <p:cNvSpPr txBox="1"/>
          <p:nvPr/>
        </p:nvSpPr>
        <p:spPr>
          <a:xfrm>
            <a:off x="273224" y="69698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Albrecht </a:t>
            </a:r>
            <a:r>
              <a:rPr lang="en-US" sz="3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Dürer</a:t>
            </a:r>
            <a:r>
              <a:rPr lang="en-US" sz="3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1471 - 1528</a:t>
            </a:r>
            <a:endParaRPr lang="en-US" sz="3600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23" name="Note"/>
          <p:cNvSpPr txBox="1"/>
          <p:nvPr/>
        </p:nvSpPr>
        <p:spPr>
          <a:xfrm>
            <a:off x="284015" y="1581172"/>
            <a:ext cx="684076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1481</a:t>
            </a:r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3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76" y="2086446"/>
            <a:ext cx="140970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2" y="4958392"/>
            <a:ext cx="6342616" cy="2934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89" y="7921902"/>
            <a:ext cx="6516820" cy="300022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225552" y="10850115"/>
            <a:ext cx="678532" cy="37164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Alert Dialog"/>
          <p:cNvGrpSpPr/>
          <p:nvPr/>
        </p:nvGrpSpPr>
        <p:grpSpPr>
          <a:xfrm>
            <a:off x="906417" y="938389"/>
            <a:ext cx="5502364" cy="1821452"/>
            <a:chOff x="906418" y="3217267"/>
            <a:chExt cx="5502364" cy="1821452"/>
          </a:xfrm>
        </p:grpSpPr>
        <p:sp>
          <p:nvSpPr>
            <p:cNvPr id="12" name="Dialog Panel"/>
            <p:cNvSpPr/>
            <p:nvPr/>
          </p:nvSpPr>
          <p:spPr>
            <a:xfrm>
              <a:off x="906418" y="3217267"/>
              <a:ext cx="5502364" cy="1821452"/>
            </a:xfrm>
            <a:prstGeom prst="roundRect">
              <a:avLst>
                <a:gd name="adj" fmla="val 1528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ain Content"/>
            <p:cNvSpPr txBox="1"/>
            <p:nvPr/>
          </p:nvSpPr>
          <p:spPr>
            <a:xfrm>
              <a:off x="906418" y="3677942"/>
              <a:ext cx="55023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latin typeface="Roboto" pitchFamily="2" charset="0"/>
                  <a:ea typeface="Roboto" pitchFamily="2" charset="0"/>
                </a:rPr>
                <a:t>Saint </a:t>
              </a:r>
              <a:r>
                <a:rPr lang="en-US" sz="2800" b="1" dirty="0">
                  <a:latin typeface="Roboto" pitchFamily="2" charset="0"/>
                  <a:ea typeface="Roboto" pitchFamily="2" charset="0"/>
                </a:rPr>
                <a:t>John Beholding the Seven Golden Candlesticks, from The Apocalypse</a:t>
              </a:r>
              <a:endParaRPr lang="en-US" sz="2800" b="1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18" name="Typical Selection Dialog"/>
          <p:cNvGrpSpPr/>
          <p:nvPr/>
        </p:nvGrpSpPr>
        <p:grpSpPr>
          <a:xfrm>
            <a:off x="724266" y="3208354"/>
            <a:ext cx="5866666" cy="6257144"/>
            <a:chOff x="2793504" y="3442870"/>
            <a:chExt cx="5866666" cy="6257144"/>
          </a:xfrm>
        </p:grpSpPr>
        <p:sp>
          <p:nvSpPr>
            <p:cNvPr id="19" name="Dialog Panel"/>
            <p:cNvSpPr/>
            <p:nvPr/>
          </p:nvSpPr>
          <p:spPr>
            <a:xfrm>
              <a:off x="2793504" y="3442870"/>
              <a:ext cx="5866666" cy="6257144"/>
            </a:xfrm>
            <a:prstGeom prst="roundRect">
              <a:avLst>
                <a:gd name="adj" fmla="val 0"/>
              </a:avLst>
            </a:prstGeom>
            <a:solidFill>
              <a:srgbClr val="F3F3F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Button Divider"/>
            <p:cNvCxnSpPr/>
            <p:nvPr/>
          </p:nvCxnSpPr>
          <p:spPr>
            <a:xfrm flipV="1">
              <a:off x="5688702" y="8767687"/>
              <a:ext cx="0" cy="910726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utton"/>
            <p:cNvSpPr txBox="1"/>
            <p:nvPr/>
          </p:nvSpPr>
          <p:spPr>
            <a:xfrm>
              <a:off x="2937520" y="9007607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Roboto" pitchFamily="2" charset="0"/>
                  <a:ea typeface="Roboto" pitchFamily="2" charset="0"/>
                </a:rPr>
                <a:t>Add to </a:t>
              </a:r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Itinerary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4" name="Right Button"/>
            <p:cNvSpPr txBox="1"/>
            <p:nvPr/>
          </p:nvSpPr>
          <p:spPr>
            <a:xfrm>
              <a:off x="5688703" y="9007606"/>
              <a:ext cx="27511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Roboto" pitchFamily="2" charset="0"/>
                  <a:ea typeface="Roboto" pitchFamily="2" charset="0"/>
                </a:rPr>
                <a:t>OK</a:t>
              </a:r>
              <a:endParaRPr lang="en-US" sz="2200" dirty="0"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25" name="Content Divider"/>
            <p:cNvCxnSpPr/>
            <p:nvPr/>
          </p:nvCxnSpPr>
          <p:spPr>
            <a:xfrm>
              <a:off x="2793504" y="8767687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tent Divider"/>
            <p:cNvCxnSpPr/>
            <p:nvPr/>
          </p:nvCxnSpPr>
          <p:spPr>
            <a:xfrm>
              <a:off x="2793504" y="7825779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tent Divider"/>
            <p:cNvCxnSpPr/>
            <p:nvPr/>
          </p:nvCxnSpPr>
          <p:spPr>
            <a:xfrm>
              <a:off x="2793504" y="6817667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tent Divider"/>
            <p:cNvCxnSpPr/>
            <p:nvPr/>
          </p:nvCxnSpPr>
          <p:spPr>
            <a:xfrm>
              <a:off x="2793504" y="5809555"/>
              <a:ext cx="5866666" cy="0"/>
            </a:xfrm>
            <a:prstGeom prst="line">
              <a:avLst/>
            </a:prstGeom>
            <a:ln w="12700"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Title Divider"/>
            <p:cNvCxnSpPr/>
            <p:nvPr/>
          </p:nvCxnSpPr>
          <p:spPr>
            <a:xfrm>
              <a:off x="2793504" y="4801443"/>
              <a:ext cx="5866666" cy="0"/>
            </a:xfrm>
            <a:prstGeom prst="line">
              <a:avLst/>
            </a:prstGeom>
            <a:ln w="38100">
              <a:solidFill>
                <a:srgbClr val="2BB2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itle"/>
            <p:cNvSpPr txBox="1"/>
            <p:nvPr/>
          </p:nvSpPr>
          <p:spPr>
            <a:xfrm>
              <a:off x="3081536" y="3832773"/>
              <a:ext cx="5032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43BAE6"/>
                  </a:solidFill>
                  <a:latin typeface="Roboto" pitchFamily="2" charset="0"/>
                  <a:ea typeface="Roboto" pitchFamily="2" charset="0"/>
                </a:rPr>
                <a:t>What’s in the Met?</a:t>
              </a:r>
              <a:endParaRPr lang="en-US" sz="3600" dirty="0">
                <a:solidFill>
                  <a:srgbClr val="43BAE6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1" name="Option 1"/>
            <p:cNvSpPr txBox="1"/>
            <p:nvPr/>
          </p:nvSpPr>
          <p:spPr>
            <a:xfrm>
              <a:off x="3081535" y="5076992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Location: Gallery 4  Room 2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2" name="Option 2"/>
            <p:cNvSpPr txBox="1"/>
            <p:nvPr/>
          </p:nvSpPr>
          <p:spPr>
            <a:xfrm>
              <a:off x="3081535" y="6072301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Met Website on Art Piece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3" name="Option 3"/>
            <p:cNvSpPr txBox="1"/>
            <p:nvPr/>
          </p:nvSpPr>
          <p:spPr>
            <a:xfrm>
              <a:off x="3081534" y="7109534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Circa Dates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34" name="Option 4"/>
            <p:cNvSpPr txBox="1"/>
            <p:nvPr/>
          </p:nvSpPr>
          <p:spPr>
            <a:xfrm>
              <a:off x="3083692" y="8034266"/>
              <a:ext cx="514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Roboto" pitchFamily="2" charset="0"/>
                  <a:ea typeface="Roboto" pitchFamily="2" charset="0"/>
                </a:rPr>
                <a:t>Credit Line</a:t>
              </a:r>
              <a:endParaRPr lang="en-US" sz="2800" dirty="0">
                <a:latin typeface="Roboto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5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373</Words>
  <Application>Microsoft Office PowerPoint</Application>
  <PresentationFormat>Custom</PresentationFormat>
  <Paragraphs>215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Roboto Cn</vt:lpstr>
      <vt:lpstr>Roboto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Ling</dc:creator>
  <cp:keywords>Android UI Design Kit 1.0</cp:keywords>
  <cp:lastModifiedBy>schmeelk</cp:lastModifiedBy>
  <cp:revision>111</cp:revision>
  <dcterms:created xsi:type="dcterms:W3CDTF">2013-04-12T07:23:48Z</dcterms:created>
  <dcterms:modified xsi:type="dcterms:W3CDTF">2018-04-30T02:31:13Z</dcterms:modified>
</cp:coreProperties>
</file>