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60" r:id="rId2"/>
    <p:sldId id="257" r:id="rId3"/>
    <p:sldId id="265" r:id="rId4"/>
    <p:sldId id="261" r:id="rId5"/>
    <p:sldId id="262" r:id="rId6"/>
    <p:sldId id="263" r:id="rId7"/>
    <p:sldId id="273" r:id="rId8"/>
    <p:sldId id="266" r:id="rId9"/>
    <p:sldId id="268" r:id="rId1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Montserrat Light" panose="000004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6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665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30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5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15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69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33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06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40950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81309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14943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20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11444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74468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56441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66709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84400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1531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07900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6697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7BE7-D6C1-4AFC-9A4A-BCD460DF80B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116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1704A0-236E-4070-942B-C4ACBF0E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66392"/>
              </p:ext>
            </p:extLst>
          </p:nvPr>
        </p:nvGraphicFramePr>
        <p:xfrm>
          <a:off x="1621464" y="1800889"/>
          <a:ext cx="6305107" cy="18460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05107">
                  <a:extLst>
                    <a:ext uri="{9D8B030D-6E8A-4147-A177-3AD203B41FA5}">
                      <a16:colId xmlns:a16="http://schemas.microsoft.com/office/drawing/2014/main" val="3017033567"/>
                    </a:ext>
                  </a:extLst>
                </a:gridCol>
              </a:tblGrid>
              <a:tr h="1846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72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Welcome</a:t>
                      </a:r>
                      <a:endParaRPr lang="en-US" sz="7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4270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AB95003-A840-4ED0-86D3-BEAF5DCB1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320" cy="698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B4050-3840-4C0D-A704-E1CBC6F66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65805"/>
              </p:ext>
            </p:extLst>
          </p:nvPr>
        </p:nvGraphicFramePr>
        <p:xfrm>
          <a:off x="8605911" y="4869180"/>
          <a:ext cx="538089" cy="2819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538089">
                  <a:extLst>
                    <a:ext uri="{9D8B030D-6E8A-4147-A177-3AD203B41FA5}">
                      <a16:colId xmlns:a16="http://schemas.microsoft.com/office/drawing/2014/main" val="3506171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</a:rPr>
                        <a:t>01</a:t>
                      </a:r>
                      <a:endParaRPr 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gerian" panose="04020705040A02060702" pitchFamily="8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06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453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2948B2-05D3-414E-9967-B0106F646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306"/>
              </p:ext>
            </p:extLst>
          </p:nvPr>
        </p:nvGraphicFramePr>
        <p:xfrm>
          <a:off x="1881962" y="2407388"/>
          <a:ext cx="5858540" cy="2058285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5858540">
                  <a:extLst>
                    <a:ext uri="{9D8B030D-6E8A-4147-A177-3AD203B41FA5}">
                      <a16:colId xmlns:a16="http://schemas.microsoft.com/office/drawing/2014/main" val="1064437167"/>
                    </a:ext>
                  </a:extLst>
                </a:gridCol>
              </a:tblGrid>
              <a:tr h="20582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i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 by,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Abdul </a:t>
                      </a:r>
                      <a:r>
                        <a:rPr lang="en-GB" sz="16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Kaiyum</a:t>
                      </a:r>
                      <a:r>
                        <a:rPr lang="en-GB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201002334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Section: DJ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Course: Database System Lab </a:t>
                      </a:r>
                      <a:endParaRPr lang="en-US" sz="16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5998965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6054E4C-BDA8-4764-BE65-CB57E6F4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320" cy="698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6EAFC6-67AF-4097-A56D-A56F43B47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48091"/>
              </p:ext>
            </p:extLst>
          </p:nvPr>
        </p:nvGraphicFramePr>
        <p:xfrm>
          <a:off x="1881962" y="1307804"/>
          <a:ext cx="5858540" cy="758456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5858540">
                  <a:extLst>
                    <a:ext uri="{9D8B030D-6E8A-4147-A177-3AD203B41FA5}">
                      <a16:colId xmlns:a16="http://schemas.microsoft.com/office/drawing/2014/main" val="933556987"/>
                    </a:ext>
                  </a:extLst>
                </a:gridCol>
              </a:tblGrid>
              <a:tr h="758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3200" b="1" i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 University of Bangladesh</a:t>
                      </a:r>
                      <a:endParaRPr lang="en-US" sz="3200" b="1" i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491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7BD48A-59E9-41DD-A93A-3C8F755C8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83255"/>
              </p:ext>
            </p:extLst>
          </p:nvPr>
        </p:nvGraphicFramePr>
        <p:xfrm>
          <a:off x="8605911" y="4869180"/>
          <a:ext cx="538089" cy="2819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538089">
                  <a:extLst>
                    <a:ext uri="{9D8B030D-6E8A-4147-A177-3AD203B41FA5}">
                      <a16:colId xmlns:a16="http://schemas.microsoft.com/office/drawing/2014/main" val="3506171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</a:rPr>
                        <a:t>02</a:t>
                      </a:r>
                      <a:endParaRPr 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gerian" panose="04020705040A02060702" pitchFamily="8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06443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1704A0-236E-4070-942B-C4ACBF0E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49634"/>
              </p:ext>
            </p:extLst>
          </p:nvPr>
        </p:nvGraphicFramePr>
        <p:xfrm>
          <a:off x="1254642" y="2571750"/>
          <a:ext cx="7272670" cy="10858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72670">
                  <a:extLst>
                    <a:ext uri="{9D8B030D-6E8A-4147-A177-3AD203B41FA5}">
                      <a16:colId xmlns:a16="http://schemas.microsoft.com/office/drawing/2014/main" val="3017033567"/>
                    </a:ext>
                  </a:extLst>
                </a:gridCol>
              </a:tblGrid>
              <a:tr h="10858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32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GUB Portal Management System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7584270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AB95003-A840-4ED0-86D3-BEAF5DCB1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320" cy="698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0F3759-A395-4DEA-A35C-17930E82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02594"/>
              </p:ext>
            </p:extLst>
          </p:nvPr>
        </p:nvGraphicFramePr>
        <p:xfrm>
          <a:off x="2759148" y="1403498"/>
          <a:ext cx="4316819" cy="54226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316819">
                  <a:extLst>
                    <a:ext uri="{9D8B030D-6E8A-4147-A177-3AD203B41FA5}">
                      <a16:colId xmlns:a16="http://schemas.microsoft.com/office/drawing/2014/main" val="1562283664"/>
                    </a:ext>
                  </a:extLst>
                </a:gridCol>
              </a:tblGrid>
              <a:tr h="542261">
                <a:tc>
                  <a:txBody>
                    <a:bodyPr/>
                    <a:lstStyle/>
                    <a:p>
                      <a:pPr algn="ctr"/>
                      <a:r>
                        <a:rPr lang="en-GB" sz="2800" i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Topic</a:t>
                      </a:r>
                      <a:endParaRPr lang="en-US" sz="2800" i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626717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ED532D-23E8-4690-B231-9FAF0B91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39641"/>
              </p:ext>
            </p:extLst>
          </p:nvPr>
        </p:nvGraphicFramePr>
        <p:xfrm>
          <a:off x="8605911" y="4869180"/>
          <a:ext cx="538089" cy="2819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538089">
                  <a:extLst>
                    <a:ext uri="{9D8B030D-6E8A-4147-A177-3AD203B41FA5}">
                      <a16:colId xmlns:a16="http://schemas.microsoft.com/office/drawing/2014/main" val="3506171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</a:rPr>
                        <a:t>03</a:t>
                      </a:r>
                      <a:endParaRPr 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gerian" panose="04020705040A02060702" pitchFamily="8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06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589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054E4C-BDA8-4764-BE65-CB57E6F4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320" cy="698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BD8631-CEE1-410F-B414-B037B4F6E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3250"/>
              </p:ext>
            </p:extLst>
          </p:nvPr>
        </p:nvGraphicFramePr>
        <p:xfrm>
          <a:off x="2759148" y="1403498"/>
          <a:ext cx="4316819" cy="54226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316819">
                  <a:extLst>
                    <a:ext uri="{9D8B030D-6E8A-4147-A177-3AD203B41FA5}">
                      <a16:colId xmlns:a16="http://schemas.microsoft.com/office/drawing/2014/main" val="1562283664"/>
                    </a:ext>
                  </a:extLst>
                </a:gridCol>
              </a:tblGrid>
              <a:tr h="542261">
                <a:tc>
                  <a:txBody>
                    <a:bodyPr/>
                    <a:lstStyle/>
                    <a:p>
                      <a:pPr algn="ctr"/>
                      <a:r>
                        <a:rPr lang="en-GB" sz="2800" i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Outline</a:t>
                      </a:r>
                      <a:endParaRPr lang="en-US" sz="2800" i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626717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474FE4-7ED6-4B59-94E6-407D7B35E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12374"/>
              </p:ext>
            </p:extLst>
          </p:nvPr>
        </p:nvGraphicFramePr>
        <p:xfrm>
          <a:off x="1828801" y="2317898"/>
          <a:ext cx="5050465" cy="22009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50465">
                  <a:extLst>
                    <a:ext uri="{9D8B030D-6E8A-4147-A177-3AD203B41FA5}">
                      <a16:colId xmlns:a16="http://schemas.microsoft.com/office/drawing/2014/main" val="332783617"/>
                    </a:ext>
                  </a:extLst>
                </a:gridCol>
              </a:tblGrid>
              <a:tr h="22009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GB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Aim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Left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70591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6201CA-783A-4ACD-BBCA-84EBEAD0C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52490"/>
              </p:ext>
            </p:extLst>
          </p:nvPr>
        </p:nvGraphicFramePr>
        <p:xfrm>
          <a:off x="8605911" y="4869180"/>
          <a:ext cx="538089" cy="2819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538089">
                  <a:extLst>
                    <a:ext uri="{9D8B030D-6E8A-4147-A177-3AD203B41FA5}">
                      <a16:colId xmlns:a16="http://schemas.microsoft.com/office/drawing/2014/main" val="3506171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</a:rPr>
                        <a:t>04</a:t>
                      </a:r>
                      <a:endParaRPr 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gerian" panose="04020705040A02060702" pitchFamily="8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06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3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054E4C-BDA8-4764-BE65-CB57E6F4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320" cy="698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F5F78B-E6CB-4168-86FA-182C08B4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87320"/>
              </p:ext>
            </p:extLst>
          </p:nvPr>
        </p:nvGraphicFramePr>
        <p:xfrm>
          <a:off x="2759148" y="1403498"/>
          <a:ext cx="4316819" cy="54226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316819">
                  <a:extLst>
                    <a:ext uri="{9D8B030D-6E8A-4147-A177-3AD203B41FA5}">
                      <a16:colId xmlns:a16="http://schemas.microsoft.com/office/drawing/2014/main" val="1562283664"/>
                    </a:ext>
                  </a:extLst>
                </a:gridCol>
              </a:tblGrid>
              <a:tr h="5422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1800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626717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31147-060B-461E-A119-C7C8B0E35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14924"/>
              </p:ext>
            </p:extLst>
          </p:nvPr>
        </p:nvGraphicFramePr>
        <p:xfrm>
          <a:off x="1775640" y="2317898"/>
          <a:ext cx="5954230" cy="24250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54230">
                  <a:extLst>
                    <a:ext uri="{9D8B030D-6E8A-4147-A177-3AD203B41FA5}">
                      <a16:colId xmlns:a16="http://schemas.microsoft.com/office/drawing/2014/main" val="332783617"/>
                    </a:ext>
                  </a:extLst>
                </a:gridCol>
              </a:tblGrid>
              <a:tr h="22009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panel</a:t>
                      </a:r>
                    </a:p>
                    <a:p>
                      <a:pPr marL="285750" indent="-285750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Side</a:t>
                      </a:r>
                    </a:p>
                    <a:p>
                      <a:pPr marL="285750" indent="-285750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Teachers Side</a:t>
                      </a:r>
                    </a:p>
                    <a:p>
                      <a:pPr marL="285750" indent="-285750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GUI &amp; My SQL Database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705911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D4BA7A-C605-41B8-A61C-5E69B510E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81071"/>
              </p:ext>
            </p:extLst>
          </p:nvPr>
        </p:nvGraphicFramePr>
        <p:xfrm>
          <a:off x="8605911" y="4869180"/>
          <a:ext cx="538089" cy="2819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538089">
                  <a:extLst>
                    <a:ext uri="{9D8B030D-6E8A-4147-A177-3AD203B41FA5}">
                      <a16:colId xmlns:a16="http://schemas.microsoft.com/office/drawing/2014/main" val="3506171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</a:rPr>
                        <a:t>05</a:t>
                      </a:r>
                      <a:endParaRPr 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gerian" panose="04020705040A02060702" pitchFamily="8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06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41215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054E4C-BDA8-4764-BE65-CB57E6F4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320" cy="698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D0B806-D17F-4E66-90AC-7B60AC1C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20085"/>
              </p:ext>
            </p:extLst>
          </p:nvPr>
        </p:nvGraphicFramePr>
        <p:xfrm>
          <a:off x="2759148" y="1403498"/>
          <a:ext cx="4316819" cy="54226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316819">
                  <a:extLst>
                    <a:ext uri="{9D8B030D-6E8A-4147-A177-3AD203B41FA5}">
                      <a16:colId xmlns:a16="http://schemas.microsoft.com/office/drawing/2014/main" val="1562283664"/>
                    </a:ext>
                  </a:extLst>
                </a:gridCol>
              </a:tblGrid>
              <a:tr h="5422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Aim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6267172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84BF68-8416-47F1-AF14-77CA47F1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58395"/>
              </p:ext>
            </p:extLst>
          </p:nvPr>
        </p:nvGraphicFramePr>
        <p:xfrm>
          <a:off x="1690577" y="2522574"/>
          <a:ext cx="6464595" cy="1413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64595">
                  <a:extLst>
                    <a:ext uri="{9D8B030D-6E8A-4147-A177-3AD203B41FA5}">
                      <a16:colId xmlns:a16="http://schemas.microsoft.com/office/drawing/2014/main" val="623065961"/>
                    </a:ext>
                  </a:extLst>
                </a:gridCol>
              </a:tblGrid>
              <a:tr h="1350335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 teacher and student to do their academic work easily</a:t>
                      </a:r>
                      <a:r>
                        <a:rPr lang="en-GB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 to implement teachers and student’s individual corner.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more lose of time to get all academic support.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141025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B74BEC-DCD8-454D-8F30-C261551C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2851"/>
              </p:ext>
            </p:extLst>
          </p:nvPr>
        </p:nvGraphicFramePr>
        <p:xfrm>
          <a:off x="8605911" y="4869180"/>
          <a:ext cx="538089" cy="2819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538089">
                  <a:extLst>
                    <a:ext uri="{9D8B030D-6E8A-4147-A177-3AD203B41FA5}">
                      <a16:colId xmlns:a16="http://schemas.microsoft.com/office/drawing/2014/main" val="3506171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</a:rPr>
                        <a:t>06</a:t>
                      </a:r>
                      <a:endParaRPr 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gerian" panose="04020705040A02060702" pitchFamily="8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06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95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054E4C-BDA8-4764-BE65-CB57E6F4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320" cy="698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D0B806-D17F-4E66-90AC-7B60AC1C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48191"/>
              </p:ext>
            </p:extLst>
          </p:nvPr>
        </p:nvGraphicFramePr>
        <p:xfrm>
          <a:off x="2773324" y="1375145"/>
          <a:ext cx="4316819" cy="57435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316819">
                  <a:extLst>
                    <a:ext uri="{9D8B030D-6E8A-4147-A177-3AD203B41FA5}">
                      <a16:colId xmlns:a16="http://schemas.microsoft.com/office/drawing/2014/main" val="1562283664"/>
                    </a:ext>
                  </a:extLst>
                </a:gridCol>
              </a:tblGrid>
              <a:tr h="5422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GB" sz="2400" b="1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626717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B74BEC-DCD8-454D-8F30-C261551C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57224"/>
              </p:ext>
            </p:extLst>
          </p:nvPr>
        </p:nvGraphicFramePr>
        <p:xfrm>
          <a:off x="8605911" y="4869180"/>
          <a:ext cx="538089" cy="2819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538089">
                  <a:extLst>
                    <a:ext uri="{9D8B030D-6E8A-4147-A177-3AD203B41FA5}">
                      <a16:colId xmlns:a16="http://schemas.microsoft.com/office/drawing/2014/main" val="3506171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</a:rPr>
                        <a:t>07</a:t>
                      </a:r>
                      <a:endParaRPr 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gerian" panose="04020705040A02060702" pitchFamily="8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06443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E9596FD-55E3-A537-920A-05C91D8C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939" y="2184228"/>
            <a:ext cx="3023064" cy="2224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4076A3-92AC-35A6-8698-26C074DD7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988" y="2856946"/>
            <a:ext cx="3002134" cy="2225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7DE43-E41A-3F2A-4C03-383A1CE3D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6887" y="2184228"/>
            <a:ext cx="3011154" cy="22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40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054E4C-BDA8-4764-BE65-CB57E6F4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320" cy="698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5DB41F-04BD-43FF-A2EF-F3E60E9FB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35628"/>
              </p:ext>
            </p:extLst>
          </p:nvPr>
        </p:nvGraphicFramePr>
        <p:xfrm>
          <a:off x="2764465" y="1392866"/>
          <a:ext cx="4423144" cy="54226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423144">
                  <a:extLst>
                    <a:ext uri="{9D8B030D-6E8A-4147-A177-3AD203B41FA5}">
                      <a16:colId xmlns:a16="http://schemas.microsoft.com/office/drawing/2014/main" val="1562283664"/>
                    </a:ext>
                  </a:extLst>
                </a:gridCol>
              </a:tblGrid>
              <a:tr h="5422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800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Left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626717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7DE4AF-C9B2-4BC8-8454-C9C44702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40557"/>
              </p:ext>
            </p:extLst>
          </p:nvPr>
        </p:nvGraphicFramePr>
        <p:xfrm>
          <a:off x="1775640" y="2317898"/>
          <a:ext cx="5901068" cy="22009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1068">
                  <a:extLst>
                    <a:ext uri="{9D8B030D-6E8A-4147-A177-3AD203B41FA5}">
                      <a16:colId xmlns:a16="http://schemas.microsoft.com/office/drawing/2014/main" val="332783617"/>
                    </a:ext>
                  </a:extLst>
                </a:gridCol>
              </a:tblGrid>
              <a:tr h="22009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Database</a:t>
                      </a:r>
                    </a:p>
                    <a:p>
                      <a:pPr marL="285750" indent="-285750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Connecting with Database</a:t>
                      </a:r>
                    </a:p>
                    <a:p>
                      <a:pPr marL="285750" indent="-285750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testing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70591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33C1E2-B659-430E-884C-0E21C376B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41244"/>
              </p:ext>
            </p:extLst>
          </p:nvPr>
        </p:nvGraphicFramePr>
        <p:xfrm>
          <a:off x="8605911" y="4869180"/>
          <a:ext cx="538089" cy="2819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538089">
                  <a:extLst>
                    <a:ext uri="{9D8B030D-6E8A-4147-A177-3AD203B41FA5}">
                      <a16:colId xmlns:a16="http://schemas.microsoft.com/office/drawing/2014/main" val="3506171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</a:rPr>
                        <a:t>08</a:t>
                      </a:r>
                      <a:endParaRPr 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gerian" panose="04020705040A02060702" pitchFamily="8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06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36779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1704A0-236E-4070-942B-C4ACBF0E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7321"/>
              </p:ext>
            </p:extLst>
          </p:nvPr>
        </p:nvGraphicFramePr>
        <p:xfrm>
          <a:off x="1621464" y="1800889"/>
          <a:ext cx="6305107" cy="18460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05107">
                  <a:extLst>
                    <a:ext uri="{9D8B030D-6E8A-4147-A177-3AD203B41FA5}">
                      <a16:colId xmlns:a16="http://schemas.microsoft.com/office/drawing/2014/main" val="3017033567"/>
                    </a:ext>
                  </a:extLst>
                </a:gridCol>
              </a:tblGrid>
              <a:tr h="1846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72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Thank you!</a:t>
                      </a:r>
                      <a:endParaRPr lang="en-US" sz="72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4270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AB95003-A840-4ED0-86D3-BEAF5DCB1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320" cy="698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1E4D22-F384-4BCC-ACE6-B8D2C15AC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0426"/>
              </p:ext>
            </p:extLst>
          </p:nvPr>
        </p:nvGraphicFramePr>
        <p:xfrm>
          <a:off x="8605911" y="4869180"/>
          <a:ext cx="538089" cy="2819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538089">
                  <a:extLst>
                    <a:ext uri="{9D8B030D-6E8A-4147-A177-3AD203B41FA5}">
                      <a16:colId xmlns:a16="http://schemas.microsoft.com/office/drawing/2014/main" val="3506171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gerian" panose="04020705040A02060702" pitchFamily="8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06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4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912</TotalTime>
  <Words>106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Montserrat Light</vt:lpstr>
      <vt:lpstr>Calibri</vt:lpstr>
      <vt:lpstr>Times New Roman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Megh Hasan</cp:lastModifiedBy>
  <cp:revision>29</cp:revision>
  <dcterms:modified xsi:type="dcterms:W3CDTF">2022-05-07T15:55:06Z</dcterms:modified>
</cp:coreProperties>
</file>