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8" r:id="rId5"/>
    <p:sldId id="289" r:id="rId6"/>
    <p:sldId id="290" r:id="rId7"/>
    <p:sldId id="291" r:id="rId8"/>
    <p:sldId id="258" r:id="rId9"/>
    <p:sldId id="259" r:id="rId10"/>
    <p:sldId id="260" r:id="rId11"/>
    <p:sldId id="270" r:id="rId12"/>
    <p:sldId id="263" r:id="rId13"/>
    <p:sldId id="264" r:id="rId14"/>
    <p:sldId id="261" r:id="rId15"/>
    <p:sldId id="262" r:id="rId16"/>
    <p:sldId id="266" r:id="rId17"/>
    <p:sldId id="267" r:id="rId18"/>
    <p:sldId id="265" r:id="rId19"/>
    <p:sldId id="268" r:id="rId20"/>
    <p:sldId id="269" r:id="rId21"/>
    <p:sldId id="280" r:id="rId22"/>
    <p:sldId id="284" r:id="rId23"/>
    <p:sldId id="283" r:id="rId24"/>
    <p:sldId id="282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5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7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19.xml"/><Relationship Id="rId4" Type="http://schemas.openxmlformats.org/officeDocument/2006/relationships/image" Target="../media/image16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1.xml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8.png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slide" Target="slide8.xml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5021580" y="190500"/>
            <a:ext cx="2148840" cy="2148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Text Box 102"/>
          <p:cNvSpPr txBox="1"/>
          <p:nvPr/>
        </p:nvSpPr>
        <p:spPr>
          <a:xfrm>
            <a:off x="3556000" y="2446655"/>
            <a:ext cx="5080000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1600" b="0">
              <a:solidFill>
                <a:srgbClr val="385623"/>
              </a:solidFill>
              <a:latin typeface="Roboto" panose="02000000000000000000" charset="0"/>
              <a:ea typeface="SimSun" panose="02010600030101010101" pitchFamily="2" charset="-122"/>
            </a:endParaRPr>
          </a:p>
          <a:p>
            <a:pPr indent="0" algn="ctr"/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Department of Software Engineering(SWE) 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 ProjectCourse Title: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Softwer Requirement Specification &amp; AnalysisCourse Code: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SE-212Submitted To: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Department Head:Dr.Imran MahmudDept.of SWE</a:t>
            </a:r>
            <a:r>
              <a:rPr lang="en-US" sz="1600" b="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ea typeface="SimSun" panose="02010600030101010101" pitchFamily="2" charset="-122"/>
                <a:cs typeface="Roboto" panose="02000000000000000000" charset="0"/>
              </a:rPr>
              <a:t> Submitted By:</a:t>
            </a:r>
            <a:endParaRPr lang="en-US" sz="1600" b="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ea typeface="SimSun" panose="02010600030101010101" pitchFamily="2" charset="-122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Md.Abdullah al mamun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Id:201-35-3087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indent="0"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Sec:C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8300" y="236220"/>
            <a:ext cx="5925312" cy="592531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46845" y="2586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29468" y="801370"/>
            <a:ext cx="24822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Roboto" panose="02000000000000000000" charset="0"/>
                <a:cs typeface="Roboto" panose="02000000000000000000" charset="0"/>
                <a:sym typeface="+mn-ea"/>
              </a:rPr>
              <a:t>Enter the 4-digit code send 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  <a:p>
            <a:pPr algn="ctr"/>
            <a:r>
              <a:rPr lang="en-US" sz="1400">
                <a:latin typeface="Roboto" panose="02000000000000000000" charset="0"/>
                <a:cs typeface="Roboto" panose="02000000000000000000" charset="0"/>
                <a:sym typeface="+mn-ea"/>
              </a:rPr>
              <a:t>to you at+8801827****33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  <a:p>
            <a:endParaRPr lang="en-US" sz="1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68215" y="1826260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5905" y="1826260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97880" y="1826260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2400" y="1826260"/>
            <a:ext cx="39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768215" y="1937385"/>
            <a:ext cx="127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Resend code in 00.11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  <a:p>
            <a:endParaRPr lang="en-US" sz="900"/>
          </a:p>
        </p:txBody>
      </p:sp>
      <p:sp>
        <p:nvSpPr>
          <p:cNvPr id="14" name="Text Box 13"/>
          <p:cNvSpPr txBox="1"/>
          <p:nvPr/>
        </p:nvSpPr>
        <p:spPr>
          <a:xfrm>
            <a:off x="4817110" y="1457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433060" y="1457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971540" y="1457960"/>
            <a:ext cx="24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551295" y="1457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4656455" y="224536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Content Placeholder 18" descr="numeric-pane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120" y="3365500"/>
            <a:ext cx="2455545" cy="226568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433060" y="2252345"/>
            <a:ext cx="863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935" y="104140"/>
            <a:ext cx="5925312" cy="592531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73905" y="1247775"/>
            <a:ext cx="2087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latin typeface="Roboto" panose="02000000000000000000" charset="0"/>
                <a:cs typeface="Roboto" panose="02000000000000000000" charset="0"/>
              </a:rPr>
              <a:t>Select City</a:t>
            </a:r>
            <a:endParaRPr lang="en-US" sz="3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4389755" y="250571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89755" y="333184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89755" y="415861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70170" y="2540000"/>
            <a:ext cx="894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</a:rPr>
              <a:t>Dhaka</a:t>
            </a:r>
            <a:endParaRPr lang="en-US" sz="2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906010" y="3366135"/>
            <a:ext cx="1423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</a:rPr>
              <a:t>Chittagong</a:t>
            </a:r>
            <a:endParaRPr lang="en-US" sz="2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135880" y="4192905"/>
            <a:ext cx="962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</a:rPr>
              <a:t>Khulna</a:t>
            </a:r>
            <a:endParaRPr lang="en-US" sz="20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3725" y="466090"/>
            <a:ext cx="5925312" cy="592531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47920" y="1358900"/>
            <a:ext cx="2296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PERSONAL INFORMATION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6" name="Picture 15" descr="camera-1724286_1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85" y="2025015"/>
            <a:ext cx="1459230" cy="14592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47995" y="1779905"/>
            <a:ext cx="10953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Take your photo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4868545" y="547751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47920" y="3925570"/>
            <a:ext cx="2292985" cy="10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034915" y="3590290"/>
            <a:ext cx="1891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>
                <a:latin typeface="Roboto" panose="02000000000000000000" charset="0"/>
                <a:cs typeface="Roboto" panose="02000000000000000000" charset="0"/>
              </a:rPr>
              <a:t>Full Name (same as NID/License)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951730" y="4519295"/>
            <a:ext cx="2292985" cy="10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034915" y="4112895"/>
            <a:ext cx="5270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>
                <a:latin typeface="Roboto" panose="02000000000000000000" charset="0"/>
                <a:cs typeface="Roboto" panose="02000000000000000000" charset="0"/>
              </a:rPr>
              <a:t>adress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688330" y="548449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33595" y="696595"/>
            <a:ext cx="1740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Sing Up For CNG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635" y="2099310"/>
            <a:ext cx="689610" cy="2635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13145" y="2099310"/>
            <a:ext cx="689610" cy="2635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82465" y="2099310"/>
            <a:ext cx="689610" cy="2635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82465" y="1754505"/>
            <a:ext cx="16433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Picture 24" descr="images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696595"/>
            <a:ext cx="363220" cy="38163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482465" y="1278255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CNG NUMBER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410710" y="211645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</a:rPr>
              <a:t>Dhaka </a:t>
            </a:r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Metro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</a:rPr>
              <a:t> 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524500" y="2115820"/>
            <a:ext cx="3098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>
                <a:latin typeface="Roboto" panose="02000000000000000000" charset="0"/>
                <a:cs typeface="Roboto" panose="02000000000000000000" charset="0"/>
              </a:rPr>
              <a:t>x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163310" y="2116455"/>
            <a:ext cx="5899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15-</a:t>
            </a:r>
            <a:r>
              <a:rPr lang="en-US" sz="900">
                <a:latin typeface="Roboto" panose="02000000000000000000" charset="0"/>
                <a:cs typeface="Roboto" panose="02000000000000000000" charset="0"/>
              </a:rPr>
              <a:t>0000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0710" y="2895600"/>
            <a:ext cx="16433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ounded Rectangle 17">
            <a:hlinkClick r:id="rId3" action="ppaction://hlinksldjump"/>
          </p:cNvPr>
          <p:cNvSpPr/>
          <p:nvPr/>
        </p:nvSpPr>
        <p:spPr>
          <a:xfrm>
            <a:off x="4379595" y="508254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482465" y="2484755"/>
            <a:ext cx="1342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CNG MODEL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42155" y="3143885"/>
            <a:ext cx="2129790" cy="3352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048885" y="3127375"/>
            <a:ext cx="97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xxxxxxxx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201285" y="5082540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58030" y="1075690"/>
            <a:ext cx="2099310" cy="10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66335" y="717550"/>
            <a:ext cx="128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Document</a:t>
            </a:r>
            <a:r>
              <a:rPr lang="en-US"/>
              <a:t> 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450715" y="1196975"/>
            <a:ext cx="2312670" cy="11360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20565" y="1196975"/>
            <a:ext cx="21367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Any paper on the CNG  given BRTA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5589270" y="1442085"/>
            <a:ext cx="8890" cy="6978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Picture 25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45" y="1442085"/>
            <a:ext cx="735330" cy="735330"/>
          </a:xfrm>
          <a:prstGeom prst="rect">
            <a:avLst/>
          </a:prstGeom>
        </p:spPr>
      </p:pic>
      <p:pic>
        <p:nvPicPr>
          <p:cNvPr id="27" name="Picture 26" descr="driving-licence-process-b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1579245"/>
            <a:ext cx="881380" cy="56070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437380" y="2411730"/>
            <a:ext cx="2312670" cy="11360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558030" y="2508885"/>
            <a:ext cx="21266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Picter of the car with number plate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603240" y="2753995"/>
            <a:ext cx="8890" cy="6978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45" y="2708910"/>
            <a:ext cx="735330" cy="735330"/>
          </a:xfrm>
          <a:prstGeom prst="rect">
            <a:avLst/>
          </a:prstGeom>
        </p:spPr>
      </p:pic>
      <p:pic>
        <p:nvPicPr>
          <p:cNvPr id="28" name="Content Placeholder 27" descr="252-2522396_gem-paxx-cng-auto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55" y="2834640"/>
            <a:ext cx="758190" cy="617220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4464685" y="3660775"/>
            <a:ext cx="2312670" cy="11360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767580" y="3660775"/>
            <a:ext cx="16427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your national identity card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589270" y="3987165"/>
            <a:ext cx="8890" cy="6978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Picture 23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45" y="3905885"/>
            <a:ext cx="735330" cy="735330"/>
          </a:xfrm>
          <a:prstGeom prst="rect">
            <a:avLst/>
          </a:prstGeom>
        </p:spPr>
      </p:pic>
      <p:pic>
        <p:nvPicPr>
          <p:cNvPr id="29" name="Picture 28" descr="web-national-id-edited-26-11-2017-15321581379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480" y="4089400"/>
            <a:ext cx="911860" cy="551815"/>
          </a:xfrm>
          <a:prstGeom prst="rect">
            <a:avLst/>
          </a:prstGeom>
        </p:spPr>
      </p:pic>
      <p:sp>
        <p:nvSpPr>
          <p:cNvPr id="31" name="Rounded Rectangle 30">
            <a:hlinkClick r:id="rId6" action="ppaction://hlinksldjump"/>
          </p:cNvPr>
          <p:cNvSpPr/>
          <p:nvPr/>
        </p:nvSpPr>
        <p:spPr>
          <a:xfrm>
            <a:off x="4379595" y="508254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182870" y="5082540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403725" y="1749425"/>
            <a:ext cx="2406650" cy="3956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03725" y="1809750"/>
            <a:ext cx="1635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Select your password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403725" y="2435225"/>
            <a:ext cx="2406650" cy="3956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03725" y="2495550"/>
            <a:ext cx="1761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Confirm your password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1" name="Rounded Rectangle 30">
            <a:hlinkClick r:id="rId2" action="ppaction://hlinksldjump"/>
          </p:cNvPr>
          <p:cNvSpPr/>
          <p:nvPr/>
        </p:nvSpPr>
        <p:spPr>
          <a:xfrm>
            <a:off x="4378960" y="500189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200650" y="500189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935" y="114300"/>
            <a:ext cx="5925312" cy="5925312"/>
          </a:xfrm>
          <a:prstGeom prst="rect">
            <a:avLst/>
          </a:prstGeom>
        </p:spPr>
      </p:pic>
      <p:pic>
        <p:nvPicPr>
          <p:cNvPr id="31" name="Picture 30" descr="images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967740"/>
            <a:ext cx="2458720" cy="537210"/>
          </a:xfrm>
          <a:prstGeom prst="rect">
            <a:avLst/>
          </a:prstGeom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415155" y="2317115"/>
            <a:ext cx="2404745" cy="98361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439920" y="2547620"/>
            <a:ext cx="2406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latin typeface="Roboto" panose="02000000000000000000" charset="0"/>
                <a:cs typeface="Roboto" panose="02000000000000000000" charset="0"/>
              </a:rPr>
              <a:t>Account Done</a:t>
            </a:r>
            <a:endParaRPr lang="en-US" sz="28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0495" y="93980"/>
            <a:ext cx="5925312" cy="5925312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4638675" y="1115060"/>
            <a:ext cx="2028190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20" y="732155"/>
            <a:ext cx="234950" cy="2349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89830" y="6654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Mama jabo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2" name="Picture 31" descr="images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56680" y="676275"/>
            <a:ext cx="309880" cy="35750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662805" y="4114800"/>
            <a:ext cx="2004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Click to take a trip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634230" y="1255395"/>
            <a:ext cx="20326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Select your current location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81550" y="1772920"/>
            <a:ext cx="1743710" cy="5981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781550" y="1887855"/>
            <a:ext cx="122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Hazaribag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639310" y="1651635"/>
            <a:ext cx="2028190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39310" y="4578350"/>
            <a:ext cx="2028190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4422775" y="506285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244465" y="506285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2" name="Picture 41" descr="img_4126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1990725"/>
            <a:ext cx="287020" cy="16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6205" y="83820"/>
            <a:ext cx="5925312" cy="5925312"/>
          </a:xfrm>
          <a:prstGeom prst="rect">
            <a:avLst/>
          </a:prstGeom>
        </p:spPr>
      </p:pic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71195"/>
            <a:ext cx="234950" cy="23495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638675" y="1115060"/>
            <a:ext cx="2028190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944110" y="67119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Mama jabo</a:t>
            </a:r>
            <a:endParaRPr lang="en-US"/>
          </a:p>
        </p:txBody>
      </p:sp>
      <p:pic>
        <p:nvPicPr>
          <p:cNvPr id="32" name="Picture 31" descr="images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56680" y="676275"/>
            <a:ext cx="309880" cy="3575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013325" y="1390015"/>
            <a:ext cx="118681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288915" y="1083310"/>
            <a:ext cx="635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Trip 1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81830" y="1541145"/>
            <a:ext cx="2251710" cy="12179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481830" y="1541145"/>
            <a:ext cx="185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Hazaribag</a:t>
            </a:r>
            <a:endParaRPr lang="en-US" sz="900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Rode 49/e</a:t>
            </a:r>
            <a:endParaRPr lang="en-US" sz="900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House26/5/Ka,Moneshware lane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  <a:p>
            <a:endParaRPr lang="en-US" sz="90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83835" y="2129155"/>
            <a:ext cx="508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81830" y="2387600"/>
            <a:ext cx="13417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>
                <a:latin typeface="Roboto" panose="02000000000000000000" charset="0"/>
                <a:cs typeface="Roboto" panose="02000000000000000000" charset="0"/>
              </a:rPr>
              <a:t>Dhanmondi 15 number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8" name="Picture 37" descr="black-location-icon-isolated-yellow-background-pointer-symbol-navigation-map-gps-direction-place-compass-contact-search-concept-1999489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20" y="1541145"/>
            <a:ext cx="337820" cy="33782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4492625" y="3644900"/>
            <a:ext cx="2251710" cy="12179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 descr="black-location-icon-isolated-yellow-background-pointer-symbol-navigation-map-gps-direction-place-compass-contact-search-concept-1999489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20" y="3644900"/>
            <a:ext cx="337820" cy="33782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502785" y="3644900"/>
            <a:ext cx="9963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23,Hazaribagh Rd</a:t>
            </a:r>
            <a:endParaRPr lang="en-US" sz="9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88915" y="3982720"/>
            <a:ext cx="508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523740" y="4383405"/>
            <a:ext cx="97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>
                <a:latin typeface="Roboto" panose="02000000000000000000" charset="0"/>
                <a:cs typeface="Roboto" panose="02000000000000000000" charset="0"/>
              </a:rPr>
              <a:t>Dhanmondi 32</a:t>
            </a:r>
            <a:r>
              <a:rPr lang="en-US"/>
              <a:t> </a:t>
            </a: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44110" y="3500755"/>
            <a:ext cx="118681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224145" y="3168015"/>
            <a:ext cx="765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atin typeface="Roboto" panose="02000000000000000000" charset="0"/>
                <a:cs typeface="Roboto" panose="02000000000000000000" charset="0"/>
                <a:sym typeface="+mn-ea"/>
              </a:rPr>
              <a:t>Trip 2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  <a:p>
            <a:endParaRPr lang="en-US" sz="1400"/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4390390" y="514413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716145" y="514413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Confrim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5989320" y="5191760"/>
            <a:ext cx="58674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5924550" y="5143500"/>
            <a:ext cx="354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1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2" name="Picture 41" descr="img_4126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990" y="5307965"/>
            <a:ext cx="246380" cy="139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3825" y="114300"/>
            <a:ext cx="5925312" cy="5925312"/>
          </a:xfrm>
          <a:prstGeom prst="rect">
            <a:avLst/>
          </a:prstGeom>
        </p:spPr>
      </p:pic>
      <p:pic>
        <p:nvPicPr>
          <p:cNvPr id="5" name="Picture 4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71195"/>
            <a:ext cx="234950" cy="23495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410710" y="1059815"/>
            <a:ext cx="2392680" cy="447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330065" y="929640"/>
            <a:ext cx="2555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solidFill>
                  <a:schemeClr val="tx1"/>
                </a:solidFill>
                <a:latin typeface="Roboto" panose="02000000000000000000" charset="0"/>
                <a:cs typeface="Roboto" panose="02000000000000000000" charset="0"/>
                <a:sym typeface="+mn-ea"/>
              </a:rPr>
              <a:t>Please Bid</a:t>
            </a:r>
            <a:endParaRPr lang="en-US" sz="4000">
              <a:solidFill>
                <a:schemeClr val="tx1"/>
              </a:solidFill>
              <a:latin typeface="Roboto" panose="02000000000000000000" charset="0"/>
              <a:cs typeface="Roboto" panose="02000000000000000000" charset="0"/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410710" y="1555115"/>
            <a:ext cx="2432050" cy="18681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791835" y="2843530"/>
            <a:ext cx="942340" cy="4667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410710" y="1555115"/>
            <a:ext cx="185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Hazaribag</a:t>
            </a:r>
            <a:endParaRPr lang="en-US" sz="900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Rode 49/e</a:t>
            </a:r>
            <a:endParaRPr lang="en-US" sz="900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House26/5/Ka,Moneshware lane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  <a:p>
            <a:endParaRPr lang="en-US" sz="900"/>
          </a:p>
        </p:txBody>
      </p:sp>
      <p:sp>
        <p:nvSpPr>
          <p:cNvPr id="14" name="Text Box 13"/>
          <p:cNvSpPr txBox="1"/>
          <p:nvPr/>
        </p:nvSpPr>
        <p:spPr>
          <a:xfrm>
            <a:off x="5417820" y="1988185"/>
            <a:ext cx="417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To</a:t>
            </a:r>
            <a:endParaRPr 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4480560" y="2386965"/>
            <a:ext cx="1341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>
                <a:latin typeface="Roboto" panose="02000000000000000000" charset="0"/>
                <a:cs typeface="Roboto" panose="02000000000000000000" charset="0"/>
                <a:sym typeface="+mn-ea"/>
              </a:rPr>
              <a:t>Dhanmondi 15 number</a:t>
            </a:r>
            <a:endParaRPr lang="en-US" sz="900">
              <a:latin typeface="Roboto" panose="02000000000000000000" charset="0"/>
              <a:cs typeface="Roboto" panose="02000000000000000000" charset="0"/>
            </a:endParaRPr>
          </a:p>
          <a:p>
            <a:endParaRPr lang="en-US" sz="900"/>
          </a:p>
        </p:txBody>
      </p:sp>
      <p:sp>
        <p:nvSpPr>
          <p:cNvPr id="16" name="Text Box 15"/>
          <p:cNvSpPr txBox="1"/>
          <p:nvPr/>
        </p:nvSpPr>
        <p:spPr>
          <a:xfrm>
            <a:off x="4480560" y="2843530"/>
            <a:ext cx="8502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Taka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8" name="Equal 17"/>
          <p:cNvSpPr/>
          <p:nvPr/>
        </p:nvSpPr>
        <p:spPr>
          <a:xfrm>
            <a:off x="5220335" y="2959100"/>
            <a:ext cx="497840" cy="23622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8210" y="288925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100</a:t>
            </a:r>
            <a:endParaRPr lang="en-US"/>
          </a:p>
        </p:txBody>
      </p:sp>
      <p:sp>
        <p:nvSpPr>
          <p:cNvPr id="31" name="Rounded Rectangle 30">
            <a:hlinkClick r:id="rId3" action="ppaction://hlinksldjump"/>
          </p:cNvPr>
          <p:cNvSpPr/>
          <p:nvPr/>
        </p:nvSpPr>
        <p:spPr>
          <a:xfrm>
            <a:off x="4399280" y="506285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991100" y="506285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Confirm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2" name="Picture 31" descr="images (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56680" y="676275"/>
            <a:ext cx="309880" cy="357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  <a:t> Project Name:mama jabo/মামা যাব</a:t>
            </a:r>
            <a:b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</a:br>
            <a:r>
              <a:rPr lang="en-US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charset="0"/>
                <a:cs typeface="Roboto" panose="02000000000000000000" charset="0"/>
              </a:rPr>
              <a:t> By Cng User Driver</a:t>
            </a:r>
            <a:endParaRPr lang="en-US">
              <a:solidFill>
                <a:schemeClr val="accent6">
                  <a:lumMod val="75000"/>
                </a:schemeClr>
              </a:solidFill>
              <a:effectLst/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Content Placeholder 4" descr="Sketch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4375" y="1825625"/>
            <a:ext cx="56819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5410" y="114300"/>
            <a:ext cx="5925312" cy="5925312"/>
          </a:xfrm>
          <a:prstGeom prst="rect">
            <a:avLst/>
          </a:prstGeom>
        </p:spPr>
      </p:pic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71195"/>
            <a:ext cx="234950" cy="234950"/>
          </a:xfrm>
          <a:prstGeom prst="rect">
            <a:avLst/>
          </a:prstGeom>
        </p:spPr>
      </p:pic>
      <p:pic>
        <p:nvPicPr>
          <p:cNvPr id="32" name="Picture 31" descr="images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56680" y="676275"/>
            <a:ext cx="309880" cy="35750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583430" y="2291715"/>
            <a:ext cx="2048510" cy="10147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93590" y="1115060"/>
            <a:ext cx="2028190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944745" y="67627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Mama jabo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5510" y="2568575"/>
            <a:ext cx="1165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Bid win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2" name="Picture 11" descr="smiley_PNG362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735" y="2498725"/>
            <a:ext cx="603250" cy="600710"/>
          </a:xfrm>
          <a:prstGeom prst="rect">
            <a:avLst/>
          </a:prstGeom>
        </p:spPr>
      </p:pic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4379595" y="506285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01285" y="506285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5" name="Picture 24" descr="images (4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225" y="3652520"/>
            <a:ext cx="1012190" cy="1063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pic>
        <p:nvPicPr>
          <p:cNvPr id="2" name="Picture 1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71195"/>
            <a:ext cx="234950" cy="234950"/>
          </a:xfrm>
          <a:prstGeom prst="rect">
            <a:avLst/>
          </a:prstGeom>
        </p:spPr>
      </p:pic>
      <p:pic>
        <p:nvPicPr>
          <p:cNvPr id="25" name="Picture 24" descr="images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15" y="671195"/>
            <a:ext cx="392430" cy="412750"/>
          </a:xfrm>
          <a:prstGeom prst="rect">
            <a:avLst/>
          </a:prstGeom>
        </p:spPr>
      </p:pic>
      <p:pic>
        <p:nvPicPr>
          <p:cNvPr id="43" name="Picture 42" descr="92-925152_transparent-vector-family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70" y="997585"/>
            <a:ext cx="1457960" cy="19665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827270" y="3105785"/>
            <a:ext cx="1560830" cy="422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11395" y="3179445"/>
            <a:ext cx="15443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Receive Passengers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827270" y="4044315"/>
            <a:ext cx="1560830" cy="422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66335" y="4068445"/>
            <a:ext cx="1234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</a:rPr>
              <a:t>Cng Start</a:t>
            </a:r>
            <a:endParaRPr lang="en-US" sz="2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4379595" y="506285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479925" y="5097145"/>
            <a:ext cx="2253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</a:rPr>
              <a:t>Let’s go destiation</a:t>
            </a:r>
            <a:endParaRPr lang="en-US" sz="20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pic>
        <p:nvPicPr>
          <p:cNvPr id="6" name="Content Placeholder 5" descr="WhatsApp Image 2021-04-02 at 4.31.01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9595" y="633095"/>
            <a:ext cx="2454910" cy="2045335"/>
          </a:xfrm>
          <a:prstGeom prst="rect">
            <a:avLst/>
          </a:prstGeom>
        </p:spPr>
      </p:pic>
      <p:pic>
        <p:nvPicPr>
          <p:cNvPr id="7" name="Picture 6" descr="images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95" y="633095"/>
            <a:ext cx="234950" cy="234950"/>
          </a:xfrm>
          <a:prstGeom prst="rect">
            <a:avLst/>
          </a:prstGeom>
        </p:spPr>
      </p:pic>
      <p:pic>
        <p:nvPicPr>
          <p:cNvPr id="8" name="Picture 7" descr="images (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10020" y="633095"/>
            <a:ext cx="309880" cy="357505"/>
          </a:xfrm>
          <a:prstGeom prst="rect">
            <a:avLst/>
          </a:prstGeom>
        </p:spPr>
      </p:pic>
      <p:pic>
        <p:nvPicPr>
          <p:cNvPr id="11" name="Picture 10" descr="gps-location-pngrepo-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510020" y="2068830"/>
            <a:ext cx="256540" cy="256540"/>
          </a:xfrm>
          <a:prstGeom prst="rect">
            <a:avLst/>
          </a:prstGeom>
        </p:spPr>
      </p:pic>
      <p:pic>
        <p:nvPicPr>
          <p:cNvPr id="45" name="Picture 44" descr="275-2757063_transparent-map-marker-icon-png-black-map-p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375" y="2447290"/>
            <a:ext cx="164465" cy="231140"/>
          </a:xfrm>
          <a:prstGeom prst="rect">
            <a:avLst/>
          </a:prstGeom>
        </p:spPr>
      </p:pic>
      <p:sp>
        <p:nvSpPr>
          <p:cNvPr id="31" name="Rounded Rectangle 30">
            <a:hlinkClick r:id="rId7" action="ppaction://hlinksldjump"/>
          </p:cNvPr>
          <p:cNvSpPr/>
          <p:nvPr/>
        </p:nvSpPr>
        <p:spPr>
          <a:xfrm>
            <a:off x="4379595" y="506285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56175" y="5062855"/>
            <a:ext cx="1301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End Trip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71195"/>
            <a:ext cx="234950" cy="234950"/>
          </a:xfrm>
          <a:prstGeom prst="rect">
            <a:avLst/>
          </a:prstGeom>
        </p:spPr>
      </p:pic>
      <p:pic>
        <p:nvPicPr>
          <p:cNvPr id="8" name="Picture 7" descr="images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9535" y="609600"/>
            <a:ext cx="309880" cy="357505"/>
          </a:xfrm>
          <a:prstGeom prst="rect">
            <a:avLst/>
          </a:prstGeom>
        </p:spPr>
      </p:pic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4379595" y="505269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5645" y="1145540"/>
            <a:ext cx="2223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latin typeface="Roboto" panose="02000000000000000000" charset="0"/>
                <a:cs typeface="Roboto" panose="02000000000000000000" charset="0"/>
                <a:sym typeface="+mn-ea"/>
              </a:rPr>
              <a:t>Taka Receive type</a:t>
            </a:r>
            <a:endParaRPr lang="en-US" sz="200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57395" y="1653540"/>
            <a:ext cx="2136140" cy="10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937760" y="1917065"/>
            <a:ext cx="1339215" cy="415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968240" y="2804795"/>
            <a:ext cx="1339215" cy="415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74615" y="1872615"/>
            <a:ext cx="699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Cash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906645" y="2804795"/>
            <a:ext cx="1437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Mobile Bank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636135" y="5059680"/>
            <a:ext cx="1978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Receive Taka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15280" y="2332990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40960" y="4136390"/>
            <a:ext cx="9937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89550" y="3677285"/>
            <a:ext cx="623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Cash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9415" y="368300"/>
            <a:ext cx="5925312" cy="5925312"/>
          </a:xfrm>
          <a:prstGeom prst="rect">
            <a:avLst/>
          </a:prstGeom>
        </p:spPr>
      </p:pic>
      <p:pic>
        <p:nvPicPr>
          <p:cNvPr id="17" name="Picture 16" descr="images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05" y="934720"/>
            <a:ext cx="234950" cy="234950"/>
          </a:xfrm>
          <a:prstGeom prst="rect">
            <a:avLst/>
          </a:prstGeom>
        </p:spPr>
      </p:pic>
      <p:pic>
        <p:nvPicPr>
          <p:cNvPr id="10" name="Picture 9" descr="images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04660" y="934720"/>
            <a:ext cx="309880" cy="357505"/>
          </a:xfrm>
          <a:prstGeom prst="rect">
            <a:avLst/>
          </a:prstGeom>
        </p:spPr>
      </p:pic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4693920" y="2945130"/>
            <a:ext cx="2415540" cy="770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>
            <a:hlinkClick r:id="rId4" action="ppaction://hlinksldjump"/>
          </p:cNvPr>
          <p:cNvSpPr txBox="1"/>
          <p:nvPr/>
        </p:nvSpPr>
        <p:spPr>
          <a:xfrm>
            <a:off x="4637405" y="3008630"/>
            <a:ext cx="25298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latin typeface="Roboto" panose="02000000000000000000" charset="0"/>
                <a:cs typeface="Roboto" panose="02000000000000000000" charset="0"/>
              </a:rPr>
              <a:t>Back Home</a:t>
            </a:r>
            <a:endParaRPr lang="en-US" sz="36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25745" y="749935"/>
            <a:ext cx="2547620" cy="4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sz="2400" u="sng">
                <a:latin typeface="Roboto" panose="02000000000000000000" charset="0"/>
                <a:cs typeface="Roboto" panose="02000000000000000000" charset="0"/>
              </a:rPr>
              <a:t>Table  Of Content</a:t>
            </a:r>
            <a:endParaRPr lang="en-US" sz="2400" u="sng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25745" y="1399540"/>
            <a:ext cx="154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1.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User Profile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25745" y="1906905"/>
            <a:ext cx="260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2.Function Requirement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25745" y="2434590"/>
            <a:ext cx="2244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3.Use Case Diagram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25745" y="290068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4.Story Board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556000" y="62865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2200" b="0">
                <a:solidFill>
                  <a:srgbClr val="538135"/>
                </a:solidFill>
                <a:latin typeface="Roboto" panose="02000000000000000000" charset="0"/>
                <a:ea typeface="Microsoft JhengHei Light" panose="020B0304030504040204" charset="-120"/>
              </a:rPr>
              <a:t>User Profile:Mama jabo/Driver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1111885" y="923290"/>
          <a:ext cx="10515600" cy="408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5895"/>
                <a:gridCol w="525970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Type of user</a:t>
                      </a:r>
                      <a:endParaRPr lang="en-US" sz="16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primary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Age Range</a:t>
                      </a:r>
                      <a:endParaRPr lang="en-US" sz="16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18-50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Frequency of use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Unlimited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Mandatory/Voluntary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Voluntary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Computer Experience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Goals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App To Take a Ride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Language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Basic English/Bangla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Education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Number of users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unlimited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Training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Other System used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Not Required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Roboto" panose="02000000000000000000" charset="0"/>
                          <a:cs typeface="Roboto" panose="02000000000000000000" charset="0"/>
                        </a:rPr>
                        <a:t>Way of Working</a:t>
                      </a:r>
                      <a:endParaRPr lang="en-US" sz="16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1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D965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Need Smart Phone,Need Internet phone,Mobile GPS,Phone Sim Card</a:t>
                      </a:r>
                      <a:endParaRPr lang="en-US" sz="1400" b="0">
                        <a:solidFill>
                          <a:srgbClr val="FFD965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562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556000" y="31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2800" b="1" u="sng">
                <a:latin typeface="Roboto" panose="02000000000000000000" charset="0"/>
                <a:ea typeface="SimSun" panose="02010600030101010101" pitchFamily="2" charset="-122"/>
              </a:rPr>
              <a:t>List of Functional Requirements</a:t>
            </a:r>
            <a:r>
              <a:rPr lang="en-US" sz="1200" b="0" u="sng">
                <a:latin typeface="Roboto" panose="02000000000000000000" charset="0"/>
                <a:ea typeface="SimSun" panose="02010600030101010101" pitchFamily="2" charset="-122"/>
              </a:rPr>
              <a:t> </a:t>
            </a:r>
            <a:r>
              <a:rPr lang="en-US" sz="1600" b="0">
                <a:latin typeface="Roboto" panose="02000000000000000000" charset="0"/>
                <a:ea typeface="Microsoft JhengHei Light" panose="020B0304030504040204" charset="-120"/>
              </a:rPr>
              <a:t>Functional Requirement: </a:t>
            </a:r>
            <a:r>
              <a:rPr lang="en-US" sz="1600" b="1">
                <a:solidFill>
                  <a:srgbClr val="385623"/>
                </a:solidFill>
                <a:latin typeface="Roboto" panose="02000000000000000000" charset="0"/>
                <a:ea typeface="Microsoft JhengHei Light" panose="020B0304030504040204" charset="-120"/>
              </a:rPr>
              <a:t>For Driver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704272" y="1524318"/>
          <a:ext cx="541210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p.1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Select Language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Roboto" panose="02000000000000000000" charset="0"/>
                          <a:cs typeface="Roboto" panose="02000000000000000000" charset="0"/>
                        </a:rPr>
                        <a:t>Driver can select language</a:t>
                      </a:r>
                      <a:endParaRPr lang="en-US" sz="1200" b="0">
                        <a:solidFill>
                          <a:srgbClr val="000000"/>
                        </a:solidFill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389947" y="1697673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solidFill>
                  <a:srgbClr val="000000"/>
                </a:solidFill>
                <a:latin typeface="Roboto" panose="02000000000000000000" charset="0"/>
                <a:ea typeface="Microsoft JhengHei Light" panose="020B0304030504040204" charset="-120"/>
              </a:rPr>
              <a:t>  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3704272" y="248380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p.2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Create Account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Driver can create their user account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3704272" y="343693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p.3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Location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Driver can location his/her Location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3704272" y="439007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Requirement Id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Roboto" panose="02000000000000000000" charset="0"/>
                          <a:cs typeface="Roboto" panose="02000000000000000000" charset="0"/>
                        </a:rPr>
                        <a:t>FR p.4</a:t>
                      </a:r>
                      <a:endParaRPr lang="en-US" sz="1600" b="1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Requirement Name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Bid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Description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Roboto" panose="02000000000000000000" charset="0"/>
                          <a:cs typeface="Roboto" panose="02000000000000000000" charset="0"/>
                        </a:rPr>
                        <a:t>Driver can bid rid</a:t>
                      </a:r>
                      <a:endParaRPr lang="en-US" sz="1200" b="0">
                        <a:latin typeface="Roboto" panose="02000000000000000000" charset="0"/>
                        <a:ea typeface="Roboto" panose="02000000000000000000" charset="0"/>
                        <a:cs typeface="Roboto" panose="02000000000000000000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3444875" y="497205"/>
            <a:ext cx="5492750" cy="602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5a4bc9952da5ad73df7efe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362710" y="2199005"/>
            <a:ext cx="1031875" cy="2192020"/>
          </a:xfrm>
          <a:prstGeom prst="rect">
            <a:avLst/>
          </a:prstGeom>
        </p:spPr>
      </p:pic>
      <p:pic>
        <p:nvPicPr>
          <p:cNvPr id="8" name="Picture 7" descr="5a4bc9952da5ad73df7efe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276840" y="2199005"/>
            <a:ext cx="1031875" cy="219202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7155" y="76454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728970" y="767080"/>
            <a:ext cx="7346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00">
                <a:latin typeface="Roboto" panose="02000000000000000000" charset="0"/>
                <a:cs typeface="Roboto" panose="02000000000000000000" charset="0"/>
              </a:rPr>
              <a:t>Log in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76520" y="13296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76520" y="208915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76520" y="28028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76520" y="354584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76520" y="4391025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76520" y="5152390"/>
            <a:ext cx="1838325" cy="40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1160" y="1329690"/>
            <a:ext cx="1275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Registration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175250" y="2089150"/>
            <a:ext cx="1839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View Driver Profile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147945" y="2834640"/>
            <a:ext cx="1951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Confirm M</a:t>
            </a:r>
            <a:r>
              <a:rPr lang="en-US" sz="1600"/>
              <a:t>ama Jaiba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1503045" y="4490085"/>
            <a:ext cx="77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Driver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8670" y="3562350"/>
            <a:ext cx="473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Bid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603875" y="4422775"/>
            <a:ext cx="982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Payment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511800" y="5184140"/>
            <a:ext cx="1169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Edit Profile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8" name="Straight Connector 27"/>
          <p:cNvCxnSpPr>
            <a:stCxn id="11" idx="1"/>
            <a:endCxn id="7" idx="1"/>
          </p:cNvCxnSpPr>
          <p:nvPr/>
        </p:nvCxnSpPr>
        <p:spPr>
          <a:xfrm flipH="1">
            <a:off x="2394585" y="965200"/>
            <a:ext cx="2782570" cy="23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3"/>
            <a:endCxn id="8" idx="3"/>
          </p:cNvCxnSpPr>
          <p:nvPr/>
        </p:nvCxnSpPr>
        <p:spPr>
          <a:xfrm>
            <a:off x="7015480" y="965200"/>
            <a:ext cx="3261360" cy="23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7" idx="1"/>
          </p:cNvCxnSpPr>
          <p:nvPr/>
        </p:nvCxnSpPr>
        <p:spPr>
          <a:xfrm flipH="1">
            <a:off x="2394585" y="1530350"/>
            <a:ext cx="2781935" cy="176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  <a:endCxn id="8" idx="3"/>
          </p:cNvCxnSpPr>
          <p:nvPr/>
        </p:nvCxnSpPr>
        <p:spPr>
          <a:xfrm>
            <a:off x="7014845" y="2258060"/>
            <a:ext cx="3261995" cy="10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8" idx="3"/>
          </p:cNvCxnSpPr>
          <p:nvPr/>
        </p:nvCxnSpPr>
        <p:spPr>
          <a:xfrm>
            <a:off x="6989445" y="3043555"/>
            <a:ext cx="3287395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1"/>
            <a:endCxn id="7" idx="1"/>
          </p:cNvCxnSpPr>
          <p:nvPr/>
        </p:nvCxnSpPr>
        <p:spPr>
          <a:xfrm flipH="1" flipV="1">
            <a:off x="2394585" y="3295015"/>
            <a:ext cx="2781935" cy="45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3"/>
            <a:endCxn id="8" idx="3"/>
          </p:cNvCxnSpPr>
          <p:nvPr/>
        </p:nvCxnSpPr>
        <p:spPr>
          <a:xfrm flipV="1">
            <a:off x="7014845" y="3295015"/>
            <a:ext cx="3261995" cy="129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3"/>
            <a:endCxn id="8" idx="3"/>
          </p:cNvCxnSpPr>
          <p:nvPr/>
        </p:nvCxnSpPr>
        <p:spPr>
          <a:xfrm flipV="1">
            <a:off x="7014845" y="3295015"/>
            <a:ext cx="3261995" cy="205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343525" y="60325"/>
            <a:ext cx="2112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Use Case Diagram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56535" y="154940"/>
            <a:ext cx="5925312" cy="5925312"/>
          </a:xfrm>
          <a:prstGeom prst="rect">
            <a:avLst/>
          </a:prstGeom>
        </p:spPr>
      </p:pic>
      <p:pic>
        <p:nvPicPr>
          <p:cNvPr id="7" name="Content Placeholder 6" descr="Sketch0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4845" y="692150"/>
            <a:ext cx="2487930" cy="1905635"/>
          </a:xfrm>
          <a:prstGeom prst="rect">
            <a:avLst/>
          </a:prstGeom>
        </p:spPr>
      </p:pic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4491990" y="4899025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312410" y="489902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solidFill>
                <a:schemeClr val="tx1"/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434840" y="2948940"/>
            <a:ext cx="257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Roboto" panose="02000000000000000000" charset="0"/>
                <a:cs typeface="Roboto" panose="02000000000000000000" charset="0"/>
              </a:rPr>
              <a:t>Welcome Mama Jabo App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91990" y="4215765"/>
            <a:ext cx="87249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75045" y="4215765"/>
            <a:ext cx="87249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491990" y="4158615"/>
            <a:ext cx="922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English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124575" y="4158615"/>
            <a:ext cx="755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বাংলা 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140" y="114300"/>
            <a:ext cx="5925312" cy="5925312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03725" y="1956435"/>
            <a:ext cx="2406650" cy="3956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03725" y="2499995"/>
            <a:ext cx="2406650" cy="3956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871845" y="139700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Driver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2" name="Picture 11" descr="Sketch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70" y="1360170"/>
            <a:ext cx="528955" cy="40513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808220" y="1397000"/>
            <a:ext cx="692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Jabo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472940" y="2016760"/>
            <a:ext cx="1671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Enter your mobile number</a:t>
            </a:r>
            <a:r>
              <a:rPr lang="en-US" sz="1200">
                <a:latin typeface="Roboto" panose="02000000000000000000" charset="0"/>
                <a:cs typeface="Roboto" panose="02000000000000000000" charset="0"/>
              </a:rPr>
              <a:t> 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479925" y="2574925"/>
            <a:ext cx="1348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Enter your Password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9595" y="309372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153660" y="3143250"/>
            <a:ext cx="905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Roboto" panose="02000000000000000000" charset="0"/>
                <a:cs typeface="Roboto" panose="02000000000000000000" charset="0"/>
              </a:rPr>
              <a:t>LOGLN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888865" y="3561080"/>
            <a:ext cx="14351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Roboto" panose="02000000000000000000" charset="0"/>
                <a:cs typeface="Roboto" panose="02000000000000000000" charset="0"/>
              </a:rPr>
              <a:t>FORGOT PASSWORD?</a:t>
            </a:r>
            <a:endParaRPr lang="en-US" sz="10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4378325" y="480314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5350" y="4883785"/>
            <a:ext cx="1800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Create New Account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61548-2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4775" y="114300"/>
            <a:ext cx="5925312" cy="5925312"/>
          </a:xfrm>
          <a:prstGeom prst="rect">
            <a:avLst/>
          </a:prstGeom>
        </p:spPr>
      </p:pic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4380230" y="3195320"/>
            <a:ext cx="2455545" cy="46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431790" y="2200910"/>
            <a:ext cx="132842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502150" y="1388745"/>
            <a:ext cx="22110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Roboto" panose="02000000000000000000" charset="0"/>
                <a:cs typeface="Roboto" panose="02000000000000000000" charset="0"/>
              </a:rPr>
              <a:t>Enter your mobile number</a:t>
            </a:r>
            <a:endParaRPr lang="en-US" sz="14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05375" y="1925320"/>
            <a:ext cx="526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Roboto" panose="02000000000000000000" charset="0"/>
                <a:cs typeface="Roboto" panose="02000000000000000000" charset="0"/>
              </a:rPr>
              <a:t>+880</a:t>
            </a:r>
            <a:endParaRPr lang="en-US" sz="1200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3" name="Picture 12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90" y="1981200"/>
            <a:ext cx="219710" cy="2197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201920" y="3202305"/>
            <a:ext cx="81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Roboto" panose="02000000000000000000" charset="0"/>
                <a:cs typeface="Roboto" panose="02000000000000000000" charset="0"/>
              </a:rPr>
              <a:t>Next</a:t>
            </a:r>
            <a:endParaRPr lang="en-US" sz="2400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</a:spPr>
      <a:bodyPr rtlCol="0" anchor="ctr"/>
      <a:lstStyle>
        <a:defPPr algn="ctr">
          <a:defRPr lang="en-US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2246</Words>
  <Application>WPS Presentation</Application>
  <PresentationFormat>Widescreen</PresentationFormat>
  <Paragraphs>329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Times New Roman</vt:lpstr>
      <vt:lpstr>Roboto</vt:lpstr>
      <vt:lpstr>Microsoft YaHei</vt:lpstr>
      <vt:lpstr>Arial Unicode MS</vt:lpstr>
      <vt:lpstr>Calibri Light</vt:lpstr>
      <vt:lpstr>Microsoft JhengHei Light</vt:lpstr>
      <vt:lpstr>Office Theme</vt:lpstr>
      <vt:lpstr>PowerPoint 演示文稿</vt:lpstr>
      <vt:lpstr> Project Name:mama jabo/মামা যাব  By Cng User Driver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google1586442318</cp:lastModifiedBy>
  <cp:revision>10</cp:revision>
  <dcterms:created xsi:type="dcterms:W3CDTF">2021-04-02T20:49:00Z</dcterms:created>
  <dcterms:modified xsi:type="dcterms:W3CDTF">2021-04-10T18:42:59Z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