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4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4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0A2ED-DA0B-40B3-9F4E-7A1225833CCD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30073-BA23-410E-88BB-0C2772F3A5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318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0A2ED-DA0B-40B3-9F4E-7A1225833CCD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30073-BA23-410E-88BB-0C2772F3A5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156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0A2ED-DA0B-40B3-9F4E-7A1225833CCD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30073-BA23-410E-88BB-0C2772F3A5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2315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0A2ED-DA0B-40B3-9F4E-7A1225833CCD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30073-BA23-410E-88BB-0C2772F3A5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3846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0A2ED-DA0B-40B3-9F4E-7A1225833CCD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30073-BA23-410E-88BB-0C2772F3A5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3768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0A2ED-DA0B-40B3-9F4E-7A1225833CCD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30073-BA23-410E-88BB-0C2772F3A5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0467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0A2ED-DA0B-40B3-9F4E-7A1225833CCD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30073-BA23-410E-88BB-0C2772F3A5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007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0A2ED-DA0B-40B3-9F4E-7A1225833CCD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30073-BA23-410E-88BB-0C2772F3A5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3694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0A2ED-DA0B-40B3-9F4E-7A1225833CCD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30073-BA23-410E-88BB-0C2772F3A5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3412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0A2ED-DA0B-40B3-9F4E-7A1225833CCD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30073-BA23-410E-88BB-0C2772F3A5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5530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0A2ED-DA0B-40B3-9F4E-7A1225833CCD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30073-BA23-410E-88BB-0C2772F3A5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0271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0A2ED-DA0B-40B3-9F4E-7A1225833CCD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E30073-BA23-410E-88BB-0C2772F3A5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56414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2F067-55E7-9533-1CB6-86EBFD351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2D6505-2160-D7E9-14FD-02B251244F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84" y="77440"/>
            <a:ext cx="11835631" cy="6703119"/>
          </a:xfrm>
        </p:spPr>
      </p:pic>
    </p:spTree>
    <p:extLst>
      <p:ext uri="{BB962C8B-B14F-4D97-AF65-F5344CB8AC3E}">
        <p14:creationId xmlns:p14="http://schemas.microsoft.com/office/powerpoint/2010/main" val="16629897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07F3AFA-43F1-4646-89BE-D01D8EB2E3FF}"/>
              </a:ext>
            </a:extLst>
          </p:cNvPr>
          <p:cNvSpPr txBox="1">
            <a:spLocks/>
          </p:cNvSpPr>
          <p:nvPr/>
        </p:nvSpPr>
        <p:spPr>
          <a:xfrm>
            <a:off x="2317173" y="2235200"/>
            <a:ext cx="7557654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8000" b="1" dirty="0">
                <a:ln/>
                <a:solidFill>
                  <a:schemeClr val="accent4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26070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98898-A3B4-B3B6-9EB7-50205BCA8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AE002D-BC43-0DE1-65E0-D1A9A0B74F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51" y="58311"/>
            <a:ext cx="11788097" cy="6741377"/>
          </a:xfrm>
        </p:spPr>
      </p:pic>
    </p:spTree>
    <p:extLst>
      <p:ext uri="{BB962C8B-B14F-4D97-AF65-F5344CB8AC3E}">
        <p14:creationId xmlns:p14="http://schemas.microsoft.com/office/powerpoint/2010/main" val="3409785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C46F9-5214-BA98-2448-8799BAF6C9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IN" sz="8000" b="1" dirty="0">
                <a:ln/>
                <a:solidFill>
                  <a:schemeClr val="accent4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CREDIT CARD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B77C38-41B4-3498-9024-C2B79D7700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36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Arial Black" panose="020B0A04020102020204" pitchFamily="34" charset="0"/>
              </a:rPr>
              <a:t>WEEKLY STATUS REPORT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3689C90-0792-C245-DF5A-FB5290DC9B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0695" y="4429919"/>
            <a:ext cx="2340000" cy="23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332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70AD9-CFCF-1753-7DB7-633BC7378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IN" b="1" dirty="0">
                <a:ln/>
                <a:solidFill>
                  <a:schemeClr val="accent4"/>
                </a:solidFill>
                <a:latin typeface="Arial Black" panose="020B0A04020102020204" pitchFamily="34" charset="0"/>
              </a:rPr>
              <a:t>OBJECTIVE</a:t>
            </a:r>
            <a:r>
              <a:rPr lang="en-IN" b="1" dirty="0">
                <a:ln/>
                <a:solidFill>
                  <a:schemeClr val="accent4"/>
                </a:solidFill>
              </a:rPr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D1738-204B-F736-0816-4ED34C7D4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3764684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N" sz="3200" dirty="0">
                <a:latin typeface="Bahnschrift Light SemiCondensed" panose="020B0502040204020203" pitchFamily="34" charset="0"/>
              </a:rPr>
              <a:t>To develop a comprehensive credit card weekly dashboard that provides real-time insights into key performance metrics and trends, enabling stakeholders to monitor and analyze credit card operations effectively.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4917CA-B0B6-10C4-A0C3-3DCAAFF344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004" y="4298662"/>
            <a:ext cx="2376000" cy="23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679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B5614-0509-4687-774B-95B0ECD4E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IN" sz="4000" b="1" dirty="0">
                <a:ln/>
                <a:solidFill>
                  <a:schemeClr val="accent4"/>
                </a:solidFill>
                <a:latin typeface="Arial Black" panose="020B0A04020102020204" pitchFamily="34" charset="0"/>
              </a:rPr>
              <a:t>IMPORT DATA TO SQL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0B05C-8F3B-D8D6-CD19-BD6E08C0E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695950" cy="2136776"/>
          </a:xfrm>
        </p:spPr>
        <p:txBody>
          <a:bodyPr>
            <a:normAutofit/>
          </a:bodyPr>
          <a:lstStyle/>
          <a:p>
            <a:r>
              <a:rPr lang="en-IN" dirty="0">
                <a:latin typeface="Bahnschrift Light SemiCondensed" panose="020B0502040204020203" pitchFamily="34" charset="0"/>
              </a:rPr>
              <a:t>Prepare csv file</a:t>
            </a:r>
          </a:p>
          <a:p>
            <a:r>
              <a:rPr lang="en-IN" dirty="0">
                <a:latin typeface="Bahnschrift Light SemiCondensed" panose="020B0502040204020203" pitchFamily="34" charset="0"/>
              </a:rPr>
              <a:t>Create tables in SQL </a:t>
            </a:r>
          </a:p>
          <a:p>
            <a:r>
              <a:rPr lang="en-IN" dirty="0">
                <a:latin typeface="Bahnschrift Light SemiCondensed" panose="020B0502040204020203" pitchFamily="34" charset="0"/>
              </a:rPr>
              <a:t>Import csv file into SQL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EC8AB7-B271-854C-1101-5A39C39798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9727" y="3044536"/>
            <a:ext cx="2959916" cy="32315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03182F-E9FD-A19A-BA15-4776696982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3569" y="3044536"/>
            <a:ext cx="2305802" cy="323157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57CF56F-14AE-C194-0195-44AAFA4474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4386" y="1271665"/>
            <a:ext cx="894664" cy="8946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B740A32-71CA-9CEA-7538-F3B8D48391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732" y="2850650"/>
            <a:ext cx="962814" cy="962814"/>
          </a:xfrm>
          <a:prstGeom prst="rect">
            <a:avLst/>
          </a:prstGeom>
        </p:spPr>
      </p:pic>
      <p:sp>
        <p:nvSpPr>
          <p:cNvPr id="15" name="Arrow: Down 14">
            <a:extLst>
              <a:ext uri="{FF2B5EF4-FFF2-40B4-BE49-F238E27FC236}">
                <a16:creationId xmlns:a16="http://schemas.microsoft.com/office/drawing/2014/main" id="{3E01DB63-70F6-83C6-D7D6-FE18860F5D9A}"/>
              </a:ext>
            </a:extLst>
          </p:cNvPr>
          <p:cNvSpPr/>
          <p:nvPr/>
        </p:nvSpPr>
        <p:spPr>
          <a:xfrm>
            <a:off x="11211791" y="2265217"/>
            <a:ext cx="457200" cy="512695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Arrow: Left 15">
            <a:extLst>
              <a:ext uri="{FF2B5EF4-FFF2-40B4-BE49-F238E27FC236}">
                <a16:creationId xmlns:a16="http://schemas.microsoft.com/office/drawing/2014/main" id="{E139EE76-F48B-32A0-29D1-FF4AA2EA7188}"/>
              </a:ext>
            </a:extLst>
          </p:cNvPr>
          <p:cNvSpPr/>
          <p:nvPr/>
        </p:nvSpPr>
        <p:spPr>
          <a:xfrm>
            <a:off x="10401016" y="3226377"/>
            <a:ext cx="488372" cy="405245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9262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B55D3-8AE7-E872-4A8E-D0647729F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IN" b="1" dirty="0">
                <a:ln/>
                <a:solidFill>
                  <a:schemeClr val="accent4"/>
                </a:solidFill>
                <a:latin typeface="Arial Black" panose="020B0A04020102020204" pitchFamily="34" charset="0"/>
              </a:rPr>
              <a:t>Data Preparation in Power BI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5A7B5-C961-E319-7839-A34FE180D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1446"/>
            <a:ext cx="10515600" cy="4337628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IN" sz="2400" b="1" dirty="0">
                <a:latin typeface="Bahnschrift Light SemiCondensed" panose="020B0502040204020203" pitchFamily="34" charset="0"/>
              </a:rPr>
              <a:t>After importing the data into the SQL database, I brought it into Power BI for visualization. Before creating dashboards, I performed key data transformations to enhance clarity and usability.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IN" sz="2400" b="1" dirty="0">
              <a:latin typeface="Bahnschrift Light SemiCondensed" panose="020B0502040204020203" pitchFamily="34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IN" sz="2400" b="1" dirty="0">
                <a:latin typeface="Bahnschrift Light SemiCondensed" panose="020B0502040204020203" pitchFamily="34" charset="0"/>
              </a:rPr>
              <a:t>STEPS:</a:t>
            </a:r>
          </a:p>
          <a:p>
            <a:pPr algn="just">
              <a:lnSpc>
                <a:spcPct val="100000"/>
              </a:lnSpc>
            </a:pPr>
            <a:r>
              <a:rPr lang="en-IN" sz="2400" dirty="0">
                <a:latin typeface="Bahnschrift Light SemiCondensed" panose="020B0502040204020203" pitchFamily="34" charset="0"/>
              </a:rPr>
              <a:t>Imported the dataset from SQL into Power BI.</a:t>
            </a:r>
          </a:p>
          <a:p>
            <a:pPr algn="just">
              <a:lnSpc>
                <a:spcPct val="100000"/>
              </a:lnSpc>
            </a:pPr>
            <a:r>
              <a:rPr lang="en-IN" sz="2400" dirty="0">
                <a:latin typeface="Bahnschrift Light SemiCondensed" panose="020B0502040204020203" pitchFamily="34" charset="0"/>
              </a:rPr>
              <a:t>Created calculated columns and measures to improve visualization.</a:t>
            </a:r>
          </a:p>
          <a:p>
            <a:pPr algn="just">
              <a:lnSpc>
                <a:spcPct val="100000"/>
              </a:lnSpc>
            </a:pPr>
            <a:r>
              <a:rPr lang="en-IN" sz="2400" dirty="0">
                <a:latin typeface="Bahnschrift Light SemiCondensed" panose="020B0502040204020203" pitchFamily="34" charset="0"/>
              </a:rPr>
              <a:t>Used DAX (Data Analysis Expressions) to write queries for transformations.</a:t>
            </a:r>
          </a:p>
        </p:txBody>
      </p:sp>
    </p:spTree>
    <p:extLst>
      <p:ext uri="{BB962C8B-B14F-4D97-AF65-F5344CB8AC3E}">
        <p14:creationId xmlns:p14="http://schemas.microsoft.com/office/powerpoint/2010/main" val="2100953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388493-A629-7888-BD16-3409B447E7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42D47-290D-E493-8D25-8C9DF10FF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dirty="0">
                <a:ln/>
                <a:solidFill>
                  <a:schemeClr val="accent4"/>
                </a:solidFill>
                <a:latin typeface="Arial Black" panose="020B0A04020102020204" pitchFamily="34" charset="0"/>
              </a:rPr>
              <a:t>DAX Queries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8CD565-FB6D-D600-CA54-7AFB05708B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064" y="1584277"/>
            <a:ext cx="10515600" cy="167519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9057B05-F35D-6703-B0E1-FA32BFD894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064" y="3726047"/>
            <a:ext cx="8630854" cy="150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541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1E15F4-5287-B9BF-95A9-53622B50F0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56737-AD84-B39D-F155-78572406A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dirty="0">
                <a:ln/>
                <a:solidFill>
                  <a:schemeClr val="accent4"/>
                </a:solidFill>
                <a:latin typeface="Arial Black" panose="020B0A04020102020204" pitchFamily="34" charset="0"/>
              </a:rPr>
              <a:t>DAX Queries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C6F1545-7972-9FDC-EDC7-8939114E79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21" y="1690688"/>
            <a:ext cx="5594796" cy="3637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AC8E8A2-A3F6-7ECA-9B73-7411B9E3B8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21" y="2348705"/>
            <a:ext cx="10697499" cy="37441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BCAE16F-737C-7102-AD36-C3F1028A0A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20" y="3016251"/>
            <a:ext cx="7327789" cy="124091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FA90ECC-6F0E-3643-29FF-FBB6A892A9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21" y="4543917"/>
            <a:ext cx="7563132" cy="119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950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FF165F-BBB0-492E-45E9-DBD751A6FF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FF954-A661-DFBB-E901-FF1F1603A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8869"/>
            <a:ext cx="10515600" cy="1325563"/>
          </a:xfrm>
        </p:spPr>
        <p:txBody>
          <a:bodyPr>
            <a:normAutofit/>
          </a:bodyPr>
          <a:lstStyle/>
          <a:p>
            <a:r>
              <a:rPr lang="en-IN" sz="4000" b="1" dirty="0">
                <a:ln/>
                <a:solidFill>
                  <a:schemeClr val="accent4"/>
                </a:solidFill>
                <a:latin typeface="Arial Black" panose="020B0A04020102020204" pitchFamily="34" charset="0"/>
              </a:rPr>
              <a:t>Project Insights – Week 53 (31</a:t>
            </a:r>
            <a:r>
              <a:rPr lang="en-IN" sz="4000" b="1" baseline="30000" dirty="0">
                <a:ln/>
                <a:solidFill>
                  <a:schemeClr val="accent4"/>
                </a:solidFill>
                <a:latin typeface="Arial Black" panose="020B0A04020102020204" pitchFamily="34" charset="0"/>
              </a:rPr>
              <a:t>st</a:t>
            </a:r>
            <a:r>
              <a:rPr lang="en-IN" sz="4000" b="1" dirty="0">
                <a:ln/>
                <a:solidFill>
                  <a:schemeClr val="accent4"/>
                </a:solidFill>
                <a:latin typeface="Arial Black" panose="020B0A04020102020204" pitchFamily="34" charset="0"/>
              </a:rPr>
              <a:t> Dec)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9C11D-E1EB-8D0E-2D5C-89E7CB021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4336"/>
            <a:ext cx="10515600" cy="5299364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IN" b="1" dirty="0">
                <a:latin typeface="Bahnschrift Light SemiCondensed" panose="020B0502040204020203" pitchFamily="34" charset="0"/>
              </a:rPr>
              <a:t>WoW Changes:</a:t>
            </a:r>
          </a:p>
          <a:p>
            <a:pPr algn="just">
              <a:lnSpc>
                <a:spcPct val="100000"/>
              </a:lnSpc>
            </a:pPr>
            <a:r>
              <a:rPr lang="en-IN" dirty="0">
                <a:latin typeface="Bahnschrift Light SemiCondensed" panose="020B0502040204020203" pitchFamily="34" charset="0"/>
              </a:rPr>
              <a:t>Revenue increased by 28.8 %.</a:t>
            </a:r>
          </a:p>
          <a:p>
            <a:pPr algn="just">
              <a:lnSpc>
                <a:spcPct val="100000"/>
              </a:lnSpc>
            </a:pPr>
            <a:r>
              <a:rPr lang="en-IN" dirty="0">
                <a:latin typeface="Bahnschrift Light SemiCondensed" panose="020B0502040204020203" pitchFamily="34" charset="0"/>
              </a:rPr>
              <a:t>Total transaction amount increased by 2.22%</a:t>
            </a:r>
          </a:p>
          <a:p>
            <a:pPr algn="just">
              <a:lnSpc>
                <a:spcPct val="100000"/>
              </a:lnSpc>
            </a:pPr>
            <a:r>
              <a:rPr lang="en-IN" dirty="0">
                <a:latin typeface="Bahnschrift Light SemiCondensed" panose="020B0502040204020203" pitchFamily="34" charset="0"/>
              </a:rPr>
              <a:t>Customer count increased by 1.80%.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IN" b="1" dirty="0">
                <a:latin typeface="Bahnschrift Light SemiCondensed" panose="020B0502040204020203" pitchFamily="34" charset="0"/>
              </a:rPr>
              <a:t>Overview YTD:</a:t>
            </a:r>
          </a:p>
          <a:p>
            <a:pPr algn="just">
              <a:lnSpc>
                <a:spcPct val="100000"/>
              </a:lnSpc>
            </a:pPr>
            <a:r>
              <a:rPr lang="en-IN" dirty="0">
                <a:latin typeface="Bahnschrift Light SemiCondensed" panose="020B0502040204020203" pitchFamily="34" charset="0"/>
              </a:rPr>
              <a:t>Overall revenue is 57M</a:t>
            </a:r>
          </a:p>
          <a:p>
            <a:pPr algn="just">
              <a:lnSpc>
                <a:spcPct val="100000"/>
              </a:lnSpc>
            </a:pPr>
            <a:r>
              <a:rPr lang="en-IN" dirty="0">
                <a:latin typeface="Bahnschrift Light SemiCondensed" panose="020B0502040204020203" pitchFamily="34" charset="0"/>
              </a:rPr>
              <a:t>Total interest is 8M</a:t>
            </a:r>
          </a:p>
          <a:p>
            <a:pPr algn="just">
              <a:lnSpc>
                <a:spcPct val="100000"/>
              </a:lnSpc>
            </a:pPr>
            <a:r>
              <a:rPr lang="en-IN" dirty="0">
                <a:latin typeface="Bahnschrift Light SemiCondensed" panose="020B0502040204020203" pitchFamily="34" charset="0"/>
              </a:rPr>
              <a:t>Total transaction amount is 46M</a:t>
            </a:r>
          </a:p>
          <a:p>
            <a:pPr algn="just">
              <a:lnSpc>
                <a:spcPct val="100000"/>
              </a:lnSpc>
            </a:pPr>
            <a:r>
              <a:rPr lang="en-IN" dirty="0">
                <a:latin typeface="Bahnschrift Light SemiCondensed" panose="020B0502040204020203" pitchFamily="34" charset="0"/>
              </a:rPr>
              <a:t>Male customers are contributing more in revenue 31 M, female 26M</a:t>
            </a:r>
          </a:p>
          <a:p>
            <a:pPr algn="just">
              <a:lnSpc>
                <a:spcPct val="100000"/>
              </a:lnSpc>
            </a:pPr>
            <a:r>
              <a:rPr lang="en-IN" dirty="0">
                <a:latin typeface="Bahnschrift Light SemiCondensed" panose="020B0502040204020203" pitchFamily="34" charset="0"/>
              </a:rPr>
              <a:t>TX, NY &amp; CA is contributing to 68%</a:t>
            </a:r>
          </a:p>
          <a:p>
            <a:pPr algn="just">
              <a:lnSpc>
                <a:spcPct val="100000"/>
              </a:lnSpc>
            </a:pPr>
            <a:r>
              <a:rPr lang="en-IN" dirty="0">
                <a:latin typeface="Bahnschrift Light SemiCondensed" panose="020B0502040204020203" pitchFamily="34" charset="0"/>
              </a:rPr>
              <a:t>Overall Activation rate is 57.5%</a:t>
            </a:r>
          </a:p>
          <a:p>
            <a:pPr algn="just">
              <a:lnSpc>
                <a:spcPct val="100000"/>
              </a:lnSpc>
            </a:pPr>
            <a:r>
              <a:rPr lang="en-IN" dirty="0">
                <a:latin typeface="Bahnschrift Light SemiCondensed" panose="020B0502040204020203" pitchFamily="34" charset="0"/>
              </a:rPr>
              <a:t>Overall Delinquent rate is 6.06%.</a:t>
            </a:r>
          </a:p>
          <a:p>
            <a:pPr algn="just">
              <a:lnSpc>
                <a:spcPct val="100000"/>
              </a:lnSpc>
            </a:pPr>
            <a:endParaRPr lang="en-IN" sz="2000" dirty="0">
              <a:latin typeface="Bahnschrift Light SemiCondensed" panose="020B0502040204020203" pitchFamily="34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en-IN" sz="2000" dirty="0">
              <a:latin typeface="Bahnschrift Light SemiCondensed" panose="020B0502040204020203" pitchFamily="34" charset="0"/>
            </a:endParaRPr>
          </a:p>
          <a:p>
            <a:pPr algn="just">
              <a:lnSpc>
                <a:spcPct val="100000"/>
              </a:lnSpc>
            </a:pPr>
            <a:endParaRPr lang="en-IN" sz="2000" dirty="0">
              <a:latin typeface="Bahnschrift Ligh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5686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160</TotalTime>
  <Words>211</Words>
  <Application>Microsoft Office PowerPoint</Application>
  <PresentationFormat>Widescreen</PresentationFormat>
  <Paragraphs>32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Arial Black</vt:lpstr>
      <vt:lpstr>Bahnschrift Light SemiCondensed</vt:lpstr>
      <vt:lpstr>Calibri</vt:lpstr>
      <vt:lpstr>Calibri Light</vt:lpstr>
      <vt:lpstr>Office Theme</vt:lpstr>
      <vt:lpstr>PowerPoint Presentation</vt:lpstr>
      <vt:lpstr>PowerPoint Presentation</vt:lpstr>
      <vt:lpstr>CREDIT CARD</vt:lpstr>
      <vt:lpstr>OBJECTIVE:</vt:lpstr>
      <vt:lpstr>IMPORT DATA TO SQL DATABASE</vt:lpstr>
      <vt:lpstr>Data Preparation in Power BI</vt:lpstr>
      <vt:lpstr>DAX Queries</vt:lpstr>
      <vt:lpstr>DAX Queries</vt:lpstr>
      <vt:lpstr>Project Insights – Week 53 (31st Dec)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BINAY</dc:creator>
  <cp:lastModifiedBy>BINAY</cp:lastModifiedBy>
  <cp:revision>10</cp:revision>
  <dcterms:created xsi:type="dcterms:W3CDTF">2025-03-08T05:36:25Z</dcterms:created>
  <dcterms:modified xsi:type="dcterms:W3CDTF">2025-03-08T22:10:33Z</dcterms:modified>
</cp:coreProperties>
</file>