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62" r:id="rId3"/>
    <p:sldId id="329" r:id="rId4"/>
    <p:sldId id="258" r:id="rId5"/>
    <p:sldId id="330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295" r:id="rId34"/>
    <p:sldId id="296" r:id="rId35"/>
    <p:sldId id="359" r:id="rId36"/>
    <p:sldId id="360" r:id="rId37"/>
    <p:sldId id="361" r:id="rId38"/>
    <p:sldId id="362" r:id="rId39"/>
    <p:sldId id="363" r:id="rId40"/>
    <p:sldId id="36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2C556-CCC4-4B23-9E22-4D8C5A6DE2F8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585C-E42E-4372-B40C-FFA459FE77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78096-1E0D-4F1F-9C93-93B748A0ED0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1613" y="382588"/>
            <a:ext cx="7267576" cy="54498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6062663"/>
            <a:ext cx="5268913" cy="2416175"/>
          </a:xfrm>
        </p:spPr>
        <p:txBody>
          <a:bodyPr/>
          <a:lstStyle/>
          <a:p>
            <a:r>
              <a:rPr lang="en-US" altLang="en-US"/>
              <a:t>Use photoshop to make something grayscale</a:t>
            </a:r>
          </a:p>
        </p:txBody>
      </p:sp>
    </p:spTree>
    <p:extLst>
      <p:ext uri="{BB962C8B-B14F-4D97-AF65-F5344CB8AC3E}">
        <p14:creationId xmlns:p14="http://schemas.microsoft.com/office/powerpoint/2010/main" val="233354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2CB46-B6CB-4454-83D4-B5CAEAB272AD}" type="slidenum">
              <a:rPr lang="en-US"/>
              <a:pPr/>
              <a:t>9</a:t>
            </a:fld>
            <a:endParaRPr 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856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C54FC-9FB5-4953-A690-D1E89D39A3BF}" type="slidenum">
              <a:rPr lang="en-US"/>
              <a:pPr/>
              <a:t>11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6745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DA31-52CE-4FAA-AF89-2B341809B49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C5CE-FD80-42CE-BA12-8ADFEBA68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DA31-52CE-4FAA-AF89-2B341809B49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C5CE-FD80-42CE-BA12-8ADFEBA68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DA31-52CE-4FAA-AF89-2B341809B49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C5CE-FD80-42CE-BA12-8ADFEBA68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BCA7E12-CEED-4ACB-A5BB-FC5B1503D589}" type="slidenum">
              <a:rPr lang="fa-IR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E589AC6-D37B-4EB4-9430-34D2061328C3}" type="slidenum">
              <a:rPr lang="fa-IR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DA31-52CE-4FAA-AF89-2B341809B49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C5CE-FD80-42CE-BA12-8ADFEBA68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DA31-52CE-4FAA-AF89-2B341809B49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C5CE-FD80-42CE-BA12-8ADFEBA68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DA31-52CE-4FAA-AF89-2B341809B49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C5CE-FD80-42CE-BA12-8ADFEBA68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DA31-52CE-4FAA-AF89-2B341809B49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C5CE-FD80-42CE-BA12-8ADFEBA68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DA31-52CE-4FAA-AF89-2B341809B49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C5CE-FD80-42CE-BA12-8ADFEBA68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DA31-52CE-4FAA-AF89-2B341809B49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C5CE-FD80-42CE-BA12-8ADFEBA68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DA31-52CE-4FAA-AF89-2B341809B49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C5CE-FD80-42CE-BA12-8ADFEBA68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DA31-52CE-4FAA-AF89-2B341809B49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C5CE-FD80-42CE-BA12-8ADFEBA68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DA31-52CE-4FAA-AF89-2B341809B490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6C5CE-FD80-42CE-BA12-8ADFEBA68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image" Target="../media/image2.wmf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37.gi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Image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Rafiqul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Department of CSE, DUET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smtClean="0"/>
              <a:t>Fourier Transform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Linearity</a:t>
            </a:r>
          </a:p>
          <a:p>
            <a:pPr lvl="1"/>
            <a:r>
              <a:rPr lang="en-US" dirty="0" smtClean="0"/>
              <a:t>Shift invariance</a:t>
            </a:r>
          </a:p>
          <a:p>
            <a:pPr lvl="1"/>
            <a:r>
              <a:rPr lang="en-US" dirty="0" smtClean="0"/>
              <a:t>Convolution</a:t>
            </a:r>
          </a:p>
          <a:p>
            <a:pPr lvl="1"/>
            <a:r>
              <a:rPr lang="en-US" dirty="0" smtClean="0"/>
              <a:t>Modulation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7" name="Text Box 11"/>
          <p:cNvSpPr txBox="1">
            <a:spLocks noChangeArrowheads="1"/>
          </p:cNvSpPr>
          <p:nvPr/>
        </p:nvSpPr>
        <p:spPr bwMode="auto">
          <a:xfrm>
            <a:off x="779463" y="1271588"/>
            <a:ext cx="2713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ja-JP" sz="2400">
                <a:ea typeface="ＭＳ Ｐゴシック" pitchFamily="1" charset="-128"/>
              </a:rPr>
              <a:t>  Also, defined as:</a:t>
            </a:r>
          </a:p>
        </p:txBody>
      </p:sp>
      <p:graphicFrame>
        <p:nvGraphicFramePr>
          <p:cNvPr id="551948" name="Object 12"/>
          <p:cNvGraphicFramePr>
            <a:graphicFrameLocks noChangeAspect="1"/>
          </p:cNvGraphicFramePr>
          <p:nvPr/>
        </p:nvGraphicFramePr>
        <p:xfrm>
          <a:off x="2671763" y="1981200"/>
          <a:ext cx="36703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8" name="Equation" r:id="rId4" imgW="1346040" imgH="330120" progId="Equation.3">
                  <p:embed/>
                </p:oleObj>
              </mc:Choice>
              <mc:Fallback>
                <p:oleObj name="Equation" r:id="rId4" imgW="13460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1981200"/>
                        <a:ext cx="36703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50" name="Object 14"/>
          <p:cNvGraphicFramePr>
            <a:graphicFrameLocks noChangeAspect="1"/>
          </p:cNvGraphicFramePr>
          <p:nvPr/>
        </p:nvGraphicFramePr>
        <p:xfrm>
          <a:off x="4064000" y="2944813"/>
          <a:ext cx="36655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9" name="Equation" r:id="rId6" imgW="1841400" imgH="241200" progId="Equation.3">
                  <p:embed/>
                </p:oleObj>
              </mc:Choice>
              <mc:Fallback>
                <p:oleObj name="Equation" r:id="rId6" imgW="1841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944813"/>
                        <a:ext cx="36655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51" name="Text Box 15"/>
          <p:cNvSpPr txBox="1">
            <a:spLocks noChangeArrowheads="1"/>
          </p:cNvSpPr>
          <p:nvPr/>
        </p:nvSpPr>
        <p:spPr bwMode="auto">
          <a:xfrm>
            <a:off x="3211513" y="3005138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>
                <a:ea typeface="ＭＳ Ｐゴシック" pitchFamily="1" charset="-128"/>
              </a:rPr>
              <a:t>Note: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762000" y="3733800"/>
            <a:ext cx="396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ja-JP" sz="2000">
                <a:ea typeface="ＭＳ Ｐゴシック" pitchFamily="1" charset="-128"/>
              </a:rPr>
              <a:t>  Inverse Fourier Transform (IFT)</a:t>
            </a:r>
          </a:p>
        </p:txBody>
      </p:sp>
      <p:graphicFrame>
        <p:nvGraphicFramePr>
          <p:cNvPr id="551953" name="Object 17"/>
          <p:cNvGraphicFramePr>
            <a:graphicFrameLocks noChangeAspect="1"/>
          </p:cNvGraphicFramePr>
          <p:nvPr/>
        </p:nvGraphicFramePr>
        <p:xfrm>
          <a:off x="2438400" y="4572000"/>
          <a:ext cx="41211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0" name="Equation" r:id="rId8" imgW="1511280" imgH="393480" progId="Equation.3">
                  <p:embed/>
                </p:oleObj>
              </mc:Choice>
              <mc:Fallback>
                <p:oleObj name="Equation" r:id="rId8" imgW="1511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412115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54" name="Rectangle 18"/>
          <p:cNvSpPr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1" hangingPunct="1"/>
            <a:r>
              <a:rPr lang="en-US" altLang="ja-JP" dirty="0" smtClean="0">
                <a:ea typeface="+mj-ea"/>
                <a:cs typeface="+mj-cs"/>
              </a:rPr>
              <a:t>Fourier</a:t>
            </a:r>
            <a:r>
              <a:rPr lang="en-US" altLang="ja-JP" dirty="0">
                <a:solidFill>
                  <a:schemeClr val="tx2"/>
                </a:solidFill>
                <a:ea typeface="ＭＳ Ｐゴシック" pitchFamily="1" charset="-128"/>
              </a:rPr>
              <a:t> </a:t>
            </a:r>
            <a:r>
              <a:rPr lang="en-US" altLang="ja-JP" dirty="0" smtClean="0">
                <a:ea typeface="+mj-ea"/>
                <a:cs typeface="+mj-cs"/>
              </a:rPr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2583569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Fourier transform (DFT)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 smtClean="0"/>
              <a:t>Is the sampled of Fourier transform</a:t>
            </a:r>
          </a:p>
          <a:p>
            <a:pPr algn="just"/>
            <a:r>
              <a:rPr lang="en-US" sz="3000" dirty="0" smtClean="0"/>
              <a:t> does not contain all frequencies forming an image</a:t>
            </a:r>
          </a:p>
          <a:p>
            <a:pPr algn="just"/>
            <a:r>
              <a:rPr lang="en-US" sz="3000" dirty="0" smtClean="0"/>
              <a:t> but only a set of samples which is large enough to fully describe the spatial domain image. </a:t>
            </a:r>
          </a:p>
          <a:p>
            <a:pPr algn="just"/>
            <a:r>
              <a:rPr lang="en-US" sz="3000" dirty="0" smtClean="0"/>
              <a:t>The number of frequencies corresponds to the number of pixels in the spatial domain image.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0540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Discrete Fourier transform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524000" y="2835275"/>
          <a:ext cx="60960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6" name="Equation" r:id="rId3" imgW="2120760" imgH="444240" progId="Equation.3">
                  <p:embed/>
                </p:oleObj>
              </mc:Choice>
              <mc:Fallback>
                <p:oleObj name="Equation" r:id="rId3" imgW="2120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5275"/>
                        <a:ext cx="6096000" cy="127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2057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square image of size N×N, the two-dimensional DFT is given by: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4196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 </a:t>
            </a:r>
            <a:r>
              <a:rPr lang="en-US" i="1" dirty="0" smtClean="0"/>
              <a:t>f(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 is the image in the spatial domain and the exponential term is the basis function corresponding to each point </a:t>
            </a:r>
            <a:r>
              <a:rPr lang="en-US" i="1" dirty="0" smtClean="0"/>
              <a:t>F(</a:t>
            </a:r>
            <a:r>
              <a:rPr lang="en-US" i="1" dirty="0" err="1" smtClean="0"/>
              <a:t>k,l</a:t>
            </a:r>
            <a:r>
              <a:rPr lang="en-US" i="1" dirty="0" smtClean="0"/>
              <a:t>)</a:t>
            </a:r>
            <a:r>
              <a:rPr lang="en-US" dirty="0" smtClean="0"/>
              <a:t> in the Fourier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9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Discrete Fourier transform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524000" y="2913063"/>
          <a:ext cx="60960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0" name="Equation" r:id="rId3" imgW="2349360" imgH="431640" progId="Equation.3">
                  <p:embed/>
                </p:oleObj>
              </mc:Choice>
              <mc:Fallback>
                <p:oleObj name="Equation" r:id="rId3" imgW="2349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13063"/>
                        <a:ext cx="609600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2057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inverse Fourier transform is given by: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4196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 1/N^2 normalization term in the inverse transformation. This normalization is sometimes applied to the forward transform instead of the inverse transform, but it should not be used for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Discrete Fourier Transform</a:t>
            </a:r>
            <a:endParaRPr lang="en-US" dirty="0"/>
          </a:p>
        </p:txBody>
      </p:sp>
      <p:pic>
        <p:nvPicPr>
          <p:cNvPr id="4" name="Content Placeholder 3" descr="F_8_3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37" y="1752600"/>
            <a:ext cx="6562725" cy="4105275"/>
          </a:xfrm>
        </p:spPr>
      </p:pic>
    </p:spTree>
    <p:extLst>
      <p:ext uri="{BB962C8B-B14F-4D97-AF65-F5344CB8AC3E}">
        <p14:creationId xmlns:p14="http://schemas.microsoft.com/office/powerpoint/2010/main" val="144307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smtClean="0"/>
              <a:t>Discrete Fourier Transform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409700" y="6019800"/>
            <a:ext cx="279251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Main Image (Gray Level)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459413" y="5849938"/>
            <a:ext cx="2655887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DFT of Main image</a:t>
            </a:r>
          </a:p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(Fourier spectrum)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8096" r="10000" b="9999"/>
          <a:stretch/>
        </p:blipFill>
        <p:spPr>
          <a:xfrm>
            <a:off x="457200" y="2337275"/>
            <a:ext cx="4114800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3" t="7104" r="8956" b="12897"/>
          <a:stretch/>
        </p:blipFill>
        <p:spPr>
          <a:xfrm>
            <a:off x="4599296" y="2337275"/>
            <a:ext cx="4191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smtClean="0"/>
              <a:t>Discrete Fourier Transform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DFT</a:t>
            </a:r>
          </a:p>
          <a:p>
            <a:pPr lvl="1"/>
            <a:r>
              <a:rPr lang="en-US" sz="2600" dirty="0" smtClean="0"/>
              <a:t>&gt;&gt; a = phantom(128);</a:t>
            </a:r>
          </a:p>
          <a:p>
            <a:pPr lvl="1"/>
            <a:r>
              <a:rPr lang="en-US" sz="2600" dirty="0" smtClean="0"/>
              <a:t>&gt;&gt; b = fft2(a);</a:t>
            </a:r>
          </a:p>
          <a:p>
            <a:pPr lvl="1"/>
            <a:r>
              <a:rPr lang="en-US" sz="2600" dirty="0" smtClean="0"/>
              <a:t>&gt;&gt; figure(1), </a:t>
            </a:r>
            <a:r>
              <a:rPr lang="en-US" sz="2600" dirty="0" err="1" smtClean="0"/>
              <a:t>imshow</a:t>
            </a:r>
            <a:r>
              <a:rPr lang="en-US" sz="2600" dirty="0" smtClean="0"/>
              <a:t>(a), </a:t>
            </a:r>
            <a:r>
              <a:rPr lang="en-US" sz="2600" dirty="0" err="1" smtClean="0"/>
              <a:t>colormap</a:t>
            </a:r>
            <a:r>
              <a:rPr lang="en-US" sz="2600" dirty="0" smtClean="0"/>
              <a:t>(gray)</a:t>
            </a:r>
          </a:p>
          <a:p>
            <a:pPr lvl="1"/>
            <a:r>
              <a:rPr lang="en-US" sz="2600" dirty="0" smtClean="0"/>
              <a:t>&gt;&gt; axis off</a:t>
            </a:r>
          </a:p>
          <a:p>
            <a:pPr lvl="1"/>
            <a:r>
              <a:rPr lang="en-US" sz="2600" dirty="0" smtClean="0"/>
              <a:t>&gt;&gt; figure(2), </a:t>
            </a:r>
            <a:r>
              <a:rPr lang="en-US" sz="2600" dirty="0" err="1" smtClean="0"/>
              <a:t>imshow</a:t>
            </a:r>
            <a:r>
              <a:rPr lang="en-US" sz="2600" dirty="0" smtClean="0"/>
              <a:t>(real(b)), </a:t>
            </a:r>
            <a:r>
              <a:rPr lang="en-US" sz="2600" dirty="0" err="1" smtClean="0"/>
              <a:t>colormap</a:t>
            </a:r>
            <a:r>
              <a:rPr lang="en-US" sz="2600" dirty="0" smtClean="0"/>
              <a:t>(gray)</a:t>
            </a:r>
          </a:p>
          <a:p>
            <a:pPr lvl="1"/>
            <a:r>
              <a:rPr lang="en-US" sz="2600" dirty="0" smtClean="0"/>
              <a:t>&gt;&gt; axis off</a:t>
            </a:r>
          </a:p>
        </p:txBody>
      </p:sp>
    </p:spTree>
    <p:extLst>
      <p:ext uri="{BB962C8B-B14F-4D97-AF65-F5344CB8AC3E}">
        <p14:creationId xmlns:p14="http://schemas.microsoft.com/office/powerpoint/2010/main" val="1149743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Wavelet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Multi-resolution analysis in frequency domain</a:t>
            </a:r>
          </a:p>
          <a:p>
            <a:pPr lvl="1"/>
            <a:r>
              <a:rPr lang="en-US" dirty="0" err="1" smtClean="0"/>
              <a:t>Haar</a:t>
            </a:r>
            <a:endParaRPr lang="en-US" dirty="0" smtClean="0"/>
          </a:p>
          <a:p>
            <a:pPr lvl="1"/>
            <a:r>
              <a:rPr lang="en-US" dirty="0" smtClean="0"/>
              <a:t>DWT</a:t>
            </a:r>
          </a:p>
          <a:p>
            <a:pPr lvl="1"/>
            <a:r>
              <a:rPr lang="en-US" dirty="0" smtClean="0"/>
              <a:t>CWT</a:t>
            </a:r>
            <a:endParaRPr lang="en-US" dirty="0"/>
          </a:p>
        </p:txBody>
      </p:sp>
      <p:pic>
        <p:nvPicPr>
          <p:cNvPr id="4" name="Content Placeholder 3" descr="Wavelets_-_Filter_B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16868"/>
            <a:ext cx="5391150" cy="2362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61076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example of 3-level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4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D071E-9535-4641-B9E3-FB3EEBD03DA2}" type="slidenum">
              <a:rPr lang="fa-IR"/>
              <a:pPr/>
              <a:t>19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Wavelet Transform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017713"/>
            <a:ext cx="8497887" cy="2203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Haar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functions are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def:ined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</a:t>
            </a:r>
          </a:p>
        </p:txBody>
      </p:sp>
      <p:graphicFrame>
        <p:nvGraphicFramePr>
          <p:cNvPr id="68621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1828800" y="2819400"/>
          <a:ext cx="4824412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4" name="Equation" r:id="rId3" imgW="3288960" imgH="1815840" progId="Equation.3">
                  <p:embed/>
                </p:oleObj>
              </mc:Choice>
              <mc:Fallback>
                <p:oleObj name="Equation" r:id="rId3" imgW="3288960" imgH="1815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4824412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6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Image processing</a:t>
            </a:r>
            <a:endParaRPr lang="en-US" dirty="0"/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52400" y="1218569"/>
          <a:ext cx="8915083" cy="563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MS Org Chart" r:id="rId3" imgW="2355840" imgH="1409400" progId="">
                  <p:embed followColorScheme="full"/>
                </p:oleObj>
              </mc:Choice>
              <mc:Fallback>
                <p:oleObj name="MS Org Chart" r:id="rId3" imgW="2355840" imgH="1409400" progId="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18569"/>
                        <a:ext cx="8915083" cy="5639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6C8-5081-485F-A401-BB9825FB66A0}" type="slidenum">
              <a:rPr lang="fa-IR"/>
              <a:pPr/>
              <a:t>20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Haar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wavelet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Transform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5118100" cy="619125"/>
          </a:xfrm>
        </p:spPr>
        <p:txBody>
          <a:bodyPr/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transform matrix for sizes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N=2,4,8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graphicFrame>
        <p:nvGraphicFramePr>
          <p:cNvPr id="1361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2708275"/>
          <a:ext cx="113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4" name="Equation" r:id="rId3" imgW="1130040" imgH="457200" progId="Equation.3">
                  <p:embed/>
                </p:oleObj>
              </mc:Choice>
              <mc:Fallback>
                <p:oleObj name="Equation" r:id="rId3" imgW="1130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08275"/>
                        <a:ext cx="1130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3357563"/>
          <a:ext cx="2971800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5" name="Equation" r:id="rId5" imgW="2019240" imgH="965160" progId="Equation.3">
                  <p:embed/>
                </p:oleObj>
              </mc:Choice>
              <mc:Fallback>
                <p:oleObj name="Equation" r:id="rId5" imgW="20192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57563"/>
                        <a:ext cx="2971800" cy="142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4643438" y="2781300"/>
          <a:ext cx="33147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6" name="Equation" r:id="rId7" imgW="3314520" imgH="1879560" progId="Equation.3">
                  <p:embed/>
                </p:oleObj>
              </mc:Choice>
              <mc:Fallback>
                <p:oleObj name="Equation" r:id="rId7" imgW="3314520" imgH="187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781300"/>
                        <a:ext cx="33147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1258888" y="4868863"/>
            <a:ext cx="68421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cs typeface="Times New Roman" pitchFamily="18" charset="0"/>
              </a:rPr>
              <a:t>Can be computed by taking sums and differences.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cs typeface="Times New Roman" pitchFamily="18" charset="0"/>
              </a:rPr>
              <a:t>Fast algorithms by recursively applying </a:t>
            </a:r>
            <a:r>
              <a:rPr lang="en-US" sz="2000" b="1" dirty="0">
                <a:cs typeface="Times New Roman" pitchFamily="18" charset="0"/>
              </a:rPr>
              <a:t>Hr</a:t>
            </a:r>
            <a:r>
              <a:rPr lang="en-US" sz="2000" b="1" baseline="-25000" dirty="0">
                <a:cs typeface="Times New Roman" pitchFamily="18" charset="0"/>
              </a:rPr>
              <a:t>2.</a:t>
            </a:r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Haar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wavelet Transform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889125"/>
            <a:ext cx="5105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1812925"/>
            <a:ext cx="50292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0" y="5699125"/>
            <a:ext cx="335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cs typeface="Times New Roman" pitchFamily="18" charset="0"/>
              </a:rPr>
              <a:t>Haar</a:t>
            </a:r>
            <a:r>
              <a:rPr lang="en-US" dirty="0" smtClean="0">
                <a:cs typeface="Times New Roman" pitchFamily="18" charset="0"/>
              </a:rPr>
              <a:t> transform of </a:t>
            </a:r>
            <a:r>
              <a:rPr lang="en-US" dirty="0">
                <a:cs typeface="Times New Roman" pitchFamily="18" charset="0"/>
              </a:rPr>
              <a:t>Main </a:t>
            </a:r>
            <a:r>
              <a:rPr lang="en-US" dirty="0" smtClean="0">
                <a:cs typeface="Times New Roman" pitchFamily="18" charset="0"/>
              </a:rPr>
              <a:t>image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14400" y="5851525"/>
            <a:ext cx="2808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Main image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err="1" smtClean="0"/>
              <a:t>Haar</a:t>
            </a:r>
            <a:r>
              <a:rPr lang="en-US" sz="1800" dirty="0" smtClean="0"/>
              <a:t> wavelet transform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</a:t>
            </a:r>
            <a:r>
              <a:rPr lang="en-US" dirty="0" err="1" smtClean="0"/>
              <a:t>Haar</a:t>
            </a:r>
            <a:r>
              <a:rPr lang="en-US" dirty="0" smtClean="0"/>
              <a:t> wavelet transform</a:t>
            </a:r>
          </a:p>
          <a:p>
            <a:pPr lvl="1"/>
            <a:r>
              <a:rPr lang="en-US" dirty="0" smtClean="0"/>
              <a:t>&gt;&gt; load woman;</a:t>
            </a:r>
          </a:p>
          <a:p>
            <a:pPr lvl="1"/>
            <a:r>
              <a:rPr lang="en-US" dirty="0" smtClean="0"/>
              <a:t>&gt;&gt; </a:t>
            </a:r>
            <a:r>
              <a:rPr lang="en-US" dirty="0" err="1" smtClean="0"/>
              <a:t>nbcol</a:t>
            </a:r>
            <a:r>
              <a:rPr lang="en-US" dirty="0" smtClean="0"/>
              <a:t> = size(map,1);</a:t>
            </a:r>
          </a:p>
          <a:p>
            <a:pPr lvl="1"/>
            <a:r>
              <a:rPr lang="en-US" dirty="0" smtClean="0"/>
              <a:t>&gt;&gt;[cA1,cH1,cV1,cD1] = dwt2(X,'db1');</a:t>
            </a:r>
          </a:p>
          <a:p>
            <a:pPr lvl="1"/>
            <a:r>
              <a:rPr lang="en-US" dirty="0" smtClean="0"/>
              <a:t>&gt;&gt; </a:t>
            </a:r>
            <a:r>
              <a:rPr lang="en-US" dirty="0" err="1" smtClean="0"/>
              <a:t>cod_X</a:t>
            </a:r>
            <a:r>
              <a:rPr lang="en-US" dirty="0" smtClean="0"/>
              <a:t> = </a:t>
            </a:r>
            <a:r>
              <a:rPr lang="en-US" dirty="0" err="1" smtClean="0"/>
              <a:t>wcodemat</a:t>
            </a:r>
            <a:r>
              <a:rPr lang="en-US" dirty="0" smtClean="0"/>
              <a:t>(</a:t>
            </a:r>
            <a:r>
              <a:rPr lang="en-US" dirty="0" err="1" smtClean="0"/>
              <a:t>X,nbcol</a:t>
            </a:r>
            <a:r>
              <a:rPr lang="en-US" dirty="0" smtClean="0"/>
              <a:t>); </a:t>
            </a:r>
          </a:p>
          <a:p>
            <a:pPr lvl="1"/>
            <a:r>
              <a:rPr lang="en-US" dirty="0" smtClean="0"/>
              <a:t>&gt;&gt; cod_cA1 = </a:t>
            </a:r>
            <a:r>
              <a:rPr lang="en-US" dirty="0" err="1" smtClean="0"/>
              <a:t>wcodemat</a:t>
            </a:r>
            <a:r>
              <a:rPr lang="en-US" dirty="0" smtClean="0"/>
              <a:t>(cA1,nbcol); </a:t>
            </a:r>
          </a:p>
          <a:p>
            <a:pPr lvl="1"/>
            <a:r>
              <a:rPr lang="en-US" dirty="0" smtClean="0"/>
              <a:t>&gt;&gt; cod_cH1 = </a:t>
            </a:r>
            <a:r>
              <a:rPr lang="en-US" dirty="0" err="1" smtClean="0"/>
              <a:t>wcodemat</a:t>
            </a:r>
            <a:r>
              <a:rPr lang="en-US" dirty="0" smtClean="0"/>
              <a:t>(cH1,nbcol); </a:t>
            </a:r>
          </a:p>
          <a:p>
            <a:pPr lvl="1"/>
            <a:r>
              <a:rPr lang="en-US" dirty="0" smtClean="0"/>
              <a:t>&gt;&gt; cod_cV1 = </a:t>
            </a:r>
            <a:r>
              <a:rPr lang="en-US" dirty="0" err="1" smtClean="0"/>
              <a:t>wcodemat</a:t>
            </a:r>
            <a:r>
              <a:rPr lang="en-US" dirty="0" smtClean="0"/>
              <a:t>(cV1,nbcol); </a:t>
            </a:r>
          </a:p>
          <a:p>
            <a:pPr lvl="1"/>
            <a:r>
              <a:rPr lang="en-US" dirty="0" smtClean="0"/>
              <a:t>&gt;&gt; cod_cD1 = </a:t>
            </a:r>
            <a:r>
              <a:rPr lang="en-US" dirty="0" err="1" smtClean="0"/>
              <a:t>wcodemat</a:t>
            </a:r>
            <a:r>
              <a:rPr lang="en-US" dirty="0" smtClean="0"/>
              <a:t>(cD1,nbcol); </a:t>
            </a:r>
          </a:p>
          <a:p>
            <a:pPr lvl="1"/>
            <a:r>
              <a:rPr lang="en-US" dirty="0" smtClean="0"/>
              <a:t>&gt;&gt; dec2d = [... </a:t>
            </a:r>
          </a:p>
          <a:p>
            <a:pPr lvl="1"/>
            <a:r>
              <a:rPr lang="en-US" dirty="0" smtClean="0"/>
              <a:t>        cod_cA1,     cod_cH1;     ... </a:t>
            </a:r>
          </a:p>
          <a:p>
            <a:pPr lvl="1"/>
            <a:r>
              <a:rPr lang="en-US" dirty="0" smtClean="0"/>
              <a:t>        cod_cV1,     cod_cD1      ... </a:t>
            </a:r>
          </a:p>
          <a:p>
            <a:pPr lvl="1"/>
            <a:r>
              <a:rPr lang="en-US" dirty="0" smtClean="0"/>
              <a:t>        ];</a:t>
            </a:r>
          </a:p>
          <a:p>
            <a:pPr lvl="1"/>
            <a:r>
              <a:rPr lang="en-US" dirty="0" smtClean="0"/>
              <a:t>&gt;&gt; figure(1), </a:t>
            </a:r>
            <a:r>
              <a:rPr lang="en-US" dirty="0" err="1" smtClean="0"/>
              <a:t>imagesc</a:t>
            </a:r>
            <a:r>
              <a:rPr lang="en-US" dirty="0" smtClean="0"/>
              <a:t>(X), </a:t>
            </a:r>
            <a:r>
              <a:rPr lang="en-US" dirty="0" err="1" smtClean="0"/>
              <a:t>colormap</a:t>
            </a:r>
            <a:r>
              <a:rPr lang="en-US" dirty="0" smtClean="0"/>
              <a:t>(gray)</a:t>
            </a:r>
          </a:p>
          <a:p>
            <a:pPr lvl="1"/>
            <a:r>
              <a:rPr lang="en-US" dirty="0" smtClean="0"/>
              <a:t>&gt;&gt; figure(2), </a:t>
            </a:r>
            <a:r>
              <a:rPr lang="en-US" dirty="0" err="1" smtClean="0"/>
              <a:t>imagesc</a:t>
            </a:r>
            <a:r>
              <a:rPr lang="en-US" dirty="0" smtClean="0"/>
              <a:t>(dec2d), </a:t>
            </a:r>
            <a:r>
              <a:rPr lang="en-US" dirty="0" err="1" smtClean="0"/>
              <a:t>colormap</a:t>
            </a:r>
            <a:r>
              <a:rPr lang="en-US" dirty="0" smtClean="0"/>
              <a:t>(gray)</a:t>
            </a:r>
          </a:p>
        </p:txBody>
      </p:sp>
    </p:spTree>
    <p:extLst>
      <p:ext uri="{BB962C8B-B14F-4D97-AF65-F5344CB8AC3E}">
        <p14:creationId xmlns:p14="http://schemas.microsoft.com/office/powerpoint/2010/main" val="245409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Radon </a:t>
            </a:r>
            <a:r>
              <a:rPr lang="en-US" dirty="0"/>
              <a:t>transform</a:t>
            </a:r>
            <a:endParaRPr lang="cs-CZ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dirty="0"/>
              <a:t>CT – Computer Tomography</a:t>
            </a:r>
          </a:p>
          <a:p>
            <a:r>
              <a:rPr lang="en-US" dirty="0"/>
              <a:t>MRI – Magnetic Resonance Imaging</a:t>
            </a:r>
          </a:p>
          <a:p>
            <a:r>
              <a:rPr lang="en-US" dirty="0"/>
              <a:t>PET – Positron Emission Tomography</a:t>
            </a:r>
          </a:p>
          <a:p>
            <a:r>
              <a:rPr lang="en-US" dirty="0"/>
              <a:t>SPECT – Single Photon Emission Computer Tomography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073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01000" cy="1676400"/>
          </a:xfrm>
        </p:spPr>
        <p:txBody>
          <a:bodyPr>
            <a:normAutofit/>
          </a:bodyPr>
          <a:lstStyle/>
          <a:p>
            <a:r>
              <a:rPr lang="en-US" sz="1800" dirty="0"/>
              <a:t>Geometry of 2D Radon transform</a:t>
            </a:r>
            <a:endParaRPr lang="cs-CZ" sz="1800" dirty="0"/>
          </a:p>
        </p:txBody>
      </p:sp>
      <p:pic>
        <p:nvPicPr>
          <p:cNvPr id="8196" name="Picture 4" descr="Radon_transfor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286000"/>
            <a:ext cx="4267200" cy="3786188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4724400" cy="4038600"/>
          </a:xfrm>
        </p:spPr>
        <p:txBody>
          <a:bodyPr>
            <a:normAutofit/>
          </a:bodyPr>
          <a:lstStyle/>
          <a:p>
            <a:r>
              <a:rPr lang="en-US" sz="3000" dirty="0"/>
              <a:t>Input space coordinates </a:t>
            </a:r>
            <a:r>
              <a:rPr lang="en-US" sz="3000" i="1" dirty="0"/>
              <a:t>x</a:t>
            </a:r>
            <a:r>
              <a:rPr lang="en-US" sz="3000" dirty="0"/>
              <a:t>, </a:t>
            </a:r>
            <a:r>
              <a:rPr lang="en-US" sz="3000" i="1" dirty="0"/>
              <a:t>y</a:t>
            </a:r>
          </a:p>
          <a:p>
            <a:r>
              <a:rPr lang="en-US" sz="3000" dirty="0"/>
              <a:t>Input function f(</a:t>
            </a:r>
            <a:r>
              <a:rPr lang="en-US" sz="3000" i="1" dirty="0"/>
              <a:t>x</a:t>
            </a:r>
            <a:r>
              <a:rPr lang="en-US" sz="3000" dirty="0"/>
              <a:t>, </a:t>
            </a:r>
            <a:r>
              <a:rPr lang="en-US" sz="3000" i="1" dirty="0"/>
              <a:t>y</a:t>
            </a:r>
            <a:r>
              <a:rPr lang="en-US" sz="3000" dirty="0"/>
              <a:t>)</a:t>
            </a:r>
          </a:p>
          <a:p>
            <a:r>
              <a:rPr lang="en-US" sz="3000" dirty="0"/>
              <a:t>Output space coordinates </a:t>
            </a:r>
            <a:r>
              <a:rPr lang="en-US" sz="3000" i="1" dirty="0"/>
              <a:t>a</a:t>
            </a:r>
            <a:r>
              <a:rPr lang="en-US" sz="3000" dirty="0"/>
              <a:t>, </a:t>
            </a:r>
            <a:r>
              <a:rPr lang="en-US" sz="3000" i="1" dirty="0"/>
              <a:t>s</a:t>
            </a:r>
          </a:p>
          <a:p>
            <a:r>
              <a:rPr lang="en-US" sz="3000" dirty="0"/>
              <a:t>Output function  F(</a:t>
            </a:r>
            <a:r>
              <a:rPr lang="en-US" sz="3000" i="1" dirty="0"/>
              <a:t>a</a:t>
            </a:r>
            <a:r>
              <a:rPr lang="en-US" sz="3000" dirty="0"/>
              <a:t>, </a:t>
            </a:r>
            <a:r>
              <a:rPr lang="en-US" sz="3000" i="1" dirty="0"/>
              <a:t>s</a:t>
            </a:r>
            <a:r>
              <a:rPr lang="en-US" sz="3000" dirty="0"/>
              <a:t>)</a:t>
            </a:r>
            <a:endParaRPr lang="cs-CZ" sz="3000" dirty="0"/>
          </a:p>
        </p:txBody>
      </p:sp>
    </p:spTree>
    <p:extLst>
      <p:ext uri="{BB962C8B-B14F-4D97-AF65-F5344CB8AC3E}">
        <p14:creationId xmlns:p14="http://schemas.microsoft.com/office/powerpoint/2010/main" val="2854482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pure RT and IRT </a:t>
            </a:r>
            <a:endParaRPr lang="cs-CZ" dirty="0"/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09600" y="2439988"/>
          <a:ext cx="8382000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2" name="Rovnice" r:id="rId3" imgW="3009600" imgH="1422360" progId="Equation.3">
                  <p:embed/>
                </p:oleObj>
              </mc:Choice>
              <mc:Fallback>
                <p:oleObj name="Rovnice" r:id="rId3" imgW="300960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9988"/>
                        <a:ext cx="8382000" cy="396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1854200"/>
            <a:ext cx="3052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/>
              <a:t>Radon transform</a:t>
            </a:r>
            <a:endParaRPr lang="cs-CZ" sz="2800" b="1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09600" y="4510088"/>
            <a:ext cx="4398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/>
              <a:t>Inverse Radon transform</a:t>
            </a:r>
            <a:endParaRPr lang="cs-CZ" sz="2800" b="1" dirty="0"/>
          </a:p>
        </p:txBody>
      </p:sp>
    </p:spTree>
    <p:extLst>
      <p:ext uri="{BB962C8B-B14F-4D97-AF65-F5344CB8AC3E}">
        <p14:creationId xmlns:p14="http://schemas.microsoft.com/office/powerpoint/2010/main" val="521119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smtClean="0"/>
              <a:t>Radon Transform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 l="14403" t="26970" r="40222" b="46129"/>
          <a:stretch>
            <a:fillRect/>
          </a:stretch>
        </p:blipFill>
        <p:spPr bwMode="auto">
          <a:xfrm>
            <a:off x="1295400" y="3276600"/>
            <a:ext cx="5486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64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69913"/>
          </a:xfrm>
          <a:noFill/>
        </p:spPr>
        <p:txBody>
          <a:bodyPr/>
          <a:lstStyle/>
          <a:p>
            <a:pPr algn="r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Radon Transform in </a:t>
            </a:r>
            <a:r>
              <a:rPr lang="en-US" sz="1800" dirty="0" err="1" smtClean="0">
                <a:solidFill>
                  <a:schemeClr val="tx1"/>
                </a:solidFill>
              </a:rPr>
              <a:t>Matlab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/>
          <a:srcRect l="17815" t="18752" r="15002" b="12502"/>
          <a:stretch>
            <a:fillRect/>
          </a:stretch>
        </p:blipFill>
        <p:spPr bwMode="auto">
          <a:xfrm>
            <a:off x="696912" y="844550"/>
            <a:ext cx="7837488" cy="601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2054225" y="3943350"/>
            <a:ext cx="3432175" cy="676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73138" y="4418013"/>
            <a:ext cx="1141412" cy="3079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39" name="TextBox 7"/>
          <p:cNvSpPr txBox="1">
            <a:spLocks noChangeArrowheads="1"/>
          </p:cNvSpPr>
          <p:nvPr/>
        </p:nvSpPr>
        <p:spPr bwMode="auto">
          <a:xfrm>
            <a:off x="7789863" y="2708275"/>
            <a:ext cx="1354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sinogram</a:t>
            </a:r>
          </a:p>
        </p:txBody>
      </p:sp>
    </p:spTree>
    <p:extLst>
      <p:ext uri="{BB962C8B-B14F-4D97-AF65-F5344CB8AC3E}">
        <p14:creationId xmlns:p14="http://schemas.microsoft.com/office/powerpoint/2010/main" val="35208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Cosine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lang="en-US" sz="2800" dirty="0" smtClean="0"/>
              <a:t>DCT is similar to the Fast Fourier Transform (FFT), but can approximate lines well with fewer coefficients</a:t>
            </a:r>
          </a:p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lang="en-US" sz="2800" dirty="0" smtClean="0"/>
              <a:t>Used </a:t>
            </a:r>
            <a:r>
              <a:rPr lang="en-US" sz="2800" dirty="0"/>
              <a:t>in JPEG and MPEG</a:t>
            </a:r>
          </a:p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lang="en-US" sz="2800" dirty="0"/>
              <a:t>Another Frequency Transform, with Different Set of Basis Functions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8883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6E16-6F46-4022-92C7-FF0DD5EBD891}" type="slidenum">
              <a:rPr lang="fa-IR"/>
              <a:pPr/>
              <a:t>29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Discrete Cosine Transform</a:t>
            </a:r>
          </a:p>
        </p:txBody>
      </p:sp>
      <p:pic>
        <p:nvPicPr>
          <p:cNvPr id="55300" name="Picture 4" descr="scan000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27088" y="1752600"/>
            <a:ext cx="6842125" cy="2676525"/>
          </a:xfrm>
          <a:noFill/>
          <a:ln/>
        </p:spPr>
      </p:pic>
      <p:pic>
        <p:nvPicPr>
          <p:cNvPr id="55302" name="Picture 6" descr="scan000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371600" y="4495800"/>
            <a:ext cx="4392612" cy="14319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3864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Image </a:t>
            </a:r>
            <a:r>
              <a:rPr lang="en-US" dirty="0"/>
              <a:t>Transformation</a:t>
            </a:r>
            <a:endParaRPr lang="en-US" alt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371600"/>
            <a:ext cx="8051800" cy="5143500"/>
          </a:xfrm>
        </p:spPr>
        <p:txBody>
          <a:bodyPr/>
          <a:lstStyle/>
          <a:p>
            <a:r>
              <a:rPr lang="en-US" altLang="en-US" sz="2600" dirty="0"/>
              <a:t>An </a:t>
            </a:r>
            <a:r>
              <a:rPr lang="en-US" altLang="en-US" sz="2600" b="1" dirty="0"/>
              <a:t>image </a:t>
            </a:r>
            <a:r>
              <a:rPr lang="en-US" sz="2800" dirty="0"/>
              <a:t>Transformation</a:t>
            </a:r>
            <a:r>
              <a:rPr lang="en-US" altLang="en-US" sz="2600" dirty="0" smtClean="0"/>
              <a:t> </a:t>
            </a:r>
            <a:r>
              <a:rPr lang="en-US" altLang="en-US" sz="2600" dirty="0"/>
              <a:t>operation typically defines a new image </a:t>
            </a:r>
            <a:r>
              <a:rPr lang="en-US" altLang="en-US" sz="2600" i="1" dirty="0">
                <a:latin typeface="Times New Roman" panose="02020603050405020304" pitchFamily="18" charset="0"/>
              </a:rPr>
              <a:t>g</a:t>
            </a:r>
            <a:r>
              <a:rPr lang="en-US" altLang="en-US" sz="2600" dirty="0"/>
              <a:t> in terms of an existing image </a:t>
            </a:r>
            <a:r>
              <a:rPr lang="en-US" altLang="en-US" sz="2600" i="1" dirty="0">
                <a:latin typeface="Times New Roman" panose="02020603050405020304" pitchFamily="18" charset="0"/>
              </a:rPr>
              <a:t>f.</a:t>
            </a:r>
          </a:p>
          <a:p>
            <a:r>
              <a:rPr lang="en-US" altLang="en-US" sz="2600" dirty="0"/>
              <a:t>We can transform either the range of </a:t>
            </a:r>
            <a:r>
              <a:rPr lang="en-US" altLang="en-US" sz="2600" i="1" dirty="0">
                <a:latin typeface="Times New Roman" panose="02020603050405020304" pitchFamily="18" charset="0"/>
              </a:rPr>
              <a:t>f</a:t>
            </a:r>
            <a:r>
              <a:rPr lang="en-US" altLang="en-US" sz="2600" dirty="0"/>
              <a:t>.</a:t>
            </a:r>
          </a:p>
          <a:p>
            <a:endParaRPr lang="en-US" altLang="en-US" sz="2600" b="1" dirty="0"/>
          </a:p>
          <a:p>
            <a:endParaRPr lang="en-US" altLang="en-US" sz="2600" dirty="0"/>
          </a:p>
          <a:p>
            <a:r>
              <a:rPr lang="en-US" altLang="en-US" sz="2600" dirty="0"/>
              <a:t>Or the domain of </a:t>
            </a:r>
            <a:r>
              <a:rPr lang="en-US" altLang="en-US" sz="2600" i="1" dirty="0"/>
              <a:t>f</a:t>
            </a:r>
            <a:r>
              <a:rPr lang="en-US" altLang="en-US" sz="2600" dirty="0"/>
              <a:t>:</a:t>
            </a:r>
          </a:p>
          <a:p>
            <a:endParaRPr lang="en-US" altLang="en-US" sz="2600" dirty="0"/>
          </a:p>
          <a:p>
            <a:endParaRPr lang="en-US" altLang="en-US" sz="2600" dirty="0"/>
          </a:p>
          <a:p>
            <a:r>
              <a:rPr lang="en-US" altLang="en-US" sz="2600" dirty="0"/>
              <a:t>What kinds of operations can each perform?</a:t>
            </a:r>
          </a:p>
          <a:p>
            <a:endParaRPr lang="en-US" altLang="en-US" sz="2600" dirty="0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0" y="0"/>
          <a:ext cx="1219200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66281"/>
            <a:ext cx="38877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0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81" y="4777604"/>
            <a:ext cx="5761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6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EE034-998B-4B96-9873-B086D4002F44}" type="slidenum">
              <a:rPr lang="fa-IR"/>
              <a:pPr/>
              <a:t>30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Discrete Cosine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Transform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7777162" cy="415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95288" y="2133600"/>
            <a:ext cx="2160587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Each block consists of 4</a:t>
            </a:r>
            <a:r>
              <a:rPr lang="en-US" dirty="0">
                <a:cs typeface="Times New Roman" pitchFamily="18" charset="0"/>
              </a:rPr>
              <a:t>×4 elements, corresponding to x and y varying from 0 to 3. The highest value is shown in white. Other values are shown in grays, with darker meaning smaller.</a:t>
            </a:r>
          </a:p>
        </p:txBody>
      </p:sp>
    </p:spTree>
    <p:extLst>
      <p:ext uri="{BB962C8B-B14F-4D97-AF65-F5344CB8AC3E}">
        <p14:creationId xmlns:p14="http://schemas.microsoft.com/office/powerpoint/2010/main" val="19203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2E7C-E580-4396-9231-C9ABA4DC2F3A}" type="slidenum">
              <a:rPr lang="fa-IR"/>
              <a:pPr/>
              <a:t>31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04813"/>
            <a:ext cx="7793037" cy="1271587"/>
          </a:xfrm>
          <a:noFill/>
          <a:ln/>
        </p:spPr>
        <p:txBody>
          <a:bodyPr>
            <a:normAutofit/>
          </a:bodyPr>
          <a:lstStyle/>
          <a:p>
            <a:pPr algn="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Discrete Cosine Transform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879475" y="21336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Example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951038" y="5373688"/>
            <a:ext cx="295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Main Image (Gray Level)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5192713" y="5373688"/>
            <a:ext cx="2808287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DCT of Main image</a:t>
            </a:r>
          </a:p>
          <a:p>
            <a:pPr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(Cosine spectrum)</a:t>
            </a:r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590800"/>
            <a:ext cx="40005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590800"/>
            <a:ext cx="40005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23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smtClean="0"/>
              <a:t>Discrete cosine transform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for DCT</a:t>
            </a:r>
          </a:p>
          <a:p>
            <a:pPr lvl="1"/>
            <a:r>
              <a:rPr lang="en-US" dirty="0" smtClean="0"/>
              <a:t>&gt;&gt; a=</a:t>
            </a:r>
            <a:r>
              <a:rPr lang="en-US" dirty="0" err="1" smtClean="0"/>
              <a:t>imread</a:t>
            </a:r>
            <a:r>
              <a:rPr lang="en-US" dirty="0" smtClean="0"/>
              <a:t>('cameraman.tif');</a:t>
            </a:r>
          </a:p>
          <a:p>
            <a:pPr lvl="1"/>
            <a:r>
              <a:rPr lang="en-US" dirty="0" smtClean="0"/>
              <a:t>&gt;&gt; b = dct2(a);</a:t>
            </a:r>
          </a:p>
          <a:p>
            <a:pPr lvl="1"/>
            <a:r>
              <a:rPr lang="en-US" dirty="0" smtClean="0"/>
              <a:t>&gt;&gt; figure(1), </a:t>
            </a:r>
            <a:r>
              <a:rPr lang="en-US" dirty="0" err="1" smtClean="0"/>
              <a:t>imshow</a:t>
            </a:r>
            <a:r>
              <a:rPr lang="en-US" dirty="0" smtClean="0"/>
              <a:t>(a), </a:t>
            </a:r>
            <a:r>
              <a:rPr lang="en-US" dirty="0" err="1" smtClean="0"/>
              <a:t>colormap</a:t>
            </a:r>
            <a:r>
              <a:rPr lang="en-US" dirty="0" smtClean="0"/>
              <a:t>(gray)</a:t>
            </a:r>
          </a:p>
          <a:p>
            <a:pPr lvl="1"/>
            <a:r>
              <a:rPr lang="en-US" dirty="0" smtClean="0"/>
              <a:t>&gt;&gt; figure(2), </a:t>
            </a:r>
            <a:r>
              <a:rPr lang="en-US" dirty="0" err="1" smtClean="0"/>
              <a:t>imshow</a:t>
            </a:r>
            <a:r>
              <a:rPr lang="en-US" dirty="0" smtClean="0"/>
              <a:t>(b), </a:t>
            </a:r>
            <a:r>
              <a:rPr lang="en-US" dirty="0" err="1" smtClean="0"/>
              <a:t>colormap</a:t>
            </a:r>
            <a:r>
              <a:rPr lang="en-US" dirty="0" smtClean="0"/>
              <a:t>(gray)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93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4E7F-F9ED-438C-8464-289B23D697A6}" type="slidenum">
              <a:rPr lang="fa-IR"/>
              <a:pPr/>
              <a:t>33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Comparison Of Various Transforms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105025"/>
            <a:ext cx="7993062" cy="413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B51-D029-44C7-9D8B-9DB1EE290619}" type="slidenum">
              <a:rPr lang="fa-IR"/>
              <a:pPr/>
              <a:t>34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Comparison Of Various Transforms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804988"/>
            <a:ext cx="7848600" cy="450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Filtering is a technique for modifying or enhancing an image.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you can filter an image to emphasize certain features or remove other features. </a:t>
            </a:r>
            <a:endParaRPr lang="en-US" dirty="0" smtClean="0"/>
          </a:p>
          <a:p>
            <a:pPr algn="just"/>
            <a:r>
              <a:rPr lang="en-US" dirty="0" smtClean="0"/>
              <a:t>Image </a:t>
            </a:r>
            <a:r>
              <a:rPr lang="en-US" dirty="0"/>
              <a:t>processing operations implemented with filtering include smoothing, sharpening, and edge enhancement.</a:t>
            </a:r>
          </a:p>
        </p:txBody>
      </p:sp>
    </p:spTree>
    <p:extLst>
      <p:ext uri="{BB962C8B-B14F-4D97-AF65-F5344CB8AC3E}">
        <p14:creationId xmlns:p14="http://schemas.microsoft.com/office/powerpoint/2010/main" val="2988187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Filtering- </a:t>
            </a:r>
            <a:r>
              <a:rPr lang="en-US" sz="2400" dirty="0" smtClean="0"/>
              <a:t>Convolution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/>
              <a:t>Linear filtering </a:t>
            </a:r>
            <a:r>
              <a:rPr lang="en-US" sz="2800" dirty="0"/>
              <a:t>of an image is accomplished through an operation called </a:t>
            </a:r>
            <a:r>
              <a:rPr lang="en-US" sz="2800" i="1" dirty="0"/>
              <a:t>convolution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b="1" dirty="0" smtClean="0"/>
              <a:t>Convolution</a:t>
            </a:r>
            <a:r>
              <a:rPr lang="en-US" sz="2800" dirty="0" smtClean="0"/>
              <a:t> </a:t>
            </a:r>
            <a:r>
              <a:rPr lang="en-US" sz="2800" dirty="0"/>
              <a:t>is a neighborhood operation in which each output pixel is the weighted sum of neighboring input pixels.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matrix of weights is called the </a:t>
            </a:r>
            <a:r>
              <a:rPr lang="en-US" sz="2800" b="1" i="1" dirty="0"/>
              <a:t>convolution kernel</a:t>
            </a:r>
            <a:r>
              <a:rPr lang="en-US" sz="2800" dirty="0"/>
              <a:t>, also known as the </a:t>
            </a:r>
            <a:r>
              <a:rPr lang="en-US" sz="2800" i="1" dirty="0"/>
              <a:t>f</a:t>
            </a:r>
            <a:r>
              <a:rPr lang="en-US" sz="2800" b="1" i="1" dirty="0"/>
              <a:t>ilter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dirty="0"/>
              <a:t>convolution kernel is a correlation kernel that has been rotated 180 degrees.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0466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Image Filtering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506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653989" y="2649070"/>
          <a:ext cx="4760258" cy="142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1" name="方程式" r:id="rId3" imgW="2247840" imgH="838080" progId="Equation.3">
                  <p:embed/>
                </p:oleObj>
              </mc:Choice>
              <mc:Fallback>
                <p:oleObj name="方程式" r:id="rId3" imgW="2247840" imgH="8380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989" y="2649070"/>
                        <a:ext cx="4760258" cy="142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42044" y="1452280"/>
            <a:ext cx="81756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 dirty="0" smtClean="0">
                <a:ea typeface="新細明體" pitchFamily="18" charset="-120"/>
              </a:rPr>
              <a:t>The general implementation for filtering an </a:t>
            </a:r>
            <a:r>
              <a:rPr lang="en-US" altLang="zh-TW" sz="2400" i="1" dirty="0" smtClean="0">
                <a:ea typeface="新細明體" pitchFamily="18" charset="-120"/>
              </a:rPr>
              <a:t>M</a:t>
            </a:r>
            <a:r>
              <a:rPr lang="en-US" altLang="zh-TW" sz="2400" dirty="0" smtClean="0">
                <a:ea typeface="新細明體" pitchFamily="18" charset="-120"/>
              </a:rPr>
              <a:t>X</a:t>
            </a:r>
            <a:r>
              <a:rPr lang="en-US" altLang="zh-TW" sz="2400" i="1" dirty="0" smtClean="0">
                <a:ea typeface="新細明體" pitchFamily="18" charset="-120"/>
              </a:rPr>
              <a:t>N</a:t>
            </a:r>
            <a:r>
              <a:rPr lang="en-US" altLang="zh-TW" sz="2400" dirty="0" smtClean="0">
                <a:ea typeface="新細明體" pitchFamily="18" charset="-120"/>
              </a:rPr>
              <a:t> image with a weighted averaging filter of size </a:t>
            </a:r>
            <a:r>
              <a:rPr lang="en-US" altLang="zh-TW" sz="2400" i="1" dirty="0" err="1" smtClean="0">
                <a:ea typeface="新細明體" pitchFamily="18" charset="-120"/>
              </a:rPr>
              <a:t>m</a:t>
            </a:r>
            <a:r>
              <a:rPr lang="en-US" altLang="zh-TW" sz="2400" dirty="0" err="1" smtClean="0">
                <a:ea typeface="新細明體" pitchFamily="18" charset="-120"/>
              </a:rPr>
              <a:t>x</a:t>
            </a:r>
            <a:r>
              <a:rPr lang="en-US" altLang="zh-TW" sz="2400" i="1" dirty="0" err="1" smtClean="0">
                <a:ea typeface="新細明體" pitchFamily="18" charset="-120"/>
              </a:rPr>
              <a:t>n</a:t>
            </a:r>
            <a:r>
              <a:rPr lang="en-US" altLang="zh-TW" sz="2400" dirty="0" smtClean="0">
                <a:ea typeface="新細明體" pitchFamily="18" charset="-120"/>
              </a:rPr>
              <a:t> is given by </a:t>
            </a:r>
          </a:p>
          <a:p>
            <a:endParaRPr lang="en-US" altLang="zh-TW" sz="2400" dirty="0" smtClean="0">
              <a:ea typeface="新細明體" pitchFamily="18" charset="-120"/>
            </a:endParaRPr>
          </a:p>
          <a:p>
            <a:endParaRPr lang="en-US" altLang="zh-TW" sz="2400" dirty="0" smtClean="0">
              <a:ea typeface="新細明體" pitchFamily="18" charset="-120"/>
            </a:endParaRPr>
          </a:p>
          <a:p>
            <a:endParaRPr lang="en-US" altLang="zh-TW" sz="2400" dirty="0" smtClean="0">
              <a:ea typeface="新細明體" pitchFamily="18" charset="-120"/>
            </a:endParaRPr>
          </a:p>
          <a:p>
            <a:pPr>
              <a:buFontTx/>
              <a:buNone/>
            </a:pPr>
            <a:endParaRPr lang="en-US" altLang="zh-TW" sz="2400" dirty="0" smtClean="0">
              <a:ea typeface="新細明體" pitchFamily="18" charset="-120"/>
            </a:endParaRPr>
          </a:p>
          <a:p>
            <a:pPr>
              <a:buFontTx/>
              <a:buNone/>
            </a:pPr>
            <a:endParaRPr lang="en-US" altLang="zh-TW" sz="2400" dirty="0" smtClean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     where </a:t>
            </a:r>
            <a:r>
              <a:rPr lang="en-US" altLang="zh-TW" sz="2400" i="1" dirty="0" smtClean="0">
                <a:ea typeface="新細明體" pitchFamily="18" charset="-120"/>
              </a:rPr>
              <a:t>a</a:t>
            </a:r>
            <a:r>
              <a:rPr lang="en-US" altLang="zh-TW" sz="2400" dirty="0" smtClean="0">
                <a:ea typeface="新細明體" pitchFamily="18" charset="-120"/>
              </a:rPr>
              <a:t>=(</a:t>
            </a:r>
            <a:r>
              <a:rPr lang="en-US" altLang="zh-TW" sz="2400" i="1" dirty="0" smtClean="0">
                <a:ea typeface="新細明體" pitchFamily="18" charset="-120"/>
              </a:rPr>
              <a:t>m</a:t>
            </a:r>
            <a:r>
              <a:rPr lang="en-US" altLang="zh-TW" sz="2400" dirty="0" smtClean="0">
                <a:ea typeface="新細明體" pitchFamily="18" charset="-120"/>
              </a:rPr>
              <a:t>-1)/2 and </a:t>
            </a:r>
            <a:r>
              <a:rPr lang="en-US" altLang="zh-TW" sz="2400" i="1" dirty="0" smtClean="0">
                <a:ea typeface="新細明體" pitchFamily="18" charset="-120"/>
              </a:rPr>
              <a:t>b</a:t>
            </a:r>
            <a:r>
              <a:rPr lang="en-US" altLang="zh-TW" sz="2400" dirty="0" smtClean="0">
                <a:ea typeface="新細明體" pitchFamily="18" charset="-120"/>
              </a:rPr>
              <a:t>=(</a:t>
            </a:r>
            <a:r>
              <a:rPr lang="en-US" altLang="zh-TW" sz="2400" i="1" dirty="0" smtClean="0">
                <a:ea typeface="新細明體" pitchFamily="18" charset="-120"/>
              </a:rPr>
              <a:t>n</a:t>
            </a:r>
            <a:r>
              <a:rPr lang="en-US" altLang="zh-TW" sz="2400" dirty="0" smtClean="0">
                <a:ea typeface="新細明體" pitchFamily="18" charset="-120"/>
              </a:rPr>
              <a:t>-1)/2</a:t>
            </a:r>
          </a:p>
          <a:p>
            <a:endParaRPr lang="en-US" altLang="zh-TW" sz="28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966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Image Filtering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79146" y="1270500"/>
            <a:ext cx="403860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the image is: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81836" y="1270500"/>
            <a:ext cx="4038600" cy="45259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correlation kernel is: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41065"/>
              </p:ext>
            </p:extLst>
          </p:nvPr>
        </p:nvGraphicFramePr>
        <p:xfrm>
          <a:off x="1354197" y="1833593"/>
          <a:ext cx="2588559" cy="124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8" name="Equation" r:id="rId3" imgW="1600200" imgH="1117440" progId="Equation.3">
                  <p:embed/>
                </p:oleObj>
              </mc:Choice>
              <mc:Fallback>
                <p:oleObj name="Equation" r:id="rId3" imgW="160020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97" y="1833593"/>
                        <a:ext cx="2588559" cy="1244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045620"/>
              </p:ext>
            </p:extLst>
          </p:nvPr>
        </p:nvGraphicFramePr>
        <p:xfrm>
          <a:off x="5562600" y="1833593"/>
          <a:ext cx="1543057" cy="127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9" name="Equation" r:id="rId5" imgW="812520" imgH="672840" progId="Equation.3">
                  <p:embed/>
                </p:oleObj>
              </mc:Choice>
              <mc:Fallback>
                <p:oleObj name="Equation" r:id="rId5" imgW="81252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833593"/>
                        <a:ext cx="1543057" cy="1277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C:\Users\User\Desktop\linfilta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02933" y="3054802"/>
            <a:ext cx="4479646" cy="273180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50589" y="5934670"/>
            <a:ext cx="7655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Hence the (2,4) output pixel is: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1.2+8.9+15.4+7.7+14.5+16.3+20.1+22.8 = 575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26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Filtering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sz="36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Imaging system can be modelled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 //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 //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endParaRPr lang="en-US" sz="36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objective is to find x from y.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 a solution can be obtained?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22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68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r>
              <a:rPr lang="en-US" dirty="0" smtClean="0"/>
              <a:t>Wavelet Transform</a:t>
            </a:r>
          </a:p>
          <a:p>
            <a:r>
              <a:rPr lang="en-US" dirty="0" smtClean="0"/>
              <a:t>Radon Transform</a:t>
            </a:r>
          </a:p>
          <a:p>
            <a:r>
              <a:rPr lang="en-US" dirty="0" smtClean="0"/>
              <a:t>Log-polar Transform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How can the operation be performed? 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Mean filters</a:t>
            </a:r>
          </a:p>
          <a:p>
            <a:r>
              <a:rPr lang="en-US" sz="2800" i="1" dirty="0"/>
              <a:t>Median filters</a:t>
            </a:r>
          </a:p>
          <a:p>
            <a:endParaRPr lang="en-US" sz="2800" i="1" dirty="0" smtClean="0"/>
          </a:p>
          <a:p>
            <a:r>
              <a:rPr lang="en-US" sz="2800" i="1" dirty="0"/>
              <a:t>Inverse filtering</a:t>
            </a:r>
          </a:p>
          <a:p>
            <a:r>
              <a:rPr lang="en-US" sz="2800" i="1" dirty="0"/>
              <a:t>Wiener filtering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the noise can be modelled?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Algebraic operation</a:t>
            </a:r>
          </a:p>
        </p:txBody>
      </p:sp>
    </p:spTree>
    <p:extLst>
      <p:ext uri="{BB962C8B-B14F-4D97-AF65-F5344CB8AC3E}">
        <p14:creationId xmlns:p14="http://schemas.microsoft.com/office/powerpoint/2010/main" val="68667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Is used to decompose the image into sine and cosine components</a:t>
            </a:r>
          </a:p>
          <a:p>
            <a:pPr algn="just"/>
            <a:r>
              <a:rPr lang="en-US" sz="2800" dirty="0" smtClean="0"/>
              <a:t>The results represent the frequency domain information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896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</a:t>
            </a:r>
            <a:r>
              <a:rPr lang="en-US" sz="1800" dirty="0" smtClean="0"/>
              <a:t> </a:t>
            </a:r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analysis</a:t>
            </a:r>
          </a:p>
          <a:p>
            <a:r>
              <a:rPr lang="en-US" dirty="0" smtClean="0"/>
              <a:t>Image filtering</a:t>
            </a:r>
          </a:p>
          <a:p>
            <a:r>
              <a:rPr lang="en-US" dirty="0" smtClean="0"/>
              <a:t>Image reconstruction</a:t>
            </a:r>
          </a:p>
          <a:p>
            <a:r>
              <a:rPr lang="en-US" dirty="0" smtClean="0"/>
              <a:t>Image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7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Fourier transform is:</a:t>
            </a:r>
            <a:endParaRPr lang="en-US" dirty="0"/>
          </a:p>
        </p:txBody>
      </p:sp>
      <p:pic>
        <p:nvPicPr>
          <p:cNvPr id="4" name="Picture 4" descr="scan00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3000" y="3024188"/>
            <a:ext cx="6702425" cy="3452812"/>
          </a:xfrm>
          <a:prstGeom prst="rect">
            <a:avLst/>
          </a:prstGeom>
          <a:noFill/>
          <a:ln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65225" y="2286000"/>
            <a:ext cx="6335713" cy="838200"/>
            <a:chOff x="734" y="1296"/>
            <a:chExt cx="3991" cy="52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72" y="1296"/>
              <a:ext cx="1680" cy="5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296" y="153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744" y="15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34" y="1415"/>
              <a:ext cx="3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 dirty="0">
                  <a:cs typeface="Arial" charset="0"/>
                </a:rPr>
                <a:t>f(x)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295" y="1416"/>
              <a:ext cx="4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>
                  <a:cs typeface="Arial" charset="0"/>
                </a:rPr>
                <a:t>F(</a:t>
              </a:r>
              <a:r>
                <a:rPr lang="en-US" sz="2000" b="1" i="1">
                  <a:latin typeface="Symbol" pitchFamily="18" charset="2"/>
                  <a:cs typeface="Arial" charset="0"/>
                </a:rPr>
                <a:t>w</a:t>
              </a:r>
              <a:r>
                <a:rPr lang="en-US" sz="2000" b="1" i="1">
                  <a:cs typeface="Arial" charset="0"/>
                </a:rPr>
                <a:t>)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317" y="1352"/>
              <a:ext cx="7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cs typeface="Arial" charset="0"/>
                </a:rPr>
                <a:t>Fourier </a:t>
              </a:r>
            </a:p>
            <a:p>
              <a:pPr algn="ctr"/>
              <a:r>
                <a:rPr lang="en-US" sz="1800" dirty="0">
                  <a:cs typeface="Arial" charset="0"/>
                </a:rPr>
                <a:t>Transform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81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064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 smtClean="0"/>
              <a:t>Fourier</a:t>
            </a:r>
            <a:r>
              <a:rPr lang="en-US" altLang="ja-JP" sz="1800" dirty="0" smtClean="0"/>
              <a:t> </a:t>
            </a:r>
            <a:r>
              <a:rPr lang="en-US" altLang="ja-JP" dirty="0" smtClean="0"/>
              <a:t>Transform</a:t>
            </a:r>
            <a:r>
              <a:rPr lang="en-US" altLang="ja-JP" sz="1800" dirty="0" smtClean="0"/>
              <a:t> – more formally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09675" y="3900488"/>
            <a:ext cx="6381750" cy="396875"/>
            <a:chOff x="762" y="1325"/>
            <a:chExt cx="4020" cy="250"/>
          </a:xfrm>
        </p:grpSpPr>
        <p:sp>
          <p:nvSpPr>
            <p:cNvPr id="549892" name="Text Box 4"/>
            <p:cNvSpPr txBox="1">
              <a:spLocks noChangeArrowheads="1"/>
            </p:cNvSpPr>
            <p:nvPr/>
          </p:nvSpPr>
          <p:spPr bwMode="auto">
            <a:xfrm>
              <a:off x="762" y="1325"/>
              <a:ext cx="13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>
                  <a:ea typeface="ＭＳ Ｐゴシック" pitchFamily="1" charset="-128"/>
                </a:rPr>
                <a:t>Arbitrary function </a:t>
              </a:r>
            </a:p>
          </p:txBody>
        </p:sp>
        <p:sp>
          <p:nvSpPr>
            <p:cNvPr id="549893" name="Text Box 5"/>
            <p:cNvSpPr txBox="1">
              <a:spLocks noChangeArrowheads="1"/>
            </p:cNvSpPr>
            <p:nvPr/>
          </p:nvSpPr>
          <p:spPr bwMode="auto">
            <a:xfrm>
              <a:off x="2779" y="1325"/>
              <a:ext cx="20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>
                  <a:ea typeface="ＭＳ Ｐゴシック" pitchFamily="1" charset="-128"/>
                </a:rPr>
                <a:t>Single Analytic Expression</a:t>
              </a:r>
            </a:p>
          </p:txBody>
        </p:sp>
        <p:sp>
          <p:nvSpPr>
            <p:cNvPr id="549894" name="Line 6"/>
            <p:cNvSpPr>
              <a:spLocks noChangeShapeType="1"/>
            </p:cNvSpPr>
            <p:nvPr/>
          </p:nvSpPr>
          <p:spPr bwMode="auto">
            <a:xfrm>
              <a:off x="2320" y="1450"/>
              <a:ext cx="4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38250" y="4289425"/>
            <a:ext cx="5883275" cy="396875"/>
            <a:chOff x="780" y="1682"/>
            <a:chExt cx="3706" cy="250"/>
          </a:xfrm>
        </p:grpSpPr>
        <p:sp>
          <p:nvSpPr>
            <p:cNvPr id="549896" name="Text Box 8"/>
            <p:cNvSpPr txBox="1">
              <a:spLocks noChangeArrowheads="1"/>
            </p:cNvSpPr>
            <p:nvPr/>
          </p:nvSpPr>
          <p:spPr bwMode="auto">
            <a:xfrm>
              <a:off x="780" y="1682"/>
              <a:ext cx="1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>
                  <a:ea typeface="ＭＳ Ｐゴシック" pitchFamily="1" charset="-128"/>
                </a:rPr>
                <a:t>Spatial Domain (</a:t>
              </a:r>
              <a:r>
                <a:rPr lang="en-US" altLang="ja-JP" sz="2000" i="1">
                  <a:ea typeface="ＭＳ Ｐゴシック" pitchFamily="1" charset="-128"/>
                </a:rPr>
                <a:t>x</a:t>
              </a:r>
              <a:r>
                <a:rPr lang="en-US" altLang="ja-JP" sz="2000">
                  <a:ea typeface="ＭＳ Ｐゴシック" pitchFamily="1" charset="-128"/>
                </a:rPr>
                <a:t>)</a:t>
              </a:r>
            </a:p>
          </p:txBody>
        </p:sp>
        <p:sp>
          <p:nvSpPr>
            <p:cNvPr id="549897" name="Text Box 9"/>
            <p:cNvSpPr txBox="1">
              <a:spLocks noChangeArrowheads="1"/>
            </p:cNvSpPr>
            <p:nvPr/>
          </p:nvSpPr>
          <p:spPr bwMode="auto">
            <a:xfrm>
              <a:off x="2779" y="1682"/>
              <a:ext cx="17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2000">
                  <a:ea typeface="ＭＳ Ｐゴシック" pitchFamily="1" charset="-128"/>
                </a:rPr>
                <a:t>Frequency Domain (</a:t>
              </a:r>
              <a:r>
                <a:rPr lang="en-US" altLang="ja-JP" sz="2000" i="1">
                  <a:ea typeface="ＭＳ Ｐゴシック" pitchFamily="1" charset="-128"/>
                </a:rPr>
                <a:t>u</a:t>
              </a:r>
              <a:r>
                <a:rPr lang="en-US" altLang="ja-JP" sz="2000">
                  <a:ea typeface="ＭＳ Ｐゴシック" pitchFamily="1" charset="-128"/>
                </a:rPr>
                <a:t>)</a:t>
              </a:r>
            </a:p>
          </p:txBody>
        </p:sp>
        <p:sp>
          <p:nvSpPr>
            <p:cNvPr id="549898" name="Line 10"/>
            <p:cNvSpPr>
              <a:spLocks noChangeShapeType="1"/>
            </p:cNvSpPr>
            <p:nvPr/>
          </p:nvSpPr>
          <p:spPr bwMode="auto">
            <a:xfrm>
              <a:off x="2320" y="1817"/>
              <a:ext cx="4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9899" name="Text Box 11"/>
          <p:cNvSpPr txBox="1">
            <a:spLocks noChangeArrowheads="1"/>
          </p:cNvSpPr>
          <p:nvPr/>
        </p:nvSpPr>
        <p:spPr bwMode="auto">
          <a:xfrm>
            <a:off x="762000" y="1158875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ja-JP" sz="2400" dirty="0">
                <a:ea typeface="ＭＳ Ｐゴシック" pitchFamily="1" charset="-128"/>
              </a:rPr>
              <a:t>Represent the signal as an infinite weighted sum </a:t>
            </a:r>
            <a:r>
              <a:rPr lang="en-US" altLang="ja-JP" sz="2400" dirty="0" smtClean="0">
                <a:ea typeface="ＭＳ Ｐゴシック" pitchFamily="1" charset="-128"/>
              </a:rPr>
              <a:t>of </a:t>
            </a:r>
            <a:r>
              <a:rPr lang="en-US" altLang="ja-JP" sz="2400" dirty="0">
                <a:ea typeface="ＭＳ Ｐゴシック" pitchFamily="1" charset="-128"/>
              </a:rPr>
              <a:t>an infinite number of sinusoids</a:t>
            </a:r>
          </a:p>
        </p:txBody>
      </p:sp>
      <p:graphicFrame>
        <p:nvGraphicFramePr>
          <p:cNvPr id="549900" name="Object 12"/>
          <p:cNvGraphicFramePr>
            <a:graphicFrameLocks noChangeAspect="1"/>
          </p:cNvGraphicFramePr>
          <p:nvPr/>
        </p:nvGraphicFramePr>
        <p:xfrm>
          <a:off x="2514600" y="2071688"/>
          <a:ext cx="39481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4" name="Equation" r:id="rId4" imgW="1447560" imgH="330120" progId="Equation.3">
                  <p:embed/>
                </p:oleObj>
              </mc:Choice>
              <mc:Fallback>
                <p:oleObj name="Equation" r:id="rId4" imgW="1447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71688"/>
                        <a:ext cx="3948113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01" name="Text Box 13"/>
          <p:cNvSpPr txBox="1">
            <a:spLocks noChangeArrowheads="1"/>
          </p:cNvSpPr>
          <p:nvPr/>
        </p:nvSpPr>
        <p:spPr bwMode="auto">
          <a:xfrm>
            <a:off x="4845050" y="4632325"/>
            <a:ext cx="3243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>
                <a:ea typeface="ＭＳ Ｐゴシック" pitchFamily="1" charset="-128"/>
              </a:rPr>
              <a:t>(Frequency Spectrum </a:t>
            </a:r>
            <a:r>
              <a:rPr lang="en-US" altLang="ja-JP" sz="2000" i="1">
                <a:ea typeface="ＭＳ Ｐゴシック" pitchFamily="1" charset="-128"/>
              </a:rPr>
              <a:t>F(u)</a:t>
            </a:r>
            <a:r>
              <a:rPr lang="en-US" altLang="ja-JP" sz="2000">
                <a:ea typeface="ＭＳ Ｐゴシック" pitchFamily="1" charset="-128"/>
              </a:rPr>
              <a:t>)</a:t>
            </a:r>
          </a:p>
        </p:txBody>
      </p:sp>
      <p:graphicFrame>
        <p:nvGraphicFramePr>
          <p:cNvPr id="549902" name="Object 14"/>
          <p:cNvGraphicFramePr>
            <a:graphicFrameLocks noChangeAspect="1"/>
          </p:cNvGraphicFramePr>
          <p:nvPr/>
        </p:nvGraphicFramePr>
        <p:xfrm>
          <a:off x="4064000" y="3162300"/>
          <a:ext cx="36655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5" name="Equation" r:id="rId6" imgW="1841400" imgH="241200" progId="Equation.3">
                  <p:embed/>
                </p:oleObj>
              </mc:Choice>
              <mc:Fallback>
                <p:oleObj name="Equation" r:id="rId6" imgW="1841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3162300"/>
                        <a:ext cx="36655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03" name="Text Box 15"/>
          <p:cNvSpPr txBox="1">
            <a:spLocks noChangeArrowheads="1"/>
          </p:cNvSpPr>
          <p:nvPr/>
        </p:nvSpPr>
        <p:spPr bwMode="auto">
          <a:xfrm>
            <a:off x="3211513" y="32226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000">
                <a:ea typeface="ＭＳ Ｐゴシック" pitchFamily="1" charset="-128"/>
              </a:rPr>
              <a:t>Note:</a:t>
            </a:r>
          </a:p>
        </p:txBody>
      </p:sp>
      <p:sp>
        <p:nvSpPr>
          <p:cNvPr id="549904" name="Text Box 16"/>
          <p:cNvSpPr txBox="1">
            <a:spLocks noChangeArrowheads="1"/>
          </p:cNvSpPr>
          <p:nvPr/>
        </p:nvSpPr>
        <p:spPr bwMode="auto">
          <a:xfrm>
            <a:off x="757238" y="5133975"/>
            <a:ext cx="445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>
                <a:ea typeface="ＭＳ Ｐゴシック" pitchFamily="1" charset="-128"/>
              </a:rPr>
              <a:t>Inverse Fourier Transform (IFT)</a:t>
            </a:r>
          </a:p>
        </p:txBody>
      </p:sp>
      <p:graphicFrame>
        <p:nvGraphicFramePr>
          <p:cNvPr id="549905" name="Object 17"/>
          <p:cNvGraphicFramePr>
            <a:graphicFrameLocks noChangeAspect="1"/>
          </p:cNvGraphicFramePr>
          <p:nvPr/>
        </p:nvGraphicFramePr>
        <p:xfrm>
          <a:off x="2619375" y="5681663"/>
          <a:ext cx="37750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6" name="Equation" r:id="rId8" imgW="1384200" imgH="330120" progId="Equation.3">
                  <p:embed/>
                </p:oleObj>
              </mc:Choice>
              <mc:Fallback>
                <p:oleObj name="Equation" r:id="rId8" imgW="13842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5681663"/>
                        <a:ext cx="3775075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8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g(x,y) = t ( f(x,y) 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685.75"/>
  <p:tag name="PICTUREFILESIZE" val="80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g(x,y) = f(t_x(x,y), t_y(x,y) 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016.125"/>
  <p:tag name="PICTUREFILESIZE" val="1316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844</Words>
  <Application>Microsoft Office PowerPoint</Application>
  <PresentationFormat>On-screen Show (4:3)</PresentationFormat>
  <Paragraphs>198</Paragraphs>
  <Slides>40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ＭＳ Ｐゴシック</vt:lpstr>
      <vt:lpstr>Arial</vt:lpstr>
      <vt:lpstr>Calibri</vt:lpstr>
      <vt:lpstr>Cambria Math</vt:lpstr>
      <vt:lpstr>新細明體</vt:lpstr>
      <vt:lpstr>Symbol</vt:lpstr>
      <vt:lpstr>Tahoma</vt:lpstr>
      <vt:lpstr>Times New Roman</vt:lpstr>
      <vt:lpstr>Wingdings</vt:lpstr>
      <vt:lpstr>Office Theme</vt:lpstr>
      <vt:lpstr>MS Org Chart</vt:lpstr>
      <vt:lpstr>Equation</vt:lpstr>
      <vt:lpstr>Rovnice</vt:lpstr>
      <vt:lpstr>方程式</vt:lpstr>
      <vt:lpstr>Advanced Image Processing</vt:lpstr>
      <vt:lpstr>Digital Image processing</vt:lpstr>
      <vt:lpstr>Image Transformation</vt:lpstr>
      <vt:lpstr>Image Transformation</vt:lpstr>
      <vt:lpstr>Image Transformation</vt:lpstr>
      <vt:lpstr>Fourier transform</vt:lpstr>
      <vt:lpstr>Fourier Transform</vt:lpstr>
      <vt:lpstr>Fourier Transform</vt:lpstr>
      <vt:lpstr>Fourier Transform – more formally</vt:lpstr>
      <vt:lpstr>Fourier Transform</vt:lpstr>
      <vt:lpstr>PowerPoint Presentation</vt:lpstr>
      <vt:lpstr>Discrete Fourier transform (DFT)</vt:lpstr>
      <vt:lpstr>Discrete Fourier transform</vt:lpstr>
      <vt:lpstr>Discrete Fourier transform</vt:lpstr>
      <vt:lpstr>Discrete Fourier Transform</vt:lpstr>
      <vt:lpstr>Discrete Fourier Transform</vt:lpstr>
      <vt:lpstr>Discrete Fourier Transform</vt:lpstr>
      <vt:lpstr>Wavelet Transform</vt:lpstr>
      <vt:lpstr>Wavelet Transform</vt:lpstr>
      <vt:lpstr>Haar wavelet Transform</vt:lpstr>
      <vt:lpstr>Haar wavelet Transform</vt:lpstr>
      <vt:lpstr>Haar wavelet transform</vt:lpstr>
      <vt:lpstr>Radon transform</vt:lpstr>
      <vt:lpstr>Geometry of 2D Radon transform</vt:lpstr>
      <vt:lpstr>Theory of pure RT and IRT </vt:lpstr>
      <vt:lpstr>Radon Transform</vt:lpstr>
      <vt:lpstr>Radon Transform in Matlab</vt:lpstr>
      <vt:lpstr>Discrete Cosine Transform</vt:lpstr>
      <vt:lpstr>Discrete Cosine Transform</vt:lpstr>
      <vt:lpstr>Discrete Cosine Transform</vt:lpstr>
      <vt:lpstr>Discrete Cosine Transform</vt:lpstr>
      <vt:lpstr>Discrete cosine transform</vt:lpstr>
      <vt:lpstr>Comparison Of Various Transforms</vt:lpstr>
      <vt:lpstr>Comparison Of Various Transforms</vt:lpstr>
      <vt:lpstr>Image Filtering</vt:lpstr>
      <vt:lpstr>Image Filtering- Convolution</vt:lpstr>
      <vt:lpstr>Image Filtering</vt:lpstr>
      <vt:lpstr>Image Filtering</vt:lpstr>
      <vt:lpstr>Image Filtering</vt:lpstr>
      <vt:lpstr>Image Filtering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Image Processing</dc:title>
  <dc:creator>User</dc:creator>
  <cp:lastModifiedBy>Rafiqul Islam</cp:lastModifiedBy>
  <cp:revision>71</cp:revision>
  <dcterms:created xsi:type="dcterms:W3CDTF">2015-11-15T06:49:57Z</dcterms:created>
  <dcterms:modified xsi:type="dcterms:W3CDTF">2020-01-07T06:23:05Z</dcterms:modified>
</cp:coreProperties>
</file>