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70" r:id="rId3"/>
    <p:sldId id="371" r:id="rId4"/>
    <p:sldId id="372" r:id="rId5"/>
    <p:sldId id="373" r:id="rId6"/>
    <p:sldId id="374" r:id="rId7"/>
    <p:sldId id="375" r:id="rId8"/>
    <p:sldId id="377" r:id="rId9"/>
    <p:sldId id="360" r:id="rId10"/>
    <p:sldId id="378" r:id="rId11"/>
    <p:sldId id="379" r:id="rId12"/>
    <p:sldId id="380" r:id="rId13"/>
    <p:sldId id="382" r:id="rId14"/>
    <p:sldId id="361" r:id="rId15"/>
    <p:sldId id="362" r:id="rId16"/>
    <p:sldId id="363" r:id="rId17"/>
    <p:sldId id="364" r:id="rId18"/>
    <p:sldId id="365" r:id="rId19"/>
    <p:sldId id="366" r:id="rId20"/>
    <p:sldId id="367" r:id="rId21"/>
    <p:sldId id="368" r:id="rId22"/>
    <p:sldId id="369" r:id="rId23"/>
    <p:sldId id="349" r:id="rId24"/>
    <p:sldId id="350" r:id="rId25"/>
    <p:sldId id="351" r:id="rId26"/>
    <p:sldId id="352" r:id="rId27"/>
    <p:sldId id="353" r:id="rId28"/>
    <p:sldId id="354" r:id="rId29"/>
    <p:sldId id="355" r:id="rId30"/>
    <p:sldId id="356" r:id="rId31"/>
    <p:sldId id="357" r:id="rId32"/>
    <p:sldId id="358" r:id="rId33"/>
    <p:sldId id="295" r:id="rId34"/>
    <p:sldId id="296" r:id="rId35"/>
    <p:sldId id="3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54"/>
    <p:restoredTop sz="94647"/>
  </p:normalViewPr>
  <p:slideViewPr>
    <p:cSldViewPr>
      <p:cViewPr varScale="1">
        <p:scale>
          <a:sx n="136" d="100"/>
          <a:sy n="136" d="100"/>
        </p:scale>
        <p:origin x="323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32C556-CCC4-4B23-9E22-4D8C5A6DE2F8}" type="datetimeFigureOut">
              <a:rPr lang="en-US" smtClean="0"/>
              <a:pPr/>
              <a:t>1/26/20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1585C-E42E-4372-B40C-FFA459FE775C}" type="slidenum">
              <a:rPr lang="en-US" smtClean="0"/>
              <a:pPr/>
              <a:t>‹#›</a:t>
            </a:fld>
            <a:endParaRPr lang="en-US"/>
          </a:p>
        </p:txBody>
      </p:sp>
    </p:spTree>
    <p:extLst>
      <p:ext uri="{BB962C8B-B14F-4D97-AF65-F5344CB8AC3E}">
        <p14:creationId xmlns:p14="http://schemas.microsoft.com/office/powerpoint/2010/main" val="88331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E9DA31-52CE-4FAA-AF89-2B341809B490}" type="datetimeFigureOut">
              <a:rPr lang="en-US" smtClean="0"/>
              <a:pPr/>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9DA31-52CE-4FAA-AF89-2B341809B490}" type="datetimeFigureOut">
              <a:rPr lang="en-US" smtClean="0"/>
              <a:pPr/>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9DA31-52CE-4FAA-AF89-2B341809B490}" type="datetimeFigureOut">
              <a:rPr lang="en-US" smtClean="0"/>
              <a:pPr/>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3354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888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9DA31-52CE-4FAA-AF89-2B341809B490}" type="datetimeFigureOut">
              <a:rPr lang="en-US" smtClean="0"/>
              <a:pPr/>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E9DA31-52CE-4FAA-AF89-2B341809B490}" type="datetimeFigureOut">
              <a:rPr lang="en-US" smtClean="0"/>
              <a:pPr/>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E9DA31-52CE-4FAA-AF89-2B341809B490}" type="datetimeFigureOut">
              <a:rPr lang="en-US" smtClean="0"/>
              <a:pPr/>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9DA31-52CE-4FAA-AF89-2B341809B490}" type="datetimeFigureOut">
              <a:rPr lang="en-US" smtClean="0"/>
              <a:pPr/>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E9DA31-52CE-4FAA-AF89-2B341809B490}" type="datetimeFigureOut">
              <a:rPr lang="en-US" smtClean="0"/>
              <a:pPr/>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9DA31-52CE-4FAA-AF89-2B341809B490}" type="datetimeFigureOut">
              <a:rPr lang="en-US" smtClean="0"/>
              <a:pPr/>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9DA31-52CE-4FAA-AF89-2B341809B490}" type="datetimeFigureOut">
              <a:rPr lang="en-US" smtClean="0"/>
              <a:pPr/>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9DA31-52CE-4FAA-AF89-2B341809B490}" type="datetimeFigureOut">
              <a:rPr lang="en-US" smtClean="0"/>
              <a:pPr/>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6C5CE-FD80-42CE-BA12-8ADFEBA68E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9DA31-52CE-4FAA-AF89-2B341809B490}" type="datetimeFigureOut">
              <a:rPr lang="en-US" smtClean="0"/>
              <a:pPr/>
              <a:t>1/26/20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6C5CE-FD80-42CE-BA12-8ADFEBA68E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wmf"/><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emf"/><Relationship Id="rId3"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9.wmf"/><Relationship Id="rId5" Type="http://schemas.openxmlformats.org/officeDocument/2006/relationships/oleObject" Target="../embeddings/oleObject12.bin"/><Relationship Id="rId6" Type="http://schemas.openxmlformats.org/officeDocument/2006/relationships/image" Target="../media/image2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2.wmf"/><Relationship Id="rId5" Type="http://schemas.openxmlformats.org/officeDocument/2006/relationships/oleObject" Target="../embeddings/oleObject14.bin"/><Relationship Id="rId6" Type="http://schemas.openxmlformats.org/officeDocument/2006/relationships/image" Target="../media/image2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image" Target="../media/image3.wmf"/><Relationship Id="rId9" Type="http://schemas.openxmlformats.org/officeDocument/2006/relationships/oleObject" Target="../embeddings/oleObject4.bin"/><Relationship Id="rId10"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8.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jpeg"/><Relationship Id="rId3"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 Id="rId3" Type="http://schemas.openxmlformats.org/officeDocument/2006/relationships/image" Target="../media/image3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oleObject" Target="../embeddings/oleObject6.bin"/><Relationship Id="rId5"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9.wmf"/><Relationship Id="rId5" Type="http://schemas.openxmlformats.org/officeDocument/2006/relationships/oleObject" Target="../embeddings/oleObject8.bin"/><Relationship Id="rId6" Type="http://schemas.openxmlformats.org/officeDocument/2006/relationships/image" Target="../media/image10.wmf"/><Relationship Id="rId7" Type="http://schemas.openxmlformats.org/officeDocument/2006/relationships/oleObject" Target="../embeddings/oleObject9.bin"/><Relationship Id="rId8"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emf"/><Relationship Id="rId3" Type="http://schemas.openxmlformats.org/officeDocument/2006/relationships/image" Target="../media/image1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Image Processing</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Rafiqul</a:t>
            </a:r>
            <a:r>
              <a:rPr lang="en-US" dirty="0" smtClean="0"/>
              <a:t> Islam</a:t>
            </a:r>
          </a:p>
          <a:p>
            <a:r>
              <a:rPr lang="en-US" dirty="0" smtClean="0"/>
              <a:t>Associate Professor</a:t>
            </a:r>
          </a:p>
          <a:p>
            <a:r>
              <a:rPr lang="en-US" dirty="0" smtClean="0"/>
              <a:t>Department of CSE, DUET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 Filtering</a:t>
            </a:r>
            <a:endParaRPr lang="en-US" dirty="0"/>
          </a:p>
        </p:txBody>
      </p:sp>
      <p:pic>
        <p:nvPicPr>
          <p:cNvPr id="4" name="Content Placeholder 3"/>
          <p:cNvPicPr>
            <a:picLocks noGrp="1" noChangeAspect="1"/>
          </p:cNvPicPr>
          <p:nvPr>
            <p:ph idx="1"/>
          </p:nvPr>
        </p:nvPicPr>
        <p:blipFill>
          <a:blip r:embed="rId2"/>
          <a:stretch>
            <a:fillRect/>
          </a:stretch>
        </p:blipFill>
        <p:spPr>
          <a:xfrm>
            <a:off x="1752600" y="2590800"/>
            <a:ext cx="4837771" cy="3620262"/>
          </a:xfrm>
          <a:prstGeom prst="rect">
            <a:avLst/>
          </a:prstGeom>
        </p:spPr>
      </p:pic>
      <p:sp>
        <p:nvSpPr>
          <p:cNvPr id="5" name="TextBox 4"/>
          <p:cNvSpPr txBox="1"/>
          <p:nvPr/>
        </p:nvSpPr>
        <p:spPr>
          <a:xfrm>
            <a:off x="1066800" y="1524000"/>
            <a:ext cx="7391400" cy="1200329"/>
          </a:xfrm>
          <a:prstGeom prst="rect">
            <a:avLst/>
          </a:prstGeom>
          <a:noFill/>
        </p:spPr>
        <p:txBody>
          <a:bodyPr wrap="square" rtlCol="0">
            <a:spAutoFit/>
          </a:bodyPr>
          <a:lstStyle/>
          <a:p>
            <a:r>
              <a:rPr lang="en-US" dirty="0"/>
              <a:t>a = </a:t>
            </a:r>
            <a:r>
              <a:rPr lang="en-US" dirty="0" err="1"/>
              <a:t>imread</a:t>
            </a:r>
            <a:r>
              <a:rPr lang="en-US" dirty="0"/>
              <a:t>('</a:t>
            </a:r>
            <a:r>
              <a:rPr lang="en-US" dirty="0" err="1"/>
              <a:t>cameraman.tif</a:t>
            </a:r>
            <a:r>
              <a:rPr lang="en-US" dirty="0" smtClean="0"/>
              <a:t>');</a:t>
            </a:r>
          </a:p>
          <a:p>
            <a:r>
              <a:rPr lang="pt-BR" dirty="0"/>
              <a:t>h = </a:t>
            </a:r>
            <a:r>
              <a:rPr lang="pt-BR" dirty="0" smtClean="0"/>
              <a:t>[1 1 1;1 1 1;1 1 </a:t>
            </a:r>
            <a:r>
              <a:rPr lang="pt-BR" dirty="0"/>
              <a:t>1</a:t>
            </a:r>
            <a:r>
              <a:rPr lang="pt-BR" dirty="0" smtClean="0"/>
              <a:t>]/9;</a:t>
            </a:r>
          </a:p>
          <a:p>
            <a:r>
              <a:rPr lang="en-US" dirty="0"/>
              <a:t>b = </a:t>
            </a:r>
            <a:r>
              <a:rPr lang="en-US" dirty="0" err="1"/>
              <a:t>imfilter</a:t>
            </a:r>
            <a:r>
              <a:rPr lang="en-US" dirty="0"/>
              <a:t>(</a:t>
            </a:r>
            <a:r>
              <a:rPr lang="en-US" dirty="0" err="1"/>
              <a:t>a,h,'same</a:t>
            </a:r>
            <a:r>
              <a:rPr lang="en-US" dirty="0" smtClean="0"/>
              <a:t>');</a:t>
            </a:r>
          </a:p>
          <a:p>
            <a:r>
              <a:rPr lang="en-US" dirty="0"/>
              <a:t>f</a:t>
            </a:r>
            <a:r>
              <a:rPr lang="en-US" dirty="0" smtClean="0"/>
              <a:t>igure, </a:t>
            </a:r>
            <a:r>
              <a:rPr lang="en-US" dirty="0" err="1" smtClean="0"/>
              <a:t>imagesc</a:t>
            </a:r>
            <a:r>
              <a:rPr lang="en-US" dirty="0"/>
              <a:t>([a b</a:t>
            </a:r>
            <a:r>
              <a:rPr lang="en-US" dirty="0" smtClean="0"/>
              <a:t>]), </a:t>
            </a:r>
            <a:r>
              <a:rPr lang="en-US" dirty="0" err="1" smtClean="0"/>
              <a:t>colormap</a:t>
            </a:r>
            <a:r>
              <a:rPr lang="en-US" dirty="0" smtClean="0"/>
              <a:t>(gray</a:t>
            </a:r>
            <a:r>
              <a:rPr lang="en-US" dirty="0"/>
              <a:t>)</a:t>
            </a:r>
          </a:p>
        </p:txBody>
      </p:sp>
    </p:spTree>
    <p:extLst>
      <p:ext uri="{BB962C8B-B14F-4D97-AF65-F5344CB8AC3E}">
        <p14:creationId xmlns:p14="http://schemas.microsoft.com/office/powerpoint/2010/main" val="658465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4294967295"/>
          </p:nvPr>
        </p:nvSpPr>
        <p:spPr>
          <a:xfrm>
            <a:off x="7042150" y="62436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B2E233C-E69C-4001-8AC2-A2E49C458896}" type="slidenum">
              <a:rPr lang="en-US" altLang="zh-CN"/>
              <a:pPr eaLnBrk="1" hangingPunct="1"/>
              <a:t>11</a:t>
            </a:fld>
            <a:endParaRPr lang="en-US" altLang="zh-CN"/>
          </a:p>
        </p:txBody>
      </p:sp>
      <p:sp>
        <p:nvSpPr>
          <p:cNvPr id="16388" name="Rectangle 2"/>
          <p:cNvSpPr>
            <a:spLocks noGrp="1" noChangeArrowheads="1"/>
          </p:cNvSpPr>
          <p:nvPr>
            <p:ph type="title"/>
          </p:nvPr>
        </p:nvSpPr>
        <p:spPr/>
        <p:txBody>
          <a:bodyPr/>
          <a:lstStyle/>
          <a:p>
            <a:pPr algn="ctr" eaLnBrk="1" hangingPunct="1"/>
            <a:r>
              <a:rPr lang="en-GB" altLang="en-US" sz="4000" dirty="0" smtClean="0"/>
              <a:t>Frequency Domain Processing</a:t>
            </a:r>
            <a:endParaRPr lang="en-US" altLang="en-US" sz="4000" dirty="0" smtClean="0"/>
          </a:p>
        </p:txBody>
      </p:sp>
      <p:sp>
        <p:nvSpPr>
          <p:cNvPr id="16389" name="Rectangle 3"/>
          <p:cNvSpPr>
            <a:spLocks noGrp="1" noChangeArrowheads="1"/>
          </p:cNvSpPr>
          <p:nvPr>
            <p:ph type="body" sz="half" idx="1"/>
          </p:nvPr>
        </p:nvSpPr>
        <p:spPr>
          <a:xfrm>
            <a:off x="755650" y="1773238"/>
            <a:ext cx="7777163" cy="4176712"/>
          </a:xfrm>
        </p:spPr>
        <p:txBody>
          <a:bodyPr/>
          <a:lstStyle/>
          <a:p>
            <a:pPr eaLnBrk="1" hangingPunct="1"/>
            <a:r>
              <a:rPr lang="en-US" altLang="en-US" sz="2800" dirty="0" smtClean="0">
                <a:latin typeface="Verdana" panose="020B0604030504040204" pitchFamily="34" charset="0"/>
              </a:rPr>
              <a:t>The foundation of frequency domain techniques is the convolution theorem</a:t>
            </a:r>
          </a:p>
          <a:p>
            <a:pPr lvl="1" eaLnBrk="1" hangingPunct="1"/>
            <a:endParaRPr lang="en-US" altLang="en-US" sz="2400" dirty="0" smtClean="0">
              <a:latin typeface="Verdana" panose="020B0604030504040204" pitchFamily="34" charset="0"/>
            </a:endParaRPr>
          </a:p>
        </p:txBody>
      </p:sp>
      <p:sp>
        <p:nvSpPr>
          <p:cNvPr id="16390" name="Text Box 4"/>
          <p:cNvSpPr txBox="1">
            <a:spLocks noChangeArrowheads="1"/>
          </p:cNvSpPr>
          <p:nvPr/>
        </p:nvSpPr>
        <p:spPr bwMode="auto">
          <a:xfrm>
            <a:off x="6569075" y="2011363"/>
            <a:ext cx="18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en-GB" altLang="en-US"/>
          </a:p>
        </p:txBody>
      </p:sp>
      <p:graphicFrame>
        <p:nvGraphicFramePr>
          <p:cNvPr id="16386" name="Object 5"/>
          <p:cNvGraphicFramePr>
            <a:graphicFrameLocks noGrp="1" noChangeAspect="1"/>
          </p:cNvGraphicFramePr>
          <p:nvPr>
            <p:ph sz="half" idx="2"/>
            <p:extLst>
              <p:ext uri="{D42A27DB-BD31-4B8C-83A1-F6EECF244321}">
                <p14:modId xmlns:p14="http://schemas.microsoft.com/office/powerpoint/2010/main" val="2142660085"/>
              </p:ext>
            </p:extLst>
          </p:nvPr>
        </p:nvGraphicFramePr>
        <p:xfrm>
          <a:off x="1331913" y="3284538"/>
          <a:ext cx="6592887" cy="688975"/>
        </p:xfrm>
        <a:graphic>
          <a:graphicData uri="http://schemas.openxmlformats.org/presentationml/2006/ole">
            <mc:AlternateContent xmlns:mc="http://schemas.openxmlformats.org/markup-compatibility/2006">
              <mc:Choice xmlns:v="urn:schemas-microsoft-com:vml" Requires="v">
                <p:oleObj spid="_x0000_s1030" name="Equation" r:id="rId3" imgW="2031840" imgH="215640" progId="Equation.3">
                  <p:embed/>
                </p:oleObj>
              </mc:Choice>
              <mc:Fallback>
                <p:oleObj name="Equation" r:id="rId3" imgW="20318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284538"/>
                        <a:ext cx="6592887" cy="688975"/>
                      </a:xfrm>
                      <a:prstGeom prst="rect">
                        <a:avLst/>
                      </a:prstGeom>
                      <a:noFill/>
                      <a:ln>
                        <a:noFill/>
                      </a:ln>
                      <a:effectLst/>
                      <a:extLst/>
                    </p:spPr>
                  </p:pic>
                </p:oleObj>
              </mc:Fallback>
            </mc:AlternateContent>
          </a:graphicData>
        </a:graphic>
      </p:graphicFrame>
      <p:sp>
        <p:nvSpPr>
          <p:cNvPr id="2" name="TextBox 1"/>
          <p:cNvSpPr txBox="1"/>
          <p:nvPr/>
        </p:nvSpPr>
        <p:spPr>
          <a:xfrm>
            <a:off x="1219200" y="4495800"/>
            <a:ext cx="6592888" cy="369332"/>
          </a:xfrm>
          <a:prstGeom prst="rect">
            <a:avLst/>
          </a:prstGeom>
          <a:noFill/>
        </p:spPr>
        <p:txBody>
          <a:bodyPr wrap="square" rtlCol="0">
            <a:spAutoFit/>
          </a:bodyPr>
          <a:lstStyle/>
          <a:p>
            <a:pPr marL="285750" indent="-285750">
              <a:buFont typeface="Arial" charset="0"/>
              <a:buChar char="•"/>
            </a:pPr>
            <a:r>
              <a:rPr lang="en-US" dirty="0" smtClean="0"/>
              <a:t>Reduce Computation cost</a:t>
            </a:r>
            <a:endParaRPr lang="en-US" dirty="0"/>
          </a:p>
        </p:txBody>
      </p:sp>
    </p:spTree>
    <p:extLst>
      <p:ext uri="{BB962C8B-B14F-4D97-AF65-F5344CB8AC3E}">
        <p14:creationId xmlns:p14="http://schemas.microsoft.com/office/powerpoint/2010/main" val="762156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4294967295"/>
          </p:nvPr>
        </p:nvSpPr>
        <p:spPr>
          <a:xfrm>
            <a:off x="7042150" y="62436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16E0B4B-9FD6-46E2-A7D3-8FE62C249159}" type="slidenum">
              <a:rPr lang="en-US" altLang="zh-CN"/>
              <a:pPr eaLnBrk="1" hangingPunct="1"/>
              <a:t>12</a:t>
            </a:fld>
            <a:endParaRPr lang="en-US" altLang="zh-CN"/>
          </a:p>
        </p:txBody>
      </p:sp>
      <p:sp>
        <p:nvSpPr>
          <p:cNvPr id="36867" name="Rectangle 2"/>
          <p:cNvSpPr>
            <a:spLocks noGrp="1" noChangeArrowheads="1"/>
          </p:cNvSpPr>
          <p:nvPr>
            <p:ph type="title"/>
          </p:nvPr>
        </p:nvSpPr>
        <p:spPr/>
        <p:txBody>
          <a:bodyPr/>
          <a:lstStyle/>
          <a:p>
            <a:pPr algn="ctr" eaLnBrk="1" hangingPunct="1"/>
            <a:r>
              <a:rPr lang="en-GB" altLang="en-US" sz="4000" smtClean="0"/>
              <a:t>Frequency Domain Processing</a:t>
            </a:r>
            <a:endParaRPr lang="en-US" altLang="en-US" sz="4000" smtClean="0"/>
          </a:p>
        </p:txBody>
      </p:sp>
      <p:sp>
        <p:nvSpPr>
          <p:cNvPr id="36868" name="Rectangle 3"/>
          <p:cNvSpPr>
            <a:spLocks noGrp="1" noChangeArrowheads="1"/>
          </p:cNvSpPr>
          <p:nvPr>
            <p:ph type="body" sz="half" idx="1"/>
          </p:nvPr>
        </p:nvSpPr>
        <p:spPr>
          <a:xfrm>
            <a:off x="755650" y="1773238"/>
            <a:ext cx="7777163" cy="4176712"/>
          </a:xfrm>
        </p:spPr>
        <p:txBody>
          <a:bodyPr/>
          <a:lstStyle/>
          <a:p>
            <a:pPr eaLnBrk="1" hangingPunct="1"/>
            <a:endParaRPr lang="en-US" altLang="en-US" sz="2800" smtClean="0">
              <a:latin typeface="Verdana" panose="020B0604030504040204" pitchFamily="34" charset="0"/>
            </a:endParaRPr>
          </a:p>
          <a:p>
            <a:pPr lvl="1" eaLnBrk="1" hangingPunct="1"/>
            <a:endParaRPr lang="en-US" altLang="en-US" sz="2400" smtClean="0">
              <a:latin typeface="Verdana" panose="020B0604030504040204" pitchFamily="34" charset="0"/>
            </a:endParaRPr>
          </a:p>
        </p:txBody>
      </p:sp>
      <p:sp>
        <p:nvSpPr>
          <p:cNvPr id="36869" name="Text Box 4"/>
          <p:cNvSpPr txBox="1">
            <a:spLocks noChangeArrowheads="1"/>
          </p:cNvSpPr>
          <p:nvPr/>
        </p:nvSpPr>
        <p:spPr bwMode="auto">
          <a:xfrm>
            <a:off x="6569075" y="2011363"/>
            <a:ext cx="18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en-GB" altLang="en-US"/>
          </a:p>
        </p:txBody>
      </p:sp>
      <p:pic>
        <p:nvPicPr>
          <p:cNvPr id="36870"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b="10636"/>
          <a:stretch/>
        </p:blipFill>
        <p:spPr bwMode="auto">
          <a:xfrm>
            <a:off x="1116013" y="2060575"/>
            <a:ext cx="69850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AutoShape 9"/>
          <p:cNvSpPr>
            <a:spLocks noChangeArrowheads="1"/>
          </p:cNvSpPr>
          <p:nvPr/>
        </p:nvSpPr>
        <p:spPr bwMode="auto">
          <a:xfrm>
            <a:off x="3563938" y="4221163"/>
            <a:ext cx="2303462" cy="719137"/>
          </a:xfrm>
          <a:prstGeom prst="wedgeRectCallout">
            <a:avLst>
              <a:gd name="adj1" fmla="val -4722"/>
              <a:gd name="adj2" fmla="val -201213"/>
            </a:avLst>
          </a:prstGeom>
          <a:solidFill>
            <a:srgbClr val="CCFFFF"/>
          </a:solidFill>
          <a:ln w="9525">
            <a:solidFill>
              <a:schemeClr val="tx1"/>
            </a:solidFill>
            <a:miter lim="800000"/>
            <a:headEnd/>
            <a:tailEnd/>
          </a:ln>
        </p:spPr>
        <p:txBody>
          <a:bodyPr lIns="90000" tIns="46800" rIns="90000" bIns="46800"/>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GB" altLang="en-US"/>
              <a:t>H(u, v) is called the transfer function</a:t>
            </a:r>
          </a:p>
        </p:txBody>
      </p:sp>
    </p:spTree>
    <p:extLst>
      <p:ext uri="{BB962C8B-B14F-4D97-AF65-F5344CB8AC3E}">
        <p14:creationId xmlns:p14="http://schemas.microsoft.com/office/powerpoint/2010/main" val="1970127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domain Filtering</a:t>
            </a:r>
            <a:endParaRPr lang="en-US" dirty="0"/>
          </a:p>
        </p:txBody>
      </p:sp>
      <p:pic>
        <p:nvPicPr>
          <p:cNvPr id="6" name="Content Placeholder 5"/>
          <p:cNvPicPr>
            <a:picLocks noGrp="1" noChangeAspect="1"/>
          </p:cNvPicPr>
          <p:nvPr>
            <p:ph sz="half" idx="1"/>
          </p:nvPr>
        </p:nvPicPr>
        <p:blipFill>
          <a:blip r:embed="rId2"/>
          <a:stretch>
            <a:fillRect/>
          </a:stretch>
        </p:blipFill>
        <p:spPr>
          <a:xfrm>
            <a:off x="457200" y="3226184"/>
            <a:ext cx="4038600" cy="3022216"/>
          </a:xfrm>
          <a:prstGeom prst="rect">
            <a:avLst/>
          </a:prstGeom>
        </p:spPr>
      </p:pic>
      <p:pic>
        <p:nvPicPr>
          <p:cNvPr id="7" name="Content Placeholder 6"/>
          <p:cNvPicPr>
            <a:picLocks noGrp="1" noChangeAspect="1"/>
          </p:cNvPicPr>
          <p:nvPr>
            <p:ph sz="half" idx="2"/>
          </p:nvPr>
        </p:nvPicPr>
        <p:blipFill>
          <a:blip r:embed="rId3"/>
          <a:stretch>
            <a:fillRect/>
          </a:stretch>
        </p:blipFill>
        <p:spPr>
          <a:xfrm>
            <a:off x="4648200" y="3226184"/>
            <a:ext cx="4038600" cy="3022216"/>
          </a:xfrm>
          <a:prstGeom prst="rect">
            <a:avLst/>
          </a:prstGeom>
        </p:spPr>
      </p:pic>
      <p:sp>
        <p:nvSpPr>
          <p:cNvPr id="8" name="TextBox 7"/>
          <p:cNvSpPr txBox="1"/>
          <p:nvPr/>
        </p:nvSpPr>
        <p:spPr>
          <a:xfrm>
            <a:off x="1066800" y="1600200"/>
            <a:ext cx="7391400" cy="1754326"/>
          </a:xfrm>
          <a:prstGeom prst="rect">
            <a:avLst/>
          </a:prstGeom>
          <a:noFill/>
        </p:spPr>
        <p:txBody>
          <a:bodyPr wrap="square" rtlCol="0">
            <a:spAutoFit/>
          </a:bodyPr>
          <a:lstStyle/>
          <a:p>
            <a:r>
              <a:rPr lang="en-US" dirty="0"/>
              <a:t>a = </a:t>
            </a:r>
            <a:r>
              <a:rPr lang="en-US" dirty="0" err="1"/>
              <a:t>imread</a:t>
            </a:r>
            <a:r>
              <a:rPr lang="en-US" dirty="0"/>
              <a:t>('</a:t>
            </a:r>
            <a:r>
              <a:rPr lang="en-US" dirty="0" err="1"/>
              <a:t>cameraman.tif</a:t>
            </a:r>
            <a:r>
              <a:rPr lang="en-US" dirty="0" smtClean="0"/>
              <a:t>'); </a:t>
            </a:r>
            <a:r>
              <a:rPr lang="en-US" dirty="0" err="1" smtClean="0"/>
              <a:t>a_fft</a:t>
            </a:r>
            <a:r>
              <a:rPr lang="en-US" dirty="0" smtClean="0"/>
              <a:t> = fft2(a);</a:t>
            </a:r>
            <a:endParaRPr lang="en-US" dirty="0" smtClean="0"/>
          </a:p>
          <a:p>
            <a:r>
              <a:rPr lang="pt-BR" dirty="0"/>
              <a:t>h = [-1 0 1;-2 0 2;-1 0 1</a:t>
            </a:r>
            <a:r>
              <a:rPr lang="pt-BR" dirty="0" smtClean="0"/>
              <a:t>]; </a:t>
            </a:r>
            <a:r>
              <a:rPr lang="en-US" dirty="0" smtClean="0"/>
              <a:t>[</a:t>
            </a:r>
            <a:r>
              <a:rPr lang="en-US" dirty="0" err="1"/>
              <a:t>m,n</a:t>
            </a:r>
            <a:r>
              <a:rPr lang="en-US" dirty="0"/>
              <a:t>] = size(f);</a:t>
            </a:r>
          </a:p>
          <a:p>
            <a:r>
              <a:rPr lang="da-DK" dirty="0"/>
              <a:t>h(</a:t>
            </a:r>
            <a:r>
              <a:rPr lang="da-DK" dirty="0" err="1"/>
              <a:t>m,n</a:t>
            </a:r>
            <a:r>
              <a:rPr lang="da-DK" dirty="0"/>
              <a:t>)=0;</a:t>
            </a:r>
          </a:p>
          <a:p>
            <a:r>
              <a:rPr lang="de-DE" dirty="0"/>
              <a:t>F = fft2(f</a:t>
            </a:r>
            <a:r>
              <a:rPr lang="de-DE" dirty="0" smtClean="0"/>
              <a:t>); H </a:t>
            </a:r>
            <a:r>
              <a:rPr lang="de-DE" dirty="0"/>
              <a:t>= fft2(h);</a:t>
            </a:r>
          </a:p>
          <a:p>
            <a:r>
              <a:rPr lang="en-US" dirty="0" err="1"/>
              <a:t>F_fH</a:t>
            </a:r>
            <a:r>
              <a:rPr lang="en-US" dirty="0"/>
              <a:t> = H.*</a:t>
            </a:r>
            <a:r>
              <a:rPr lang="en-US" dirty="0" smtClean="0"/>
              <a:t>F; </a:t>
            </a:r>
            <a:r>
              <a:rPr lang="en-US" dirty="0" err="1" smtClean="0"/>
              <a:t>ffi</a:t>
            </a:r>
            <a:r>
              <a:rPr lang="en-US" dirty="0" smtClean="0"/>
              <a:t> </a:t>
            </a:r>
            <a:r>
              <a:rPr lang="en-US" dirty="0"/>
              <a:t>= ifft2(</a:t>
            </a:r>
            <a:r>
              <a:rPr lang="en-US" dirty="0" err="1"/>
              <a:t>F_fH</a:t>
            </a:r>
            <a:r>
              <a:rPr lang="en-US" dirty="0"/>
              <a:t>);</a:t>
            </a:r>
          </a:p>
          <a:p>
            <a:r>
              <a:rPr lang="en-US" dirty="0" smtClean="0"/>
              <a:t>figure(1</a:t>
            </a:r>
            <a:r>
              <a:rPr lang="en-US" dirty="0"/>
              <a:t>), </a:t>
            </a:r>
            <a:r>
              <a:rPr lang="en-US" dirty="0" err="1"/>
              <a:t>imagesc</a:t>
            </a:r>
            <a:r>
              <a:rPr lang="en-US" dirty="0"/>
              <a:t>(abs(</a:t>
            </a:r>
            <a:r>
              <a:rPr lang="en-US" dirty="0" err="1"/>
              <a:t>ffi</a:t>
            </a:r>
            <a:r>
              <a:rPr lang="en-US" dirty="0"/>
              <a:t>));</a:t>
            </a:r>
          </a:p>
        </p:txBody>
      </p:sp>
    </p:spTree>
    <p:extLst>
      <p:ext uri="{BB962C8B-B14F-4D97-AF65-F5344CB8AC3E}">
        <p14:creationId xmlns:p14="http://schemas.microsoft.com/office/powerpoint/2010/main" val="461429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a:t>
            </a:r>
            <a:endParaRPr lang="en-US" dirty="0"/>
          </a:p>
        </p:txBody>
      </p:sp>
      <p:sp>
        <p:nvSpPr>
          <p:cNvPr id="3" name="Content Placeholder 2"/>
          <p:cNvSpPr>
            <a:spLocks noGrp="1"/>
          </p:cNvSpPr>
          <p:nvPr>
            <p:ph idx="1"/>
          </p:nvPr>
        </p:nvSpPr>
        <p:spPr/>
        <p:txBody>
          <a:bodyPr/>
          <a:lstStyle/>
          <a:p>
            <a:r>
              <a:rPr lang="en-US" dirty="0" smtClean="0"/>
              <a:t>Gaussian-</a:t>
            </a:r>
          </a:p>
          <a:p>
            <a:r>
              <a:rPr lang="en-US" dirty="0" smtClean="0"/>
              <a:t>Uniform-</a:t>
            </a:r>
          </a:p>
          <a:p>
            <a:r>
              <a:rPr lang="en-US" dirty="0" smtClean="0"/>
              <a:t>Salt and Pepper-</a:t>
            </a:r>
            <a:endParaRPr lang="en-US" dirty="0"/>
          </a:p>
        </p:txBody>
      </p:sp>
    </p:spTree>
    <p:extLst>
      <p:ext uri="{BB962C8B-B14F-4D97-AF65-F5344CB8AC3E}">
        <p14:creationId xmlns:p14="http://schemas.microsoft.com/office/powerpoint/2010/main" val="2946742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noise</a:t>
            </a:r>
            <a:endParaRPr lang="en-US" dirty="0"/>
          </a:p>
        </p:txBody>
      </p:sp>
      <p:sp>
        <p:nvSpPr>
          <p:cNvPr id="3" name="Content Placeholder 2"/>
          <p:cNvSpPr>
            <a:spLocks noGrp="1"/>
          </p:cNvSpPr>
          <p:nvPr>
            <p:ph idx="1"/>
          </p:nvPr>
        </p:nvSpPr>
        <p:spPr/>
        <p:txBody>
          <a:bodyPr/>
          <a:lstStyle/>
          <a:p>
            <a:r>
              <a:rPr lang="en-US" dirty="0" smtClean="0"/>
              <a:t>Rayleigh Noise</a:t>
            </a:r>
          </a:p>
          <a:p>
            <a:r>
              <a:rPr lang="en-US" dirty="0" smtClean="0"/>
              <a:t>Gamma Noise</a:t>
            </a:r>
          </a:p>
          <a:p>
            <a:r>
              <a:rPr lang="en-US" dirty="0" smtClean="0"/>
              <a:t>Exponential Noise</a:t>
            </a:r>
          </a:p>
          <a:p>
            <a:endParaRPr lang="en-US" dirty="0"/>
          </a:p>
          <a:p>
            <a:endParaRPr lang="en-US" dirty="0"/>
          </a:p>
        </p:txBody>
      </p:sp>
    </p:spTree>
    <p:extLst>
      <p:ext uri="{BB962C8B-B14F-4D97-AF65-F5344CB8AC3E}">
        <p14:creationId xmlns:p14="http://schemas.microsoft.com/office/powerpoint/2010/main" val="205603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a:t>Gaussian noise</a:t>
            </a:r>
          </a:p>
        </p:txBody>
      </p:sp>
      <p:sp>
        <p:nvSpPr>
          <p:cNvPr id="11267" name="Rectangle 3"/>
          <p:cNvSpPr>
            <a:spLocks noGrp="1" noChangeArrowheads="1"/>
          </p:cNvSpPr>
          <p:nvPr>
            <p:ph type="body" idx="1"/>
          </p:nvPr>
        </p:nvSpPr>
        <p:spPr>
          <a:xfrm>
            <a:off x="395288" y="1412875"/>
            <a:ext cx="8421687" cy="4746625"/>
          </a:xfrm>
        </p:spPr>
        <p:txBody>
          <a:bodyPr/>
          <a:lstStyle/>
          <a:p>
            <a:r>
              <a:rPr lang="en-US" altLang="zh-TW" sz="1600" dirty="0" smtClean="0">
                <a:latin typeface="+mj-lt"/>
              </a:rPr>
              <a:t>Noise arise </a:t>
            </a:r>
            <a:r>
              <a:rPr lang="en-US" altLang="zh-TW" sz="1600" dirty="0">
                <a:latin typeface="+mj-lt"/>
              </a:rPr>
              <a:t>during acquisition. The sensor has inherent noise due to the level of illumination and its own temperature, and the electronic circuits connected to the sensor inject their own share of electronic circuit </a:t>
            </a:r>
            <a:r>
              <a:rPr lang="en-US" altLang="zh-TW" sz="1600" dirty="0" smtClean="0">
                <a:latin typeface="+mj-lt"/>
              </a:rPr>
              <a:t>noise.</a:t>
            </a:r>
          </a:p>
          <a:p>
            <a:r>
              <a:rPr lang="en-US" altLang="zh-TW" sz="1600" dirty="0">
                <a:latin typeface="+mj-lt"/>
              </a:rPr>
              <a:t>Electronic circuit noise and sensor noise</a:t>
            </a:r>
          </a:p>
        </p:txBody>
      </p:sp>
      <p:graphicFrame>
        <p:nvGraphicFramePr>
          <p:cNvPr id="11268" name="Object 4"/>
          <p:cNvGraphicFramePr>
            <a:graphicFrameLocks noChangeAspect="1"/>
          </p:cNvGraphicFramePr>
          <p:nvPr/>
        </p:nvGraphicFramePr>
        <p:xfrm>
          <a:off x="1676400" y="3213100"/>
          <a:ext cx="4267200" cy="1173163"/>
        </p:xfrm>
        <a:graphic>
          <a:graphicData uri="http://schemas.openxmlformats.org/presentationml/2006/ole">
            <mc:AlternateContent xmlns:mc="http://schemas.openxmlformats.org/markup-compatibility/2006">
              <mc:Choice xmlns:v="urn:schemas-microsoft-com:vml" Requires="v">
                <p:oleObj spid="_x0000_s144431" name="Equation" r:id="rId3" imgW="1523880" imgH="419040" progId="Equation.3">
                  <p:embed/>
                </p:oleObj>
              </mc:Choice>
              <mc:Fallback>
                <p:oleObj name="Equation" r:id="rId3" imgW="15238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13100"/>
                        <a:ext cx="4267200"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Line 5"/>
          <p:cNvSpPr>
            <a:spLocks noChangeShapeType="1"/>
          </p:cNvSpPr>
          <p:nvPr/>
        </p:nvSpPr>
        <p:spPr bwMode="auto">
          <a:xfrm flipV="1">
            <a:off x="4951413" y="3743325"/>
            <a:ext cx="1587" cy="9144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0" name="Text Box 6"/>
          <p:cNvSpPr txBox="1">
            <a:spLocks noChangeArrowheads="1"/>
          </p:cNvSpPr>
          <p:nvPr/>
        </p:nvSpPr>
        <p:spPr bwMode="auto">
          <a:xfrm>
            <a:off x="4479925" y="46180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mean</a:t>
            </a:r>
          </a:p>
        </p:txBody>
      </p:sp>
      <p:sp>
        <p:nvSpPr>
          <p:cNvPr id="11271" name="Line 7"/>
          <p:cNvSpPr>
            <a:spLocks noChangeShapeType="1"/>
          </p:cNvSpPr>
          <p:nvPr/>
        </p:nvSpPr>
        <p:spPr bwMode="auto">
          <a:xfrm flipH="1" flipV="1">
            <a:off x="5715000" y="3746500"/>
            <a:ext cx="762000" cy="10668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2" name="Text Box 8"/>
          <p:cNvSpPr txBox="1">
            <a:spLocks noChangeArrowheads="1"/>
          </p:cNvSpPr>
          <p:nvPr/>
        </p:nvSpPr>
        <p:spPr bwMode="auto">
          <a:xfrm>
            <a:off x="6232525" y="4694238"/>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variance</a:t>
            </a:r>
          </a:p>
        </p:txBody>
      </p:sp>
      <p:graphicFrame>
        <p:nvGraphicFramePr>
          <p:cNvPr id="11274" name="Object 10"/>
          <p:cNvGraphicFramePr>
            <a:graphicFrameLocks noChangeAspect="1"/>
          </p:cNvGraphicFramePr>
          <p:nvPr/>
        </p:nvGraphicFramePr>
        <p:xfrm>
          <a:off x="2667000" y="5041900"/>
          <a:ext cx="1828800" cy="1092200"/>
        </p:xfrm>
        <a:graphic>
          <a:graphicData uri="http://schemas.openxmlformats.org/presentationml/2006/ole">
            <mc:AlternateContent xmlns:mc="http://schemas.openxmlformats.org/markup-compatibility/2006">
              <mc:Choice xmlns:v="urn:schemas-microsoft-com:vml" Requires="v">
                <p:oleObj spid="_x0000_s144432" name="Equation" r:id="rId5" imgW="787320" imgH="469800" progId="Equation.3">
                  <p:embed/>
                </p:oleObj>
              </mc:Choice>
              <mc:Fallback>
                <p:oleObj name="Equation" r:id="rId5" imgW="78732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041900"/>
                        <a:ext cx="18288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11"/>
          <p:cNvSpPr txBox="1">
            <a:spLocks noChangeArrowheads="1"/>
          </p:cNvSpPr>
          <p:nvPr/>
        </p:nvSpPr>
        <p:spPr bwMode="auto">
          <a:xfrm>
            <a:off x="1447800" y="5270500"/>
            <a:ext cx="101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Note: </a:t>
            </a:r>
          </a:p>
        </p:txBody>
      </p:sp>
      <p:sp>
        <p:nvSpPr>
          <p:cNvPr id="11276" name="Line 12"/>
          <p:cNvSpPr>
            <a:spLocks noChangeShapeType="1"/>
          </p:cNvSpPr>
          <p:nvPr/>
        </p:nvSpPr>
        <p:spPr bwMode="auto">
          <a:xfrm>
            <a:off x="3581400" y="4432300"/>
            <a:ext cx="0" cy="6858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377934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t>Gaussian noise (PDF)</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r="46144" b="67271"/>
          <a:stretch>
            <a:fillRect/>
          </a:stretch>
        </p:blipFill>
        <p:spPr bwMode="auto">
          <a:xfrm>
            <a:off x="457200" y="1906588"/>
            <a:ext cx="5618163" cy="495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4824413" y="2057400"/>
            <a:ext cx="4319587" cy="1006475"/>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000"/>
              <a:t>70% in [(</a:t>
            </a:r>
            <a:r>
              <a:rPr lang="en-US" altLang="zh-TW" sz="3000">
                <a:latin typeface="Symbol" panose="05050102010706020507" pitchFamily="18" charset="2"/>
              </a:rPr>
              <a:t>m-s</a:t>
            </a:r>
            <a:r>
              <a:rPr lang="en-US" altLang="zh-TW" sz="3000"/>
              <a:t>), (</a:t>
            </a:r>
            <a:r>
              <a:rPr lang="en-US" altLang="zh-TW" sz="3000">
                <a:latin typeface="Symbol" panose="05050102010706020507" pitchFamily="18" charset="2"/>
              </a:rPr>
              <a:t>m+s</a:t>
            </a:r>
            <a:r>
              <a:rPr lang="en-US" altLang="zh-TW" sz="3000"/>
              <a:t>)]</a:t>
            </a:r>
          </a:p>
          <a:p>
            <a:r>
              <a:rPr lang="en-US" altLang="zh-TW" sz="3000"/>
              <a:t>95% in [(</a:t>
            </a:r>
            <a:r>
              <a:rPr lang="en-US" altLang="zh-TW" sz="3000">
                <a:latin typeface="Symbol" panose="05050102010706020507" pitchFamily="18" charset="2"/>
              </a:rPr>
              <a:t>m-2s</a:t>
            </a:r>
            <a:r>
              <a:rPr lang="en-US" altLang="zh-TW" sz="3000"/>
              <a:t>), (</a:t>
            </a:r>
            <a:r>
              <a:rPr lang="en-US" altLang="zh-TW" sz="3000">
                <a:latin typeface="Symbol" panose="05050102010706020507" pitchFamily="18" charset="2"/>
              </a:rPr>
              <a:t>m+2s</a:t>
            </a:r>
            <a:r>
              <a:rPr lang="en-US" altLang="zh-TW" sz="3000"/>
              <a:t>)]</a:t>
            </a:r>
          </a:p>
        </p:txBody>
      </p:sp>
    </p:spTree>
    <p:extLst>
      <p:ext uri="{BB962C8B-B14F-4D97-AF65-F5344CB8AC3E}">
        <p14:creationId xmlns:p14="http://schemas.microsoft.com/office/powerpoint/2010/main" val="4022179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a:t>Uniform noise</a:t>
            </a:r>
          </a:p>
        </p:txBody>
      </p:sp>
      <p:graphicFrame>
        <p:nvGraphicFramePr>
          <p:cNvPr id="20484" name="Object 4"/>
          <p:cNvGraphicFramePr>
            <a:graphicFrameLocks noChangeAspect="1"/>
          </p:cNvGraphicFramePr>
          <p:nvPr/>
        </p:nvGraphicFramePr>
        <p:xfrm>
          <a:off x="1338263" y="2498725"/>
          <a:ext cx="4572000" cy="1663700"/>
        </p:xfrm>
        <a:graphic>
          <a:graphicData uri="http://schemas.openxmlformats.org/presentationml/2006/ole">
            <mc:AlternateContent xmlns:mc="http://schemas.openxmlformats.org/markup-compatibility/2006">
              <mc:Choice xmlns:v="urn:schemas-microsoft-com:vml" Requires="v">
                <p:oleObj spid="_x0000_s145455" name="Equation" r:id="rId3" imgW="1676160" imgH="609480" progId="Equation.3">
                  <p:embed/>
                </p:oleObj>
              </mc:Choice>
              <mc:Fallback>
                <p:oleObj name="Equation" r:id="rId3" imgW="167616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263" y="2498725"/>
                        <a:ext cx="45720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2786063" y="4157663"/>
          <a:ext cx="2286000" cy="2151062"/>
        </p:xfrm>
        <a:graphic>
          <a:graphicData uri="http://schemas.openxmlformats.org/presentationml/2006/ole">
            <mc:AlternateContent xmlns:mc="http://schemas.openxmlformats.org/markup-compatibility/2006">
              <mc:Choice xmlns:v="urn:schemas-microsoft-com:vml" Requires="v">
                <p:oleObj spid="_x0000_s145456" name="Equation" r:id="rId5" imgW="863280" imgH="812520" progId="Equation.3">
                  <p:embed/>
                </p:oleObj>
              </mc:Choice>
              <mc:Fallback>
                <p:oleObj name="Equation" r:id="rId5" imgW="86328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63" y="4157663"/>
                        <a:ext cx="2286000" cy="215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6"/>
          <p:cNvSpPr txBox="1">
            <a:spLocks noChangeArrowheads="1"/>
          </p:cNvSpPr>
          <p:nvPr/>
        </p:nvSpPr>
        <p:spPr bwMode="auto">
          <a:xfrm>
            <a:off x="1552575" y="4495800"/>
            <a:ext cx="101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Mean:</a:t>
            </a:r>
          </a:p>
        </p:txBody>
      </p:sp>
      <p:sp>
        <p:nvSpPr>
          <p:cNvPr id="20487" name="Text Box 7"/>
          <p:cNvSpPr txBox="1">
            <a:spLocks noChangeArrowheads="1"/>
          </p:cNvSpPr>
          <p:nvPr/>
        </p:nvSpPr>
        <p:spPr bwMode="auto">
          <a:xfrm>
            <a:off x="1187450" y="5605463"/>
            <a:ext cx="144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t>Variance:</a:t>
            </a:r>
          </a:p>
        </p:txBody>
      </p:sp>
      <p:sp>
        <p:nvSpPr>
          <p:cNvPr id="20488" name="Rectangle 8"/>
          <p:cNvSpPr>
            <a:spLocks noGrp="1" noChangeArrowheads="1"/>
          </p:cNvSpPr>
          <p:nvPr>
            <p:ph type="body" idx="1"/>
          </p:nvPr>
        </p:nvSpPr>
        <p:spPr>
          <a:noFill/>
          <a:ln/>
        </p:spPr>
        <p:txBody>
          <a:bodyPr/>
          <a:lstStyle/>
          <a:p>
            <a:r>
              <a:rPr lang="en-US" altLang="zh-TW" dirty="0"/>
              <a:t>Less practical, used for random number generator</a:t>
            </a:r>
          </a:p>
        </p:txBody>
      </p:sp>
    </p:spTree>
    <p:extLst>
      <p:ext uri="{BB962C8B-B14F-4D97-AF65-F5344CB8AC3E}">
        <p14:creationId xmlns:p14="http://schemas.microsoft.com/office/powerpoint/2010/main" val="61017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a:t>Uniform PDF</a:t>
            </a:r>
          </a:p>
        </p:txBody>
      </p:sp>
      <p:sp>
        <p:nvSpPr>
          <p:cNvPr id="21509" name="Rectangle 5"/>
          <p:cNvSpPr>
            <a:spLocks noChangeArrowheads="1"/>
          </p:cNvSpPr>
          <p:nvPr/>
        </p:nvSpPr>
        <p:spPr bwMode="auto">
          <a:xfrm>
            <a:off x="7315200" y="2133600"/>
            <a:ext cx="685800" cy="2667000"/>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8593" t="67867"/>
          <a:stretch>
            <a:fillRect/>
          </a:stretch>
        </p:blipFill>
        <p:spPr bwMode="auto">
          <a:xfrm>
            <a:off x="2133600" y="1447800"/>
            <a:ext cx="4645841"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35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49231" y="251760"/>
            <a:ext cx="9073318" cy="1107996"/>
          </a:xfrm>
          <a:prstGeom prst="rect">
            <a:avLst/>
          </a:prstGeom>
          <a:noFill/>
          <a:ln w="9525">
            <a:noFill/>
            <a:miter lim="800000"/>
            <a:headEnd/>
            <a:tailEnd/>
          </a:ln>
          <a:effectLst/>
        </p:spPr>
        <p:txBody>
          <a:bodyPr lIns="82945" tIns="41473" rIns="82945" bIns="41473"/>
          <a:lstStyle/>
          <a:p>
            <a:pPr marL="414726" indent="-414726" algn="ctr">
              <a:buClr>
                <a:schemeClr val="bg1"/>
              </a:buClr>
              <a:buSzPct val="125000"/>
              <a:defRPr/>
            </a:pPr>
            <a:r>
              <a:rPr lang="en-US" altLang="zh-TW" sz="3600" dirty="0" smtClean="0">
                <a:cs typeface="Times New Roman" pitchFamily="18" charset="0"/>
              </a:rPr>
              <a:t>Laplacian Filtering</a:t>
            </a:r>
            <a:endParaRPr lang="en-US" altLang="zh-TW" sz="3600" dirty="0">
              <a:cs typeface="Times New Roman" pitchFamily="18" charset="0"/>
            </a:endParaRPr>
          </a:p>
        </p:txBody>
      </p:sp>
      <p:sp>
        <p:nvSpPr>
          <p:cNvPr id="23559" name="Rectangle 5"/>
          <p:cNvSpPr>
            <a:spLocks noGrp="1" noChangeArrowheads="1"/>
          </p:cNvSpPr>
          <p:nvPr>
            <p:ph type="body" sz="half" idx="1"/>
          </p:nvPr>
        </p:nvSpPr>
        <p:spPr bwMode="auto">
          <a:xfrm>
            <a:off x="457200" y="1600200"/>
            <a:ext cx="8235950" cy="452596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altLang="zh-TW" sz="2800" dirty="0" smtClean="0">
                <a:ea typeface="新細明體" pitchFamily="18" charset="-120"/>
              </a:rPr>
              <a:t>Development of the </a:t>
            </a:r>
            <a:r>
              <a:rPr lang="en-US" altLang="zh-TW" sz="2800" dirty="0" err="1" smtClean="0">
                <a:ea typeface="新細明體" pitchFamily="18" charset="-120"/>
              </a:rPr>
              <a:t>Laplacian</a:t>
            </a:r>
            <a:r>
              <a:rPr lang="en-US" altLang="zh-TW" sz="2800" dirty="0" smtClean="0">
                <a:ea typeface="新細明體" pitchFamily="18" charset="-120"/>
              </a:rPr>
              <a:t> method</a:t>
            </a:r>
          </a:p>
          <a:p>
            <a:pPr lvl="1" algn="just"/>
            <a:r>
              <a:rPr lang="en-US" altLang="zh-CN" sz="2400" dirty="0" smtClean="0">
                <a:ea typeface="宋体" pitchFamily="2" charset="-122"/>
              </a:rPr>
              <a:t>The two dimensional </a:t>
            </a:r>
            <a:r>
              <a:rPr lang="en-US" altLang="zh-CN" sz="2400" dirty="0" err="1" smtClean="0">
                <a:ea typeface="宋体" pitchFamily="2" charset="-122"/>
              </a:rPr>
              <a:t>Laplacian</a:t>
            </a:r>
            <a:r>
              <a:rPr lang="en-US" altLang="zh-CN" sz="2400" dirty="0" smtClean="0">
                <a:ea typeface="宋体" pitchFamily="2" charset="-122"/>
              </a:rPr>
              <a:t> operator for continuous functions</a:t>
            </a:r>
            <a:r>
              <a:rPr lang="en-US" altLang="zh-TW" sz="2400" dirty="0" smtClean="0">
                <a:ea typeface="新細明體" pitchFamily="18" charset="-120"/>
              </a:rPr>
              <a:t>:</a:t>
            </a:r>
          </a:p>
          <a:p>
            <a:pPr lvl="1" algn="just"/>
            <a:endParaRPr lang="en-US" altLang="zh-TW" sz="2400" dirty="0" smtClean="0">
              <a:ea typeface="新細明體" pitchFamily="18" charset="-120"/>
            </a:endParaRPr>
          </a:p>
          <a:p>
            <a:pPr lvl="1" algn="just"/>
            <a:r>
              <a:rPr lang="en-US" altLang="zh-TW" sz="2400" dirty="0" smtClean="0">
                <a:ea typeface="新細明體" pitchFamily="18" charset="-120"/>
              </a:rPr>
              <a:t>The </a:t>
            </a:r>
            <a:r>
              <a:rPr lang="en-US" altLang="zh-TW" sz="2400" dirty="0" err="1" smtClean="0">
                <a:ea typeface="新細明體" pitchFamily="18" charset="-120"/>
              </a:rPr>
              <a:t>Laplacian</a:t>
            </a:r>
            <a:r>
              <a:rPr lang="en-US" altLang="zh-TW" sz="2400" dirty="0" smtClean="0">
                <a:ea typeface="新細明體" pitchFamily="18" charset="-120"/>
              </a:rPr>
              <a:t> is a linear operator.</a:t>
            </a:r>
          </a:p>
        </p:txBody>
      </p:sp>
      <p:graphicFrame>
        <p:nvGraphicFramePr>
          <p:cNvPr id="23554" name="Object 6"/>
          <p:cNvGraphicFramePr>
            <a:graphicFrameLocks noGrp="1" noChangeAspect="1"/>
          </p:cNvGraphicFramePr>
          <p:nvPr>
            <p:ph sz="quarter" idx="2"/>
            <p:extLst>
              <p:ext uri="{D42A27DB-BD31-4B8C-83A1-F6EECF244321}">
                <p14:modId xmlns:p14="http://schemas.microsoft.com/office/powerpoint/2010/main" val="3809623007"/>
              </p:ext>
            </p:extLst>
          </p:nvPr>
        </p:nvGraphicFramePr>
        <p:xfrm>
          <a:off x="4419600" y="2579807"/>
          <a:ext cx="2155825" cy="838200"/>
        </p:xfrm>
        <a:graphic>
          <a:graphicData uri="http://schemas.openxmlformats.org/presentationml/2006/ole">
            <mc:AlternateContent xmlns:mc="http://schemas.openxmlformats.org/markup-compatibility/2006">
              <mc:Choice xmlns:v="urn:schemas-microsoft-com:vml" Requires="v">
                <p:oleObj spid="_x0000_s147539" name="方程式" r:id="rId3" imgW="1143000" imgH="444240" progId="Equation.3">
                  <p:embed/>
                </p:oleObj>
              </mc:Choice>
              <mc:Fallback>
                <p:oleObj name="方程式" r:id="rId3" imgW="1143000" imgH="444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79807"/>
                        <a:ext cx="21558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9"/>
          <p:cNvGraphicFramePr>
            <a:graphicFrameLocks noGrp="1" noChangeAspect="1"/>
          </p:cNvGraphicFramePr>
          <p:nvPr>
            <p:ph sz="quarter" idx="3"/>
          </p:nvPr>
        </p:nvGraphicFramePr>
        <p:xfrm>
          <a:off x="1727200" y="3938588"/>
          <a:ext cx="3630613" cy="611187"/>
        </p:xfrm>
        <a:graphic>
          <a:graphicData uri="http://schemas.openxmlformats.org/presentationml/2006/ole">
            <mc:AlternateContent xmlns:mc="http://schemas.openxmlformats.org/markup-compatibility/2006">
              <mc:Choice xmlns:v="urn:schemas-microsoft-com:vml" Requires="v">
                <p:oleObj spid="_x0000_s147540" name="方程式" r:id="rId5" imgW="2489040" imgH="419040" progId="Equation.3">
                  <p:embed/>
                </p:oleObj>
              </mc:Choice>
              <mc:Fallback>
                <p:oleObj name="方程式" r:id="rId5" imgW="2489040" imgH="41904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3938588"/>
                        <a:ext cx="363061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12"/>
          <p:cNvGraphicFramePr>
            <a:graphicFrameLocks noChangeAspect="1"/>
          </p:cNvGraphicFramePr>
          <p:nvPr/>
        </p:nvGraphicFramePr>
        <p:xfrm>
          <a:off x="1744663" y="4679950"/>
          <a:ext cx="3595687" cy="641350"/>
        </p:xfrm>
        <a:graphic>
          <a:graphicData uri="http://schemas.openxmlformats.org/presentationml/2006/ole">
            <mc:AlternateContent xmlns:mc="http://schemas.openxmlformats.org/markup-compatibility/2006">
              <mc:Choice xmlns:v="urn:schemas-microsoft-com:vml" Requires="v">
                <p:oleObj spid="_x0000_s147541" name="方程式" r:id="rId7" imgW="2489040" imgH="444240" progId="Equation.3">
                  <p:embed/>
                </p:oleObj>
              </mc:Choice>
              <mc:Fallback>
                <p:oleObj name="方程式" r:id="rId7" imgW="248904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663" y="4679950"/>
                        <a:ext cx="359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13"/>
          <p:cNvGraphicFramePr>
            <a:graphicFrameLocks noChangeAspect="1"/>
          </p:cNvGraphicFramePr>
          <p:nvPr/>
        </p:nvGraphicFramePr>
        <p:xfrm>
          <a:off x="1252538" y="5497513"/>
          <a:ext cx="7151687" cy="414337"/>
        </p:xfrm>
        <a:graphic>
          <a:graphicData uri="http://schemas.openxmlformats.org/presentationml/2006/ole">
            <mc:AlternateContent xmlns:mc="http://schemas.openxmlformats.org/markup-compatibility/2006">
              <mc:Choice xmlns:v="urn:schemas-microsoft-com:vml" Requires="v">
                <p:oleObj spid="_x0000_s147542" name="方程式" r:id="rId9" imgW="3936960" imgH="228600" progId="Equation.3">
                  <p:embed/>
                </p:oleObj>
              </mc:Choice>
              <mc:Fallback>
                <p:oleObj name="方程式" r:id="rId9" imgW="39369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2538" y="5497513"/>
                        <a:ext cx="715168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0" name="AutoShape 14"/>
          <p:cNvSpPr>
            <a:spLocks noChangeArrowheads="1"/>
          </p:cNvSpPr>
          <p:nvPr/>
        </p:nvSpPr>
        <p:spPr bwMode="auto">
          <a:xfrm>
            <a:off x="765175" y="5621338"/>
            <a:ext cx="419100" cy="165100"/>
          </a:xfrm>
          <a:prstGeom prst="rightArrow">
            <a:avLst>
              <a:gd name="adj1" fmla="val 50000"/>
              <a:gd name="adj2" fmla="val 63462"/>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849662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152400"/>
            <a:ext cx="7793037" cy="1116013"/>
          </a:xfrm>
        </p:spPr>
        <p:txBody>
          <a:bodyPr/>
          <a:lstStyle/>
          <a:p>
            <a:r>
              <a:rPr lang="en-US" altLang="zh-TW" dirty="0"/>
              <a:t>Impulse (salt-and-pepper) </a:t>
            </a:r>
            <a:r>
              <a:rPr lang="en-US" altLang="zh-TW" dirty="0" smtClean="0"/>
              <a:t>Noise</a:t>
            </a:r>
            <a:endParaRPr lang="en-US" altLang="zh-TW" dirty="0"/>
          </a:p>
        </p:txBody>
      </p:sp>
      <p:graphicFrame>
        <p:nvGraphicFramePr>
          <p:cNvPr id="22532" name="Object 4"/>
          <p:cNvGraphicFramePr>
            <a:graphicFrameLocks noChangeAspect="1"/>
          </p:cNvGraphicFramePr>
          <p:nvPr/>
        </p:nvGraphicFramePr>
        <p:xfrm>
          <a:off x="1447800" y="2420938"/>
          <a:ext cx="3352800" cy="1804987"/>
        </p:xfrm>
        <a:graphic>
          <a:graphicData uri="http://schemas.openxmlformats.org/presentationml/2006/ole">
            <mc:AlternateContent xmlns:mc="http://schemas.openxmlformats.org/markup-compatibility/2006">
              <mc:Choice xmlns:v="urn:schemas-microsoft-com:vml" Requires="v">
                <p:oleObj spid="_x0000_s146457" name="Equation" r:id="rId3" imgW="1320480" imgH="711000" progId="Equation.3">
                  <p:embed/>
                </p:oleObj>
              </mc:Choice>
              <mc:Fallback>
                <p:oleObj name="Equation" r:id="rId3" imgW="132048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20938"/>
                        <a:ext cx="3352800" cy="180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1219200" y="4478338"/>
            <a:ext cx="7142163" cy="94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a:t>If either P</a:t>
            </a:r>
            <a:r>
              <a:rPr lang="en-US" altLang="zh-TW" sz="2800" baseline="-25000"/>
              <a:t>a</a:t>
            </a:r>
            <a:r>
              <a:rPr lang="en-US" altLang="zh-TW" sz="2800"/>
              <a:t> or P</a:t>
            </a:r>
            <a:r>
              <a:rPr lang="en-US" altLang="zh-TW" sz="2800" baseline="-25000"/>
              <a:t>b</a:t>
            </a:r>
            <a:r>
              <a:rPr lang="en-US" altLang="zh-TW" sz="2800"/>
              <a:t> is zero, it is called </a:t>
            </a:r>
            <a:r>
              <a:rPr lang="en-US" altLang="zh-TW" sz="2800" i="1">
                <a:solidFill>
                  <a:schemeClr val="hlink"/>
                </a:solidFill>
              </a:rPr>
              <a:t>unipolar.</a:t>
            </a:r>
            <a:endParaRPr lang="en-US" altLang="zh-TW" sz="2800"/>
          </a:p>
          <a:p>
            <a:r>
              <a:rPr lang="en-US" altLang="zh-TW" sz="2800"/>
              <a:t>Otherwise, it is called</a:t>
            </a:r>
            <a:r>
              <a:rPr lang="en-US" altLang="zh-TW" sz="2800">
                <a:solidFill>
                  <a:schemeClr val="hlink"/>
                </a:solidFill>
              </a:rPr>
              <a:t> bipoloar.</a:t>
            </a:r>
          </a:p>
        </p:txBody>
      </p:sp>
      <p:sp>
        <p:nvSpPr>
          <p:cNvPr id="22534" name="Text Box 6"/>
          <p:cNvSpPr txBox="1">
            <a:spLocks noChangeArrowheads="1"/>
          </p:cNvSpPr>
          <p:nvPr/>
        </p:nvSpPr>
        <p:spPr bwMode="auto">
          <a:xfrm>
            <a:off x="1095375" y="5424488"/>
            <a:ext cx="80486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TW" sz="2400"/>
              <a:t>In practical, </a:t>
            </a:r>
            <a:r>
              <a:rPr lang="en-US" altLang="zh-TW" sz="2400">
                <a:solidFill>
                  <a:schemeClr val="hlink"/>
                </a:solidFill>
              </a:rPr>
              <a:t>impulses</a:t>
            </a:r>
            <a:r>
              <a:rPr lang="en-US" altLang="zh-TW" sz="2400"/>
              <a:t> are usually stronger than image</a:t>
            </a:r>
          </a:p>
          <a:p>
            <a:r>
              <a:rPr lang="en-US" altLang="zh-TW" sz="2400"/>
              <a:t> signals. Ex., a=0(black) and b=255(white) in 8-bit image.</a:t>
            </a:r>
          </a:p>
        </p:txBody>
      </p:sp>
      <p:sp>
        <p:nvSpPr>
          <p:cNvPr id="22535" name="Rectangle 7"/>
          <p:cNvSpPr>
            <a:spLocks noGrp="1" noChangeArrowheads="1"/>
          </p:cNvSpPr>
          <p:nvPr>
            <p:ph type="body" idx="1"/>
          </p:nvPr>
        </p:nvSpPr>
        <p:spPr>
          <a:xfrm>
            <a:off x="250825" y="1341438"/>
            <a:ext cx="8650288" cy="4746625"/>
          </a:xfrm>
          <a:noFill/>
          <a:ln/>
        </p:spPr>
        <p:txBody>
          <a:bodyPr/>
          <a:lstStyle/>
          <a:p>
            <a:r>
              <a:rPr lang="en-US" altLang="zh-TW" sz="2800" dirty="0"/>
              <a:t>Quick transients, such as faulty switching during imaging</a:t>
            </a:r>
          </a:p>
        </p:txBody>
      </p:sp>
    </p:spTree>
    <p:extLst>
      <p:ext uri="{BB962C8B-B14F-4D97-AF65-F5344CB8AC3E}">
        <p14:creationId xmlns:p14="http://schemas.microsoft.com/office/powerpoint/2010/main" val="1580770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0938" y="152400"/>
            <a:ext cx="7793037" cy="1116013"/>
          </a:xfrm>
        </p:spPr>
        <p:txBody>
          <a:bodyPr>
            <a:normAutofit fontScale="90000"/>
          </a:bodyPr>
          <a:lstStyle/>
          <a:p>
            <a:r>
              <a:rPr lang="en-US" altLang="zh-TW"/>
              <a:t>Impulse (salt-and-pepper) nosie PDF</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l="48593" t="67867"/>
          <a:stretch>
            <a:fillRect/>
          </a:stretch>
        </p:blipFill>
        <p:spPr bwMode="auto">
          <a:xfrm>
            <a:off x="685800" y="1557338"/>
            <a:ext cx="5486400"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5"/>
          <p:cNvSpPr>
            <a:spLocks noChangeArrowheads="1"/>
          </p:cNvSpPr>
          <p:nvPr/>
        </p:nvSpPr>
        <p:spPr bwMode="auto">
          <a:xfrm>
            <a:off x="381000" y="6096000"/>
            <a:ext cx="838200" cy="762000"/>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8476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r="66545" b="15349"/>
          <a:stretch>
            <a:fillRect/>
          </a:stretch>
        </p:blipFill>
        <p:spPr bwMode="auto">
          <a:xfrm>
            <a:off x="0" y="130792"/>
            <a:ext cx="3059113" cy="64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l="34253" r="33455" b="15819"/>
          <a:stretch>
            <a:fillRect/>
          </a:stretch>
        </p:blipFill>
        <p:spPr bwMode="auto">
          <a:xfrm>
            <a:off x="3059113" y="115888"/>
            <a:ext cx="2952750" cy="64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l="67343" b="15819"/>
          <a:stretch>
            <a:fillRect/>
          </a:stretch>
        </p:blipFill>
        <p:spPr bwMode="auto">
          <a:xfrm>
            <a:off x="6084888" y="115888"/>
            <a:ext cx="2986087" cy="64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4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dissolve">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dissolve">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305800" cy="1477962"/>
          </a:xfrm>
        </p:spPr>
        <p:txBody>
          <a:bodyPr>
            <a:normAutofit/>
          </a:bodyPr>
          <a:lstStyle/>
          <a:p>
            <a:r>
              <a:rPr lang="en-US" dirty="0" smtClean="0"/>
              <a:t>Radon </a:t>
            </a:r>
            <a:r>
              <a:rPr lang="en-US" dirty="0"/>
              <a:t>transform</a:t>
            </a:r>
            <a:endParaRPr lang="cs-CZ" dirty="0"/>
          </a:p>
        </p:txBody>
      </p:sp>
      <p:sp>
        <p:nvSpPr>
          <p:cNvPr id="7171" name="Rectangle 3"/>
          <p:cNvSpPr>
            <a:spLocks noGrp="1" noChangeArrowheads="1"/>
          </p:cNvSpPr>
          <p:nvPr>
            <p:ph type="body" idx="1"/>
          </p:nvPr>
        </p:nvSpPr>
        <p:spPr>
          <a:xfrm>
            <a:off x="457200" y="1981200"/>
            <a:ext cx="8229600" cy="4144963"/>
          </a:xfrm>
        </p:spPr>
        <p:txBody>
          <a:bodyPr>
            <a:normAutofit/>
          </a:bodyPr>
          <a:lstStyle/>
          <a:p>
            <a:r>
              <a:rPr lang="en-US" dirty="0"/>
              <a:t>CT – Computer Tomography</a:t>
            </a:r>
          </a:p>
          <a:p>
            <a:r>
              <a:rPr lang="en-US" dirty="0"/>
              <a:t>MRI – Magnetic Resonance Imaging</a:t>
            </a:r>
          </a:p>
          <a:p>
            <a:r>
              <a:rPr lang="en-US" dirty="0"/>
              <a:t>PET – Positron Emission Tomography</a:t>
            </a:r>
          </a:p>
          <a:p>
            <a:r>
              <a:rPr lang="en-US" dirty="0"/>
              <a:t>SPECT – Single Photon Emission Computer Tomography </a:t>
            </a:r>
            <a:endParaRPr lang="cs-CZ" dirty="0"/>
          </a:p>
        </p:txBody>
      </p:sp>
    </p:spTree>
    <p:extLst>
      <p:ext uri="{BB962C8B-B14F-4D97-AF65-F5344CB8AC3E}">
        <p14:creationId xmlns:p14="http://schemas.microsoft.com/office/powerpoint/2010/main" val="540739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152400"/>
            <a:ext cx="8001000" cy="1676400"/>
          </a:xfrm>
        </p:spPr>
        <p:txBody>
          <a:bodyPr>
            <a:normAutofit/>
          </a:bodyPr>
          <a:lstStyle/>
          <a:p>
            <a:r>
              <a:rPr lang="en-US" sz="1800" dirty="0"/>
              <a:t>Geometry of 2D Radon transform</a:t>
            </a:r>
            <a:endParaRPr lang="cs-CZ" sz="1800" dirty="0"/>
          </a:p>
        </p:txBody>
      </p:sp>
      <p:pic>
        <p:nvPicPr>
          <p:cNvPr id="8196" name="Picture 4" descr="Radon_transform"/>
          <p:cNvPicPr>
            <a:picLocks noChangeAspect="1" noChangeArrowheads="1"/>
          </p:cNvPicPr>
          <p:nvPr/>
        </p:nvPicPr>
        <p:blipFill>
          <a:blip r:embed="rId2"/>
          <a:srcRect/>
          <a:stretch>
            <a:fillRect/>
          </a:stretch>
        </p:blipFill>
        <p:spPr bwMode="auto">
          <a:xfrm>
            <a:off x="4800600" y="2286000"/>
            <a:ext cx="4267200" cy="3786188"/>
          </a:xfrm>
          <a:prstGeom prst="rect">
            <a:avLst/>
          </a:prstGeom>
          <a:noFill/>
        </p:spPr>
      </p:pic>
      <p:sp>
        <p:nvSpPr>
          <p:cNvPr id="8195" name="Rectangle 3"/>
          <p:cNvSpPr>
            <a:spLocks noGrp="1" noChangeArrowheads="1"/>
          </p:cNvSpPr>
          <p:nvPr>
            <p:ph type="body" idx="1"/>
          </p:nvPr>
        </p:nvSpPr>
        <p:spPr>
          <a:xfrm>
            <a:off x="838200" y="2286000"/>
            <a:ext cx="4724400" cy="4038600"/>
          </a:xfrm>
        </p:spPr>
        <p:txBody>
          <a:bodyPr>
            <a:normAutofit/>
          </a:bodyPr>
          <a:lstStyle/>
          <a:p>
            <a:r>
              <a:rPr lang="en-US" sz="3000" dirty="0"/>
              <a:t>Input space coordinates </a:t>
            </a:r>
            <a:r>
              <a:rPr lang="en-US" sz="3000" i="1" dirty="0"/>
              <a:t>x</a:t>
            </a:r>
            <a:r>
              <a:rPr lang="en-US" sz="3000" dirty="0"/>
              <a:t>, </a:t>
            </a:r>
            <a:r>
              <a:rPr lang="en-US" sz="3000" i="1" dirty="0"/>
              <a:t>y</a:t>
            </a:r>
          </a:p>
          <a:p>
            <a:r>
              <a:rPr lang="en-US" sz="3000" dirty="0"/>
              <a:t>Input function f(</a:t>
            </a:r>
            <a:r>
              <a:rPr lang="en-US" sz="3000" i="1" dirty="0"/>
              <a:t>x</a:t>
            </a:r>
            <a:r>
              <a:rPr lang="en-US" sz="3000" dirty="0"/>
              <a:t>, </a:t>
            </a:r>
            <a:r>
              <a:rPr lang="en-US" sz="3000" i="1" dirty="0"/>
              <a:t>y</a:t>
            </a:r>
            <a:r>
              <a:rPr lang="en-US" sz="3000" dirty="0"/>
              <a:t>)</a:t>
            </a:r>
          </a:p>
          <a:p>
            <a:r>
              <a:rPr lang="en-US" sz="3000" dirty="0"/>
              <a:t>Output space coordinates </a:t>
            </a:r>
            <a:r>
              <a:rPr lang="en-US" sz="3000" i="1" dirty="0"/>
              <a:t>a</a:t>
            </a:r>
            <a:r>
              <a:rPr lang="en-US" sz="3000" dirty="0"/>
              <a:t>, </a:t>
            </a:r>
            <a:r>
              <a:rPr lang="en-US" sz="3000" i="1" dirty="0"/>
              <a:t>s</a:t>
            </a:r>
          </a:p>
          <a:p>
            <a:r>
              <a:rPr lang="en-US" sz="3000" dirty="0"/>
              <a:t>Output function  F(</a:t>
            </a:r>
            <a:r>
              <a:rPr lang="en-US" sz="3000" i="1" dirty="0"/>
              <a:t>a</a:t>
            </a:r>
            <a:r>
              <a:rPr lang="en-US" sz="3000" dirty="0"/>
              <a:t>, </a:t>
            </a:r>
            <a:r>
              <a:rPr lang="en-US" sz="3000" i="1" dirty="0"/>
              <a:t>s</a:t>
            </a:r>
            <a:r>
              <a:rPr lang="en-US" sz="3000" dirty="0"/>
              <a:t>)</a:t>
            </a:r>
            <a:endParaRPr lang="cs-CZ" sz="3000" dirty="0"/>
          </a:p>
        </p:txBody>
      </p:sp>
    </p:spTree>
    <p:extLst>
      <p:ext uri="{BB962C8B-B14F-4D97-AF65-F5344CB8AC3E}">
        <p14:creationId xmlns:p14="http://schemas.microsoft.com/office/powerpoint/2010/main" val="285448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Theory of pure RT and IRT </a:t>
            </a:r>
            <a:endParaRPr lang="cs-CZ" dirty="0"/>
          </a:p>
        </p:txBody>
      </p:sp>
      <p:graphicFrame>
        <p:nvGraphicFramePr>
          <p:cNvPr id="9219" name="Object 3"/>
          <p:cNvGraphicFramePr>
            <a:graphicFrameLocks noGrp="1" noChangeAspect="1"/>
          </p:cNvGraphicFramePr>
          <p:nvPr>
            <p:ph idx="1"/>
          </p:nvPr>
        </p:nvGraphicFramePr>
        <p:xfrm>
          <a:off x="609600" y="2439988"/>
          <a:ext cx="8382000" cy="3960812"/>
        </p:xfrm>
        <a:graphic>
          <a:graphicData uri="http://schemas.openxmlformats.org/presentationml/2006/ole">
            <mc:AlternateContent xmlns:mc="http://schemas.openxmlformats.org/markup-compatibility/2006">
              <mc:Choice xmlns:v="urn:schemas-microsoft-com:vml" Requires="v">
                <p:oleObj spid="_x0000_s141348" name="Rovnice" r:id="rId3" imgW="3009600" imgH="1422360" progId="Equation.3">
                  <p:embed/>
                </p:oleObj>
              </mc:Choice>
              <mc:Fallback>
                <p:oleObj name="Rovnice" r:id="rId3" imgW="3009600" imgH="1422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9988"/>
                        <a:ext cx="8382000"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Text Box 5"/>
          <p:cNvSpPr txBox="1">
            <a:spLocks noChangeArrowheads="1"/>
          </p:cNvSpPr>
          <p:nvPr/>
        </p:nvSpPr>
        <p:spPr bwMode="auto">
          <a:xfrm>
            <a:off x="609600" y="1854200"/>
            <a:ext cx="3052763" cy="519113"/>
          </a:xfrm>
          <a:prstGeom prst="rect">
            <a:avLst/>
          </a:prstGeom>
          <a:noFill/>
          <a:ln w="9525">
            <a:noFill/>
            <a:miter lim="800000"/>
            <a:headEnd/>
            <a:tailEnd/>
          </a:ln>
          <a:effectLst/>
        </p:spPr>
        <p:txBody>
          <a:bodyPr wrap="none">
            <a:spAutoFit/>
          </a:bodyPr>
          <a:lstStyle/>
          <a:p>
            <a:r>
              <a:rPr lang="en-US" sz="2800" b="1" dirty="0"/>
              <a:t>Radon transform</a:t>
            </a:r>
            <a:endParaRPr lang="cs-CZ" sz="2800" b="1" dirty="0"/>
          </a:p>
        </p:txBody>
      </p:sp>
      <p:sp>
        <p:nvSpPr>
          <p:cNvPr id="9222" name="Text Box 6"/>
          <p:cNvSpPr txBox="1">
            <a:spLocks noChangeArrowheads="1"/>
          </p:cNvSpPr>
          <p:nvPr/>
        </p:nvSpPr>
        <p:spPr bwMode="auto">
          <a:xfrm>
            <a:off x="609600" y="4510088"/>
            <a:ext cx="4398963" cy="519112"/>
          </a:xfrm>
          <a:prstGeom prst="rect">
            <a:avLst/>
          </a:prstGeom>
          <a:noFill/>
          <a:ln w="9525">
            <a:noFill/>
            <a:miter lim="800000"/>
            <a:headEnd/>
            <a:tailEnd/>
          </a:ln>
          <a:effectLst/>
        </p:spPr>
        <p:txBody>
          <a:bodyPr wrap="none">
            <a:spAutoFit/>
          </a:bodyPr>
          <a:lstStyle/>
          <a:p>
            <a:r>
              <a:rPr lang="en-US" sz="2800" b="1" dirty="0"/>
              <a:t>Inverse Radon transform</a:t>
            </a:r>
            <a:endParaRPr lang="cs-CZ" sz="2800" b="1" dirty="0"/>
          </a:p>
        </p:txBody>
      </p:sp>
    </p:spTree>
    <p:extLst>
      <p:ext uri="{BB962C8B-B14F-4D97-AF65-F5344CB8AC3E}">
        <p14:creationId xmlns:p14="http://schemas.microsoft.com/office/powerpoint/2010/main" val="521119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r"/>
            <a:r>
              <a:rPr lang="en-US" sz="1800" dirty="0" smtClean="0"/>
              <a:t>Radon Transform</a:t>
            </a:r>
          </a:p>
        </p:txBody>
      </p:sp>
      <p:sp>
        <p:nvSpPr>
          <p:cNvPr id="32771" name="Rectangle 3"/>
          <p:cNvSpPr>
            <a:spLocks noGrp="1" noChangeArrowheads="1"/>
          </p:cNvSpPr>
          <p:nvPr>
            <p:ph type="body" idx="1"/>
          </p:nvPr>
        </p:nvSpPr>
        <p:spPr/>
        <p:txBody>
          <a:bodyPr/>
          <a:lstStyle/>
          <a:p>
            <a:r>
              <a:rPr lang="en-US" dirty="0" smtClean="0"/>
              <a:t>Example</a:t>
            </a:r>
          </a:p>
        </p:txBody>
      </p:sp>
      <p:pic>
        <p:nvPicPr>
          <p:cNvPr id="32772" name="Picture 4"/>
          <p:cNvPicPr>
            <a:picLocks noChangeAspect="1" noChangeArrowheads="1"/>
          </p:cNvPicPr>
          <p:nvPr/>
        </p:nvPicPr>
        <p:blipFill>
          <a:blip r:embed="rId2"/>
          <a:srcRect l="14403" t="26970" r="40222" b="46129"/>
          <a:stretch>
            <a:fillRect/>
          </a:stretch>
        </p:blipFill>
        <p:spPr bwMode="auto">
          <a:xfrm>
            <a:off x="1295400" y="3276600"/>
            <a:ext cx="5486400" cy="2438400"/>
          </a:xfrm>
          <a:prstGeom prst="rect">
            <a:avLst/>
          </a:prstGeom>
          <a:noFill/>
          <a:ln w="9525">
            <a:noFill/>
            <a:miter lim="800000"/>
            <a:headEnd/>
            <a:tailEnd/>
          </a:ln>
        </p:spPr>
      </p:pic>
    </p:spTree>
    <p:extLst>
      <p:ext uri="{BB962C8B-B14F-4D97-AF65-F5344CB8AC3E}">
        <p14:creationId xmlns:p14="http://schemas.microsoft.com/office/powerpoint/2010/main" val="4006486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0"/>
            <a:ext cx="9144000" cy="569913"/>
          </a:xfrm>
          <a:noFill/>
        </p:spPr>
        <p:txBody>
          <a:bodyPr/>
          <a:lstStyle/>
          <a:p>
            <a:pPr algn="r">
              <a:defRPr/>
            </a:pPr>
            <a:r>
              <a:rPr lang="en-US" sz="1800" dirty="0" smtClean="0">
                <a:solidFill>
                  <a:schemeClr val="tx1"/>
                </a:solidFill>
              </a:rPr>
              <a:t>Radon Transform in </a:t>
            </a:r>
            <a:r>
              <a:rPr lang="en-US" sz="1800" dirty="0" err="1" smtClean="0">
                <a:solidFill>
                  <a:schemeClr val="tx1"/>
                </a:solidFill>
              </a:rPr>
              <a:t>Matlab</a:t>
            </a:r>
            <a:endParaRPr lang="en-US" sz="1800" dirty="0" smtClean="0">
              <a:solidFill>
                <a:schemeClr val="tx1"/>
              </a:solidFill>
            </a:endParaRPr>
          </a:p>
        </p:txBody>
      </p:sp>
      <p:pic>
        <p:nvPicPr>
          <p:cNvPr id="44035" name="Picture 4"/>
          <p:cNvPicPr>
            <a:picLocks noChangeAspect="1" noChangeArrowheads="1"/>
          </p:cNvPicPr>
          <p:nvPr/>
        </p:nvPicPr>
        <p:blipFill>
          <a:blip r:embed="rId2"/>
          <a:srcRect l="17815" t="18752" r="15002" b="12502"/>
          <a:stretch>
            <a:fillRect/>
          </a:stretch>
        </p:blipFill>
        <p:spPr bwMode="auto">
          <a:xfrm>
            <a:off x="696912" y="844550"/>
            <a:ext cx="7837488" cy="6013450"/>
          </a:xfrm>
          <a:prstGeom prst="rect">
            <a:avLst/>
          </a:prstGeom>
          <a:noFill/>
          <a:ln w="9525">
            <a:noFill/>
            <a:miter lim="800000"/>
            <a:headEnd/>
            <a:tailEnd/>
          </a:ln>
        </p:spPr>
      </p:pic>
      <p:cxnSp>
        <p:nvCxnSpPr>
          <p:cNvPr id="6" name="Straight Arrow Connector 5"/>
          <p:cNvCxnSpPr/>
          <p:nvPr/>
        </p:nvCxnSpPr>
        <p:spPr>
          <a:xfrm flipV="1">
            <a:off x="2054225" y="3943350"/>
            <a:ext cx="3432175" cy="676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73138" y="4418013"/>
            <a:ext cx="1141412" cy="307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39" name="TextBox 7"/>
          <p:cNvSpPr txBox="1">
            <a:spLocks noChangeArrowheads="1"/>
          </p:cNvSpPr>
          <p:nvPr/>
        </p:nvSpPr>
        <p:spPr bwMode="auto">
          <a:xfrm>
            <a:off x="7789863" y="2708275"/>
            <a:ext cx="1354137" cy="460375"/>
          </a:xfrm>
          <a:prstGeom prst="rect">
            <a:avLst/>
          </a:prstGeom>
          <a:noFill/>
          <a:ln w="9525">
            <a:noFill/>
            <a:miter lim="800000"/>
            <a:headEnd/>
            <a:tailEnd/>
          </a:ln>
        </p:spPr>
        <p:txBody>
          <a:bodyPr>
            <a:spAutoFit/>
          </a:bodyPr>
          <a:lstStyle/>
          <a:p>
            <a:r>
              <a:rPr lang="en-US"/>
              <a:t>sinogram</a:t>
            </a:r>
          </a:p>
        </p:txBody>
      </p:sp>
    </p:spTree>
    <p:extLst>
      <p:ext uri="{BB962C8B-B14F-4D97-AF65-F5344CB8AC3E}">
        <p14:creationId xmlns:p14="http://schemas.microsoft.com/office/powerpoint/2010/main" val="3520899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Cosine Transform</a:t>
            </a:r>
            <a:endParaRPr lang="en-US" dirty="0"/>
          </a:p>
        </p:txBody>
      </p:sp>
      <p:sp>
        <p:nvSpPr>
          <p:cNvPr id="3" name="Content Placeholder 2"/>
          <p:cNvSpPr>
            <a:spLocks noGrp="1"/>
          </p:cNvSpPr>
          <p:nvPr>
            <p:ph idx="1"/>
          </p:nvPr>
        </p:nvSpPr>
        <p:spPr/>
        <p:txBody>
          <a:bodyPr>
            <a:normAutofit/>
          </a:bodyPr>
          <a:lstStyle/>
          <a:p>
            <a:pPr algn="just">
              <a:spcBef>
                <a:spcPct val="50000"/>
              </a:spcBef>
              <a:buFontTx/>
              <a:buChar char="•"/>
              <a:defRPr/>
            </a:pPr>
            <a:r>
              <a:rPr lang="en-US" sz="2800" dirty="0" smtClean="0"/>
              <a:t>DCT is similar to the Fast Fourier Transform (FFT), but can approximate lines well with fewer coefficients</a:t>
            </a:r>
          </a:p>
          <a:p>
            <a:pPr algn="just">
              <a:spcBef>
                <a:spcPct val="50000"/>
              </a:spcBef>
              <a:buFontTx/>
              <a:buChar char="•"/>
              <a:defRPr/>
            </a:pPr>
            <a:r>
              <a:rPr lang="en-US" sz="2800" dirty="0" smtClean="0"/>
              <a:t>Used </a:t>
            </a:r>
            <a:r>
              <a:rPr lang="en-US" sz="2800" dirty="0"/>
              <a:t>in JPEG and MPEG</a:t>
            </a:r>
          </a:p>
          <a:p>
            <a:pPr algn="just">
              <a:spcBef>
                <a:spcPct val="50000"/>
              </a:spcBef>
              <a:buFontTx/>
              <a:buChar char="•"/>
              <a:defRPr/>
            </a:pPr>
            <a:r>
              <a:rPr lang="en-US" sz="2800" dirty="0"/>
              <a:t>Another Frequency Transform, with Different Set of Basis Functions</a:t>
            </a:r>
          </a:p>
          <a:p>
            <a:pPr algn="just"/>
            <a:endParaRPr lang="en-US" sz="2800" dirty="0"/>
          </a:p>
        </p:txBody>
      </p:sp>
    </p:spTree>
    <p:extLst>
      <p:ext uri="{BB962C8B-B14F-4D97-AF65-F5344CB8AC3E}">
        <p14:creationId xmlns:p14="http://schemas.microsoft.com/office/powerpoint/2010/main" val="718883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D946E16-6F46-4022-92C7-FF0DD5EBD891}" type="slidenum">
              <a:rPr lang="fa-IR"/>
              <a:pPr/>
              <a:t>29</a:t>
            </a:fld>
            <a:endParaRPr lang="en-US"/>
          </a:p>
        </p:txBody>
      </p:sp>
      <p:sp>
        <p:nvSpPr>
          <p:cNvPr id="55298" name="Rectangle 2"/>
          <p:cNvSpPr>
            <a:spLocks noGrp="1" noChangeArrowheads="1"/>
          </p:cNvSpPr>
          <p:nvPr>
            <p:ph type="title"/>
          </p:nvPr>
        </p:nvSpPr>
        <p:spPr/>
        <p:txBody>
          <a:bodyPr>
            <a:normAutofit/>
          </a:bodyPr>
          <a:lstStyle/>
          <a:p>
            <a:pPr algn="r"/>
            <a:r>
              <a:rPr lang="en-US" sz="1800" dirty="0">
                <a:latin typeface="Times New Roman" pitchFamily="18" charset="0"/>
                <a:cs typeface="Times New Roman" pitchFamily="18" charset="0"/>
              </a:rPr>
              <a:t>Discrete Cosine Transform</a:t>
            </a:r>
          </a:p>
        </p:txBody>
      </p:sp>
      <p:pic>
        <p:nvPicPr>
          <p:cNvPr id="55300" name="Picture 4" descr="scan0007"/>
          <p:cNvPicPr>
            <a:picLocks noGrp="1" noChangeAspect="1" noChangeArrowheads="1"/>
          </p:cNvPicPr>
          <p:nvPr>
            <p:ph sz="half" idx="1"/>
          </p:nvPr>
        </p:nvPicPr>
        <p:blipFill>
          <a:blip r:embed="rId2"/>
          <a:srcRect/>
          <a:stretch>
            <a:fillRect/>
          </a:stretch>
        </p:blipFill>
        <p:spPr>
          <a:xfrm>
            <a:off x="827088" y="1752600"/>
            <a:ext cx="6842125" cy="2676525"/>
          </a:xfrm>
          <a:noFill/>
          <a:ln/>
        </p:spPr>
      </p:pic>
      <p:pic>
        <p:nvPicPr>
          <p:cNvPr id="55302" name="Picture 6" descr="scan0008"/>
          <p:cNvPicPr>
            <a:picLocks noGrp="1" noChangeAspect="1" noChangeArrowheads="1"/>
          </p:cNvPicPr>
          <p:nvPr>
            <p:ph sz="half" idx="2"/>
          </p:nvPr>
        </p:nvPicPr>
        <p:blipFill>
          <a:blip r:embed="rId3"/>
          <a:srcRect/>
          <a:stretch>
            <a:fillRect/>
          </a:stretch>
        </p:blipFill>
        <p:spPr>
          <a:xfrm>
            <a:off x="1371600" y="4495800"/>
            <a:ext cx="4392612" cy="1431925"/>
          </a:xfrm>
          <a:noFill/>
          <a:ln/>
        </p:spPr>
      </p:pic>
    </p:spTree>
    <p:extLst>
      <p:ext uri="{BB962C8B-B14F-4D97-AF65-F5344CB8AC3E}">
        <p14:creationId xmlns:p14="http://schemas.microsoft.com/office/powerpoint/2010/main" val="138647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p:cNvPicPr>
            <a:picLocks noChangeAspect="1" noChangeArrowheads="1"/>
          </p:cNvPicPr>
          <p:nvPr/>
        </p:nvPicPr>
        <p:blipFill rotWithShape="1">
          <a:blip r:embed="rId2"/>
          <a:srcRect r="37029"/>
          <a:stretch/>
        </p:blipFill>
        <p:spPr bwMode="auto">
          <a:xfrm>
            <a:off x="2438400" y="1676400"/>
            <a:ext cx="4724400" cy="4522787"/>
          </a:xfrm>
          <a:prstGeom prst="rect">
            <a:avLst/>
          </a:prstGeom>
          <a:noFill/>
          <a:ln w="9525">
            <a:noFill/>
            <a:miter lim="800000"/>
            <a:headEnd/>
            <a:tailEnd/>
          </a:ln>
        </p:spPr>
      </p:pic>
      <p:sp>
        <p:nvSpPr>
          <p:cNvPr id="4" name="Title 3"/>
          <p:cNvSpPr>
            <a:spLocks noGrp="1"/>
          </p:cNvSpPr>
          <p:nvPr>
            <p:ph type="title"/>
          </p:nvPr>
        </p:nvSpPr>
        <p:spPr/>
        <p:txBody>
          <a:bodyPr>
            <a:normAutofit/>
          </a:bodyPr>
          <a:lstStyle/>
          <a:p>
            <a:pPr marL="414726" indent="-414726">
              <a:defRPr/>
            </a:pPr>
            <a:r>
              <a:rPr lang="en-US" altLang="zh-TW" sz="3400" dirty="0" smtClean="0">
                <a:latin typeface="Times New Roman" pitchFamily="18" charset="0"/>
                <a:cs typeface="Times New Roman" pitchFamily="18" charset="0"/>
              </a:rPr>
              <a:t>Laplacian Filtering</a:t>
            </a:r>
            <a:endParaRPr lang="en-US" sz="3400" dirty="0">
              <a:latin typeface="Times New Roman" pitchFamily="18" charset="0"/>
              <a:cs typeface="Times New Roman" pitchFamily="18" charset="0"/>
            </a:endParaRPr>
          </a:p>
        </p:txBody>
      </p:sp>
    </p:spTree>
    <p:extLst>
      <p:ext uri="{BB962C8B-B14F-4D97-AF65-F5344CB8AC3E}">
        <p14:creationId xmlns:p14="http://schemas.microsoft.com/office/powerpoint/2010/main" val="1101685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1AEE034-998B-4B96-9873-B086D4002F44}" type="slidenum">
              <a:rPr lang="fa-IR"/>
              <a:pPr/>
              <a:t>30</a:t>
            </a:fld>
            <a:endParaRPr lang="en-US"/>
          </a:p>
        </p:txBody>
      </p:sp>
      <p:sp>
        <p:nvSpPr>
          <p:cNvPr id="58370" name="Rectangle 2"/>
          <p:cNvSpPr>
            <a:spLocks noGrp="1" noChangeArrowheads="1"/>
          </p:cNvSpPr>
          <p:nvPr>
            <p:ph type="title"/>
          </p:nvPr>
        </p:nvSpPr>
        <p:spPr/>
        <p:txBody>
          <a:bodyPr>
            <a:normAutofit/>
          </a:bodyPr>
          <a:lstStyle/>
          <a:p>
            <a:pPr algn="r"/>
            <a:r>
              <a:rPr lang="en-US" sz="1800" dirty="0">
                <a:latin typeface="Times New Roman" pitchFamily="18" charset="0"/>
                <a:cs typeface="Times New Roman" pitchFamily="18" charset="0"/>
              </a:rPr>
              <a:t>Discrete Cosine </a:t>
            </a:r>
            <a:r>
              <a:rPr lang="en-US" sz="1800" dirty="0" smtClean="0">
                <a:latin typeface="Times New Roman" pitchFamily="18" charset="0"/>
                <a:cs typeface="Times New Roman" pitchFamily="18" charset="0"/>
              </a:rPr>
              <a:t>Transform</a:t>
            </a:r>
            <a:endParaRPr lang="en-US" sz="1800" dirty="0">
              <a:latin typeface="Times New Roman" pitchFamily="18" charset="0"/>
              <a:cs typeface="Times New Roman" pitchFamily="18" charset="0"/>
            </a:endParaRPr>
          </a:p>
        </p:txBody>
      </p:sp>
      <p:pic>
        <p:nvPicPr>
          <p:cNvPr id="58375" name="Picture 7"/>
          <p:cNvPicPr>
            <a:picLocks noChangeAspect="1" noChangeArrowheads="1"/>
          </p:cNvPicPr>
          <p:nvPr/>
        </p:nvPicPr>
        <p:blipFill>
          <a:blip r:embed="rId2"/>
          <a:srcRect/>
          <a:stretch>
            <a:fillRect/>
          </a:stretch>
        </p:blipFill>
        <p:spPr bwMode="auto">
          <a:xfrm>
            <a:off x="533400" y="1676400"/>
            <a:ext cx="7777162" cy="4151312"/>
          </a:xfrm>
          <a:prstGeom prst="rect">
            <a:avLst/>
          </a:prstGeom>
          <a:noFill/>
          <a:ln w="9525">
            <a:noFill/>
            <a:miter lim="800000"/>
            <a:headEnd/>
            <a:tailEnd/>
          </a:ln>
          <a:effectLst/>
        </p:spPr>
      </p:pic>
      <p:sp>
        <p:nvSpPr>
          <p:cNvPr id="58376" name="Text Box 8"/>
          <p:cNvSpPr txBox="1">
            <a:spLocks noChangeArrowheads="1"/>
          </p:cNvSpPr>
          <p:nvPr/>
        </p:nvSpPr>
        <p:spPr bwMode="auto">
          <a:xfrm>
            <a:off x="395288" y="2133600"/>
            <a:ext cx="2160587" cy="2838450"/>
          </a:xfrm>
          <a:prstGeom prst="rect">
            <a:avLst/>
          </a:prstGeom>
          <a:noFill/>
          <a:ln w="9525">
            <a:noFill/>
            <a:miter lim="800000"/>
            <a:headEnd/>
            <a:tailEnd/>
          </a:ln>
          <a:effectLst/>
        </p:spPr>
        <p:txBody>
          <a:bodyPr>
            <a:spAutoFit/>
          </a:bodyPr>
          <a:lstStyle/>
          <a:p>
            <a:pPr>
              <a:spcBef>
                <a:spcPct val="50000"/>
              </a:spcBef>
            </a:pPr>
            <a:r>
              <a:rPr lang="en-US" dirty="0"/>
              <a:t>Each block consists of 4</a:t>
            </a:r>
            <a:r>
              <a:rPr lang="en-US" dirty="0">
                <a:cs typeface="Times New Roman" pitchFamily="18" charset="0"/>
              </a:rPr>
              <a:t>×4 elements, corresponding to x and y varying from 0 to 3. The highest value is shown in white. Other values are shown in grays, with darker meaning smaller.</a:t>
            </a:r>
          </a:p>
        </p:txBody>
      </p:sp>
    </p:spTree>
    <p:extLst>
      <p:ext uri="{BB962C8B-B14F-4D97-AF65-F5344CB8AC3E}">
        <p14:creationId xmlns:p14="http://schemas.microsoft.com/office/powerpoint/2010/main" val="192030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91CB2E7C-E580-4396-9231-C9ABA4DC2F3A}" type="slidenum">
              <a:rPr lang="fa-IR"/>
              <a:pPr/>
              <a:t>31</a:t>
            </a:fld>
            <a:endParaRPr lang="en-US"/>
          </a:p>
        </p:txBody>
      </p:sp>
      <p:sp>
        <p:nvSpPr>
          <p:cNvPr id="132098" name="Rectangle 2"/>
          <p:cNvSpPr>
            <a:spLocks noGrp="1" noChangeArrowheads="1"/>
          </p:cNvSpPr>
          <p:nvPr>
            <p:ph type="title"/>
          </p:nvPr>
        </p:nvSpPr>
        <p:spPr>
          <a:xfrm>
            <a:off x="1150938" y="404813"/>
            <a:ext cx="7793037" cy="1271587"/>
          </a:xfrm>
          <a:noFill/>
          <a:ln/>
        </p:spPr>
        <p:txBody>
          <a:bodyPr>
            <a:normAutofit/>
          </a:bodyPr>
          <a:lstStyle/>
          <a:p>
            <a:pPr algn="r"/>
            <a:r>
              <a:rPr lang="en-US" sz="1800" dirty="0">
                <a:latin typeface="Times New Roman" pitchFamily="18" charset="0"/>
                <a:cs typeface="Times New Roman" pitchFamily="18" charset="0"/>
              </a:rPr>
              <a:t>Discrete Cosine Transform</a:t>
            </a:r>
          </a:p>
        </p:txBody>
      </p:sp>
      <p:sp>
        <p:nvSpPr>
          <p:cNvPr id="132099" name="Text Box 3"/>
          <p:cNvSpPr txBox="1">
            <a:spLocks noChangeArrowheads="1"/>
          </p:cNvSpPr>
          <p:nvPr/>
        </p:nvSpPr>
        <p:spPr bwMode="auto">
          <a:xfrm>
            <a:off x="879475" y="2133600"/>
            <a:ext cx="1676400" cy="457200"/>
          </a:xfrm>
          <a:prstGeom prst="rect">
            <a:avLst/>
          </a:prstGeom>
          <a:noFill/>
          <a:ln w="9525">
            <a:noFill/>
            <a:miter lim="800000"/>
            <a:headEnd/>
            <a:tailEnd/>
          </a:ln>
          <a:effectLst/>
        </p:spPr>
        <p:txBody>
          <a:bodyPr>
            <a:spAutoFit/>
          </a:bodyPr>
          <a:lstStyle/>
          <a:p>
            <a:r>
              <a:rPr lang="en-US" sz="2400" dirty="0">
                <a:cs typeface="Times New Roman" pitchFamily="18" charset="0"/>
              </a:rPr>
              <a:t>Example</a:t>
            </a:r>
          </a:p>
        </p:txBody>
      </p:sp>
      <p:sp>
        <p:nvSpPr>
          <p:cNvPr id="132100" name="Text Box 4"/>
          <p:cNvSpPr txBox="1">
            <a:spLocks noChangeArrowheads="1"/>
          </p:cNvSpPr>
          <p:nvPr/>
        </p:nvSpPr>
        <p:spPr bwMode="auto">
          <a:xfrm>
            <a:off x="1951038" y="5373688"/>
            <a:ext cx="2952750" cy="366712"/>
          </a:xfrm>
          <a:prstGeom prst="rect">
            <a:avLst/>
          </a:prstGeom>
          <a:noFill/>
          <a:ln w="9525">
            <a:noFill/>
            <a:miter lim="800000"/>
            <a:headEnd/>
            <a:tailEnd/>
          </a:ln>
          <a:effectLst/>
        </p:spPr>
        <p:txBody>
          <a:bodyPr>
            <a:spAutoFit/>
          </a:bodyPr>
          <a:lstStyle/>
          <a:p>
            <a:pPr>
              <a:spcBef>
                <a:spcPct val="50000"/>
              </a:spcBef>
            </a:pPr>
            <a:r>
              <a:rPr lang="en-US">
                <a:cs typeface="Times New Roman" pitchFamily="18" charset="0"/>
              </a:rPr>
              <a:t>Main Image (Gray Level)</a:t>
            </a:r>
          </a:p>
        </p:txBody>
      </p:sp>
      <p:sp>
        <p:nvSpPr>
          <p:cNvPr id="132101" name="Text Box 5"/>
          <p:cNvSpPr txBox="1">
            <a:spLocks noChangeArrowheads="1"/>
          </p:cNvSpPr>
          <p:nvPr/>
        </p:nvSpPr>
        <p:spPr bwMode="auto">
          <a:xfrm>
            <a:off x="5192713" y="5373688"/>
            <a:ext cx="2808287" cy="779462"/>
          </a:xfrm>
          <a:prstGeom prst="rect">
            <a:avLst/>
          </a:prstGeom>
          <a:noFill/>
          <a:ln w="9525">
            <a:noFill/>
            <a:miter lim="800000"/>
            <a:headEnd/>
            <a:tailEnd/>
          </a:ln>
          <a:effectLst/>
        </p:spPr>
        <p:txBody>
          <a:bodyPr>
            <a:spAutoFit/>
          </a:bodyPr>
          <a:lstStyle/>
          <a:p>
            <a:pPr>
              <a:spcBef>
                <a:spcPct val="50000"/>
              </a:spcBef>
            </a:pPr>
            <a:r>
              <a:rPr lang="en-US" dirty="0">
                <a:cs typeface="Times New Roman" pitchFamily="18" charset="0"/>
              </a:rPr>
              <a:t>DCT of Main image</a:t>
            </a:r>
          </a:p>
          <a:p>
            <a:pPr>
              <a:spcBef>
                <a:spcPct val="50000"/>
              </a:spcBef>
            </a:pPr>
            <a:r>
              <a:rPr lang="en-US" dirty="0">
                <a:cs typeface="Times New Roman" pitchFamily="18" charset="0"/>
              </a:rPr>
              <a:t>(Cosine spectrum)</a:t>
            </a:r>
          </a:p>
        </p:txBody>
      </p:sp>
      <p:pic>
        <p:nvPicPr>
          <p:cNvPr id="63489" name="Picture 1"/>
          <p:cNvPicPr>
            <a:picLocks noChangeAspect="1" noChangeArrowheads="1"/>
          </p:cNvPicPr>
          <p:nvPr/>
        </p:nvPicPr>
        <p:blipFill>
          <a:blip r:embed="rId2"/>
          <a:srcRect/>
          <a:stretch>
            <a:fillRect/>
          </a:stretch>
        </p:blipFill>
        <p:spPr bwMode="auto">
          <a:xfrm>
            <a:off x="4267200" y="2590800"/>
            <a:ext cx="4000500" cy="3257550"/>
          </a:xfrm>
          <a:prstGeom prst="rect">
            <a:avLst/>
          </a:prstGeom>
          <a:noFill/>
          <a:ln w="9525">
            <a:noFill/>
            <a:miter lim="800000"/>
            <a:headEnd/>
            <a:tailEnd/>
          </a:ln>
          <a:effectLst/>
        </p:spPr>
      </p:pic>
      <p:pic>
        <p:nvPicPr>
          <p:cNvPr id="63490" name="Picture 2"/>
          <p:cNvPicPr>
            <a:picLocks noChangeAspect="1" noChangeArrowheads="1"/>
          </p:cNvPicPr>
          <p:nvPr/>
        </p:nvPicPr>
        <p:blipFill>
          <a:blip r:embed="rId3"/>
          <a:srcRect/>
          <a:stretch>
            <a:fillRect/>
          </a:stretch>
        </p:blipFill>
        <p:spPr bwMode="auto">
          <a:xfrm>
            <a:off x="1295400" y="2590800"/>
            <a:ext cx="4000500" cy="3257550"/>
          </a:xfrm>
          <a:prstGeom prst="rect">
            <a:avLst/>
          </a:prstGeom>
          <a:noFill/>
          <a:ln w="9525">
            <a:noFill/>
            <a:miter lim="800000"/>
            <a:headEnd/>
            <a:tailEnd/>
          </a:ln>
          <a:effectLst/>
        </p:spPr>
      </p:pic>
    </p:spTree>
    <p:extLst>
      <p:ext uri="{BB962C8B-B14F-4D97-AF65-F5344CB8AC3E}">
        <p14:creationId xmlns:p14="http://schemas.microsoft.com/office/powerpoint/2010/main" val="3112390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1800" dirty="0" smtClean="0"/>
              <a:t>Discrete cosine transform</a:t>
            </a:r>
            <a:endParaRPr lang="en-US" sz="1800" dirty="0"/>
          </a:p>
        </p:txBody>
      </p:sp>
      <p:sp>
        <p:nvSpPr>
          <p:cNvPr id="3" name="Content Placeholder 2"/>
          <p:cNvSpPr>
            <a:spLocks noGrp="1"/>
          </p:cNvSpPr>
          <p:nvPr>
            <p:ph idx="1"/>
          </p:nvPr>
        </p:nvSpPr>
        <p:spPr/>
        <p:txBody>
          <a:bodyPr/>
          <a:lstStyle/>
          <a:p>
            <a:r>
              <a:rPr lang="en-US" dirty="0" err="1" smtClean="0"/>
              <a:t>Matlab</a:t>
            </a:r>
            <a:r>
              <a:rPr lang="en-US" dirty="0" smtClean="0"/>
              <a:t> Code for DCT</a:t>
            </a:r>
          </a:p>
          <a:p>
            <a:pPr lvl="1"/>
            <a:r>
              <a:rPr lang="en-US" dirty="0" smtClean="0"/>
              <a:t>&gt;&gt; a=</a:t>
            </a:r>
            <a:r>
              <a:rPr lang="en-US" dirty="0" err="1" smtClean="0"/>
              <a:t>imread</a:t>
            </a:r>
            <a:r>
              <a:rPr lang="en-US" dirty="0" smtClean="0"/>
              <a:t>('cameraman.tif');</a:t>
            </a:r>
          </a:p>
          <a:p>
            <a:pPr lvl="1"/>
            <a:r>
              <a:rPr lang="en-US" dirty="0" smtClean="0"/>
              <a:t>&gt;&gt; b = dct2(a);</a:t>
            </a:r>
          </a:p>
          <a:p>
            <a:pPr lvl="1"/>
            <a:r>
              <a:rPr lang="en-US" dirty="0" smtClean="0"/>
              <a:t>&gt;&gt; figure(1), </a:t>
            </a:r>
            <a:r>
              <a:rPr lang="en-US" dirty="0" err="1" smtClean="0"/>
              <a:t>imshow</a:t>
            </a:r>
            <a:r>
              <a:rPr lang="en-US" dirty="0" smtClean="0"/>
              <a:t>(a), </a:t>
            </a:r>
            <a:r>
              <a:rPr lang="en-US" dirty="0" err="1" smtClean="0"/>
              <a:t>colormap</a:t>
            </a:r>
            <a:r>
              <a:rPr lang="en-US" dirty="0" smtClean="0"/>
              <a:t>(gray)</a:t>
            </a:r>
          </a:p>
          <a:p>
            <a:pPr lvl="1"/>
            <a:r>
              <a:rPr lang="en-US" dirty="0" smtClean="0"/>
              <a:t>&gt;&gt; figure(2), </a:t>
            </a:r>
            <a:r>
              <a:rPr lang="en-US" dirty="0" err="1" smtClean="0"/>
              <a:t>imshow</a:t>
            </a:r>
            <a:r>
              <a:rPr lang="en-US" dirty="0" smtClean="0"/>
              <a:t>(b), </a:t>
            </a:r>
            <a:r>
              <a:rPr lang="en-US" dirty="0" err="1" smtClean="0"/>
              <a:t>colormap</a:t>
            </a:r>
            <a:r>
              <a:rPr lang="en-US" dirty="0" smtClean="0"/>
              <a:t>(gray)</a:t>
            </a:r>
            <a:endParaRPr lang="en-US" dirty="0"/>
          </a:p>
        </p:txBody>
      </p:sp>
    </p:spTree>
    <p:extLst>
      <p:ext uri="{BB962C8B-B14F-4D97-AF65-F5344CB8AC3E}">
        <p14:creationId xmlns:p14="http://schemas.microsoft.com/office/powerpoint/2010/main" val="3241093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D34E7F-F9ED-438C-8464-289B23D697A6}" type="slidenum">
              <a:rPr lang="fa-IR"/>
              <a:pPr/>
              <a:t>33</a:t>
            </a:fld>
            <a:endParaRPr lang="en-US"/>
          </a:p>
        </p:txBody>
      </p:sp>
      <p:sp>
        <p:nvSpPr>
          <p:cNvPr id="80898" name="Rectangle 2"/>
          <p:cNvSpPr>
            <a:spLocks noGrp="1" noChangeArrowheads="1"/>
          </p:cNvSpPr>
          <p:nvPr>
            <p:ph type="title"/>
          </p:nvPr>
        </p:nvSpPr>
        <p:spPr/>
        <p:txBody>
          <a:bodyPr/>
          <a:lstStyle/>
          <a:p>
            <a:r>
              <a:rPr lang="en-US" sz="3600" dirty="0">
                <a:latin typeface="Times New Roman" pitchFamily="18" charset="0"/>
                <a:cs typeface="Times New Roman" pitchFamily="18" charset="0"/>
              </a:rPr>
              <a:t>Comparison Of Various Transforms</a:t>
            </a:r>
          </a:p>
        </p:txBody>
      </p:sp>
      <p:pic>
        <p:nvPicPr>
          <p:cNvPr id="80900" name="Picture 4"/>
          <p:cNvPicPr>
            <a:picLocks noChangeAspect="1" noChangeArrowheads="1"/>
          </p:cNvPicPr>
          <p:nvPr/>
        </p:nvPicPr>
        <p:blipFill>
          <a:blip r:embed="rId2"/>
          <a:srcRect/>
          <a:stretch>
            <a:fillRect/>
          </a:stretch>
        </p:blipFill>
        <p:spPr bwMode="auto">
          <a:xfrm>
            <a:off x="611188" y="2105025"/>
            <a:ext cx="7993062" cy="4132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233B51-D029-44C7-9D8B-9DB1EE290619}" type="slidenum">
              <a:rPr lang="fa-IR"/>
              <a:pPr/>
              <a:t>34</a:t>
            </a:fld>
            <a:endParaRPr lang="en-US"/>
          </a:p>
        </p:txBody>
      </p:sp>
      <p:sp>
        <p:nvSpPr>
          <p:cNvPr id="81922" name="Rectangle 2"/>
          <p:cNvSpPr>
            <a:spLocks noGrp="1" noChangeArrowheads="1"/>
          </p:cNvSpPr>
          <p:nvPr>
            <p:ph type="title"/>
          </p:nvPr>
        </p:nvSpPr>
        <p:spPr/>
        <p:txBody>
          <a:bodyPr/>
          <a:lstStyle/>
          <a:p>
            <a:r>
              <a:rPr lang="en-US" sz="3600">
                <a:latin typeface="Times New Roman" pitchFamily="18" charset="0"/>
                <a:cs typeface="Times New Roman" pitchFamily="18" charset="0"/>
              </a:rPr>
              <a:t>Comparison Of Various Transforms</a:t>
            </a:r>
          </a:p>
        </p:txBody>
      </p:sp>
      <p:pic>
        <p:nvPicPr>
          <p:cNvPr id="81924" name="Picture 4"/>
          <p:cNvPicPr>
            <a:picLocks noChangeAspect="1" noChangeArrowheads="1"/>
          </p:cNvPicPr>
          <p:nvPr/>
        </p:nvPicPr>
        <p:blipFill>
          <a:blip r:embed="rId2"/>
          <a:srcRect/>
          <a:stretch>
            <a:fillRect/>
          </a:stretch>
        </p:blipFill>
        <p:spPr bwMode="auto">
          <a:xfrm>
            <a:off x="827088" y="1804988"/>
            <a:ext cx="7848600" cy="4503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4" name="Content Placeholder 3"/>
          <p:cNvSpPr>
            <a:spLocks noGrp="1"/>
          </p:cNvSpPr>
          <p:nvPr>
            <p:ph sz="half" idx="1"/>
          </p:nvPr>
        </p:nvSpPr>
        <p:spPr/>
        <p:txBody>
          <a:bodyPr/>
          <a:lstStyle/>
          <a:p>
            <a:r>
              <a:rPr lang="en-US" dirty="0" smtClean="0">
                <a:latin typeface="+mj-lt"/>
              </a:rPr>
              <a:t>Skin Cancer Detection</a:t>
            </a:r>
          </a:p>
          <a:p>
            <a:r>
              <a:rPr lang="en-US" dirty="0" smtClean="0">
                <a:latin typeface="+mj-lt"/>
              </a:rPr>
              <a:t>Blood cell classification</a:t>
            </a:r>
          </a:p>
          <a:p>
            <a:pPr lvl="1"/>
            <a:r>
              <a:rPr lang="en-US" dirty="0" smtClean="0">
                <a:latin typeface="+mj-lt"/>
              </a:rPr>
              <a:t>Tools: </a:t>
            </a:r>
            <a:r>
              <a:rPr lang="en-US" dirty="0" err="1" smtClean="0">
                <a:latin typeface="+mj-lt"/>
              </a:rPr>
              <a:t>Matlab</a:t>
            </a:r>
            <a:r>
              <a:rPr lang="en-US" dirty="0" smtClean="0">
                <a:latin typeface="+mj-lt"/>
              </a:rPr>
              <a:t>/Python</a:t>
            </a:r>
          </a:p>
          <a:p>
            <a:pPr lvl="1"/>
            <a:r>
              <a:rPr lang="en-US" dirty="0" smtClean="0">
                <a:latin typeface="+mj-lt"/>
              </a:rPr>
              <a:t>Algorithm: CNN, DL, etc.</a:t>
            </a:r>
          </a:p>
        </p:txBody>
      </p:sp>
      <p:sp>
        <p:nvSpPr>
          <p:cNvPr id="5" name="Content Placeholder 4"/>
          <p:cNvSpPr>
            <a:spLocks noGrp="1"/>
          </p:cNvSpPr>
          <p:nvPr>
            <p:ph sz="half" idx="2"/>
          </p:nvPr>
        </p:nvSpPr>
        <p:spPr/>
        <p:txBody>
          <a:bodyPr/>
          <a:lstStyle/>
          <a:p>
            <a:r>
              <a:rPr lang="en-US" dirty="0">
                <a:latin typeface="+mj-lt"/>
              </a:rPr>
              <a:t>Image Reconstruction from few </a:t>
            </a:r>
            <a:r>
              <a:rPr lang="en-US" dirty="0" smtClean="0">
                <a:latin typeface="+mj-lt"/>
              </a:rPr>
              <a:t>data</a:t>
            </a:r>
          </a:p>
          <a:p>
            <a:r>
              <a:rPr lang="en-US" dirty="0" smtClean="0">
                <a:latin typeface="+mj-lt"/>
              </a:rPr>
              <a:t>Application: CT, MRI, UI, ECG, etc.</a:t>
            </a:r>
          </a:p>
          <a:p>
            <a:r>
              <a:rPr lang="en-US" dirty="0" smtClean="0">
                <a:latin typeface="+mj-lt"/>
              </a:rPr>
              <a:t>Tools: </a:t>
            </a:r>
            <a:r>
              <a:rPr lang="en-US" dirty="0" err="1" smtClean="0">
                <a:latin typeface="+mj-lt"/>
              </a:rPr>
              <a:t>Matlab</a:t>
            </a:r>
            <a:r>
              <a:rPr lang="en-US" dirty="0" smtClean="0">
                <a:latin typeface="+mj-lt"/>
              </a:rPr>
              <a:t>/C/C++</a:t>
            </a:r>
          </a:p>
          <a:p>
            <a:r>
              <a:rPr lang="en-US" dirty="0" smtClean="0">
                <a:latin typeface="+mj-lt"/>
              </a:rPr>
              <a:t>Theme: Compressed Sensing</a:t>
            </a:r>
            <a:endParaRPr lang="en-US" dirty="0">
              <a:latin typeface="+mj-lt"/>
            </a:endParaRPr>
          </a:p>
          <a:p>
            <a:endParaRPr lang="en-US" dirty="0"/>
          </a:p>
        </p:txBody>
      </p:sp>
    </p:spTree>
    <p:extLst>
      <p:ext uri="{BB962C8B-B14F-4D97-AF65-F5344CB8AC3E}">
        <p14:creationId xmlns:p14="http://schemas.microsoft.com/office/powerpoint/2010/main" val="69046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08889" y="426571"/>
            <a:ext cx="8591357" cy="1107996"/>
          </a:xfrm>
          <a:prstGeom prst="rect">
            <a:avLst/>
          </a:prstGeom>
          <a:noFill/>
          <a:ln w="9525">
            <a:noFill/>
            <a:miter lim="800000"/>
            <a:headEnd/>
            <a:tailEnd/>
          </a:ln>
          <a:effectLst/>
        </p:spPr>
        <p:txBody>
          <a:bodyPr lIns="82945" tIns="41473" rIns="82945" bIns="41473"/>
          <a:lstStyle/>
          <a:p>
            <a:pPr marL="414726" indent="-414726" algn="ctr">
              <a:buClr>
                <a:schemeClr val="bg1"/>
              </a:buClr>
              <a:buSzPct val="125000"/>
              <a:defRPr/>
            </a:pPr>
            <a:r>
              <a:rPr lang="en-US" altLang="zh-TW" sz="3300" dirty="0" smtClean="0">
                <a:cs typeface="Times New Roman" pitchFamily="18" charset="0"/>
              </a:rPr>
              <a:t>Laplacian Filtering</a:t>
            </a:r>
            <a:endParaRPr lang="en-US" altLang="zh-TW" sz="3300" dirty="0">
              <a:cs typeface="Times New Roman" pitchFamily="18" charset="0"/>
            </a:endParaRPr>
          </a:p>
        </p:txBody>
      </p:sp>
      <p:sp>
        <p:nvSpPr>
          <p:cNvPr id="24580" name="Rectangle 5"/>
          <p:cNvSpPr>
            <a:spLocks noGrp="1" noChangeArrowheads="1"/>
          </p:cNvSpPr>
          <p:nvPr>
            <p:ph type="body" sz="half" idx="1"/>
          </p:nvPr>
        </p:nvSpPr>
        <p:spPr bwMode="auto">
          <a:xfrm>
            <a:off x="457200" y="1944688"/>
            <a:ext cx="8399463" cy="41814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400" dirty="0" smtClean="0">
                <a:ea typeface="宋体" pitchFamily="2" charset="-122"/>
              </a:rPr>
              <a:t>To sharpen an image, the Laplacian of the image is </a:t>
            </a:r>
            <a:r>
              <a:rPr lang="en-US" altLang="zh-CN" sz="2400" dirty="0" smtClean="0">
                <a:solidFill>
                  <a:srgbClr val="FF0000"/>
                </a:solidFill>
                <a:ea typeface="宋体" pitchFamily="2" charset="-122"/>
              </a:rPr>
              <a:t>subtracted</a:t>
            </a:r>
            <a:r>
              <a:rPr lang="en-US" altLang="zh-CN" sz="2400" dirty="0" smtClean="0">
                <a:ea typeface="宋体" pitchFamily="2" charset="-122"/>
              </a:rPr>
              <a:t> from the original image. </a:t>
            </a:r>
            <a:endParaRPr lang="en-US" altLang="zh-TW" sz="2400" dirty="0" smtClean="0">
              <a:ea typeface="新細明體" pitchFamily="18" charset="-120"/>
            </a:endParaRPr>
          </a:p>
          <a:p>
            <a:endParaRPr lang="zh-CN" altLang="en-US" sz="2400" dirty="0" smtClean="0">
              <a:ea typeface="宋体" pitchFamily="2" charset="-122"/>
            </a:endParaRPr>
          </a:p>
          <a:p>
            <a:endParaRPr lang="zh-CN" altLang="en-US" sz="2400" dirty="0" smtClean="0">
              <a:ea typeface="宋体" pitchFamily="2" charset="-122"/>
            </a:endParaRPr>
          </a:p>
        </p:txBody>
      </p:sp>
      <p:graphicFrame>
        <p:nvGraphicFramePr>
          <p:cNvPr id="24578" name="Object 6"/>
          <p:cNvGraphicFramePr>
            <a:graphicFrameLocks noGrp="1" noChangeAspect="1"/>
          </p:cNvGraphicFramePr>
          <p:nvPr>
            <p:ph sz="half" idx="2"/>
          </p:nvPr>
        </p:nvGraphicFramePr>
        <p:xfrm>
          <a:off x="1135063" y="2836863"/>
          <a:ext cx="7154862" cy="671512"/>
        </p:xfrm>
        <a:graphic>
          <a:graphicData uri="http://schemas.openxmlformats.org/presentationml/2006/ole">
            <mc:AlternateContent xmlns:mc="http://schemas.openxmlformats.org/markup-compatibility/2006">
              <mc:Choice xmlns:v="urn:schemas-microsoft-com:vml" Requires="v">
                <p:oleObj spid="_x0000_s148503" name="方程式" r:id="rId3" imgW="5143320" imgH="482400" progId="Equation.3">
                  <p:embed/>
                </p:oleObj>
              </mc:Choice>
              <mc:Fallback>
                <p:oleObj name="方程式" r:id="rId3" imgW="5143320" imgH="482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63" y="2836863"/>
                        <a:ext cx="71548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2435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3788" y="373623"/>
            <a:ext cx="9073318" cy="1107996"/>
          </a:xfrm>
          <a:prstGeom prst="rect">
            <a:avLst/>
          </a:prstGeom>
          <a:noFill/>
          <a:ln w="9525">
            <a:noFill/>
            <a:miter lim="800000"/>
            <a:headEnd/>
            <a:tailEnd/>
          </a:ln>
          <a:effectLst/>
        </p:spPr>
        <p:txBody>
          <a:bodyPr lIns="82945" tIns="41473" rIns="82945" bIns="41473"/>
          <a:lstStyle/>
          <a:p>
            <a:pPr marL="414726" indent="-414726" algn="ctr">
              <a:buClr>
                <a:schemeClr val="bg1"/>
              </a:buClr>
              <a:buSzPct val="125000"/>
              <a:defRPr/>
            </a:pPr>
            <a:r>
              <a:rPr lang="en-US" altLang="zh-TW" sz="3300" dirty="0" smtClean="0">
                <a:cs typeface="Times New Roman" pitchFamily="18" charset="0"/>
              </a:rPr>
              <a:t>Laplacian Filtering: </a:t>
            </a:r>
            <a:r>
              <a:rPr lang="en-US" altLang="zh-TW" sz="3300" dirty="0">
                <a:cs typeface="Times New Roman" pitchFamily="18" charset="0"/>
              </a:rPr>
              <a:t>Simplifications</a:t>
            </a:r>
          </a:p>
        </p:txBody>
      </p:sp>
      <p:pic>
        <p:nvPicPr>
          <p:cNvPr id="25604" name="Picture 3"/>
          <p:cNvPicPr>
            <a:picLocks noChangeAspect="1" noChangeArrowheads="1"/>
          </p:cNvPicPr>
          <p:nvPr/>
        </p:nvPicPr>
        <p:blipFill rotWithShape="1">
          <a:blip r:embed="rId3"/>
          <a:srcRect b="12488"/>
          <a:stretch/>
        </p:blipFill>
        <p:spPr bwMode="auto">
          <a:xfrm>
            <a:off x="1641475" y="1558925"/>
            <a:ext cx="5289550" cy="4460875"/>
          </a:xfrm>
          <a:prstGeom prst="rect">
            <a:avLst/>
          </a:prstGeom>
          <a:noFill/>
          <a:ln w="9525">
            <a:noFill/>
            <a:miter lim="800000"/>
            <a:headEnd/>
            <a:tailEnd/>
          </a:ln>
        </p:spPr>
      </p:pic>
      <p:sp>
        <p:nvSpPr>
          <p:cNvPr id="25605" name="Text Box 4"/>
          <p:cNvSpPr txBox="1">
            <a:spLocks noChangeArrowheads="1"/>
          </p:cNvSpPr>
          <p:nvPr/>
        </p:nvSpPr>
        <p:spPr bwMode="auto">
          <a:xfrm>
            <a:off x="1288256" y="2969312"/>
            <a:ext cx="2019207" cy="646331"/>
          </a:xfrm>
          <a:prstGeom prst="rect">
            <a:avLst/>
          </a:prstGeom>
          <a:noFill/>
          <a:ln w="9525">
            <a:noFill/>
            <a:miter lim="800000"/>
            <a:headEnd/>
            <a:tailEnd/>
          </a:ln>
        </p:spPr>
        <p:txBody>
          <a:bodyPr wrap="none">
            <a:spAutoFit/>
          </a:bodyPr>
          <a:lstStyle/>
          <a:p>
            <a:r>
              <a:rPr lang="en-US" altLang="zh-TW" dirty="0">
                <a:ea typeface="新細明體" pitchFamily="18" charset="-120"/>
              </a:rPr>
              <a:t>The</a:t>
            </a:r>
            <a:r>
              <a:rPr lang="en-US" altLang="zh-TW" i="1" dirty="0">
                <a:ea typeface="新細明體" pitchFamily="18" charset="-120"/>
              </a:rPr>
              <a:t> </a:t>
            </a:r>
            <a:r>
              <a:rPr lang="en-US" altLang="zh-TW" i="1" dirty="0" smtClean="0">
                <a:ea typeface="新細明體" pitchFamily="18" charset="-120"/>
              </a:rPr>
              <a:t>filtering </a:t>
            </a:r>
            <a:r>
              <a:rPr lang="en-US" altLang="zh-TW" dirty="0" smtClean="0">
                <a:ea typeface="新細明體" pitchFamily="18" charset="-120"/>
              </a:rPr>
              <a:t>mask</a:t>
            </a:r>
            <a:endParaRPr lang="en-US" altLang="zh-TW" dirty="0">
              <a:ea typeface="新細明體" pitchFamily="18" charset="-120"/>
            </a:endParaRPr>
          </a:p>
          <a:p>
            <a:r>
              <a:rPr lang="en-US" altLang="zh-TW" dirty="0">
                <a:ea typeface="新細明體" pitchFamily="18" charset="-120"/>
              </a:rPr>
              <a:t>Not only</a:t>
            </a:r>
          </a:p>
        </p:txBody>
      </p:sp>
      <p:graphicFrame>
        <p:nvGraphicFramePr>
          <p:cNvPr id="25602" name="Object 5"/>
          <p:cNvGraphicFramePr>
            <a:graphicFrameLocks noChangeAspect="1"/>
          </p:cNvGraphicFramePr>
          <p:nvPr/>
        </p:nvGraphicFramePr>
        <p:xfrm>
          <a:off x="2365375" y="3309938"/>
          <a:ext cx="576263" cy="414337"/>
        </p:xfrm>
        <a:graphic>
          <a:graphicData uri="http://schemas.openxmlformats.org/presentationml/2006/ole">
            <mc:AlternateContent xmlns:mc="http://schemas.openxmlformats.org/markup-compatibility/2006">
              <mc:Choice xmlns:v="urn:schemas-microsoft-com:vml" Requires="v">
                <p:oleObj spid="_x0000_s149524" name="方程式" r:id="rId4" imgW="317160" imgH="228600" progId="Equation.3">
                  <p:embed/>
                </p:oleObj>
              </mc:Choice>
              <mc:Fallback>
                <p:oleObj name="方程式" r:id="rId4" imgW="3171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75" y="3309938"/>
                        <a:ext cx="57626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9532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461035" y="481200"/>
            <a:ext cx="8462573" cy="1107996"/>
          </a:xfrm>
          <a:prstGeom prst="rect">
            <a:avLst/>
          </a:prstGeom>
          <a:noFill/>
          <a:ln w="9525">
            <a:noFill/>
            <a:miter lim="800000"/>
            <a:headEnd/>
            <a:tailEnd/>
          </a:ln>
          <a:effectLst/>
        </p:spPr>
        <p:txBody>
          <a:bodyPr lIns="82945" tIns="41473" rIns="82945" bIns="41473"/>
          <a:lstStyle/>
          <a:p>
            <a:pPr marL="414726" indent="-414726" algn="ctr">
              <a:buClr>
                <a:schemeClr val="bg1"/>
              </a:buClr>
              <a:buSzPct val="125000"/>
              <a:defRPr/>
            </a:pPr>
            <a:r>
              <a:rPr lang="en-US" altLang="zh-TW" sz="3600" dirty="0" smtClean="0">
                <a:cs typeface="Times New Roman" pitchFamily="18" charset="0"/>
              </a:rPr>
              <a:t>Gradient</a:t>
            </a:r>
            <a:endParaRPr lang="en-US" altLang="zh-TW" sz="3600" dirty="0">
              <a:cs typeface="Times New Roman" pitchFamily="18" charset="0"/>
            </a:endParaRPr>
          </a:p>
        </p:txBody>
      </p:sp>
      <p:sp>
        <p:nvSpPr>
          <p:cNvPr id="26630" name="Rectangle 6"/>
          <p:cNvSpPr>
            <a:spLocks noChangeArrowheads="1"/>
          </p:cNvSpPr>
          <p:nvPr/>
        </p:nvSpPr>
        <p:spPr bwMode="auto">
          <a:xfrm>
            <a:off x="457200" y="1600200"/>
            <a:ext cx="8235950" cy="4525963"/>
          </a:xfrm>
          <a:prstGeom prst="rect">
            <a:avLst/>
          </a:prstGeom>
          <a:noFill/>
          <a:ln w="9525">
            <a:noFill/>
            <a:miter lim="800000"/>
            <a:headEnd/>
            <a:tailEnd/>
          </a:ln>
        </p:spPr>
        <p:txBody>
          <a:bodyPr/>
          <a:lstStyle/>
          <a:p>
            <a:pPr marL="342900" indent="-342900">
              <a:spcBef>
                <a:spcPct val="20000"/>
              </a:spcBef>
              <a:buFontTx/>
              <a:buChar char="•"/>
            </a:pPr>
            <a:r>
              <a:rPr lang="en-US" altLang="zh-TW" sz="2800" dirty="0">
                <a:ea typeface="新細明體" pitchFamily="18" charset="-120"/>
              </a:rPr>
              <a:t>Development of the Gradient method</a:t>
            </a:r>
          </a:p>
          <a:p>
            <a:pPr marL="742950" lvl="1" indent="-285750">
              <a:spcBef>
                <a:spcPct val="20000"/>
              </a:spcBef>
              <a:buFontTx/>
              <a:buChar char="–"/>
            </a:pPr>
            <a:r>
              <a:rPr lang="en-US" altLang="zh-CN" dirty="0">
                <a:ea typeface="宋体" pitchFamily="2" charset="-122"/>
              </a:rPr>
              <a:t>The </a:t>
            </a:r>
            <a:r>
              <a:rPr lang="en-US" altLang="zh-TW" dirty="0">
                <a:ea typeface="新細明體" pitchFamily="18" charset="-120"/>
              </a:rPr>
              <a:t>gradient of function </a:t>
            </a:r>
            <a:r>
              <a:rPr lang="en-US" altLang="zh-TW" i="1" dirty="0">
                <a:ea typeface="新細明體" pitchFamily="18" charset="-120"/>
              </a:rPr>
              <a:t>f</a:t>
            </a:r>
            <a:r>
              <a:rPr lang="en-US" altLang="zh-TW" dirty="0">
                <a:ea typeface="新細明體" pitchFamily="18" charset="-120"/>
              </a:rPr>
              <a:t> at coordinates (</a:t>
            </a:r>
            <a:r>
              <a:rPr lang="en-US" altLang="zh-TW" i="1" dirty="0" err="1">
                <a:ea typeface="新細明體" pitchFamily="18" charset="-120"/>
              </a:rPr>
              <a:t>x</a:t>
            </a:r>
            <a:r>
              <a:rPr lang="en-US" altLang="zh-TW" dirty="0" err="1">
                <a:ea typeface="新細明體" pitchFamily="18" charset="-120"/>
              </a:rPr>
              <a:t>,</a:t>
            </a:r>
            <a:r>
              <a:rPr lang="en-US" altLang="zh-TW" i="1" dirty="0" err="1">
                <a:ea typeface="新細明體" pitchFamily="18" charset="-120"/>
              </a:rPr>
              <a:t>y</a:t>
            </a:r>
            <a:r>
              <a:rPr lang="en-US" altLang="zh-TW" dirty="0">
                <a:ea typeface="新細明體" pitchFamily="18" charset="-120"/>
              </a:rPr>
              <a:t>) is defined as the two-dimensional column vector:</a:t>
            </a:r>
          </a:p>
          <a:p>
            <a:pPr marL="742950" lvl="1" indent="-285750">
              <a:spcBef>
                <a:spcPct val="20000"/>
              </a:spcBef>
              <a:buFontTx/>
              <a:buChar char="–"/>
            </a:pPr>
            <a:endParaRPr lang="en-US" altLang="zh-TW" dirty="0">
              <a:ea typeface="新細明體" pitchFamily="18" charset="-120"/>
            </a:endParaRPr>
          </a:p>
          <a:p>
            <a:pPr marL="742950" lvl="1" indent="-285750">
              <a:spcBef>
                <a:spcPct val="20000"/>
              </a:spcBef>
              <a:buFontTx/>
              <a:buChar char="–"/>
            </a:pPr>
            <a:endParaRPr lang="en-US" altLang="zh-TW" dirty="0">
              <a:ea typeface="新細明體" pitchFamily="18" charset="-120"/>
            </a:endParaRPr>
          </a:p>
          <a:p>
            <a:pPr marL="742950" lvl="1" indent="-285750">
              <a:spcBef>
                <a:spcPct val="20000"/>
              </a:spcBef>
              <a:buFontTx/>
              <a:buChar char="–"/>
            </a:pPr>
            <a:endParaRPr lang="en-US" altLang="zh-TW" dirty="0" smtClean="0">
              <a:ea typeface="新細明體" pitchFamily="18" charset="-120"/>
            </a:endParaRPr>
          </a:p>
          <a:p>
            <a:pPr marL="742950" lvl="1" indent="-285750">
              <a:spcBef>
                <a:spcPct val="20000"/>
              </a:spcBef>
              <a:buFontTx/>
              <a:buChar char="–"/>
            </a:pPr>
            <a:endParaRPr lang="en-US" altLang="zh-TW" dirty="0">
              <a:ea typeface="新細明體" pitchFamily="18" charset="-120"/>
            </a:endParaRPr>
          </a:p>
          <a:p>
            <a:pPr marL="742950" lvl="1" indent="-285750">
              <a:spcBef>
                <a:spcPct val="20000"/>
              </a:spcBef>
              <a:buFontTx/>
              <a:buChar char="–"/>
            </a:pPr>
            <a:r>
              <a:rPr lang="en-US" altLang="zh-TW" dirty="0">
                <a:ea typeface="新細明體" pitchFamily="18" charset="-120"/>
              </a:rPr>
              <a:t>The magnitude of this vector is given by</a:t>
            </a:r>
          </a:p>
        </p:txBody>
      </p:sp>
      <p:graphicFrame>
        <p:nvGraphicFramePr>
          <p:cNvPr id="26626" name="Object 7"/>
          <p:cNvGraphicFramePr>
            <a:graphicFrameLocks noChangeAspect="1"/>
          </p:cNvGraphicFramePr>
          <p:nvPr>
            <p:extLst>
              <p:ext uri="{D42A27DB-BD31-4B8C-83A1-F6EECF244321}">
                <p14:modId xmlns:p14="http://schemas.microsoft.com/office/powerpoint/2010/main" val="2579713498"/>
              </p:ext>
            </p:extLst>
          </p:nvPr>
        </p:nvGraphicFramePr>
        <p:xfrm>
          <a:off x="3886200" y="2514600"/>
          <a:ext cx="2155825" cy="1533525"/>
        </p:xfrm>
        <a:graphic>
          <a:graphicData uri="http://schemas.openxmlformats.org/presentationml/2006/ole">
            <mc:AlternateContent xmlns:mc="http://schemas.openxmlformats.org/markup-compatibility/2006">
              <mc:Choice xmlns:v="urn:schemas-microsoft-com:vml" Requires="v">
                <p:oleObj spid="_x0000_s150582" name="方程式" r:id="rId3" imgW="1143000" imgH="812520" progId="Equation.3">
                  <p:embed/>
                </p:oleObj>
              </mc:Choice>
              <mc:Fallback>
                <p:oleObj name="方程式" r:id="rId3" imgW="114300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21558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10"/>
          <p:cNvGraphicFramePr>
            <a:graphicFrameLocks noChangeAspect="1"/>
          </p:cNvGraphicFramePr>
          <p:nvPr>
            <p:extLst>
              <p:ext uri="{D42A27DB-BD31-4B8C-83A1-F6EECF244321}">
                <p14:modId xmlns:p14="http://schemas.microsoft.com/office/powerpoint/2010/main" val="269005201"/>
              </p:ext>
            </p:extLst>
          </p:nvPr>
        </p:nvGraphicFramePr>
        <p:xfrm>
          <a:off x="1643063" y="4375150"/>
          <a:ext cx="5422900" cy="1174750"/>
        </p:xfrm>
        <a:graphic>
          <a:graphicData uri="http://schemas.openxmlformats.org/presentationml/2006/ole">
            <mc:AlternateContent xmlns:mc="http://schemas.openxmlformats.org/markup-compatibility/2006">
              <mc:Choice xmlns:v="urn:schemas-microsoft-com:vml" Requires="v">
                <p:oleObj spid="_x0000_s150583" name="方程式" r:id="rId5" imgW="2984400" imgH="647640" progId="Equation.3">
                  <p:embed/>
                </p:oleObj>
              </mc:Choice>
              <mc:Fallback>
                <p:oleObj name="方程式" r:id="rId5" imgW="2984400" imgH="647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4375150"/>
                        <a:ext cx="54229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12"/>
          <p:cNvGraphicFramePr>
            <a:graphicFrameLocks noChangeAspect="1"/>
          </p:cNvGraphicFramePr>
          <p:nvPr>
            <p:extLst>
              <p:ext uri="{D42A27DB-BD31-4B8C-83A1-F6EECF244321}">
                <p14:modId xmlns:p14="http://schemas.microsoft.com/office/powerpoint/2010/main" val="3212112026"/>
              </p:ext>
            </p:extLst>
          </p:nvPr>
        </p:nvGraphicFramePr>
        <p:xfrm>
          <a:off x="1663535" y="5619750"/>
          <a:ext cx="1730375" cy="506413"/>
        </p:xfrm>
        <a:graphic>
          <a:graphicData uri="http://schemas.openxmlformats.org/presentationml/2006/ole">
            <mc:AlternateContent xmlns:mc="http://schemas.openxmlformats.org/markup-compatibility/2006">
              <mc:Choice xmlns:v="urn:schemas-microsoft-com:vml" Requires="v">
                <p:oleObj spid="_x0000_s150584" name="方程式" r:id="rId7" imgW="952200" imgH="279360" progId="Equation.3">
                  <p:embed/>
                </p:oleObj>
              </mc:Choice>
              <mc:Fallback>
                <p:oleObj name="方程式" r:id="rId7" imgW="95220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3535" y="5619750"/>
                        <a:ext cx="173037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709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62050" y="356068"/>
            <a:ext cx="8462573" cy="1107996"/>
          </a:xfrm>
          <a:prstGeom prst="rect">
            <a:avLst/>
          </a:prstGeom>
          <a:noFill/>
          <a:ln w="9525">
            <a:noFill/>
            <a:miter lim="800000"/>
            <a:headEnd/>
            <a:tailEnd/>
          </a:ln>
          <a:effectLst/>
        </p:spPr>
        <p:txBody>
          <a:bodyPr lIns="82945" tIns="41473" rIns="82945" bIns="41473"/>
          <a:lstStyle/>
          <a:p>
            <a:pPr marL="414726" indent="-414726" algn="ctr">
              <a:buClr>
                <a:schemeClr val="bg1"/>
              </a:buClr>
              <a:buSzPct val="125000"/>
              <a:defRPr/>
            </a:pPr>
            <a:r>
              <a:rPr lang="en-US" altLang="zh-TW" sz="3600" dirty="0" smtClean="0">
                <a:cs typeface="Times New Roman" pitchFamily="18" charset="0"/>
              </a:rPr>
              <a:t>Gradient</a:t>
            </a:r>
            <a:endParaRPr lang="en-US" altLang="zh-TW" sz="3600" dirty="0">
              <a:cs typeface="Times New Roman" pitchFamily="18" charset="0"/>
            </a:endParaRPr>
          </a:p>
        </p:txBody>
      </p:sp>
      <p:pic>
        <p:nvPicPr>
          <p:cNvPr id="59395" name="Picture 3"/>
          <p:cNvPicPr>
            <a:picLocks noChangeAspect="1" noChangeArrowheads="1"/>
          </p:cNvPicPr>
          <p:nvPr/>
        </p:nvPicPr>
        <p:blipFill rotWithShape="1">
          <a:blip r:embed="rId2"/>
          <a:srcRect l="36427" t="37847"/>
          <a:stretch/>
        </p:blipFill>
        <p:spPr bwMode="auto">
          <a:xfrm>
            <a:off x="2117701" y="1980406"/>
            <a:ext cx="3881438" cy="3125788"/>
          </a:xfrm>
          <a:prstGeom prst="rect">
            <a:avLst/>
          </a:prstGeom>
          <a:noFill/>
          <a:ln w="9525">
            <a:noFill/>
            <a:miter lim="800000"/>
            <a:headEnd/>
            <a:tailEnd/>
          </a:ln>
        </p:spPr>
      </p:pic>
      <p:sp>
        <p:nvSpPr>
          <p:cNvPr id="59396" name="Text Box 4"/>
          <p:cNvSpPr txBox="1">
            <a:spLocks noChangeArrowheads="1"/>
          </p:cNvSpPr>
          <p:nvPr/>
        </p:nvSpPr>
        <p:spPr bwMode="auto">
          <a:xfrm>
            <a:off x="5871589" y="2209800"/>
            <a:ext cx="2933700" cy="822325"/>
          </a:xfrm>
          <a:prstGeom prst="rect">
            <a:avLst/>
          </a:prstGeom>
          <a:noFill/>
          <a:ln w="9525">
            <a:noFill/>
            <a:miter lim="800000"/>
            <a:headEnd/>
            <a:tailEnd/>
          </a:ln>
        </p:spPr>
        <p:txBody>
          <a:bodyPr wrap="none">
            <a:spAutoFit/>
          </a:bodyPr>
          <a:lstStyle/>
          <a:p>
            <a:r>
              <a:rPr lang="en-US" altLang="zh-TW" dirty="0">
                <a:ea typeface="新細明體" pitchFamily="18" charset="-120"/>
              </a:rPr>
              <a:t>Roberts cross-gradient</a:t>
            </a:r>
          </a:p>
          <a:p>
            <a:r>
              <a:rPr lang="en-US" altLang="zh-TW" dirty="0">
                <a:ea typeface="新細明體" pitchFamily="18" charset="-120"/>
              </a:rPr>
              <a:t>operators</a:t>
            </a:r>
          </a:p>
        </p:txBody>
      </p:sp>
      <p:sp>
        <p:nvSpPr>
          <p:cNvPr id="59397" name="Text Box 5"/>
          <p:cNvSpPr txBox="1">
            <a:spLocks noChangeArrowheads="1"/>
          </p:cNvSpPr>
          <p:nvPr/>
        </p:nvSpPr>
        <p:spPr bwMode="auto">
          <a:xfrm>
            <a:off x="6084588" y="3790371"/>
            <a:ext cx="1317625" cy="822325"/>
          </a:xfrm>
          <a:prstGeom prst="rect">
            <a:avLst/>
          </a:prstGeom>
          <a:noFill/>
          <a:ln w="9525">
            <a:noFill/>
            <a:miter lim="800000"/>
            <a:headEnd/>
            <a:tailEnd/>
          </a:ln>
        </p:spPr>
        <p:txBody>
          <a:bodyPr wrap="none">
            <a:spAutoFit/>
          </a:bodyPr>
          <a:lstStyle/>
          <a:p>
            <a:r>
              <a:rPr lang="en-US" altLang="zh-TW" dirty="0">
                <a:ea typeface="新細明體" pitchFamily="18" charset="-120"/>
              </a:rPr>
              <a:t>Sobel</a:t>
            </a:r>
          </a:p>
          <a:p>
            <a:r>
              <a:rPr lang="en-US" altLang="zh-TW" dirty="0">
                <a:ea typeface="新細明體" pitchFamily="18" charset="-120"/>
              </a:rPr>
              <a:t>operators</a:t>
            </a:r>
          </a:p>
        </p:txBody>
      </p:sp>
    </p:spTree>
    <p:extLst>
      <p:ext uri="{BB962C8B-B14F-4D97-AF65-F5344CB8AC3E}">
        <p14:creationId xmlns:p14="http://schemas.microsoft.com/office/powerpoint/2010/main" val="1102532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pic>
        <p:nvPicPr>
          <p:cNvPr id="6" name="Content Placeholder 5"/>
          <p:cNvPicPr>
            <a:picLocks noGrp="1" noChangeAspect="1"/>
          </p:cNvPicPr>
          <p:nvPr>
            <p:ph sz="half" idx="1"/>
          </p:nvPr>
        </p:nvPicPr>
        <p:blipFill>
          <a:blip r:embed="rId2"/>
          <a:stretch>
            <a:fillRect/>
          </a:stretch>
        </p:blipFill>
        <p:spPr>
          <a:xfrm>
            <a:off x="457200" y="3226184"/>
            <a:ext cx="4038600" cy="3022216"/>
          </a:xfrm>
          <a:prstGeom prst="rect">
            <a:avLst/>
          </a:prstGeom>
        </p:spPr>
      </p:pic>
      <p:pic>
        <p:nvPicPr>
          <p:cNvPr id="7" name="Content Placeholder 6"/>
          <p:cNvPicPr>
            <a:picLocks noGrp="1" noChangeAspect="1"/>
          </p:cNvPicPr>
          <p:nvPr>
            <p:ph sz="half" idx="2"/>
          </p:nvPr>
        </p:nvPicPr>
        <p:blipFill>
          <a:blip r:embed="rId3"/>
          <a:stretch>
            <a:fillRect/>
          </a:stretch>
        </p:blipFill>
        <p:spPr>
          <a:xfrm>
            <a:off x="4648200" y="3226184"/>
            <a:ext cx="4038600" cy="3022216"/>
          </a:xfrm>
          <a:prstGeom prst="rect">
            <a:avLst/>
          </a:prstGeom>
        </p:spPr>
      </p:pic>
      <p:sp>
        <p:nvSpPr>
          <p:cNvPr id="8" name="TextBox 7"/>
          <p:cNvSpPr txBox="1"/>
          <p:nvPr/>
        </p:nvSpPr>
        <p:spPr>
          <a:xfrm>
            <a:off x="990600" y="1752600"/>
            <a:ext cx="7391400" cy="1200329"/>
          </a:xfrm>
          <a:prstGeom prst="rect">
            <a:avLst/>
          </a:prstGeom>
          <a:noFill/>
        </p:spPr>
        <p:txBody>
          <a:bodyPr wrap="square" rtlCol="0">
            <a:spAutoFit/>
          </a:bodyPr>
          <a:lstStyle/>
          <a:p>
            <a:r>
              <a:rPr lang="en-US" dirty="0"/>
              <a:t>a = </a:t>
            </a:r>
            <a:r>
              <a:rPr lang="en-US" dirty="0" err="1"/>
              <a:t>imread</a:t>
            </a:r>
            <a:r>
              <a:rPr lang="en-US" dirty="0"/>
              <a:t>('</a:t>
            </a:r>
            <a:r>
              <a:rPr lang="en-US" dirty="0" err="1"/>
              <a:t>cameraman.tif</a:t>
            </a:r>
            <a:r>
              <a:rPr lang="en-US" dirty="0" smtClean="0"/>
              <a:t>');</a:t>
            </a:r>
          </a:p>
          <a:p>
            <a:r>
              <a:rPr lang="pt-BR" dirty="0"/>
              <a:t>h = [-1 0 1;-2 0 2;-1 0 1</a:t>
            </a:r>
            <a:r>
              <a:rPr lang="pt-BR" dirty="0" smtClean="0"/>
              <a:t>];</a:t>
            </a:r>
          </a:p>
          <a:p>
            <a:r>
              <a:rPr lang="en-US" dirty="0"/>
              <a:t>b = </a:t>
            </a:r>
            <a:r>
              <a:rPr lang="en-US" dirty="0" err="1"/>
              <a:t>imfilter</a:t>
            </a:r>
            <a:r>
              <a:rPr lang="en-US" dirty="0"/>
              <a:t>(</a:t>
            </a:r>
            <a:r>
              <a:rPr lang="en-US" dirty="0" err="1"/>
              <a:t>a,h,'same</a:t>
            </a:r>
            <a:r>
              <a:rPr lang="en-US" dirty="0" smtClean="0"/>
              <a:t>');</a:t>
            </a:r>
          </a:p>
          <a:p>
            <a:r>
              <a:rPr lang="en-US" dirty="0"/>
              <a:t>f</a:t>
            </a:r>
            <a:r>
              <a:rPr lang="en-US" dirty="0" smtClean="0"/>
              <a:t>igure, </a:t>
            </a:r>
            <a:r>
              <a:rPr lang="en-US" dirty="0" err="1" smtClean="0"/>
              <a:t>imagesc</a:t>
            </a:r>
            <a:r>
              <a:rPr lang="en-US" dirty="0"/>
              <a:t>([a b</a:t>
            </a:r>
            <a:r>
              <a:rPr lang="en-US" dirty="0" smtClean="0"/>
              <a:t>]), </a:t>
            </a:r>
            <a:r>
              <a:rPr lang="en-US" dirty="0" err="1" smtClean="0"/>
              <a:t>colormap</a:t>
            </a:r>
            <a:r>
              <a:rPr lang="en-US" dirty="0" smtClean="0"/>
              <a:t>(gray</a:t>
            </a:r>
            <a:r>
              <a:rPr lang="en-US" dirty="0"/>
              <a:t>)</a:t>
            </a:r>
          </a:p>
        </p:txBody>
      </p:sp>
    </p:spTree>
    <p:extLst>
      <p:ext uri="{BB962C8B-B14F-4D97-AF65-F5344CB8AC3E}">
        <p14:creationId xmlns:p14="http://schemas.microsoft.com/office/powerpoint/2010/main" val="275267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ltLang="zh-TW" sz="4000" dirty="0" smtClean="0">
                <a:latin typeface="Times New Roman" pitchFamily="18" charset="0"/>
                <a:cs typeface="Times New Roman" pitchFamily="18" charset="0"/>
              </a:rPr>
              <a:t>Smoothing Filtering</a:t>
            </a:r>
            <a:endParaRPr lang="en-US" sz="4000" dirty="0">
              <a:latin typeface="Times New Roman" pitchFamily="18" charset="0"/>
              <a:cs typeface="Times New Roman" pitchFamily="18" charset="0"/>
            </a:endParaRPr>
          </a:p>
        </p:txBody>
      </p:sp>
      <p:sp>
        <p:nvSpPr>
          <p:cNvPr id="52227" name="Rectangle 6"/>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latin typeface="Times New Roman" pitchFamily="18" charset="0"/>
                <a:ea typeface="新細明體" pitchFamily="18" charset="-120"/>
                <a:cs typeface="Times New Roman" pitchFamily="18" charset="0"/>
              </a:rPr>
              <a:t>Smoothing</a:t>
            </a:r>
          </a:p>
          <a:p>
            <a:pPr lvl="1"/>
            <a:r>
              <a:rPr lang="en-US" altLang="zh-TW" dirty="0" smtClean="0">
                <a:latin typeface="Times New Roman" pitchFamily="18" charset="0"/>
                <a:ea typeface="新細明體" pitchFamily="18" charset="-120"/>
                <a:cs typeface="Times New Roman" pitchFamily="18" charset="0"/>
              </a:rPr>
              <a:t>Averaging filters (Low pass filters)</a:t>
            </a:r>
          </a:p>
          <a:p>
            <a:pPr lvl="2"/>
            <a:r>
              <a:rPr lang="en-US" altLang="zh-TW" dirty="0" smtClean="0">
                <a:latin typeface="Times New Roman" pitchFamily="18" charset="0"/>
                <a:ea typeface="新細明體" pitchFamily="18" charset="-120"/>
                <a:cs typeface="Times New Roman" pitchFamily="18" charset="0"/>
              </a:rPr>
              <a:t>Box filter</a:t>
            </a:r>
          </a:p>
          <a:p>
            <a:pPr lvl="2"/>
            <a:r>
              <a:rPr lang="en-US" altLang="zh-TW" dirty="0" smtClean="0">
                <a:latin typeface="Times New Roman" pitchFamily="18" charset="0"/>
                <a:ea typeface="新細明體" pitchFamily="18" charset="-120"/>
                <a:cs typeface="Times New Roman" pitchFamily="18" charset="0"/>
              </a:rPr>
              <a:t>Weighted average filter</a:t>
            </a:r>
          </a:p>
        </p:txBody>
      </p:sp>
      <p:grpSp>
        <p:nvGrpSpPr>
          <p:cNvPr id="52228" name="Group 9"/>
          <p:cNvGrpSpPr>
            <a:grpSpLocks/>
          </p:cNvGrpSpPr>
          <p:nvPr/>
        </p:nvGrpSpPr>
        <p:grpSpPr bwMode="auto">
          <a:xfrm>
            <a:off x="1295400" y="3641145"/>
            <a:ext cx="4979343" cy="2510039"/>
            <a:chOff x="941" y="2421"/>
            <a:chExt cx="3110" cy="1554"/>
          </a:xfrm>
        </p:grpSpPr>
        <p:pic>
          <p:nvPicPr>
            <p:cNvPr id="52229" name="Picture 3"/>
            <p:cNvPicPr>
              <a:picLocks noChangeAspect="1" noChangeArrowheads="1"/>
            </p:cNvPicPr>
            <p:nvPr/>
          </p:nvPicPr>
          <p:blipFill>
            <a:blip r:embed="rId2"/>
            <a:srcRect/>
            <a:stretch>
              <a:fillRect/>
            </a:stretch>
          </p:blipFill>
          <p:spPr bwMode="auto">
            <a:xfrm>
              <a:off x="941" y="2421"/>
              <a:ext cx="3110" cy="1355"/>
            </a:xfrm>
            <a:prstGeom prst="rect">
              <a:avLst/>
            </a:prstGeom>
            <a:noFill/>
            <a:ln w="9525">
              <a:noFill/>
              <a:miter lim="800000"/>
              <a:headEnd/>
              <a:tailEnd/>
            </a:ln>
          </p:spPr>
        </p:pic>
        <p:sp>
          <p:nvSpPr>
            <p:cNvPr id="52231" name="Text Box 7"/>
            <p:cNvSpPr txBox="1">
              <a:spLocks noChangeArrowheads="1"/>
            </p:cNvSpPr>
            <p:nvPr/>
          </p:nvSpPr>
          <p:spPr bwMode="auto">
            <a:xfrm>
              <a:off x="1463" y="3723"/>
              <a:ext cx="753" cy="252"/>
            </a:xfrm>
            <a:prstGeom prst="rect">
              <a:avLst/>
            </a:prstGeom>
            <a:noFill/>
            <a:ln w="9525">
              <a:noFill/>
              <a:miter lim="800000"/>
              <a:headEnd/>
              <a:tailEnd/>
            </a:ln>
          </p:spPr>
          <p:txBody>
            <a:bodyPr wrap="none">
              <a:spAutoFit/>
            </a:bodyPr>
            <a:lstStyle/>
            <a:p>
              <a:r>
                <a:rPr lang="en-US" altLang="zh-TW" sz="2000" dirty="0">
                  <a:ea typeface="新細明體" pitchFamily="18" charset="-120"/>
                </a:rPr>
                <a:t>Box filter</a:t>
              </a:r>
            </a:p>
          </p:txBody>
        </p:sp>
        <p:sp>
          <p:nvSpPr>
            <p:cNvPr id="52232" name="Text Box 8"/>
            <p:cNvSpPr txBox="1">
              <a:spLocks noChangeArrowheads="1"/>
            </p:cNvSpPr>
            <p:nvPr/>
          </p:nvSpPr>
          <p:spPr bwMode="auto">
            <a:xfrm>
              <a:off x="2640" y="3714"/>
              <a:ext cx="1398" cy="252"/>
            </a:xfrm>
            <a:prstGeom prst="rect">
              <a:avLst/>
            </a:prstGeom>
            <a:noFill/>
            <a:ln w="9525">
              <a:noFill/>
              <a:miter lim="800000"/>
              <a:headEnd/>
              <a:tailEnd/>
            </a:ln>
          </p:spPr>
          <p:txBody>
            <a:bodyPr wrap="none">
              <a:spAutoFit/>
            </a:bodyPr>
            <a:lstStyle/>
            <a:p>
              <a:r>
                <a:rPr lang="en-US" altLang="zh-TW" sz="2000" dirty="0">
                  <a:ea typeface="新細明體" pitchFamily="18" charset="-120"/>
                </a:rPr>
                <a:t>Weighted average</a:t>
              </a:r>
            </a:p>
          </p:txBody>
        </p:sp>
      </p:grpSp>
    </p:spTree>
    <p:extLst>
      <p:ext uri="{BB962C8B-B14F-4D97-AF65-F5344CB8AC3E}">
        <p14:creationId xmlns:p14="http://schemas.microsoft.com/office/powerpoint/2010/main" val="826592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710</Words>
  <Application>Microsoft Macintosh PowerPoint</Application>
  <PresentationFormat>On-screen Show (4:3)</PresentationFormat>
  <Paragraphs>139</Paragraphs>
  <Slides>35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7" baseType="lpstr">
      <vt:lpstr>Calibri</vt:lpstr>
      <vt:lpstr>Symbol</vt:lpstr>
      <vt:lpstr>Tahoma</vt:lpstr>
      <vt:lpstr>Times New Roman</vt:lpstr>
      <vt:lpstr>Verdana</vt:lpstr>
      <vt:lpstr>宋体</vt:lpstr>
      <vt:lpstr>新細明體</vt:lpstr>
      <vt:lpstr>Arial</vt:lpstr>
      <vt:lpstr>Office Theme</vt:lpstr>
      <vt:lpstr>方程式</vt:lpstr>
      <vt:lpstr>Equation</vt:lpstr>
      <vt:lpstr>Rovnice</vt:lpstr>
      <vt:lpstr>Advanced Image Processing</vt:lpstr>
      <vt:lpstr>PowerPoint Presentation</vt:lpstr>
      <vt:lpstr>Laplacian Filtering</vt:lpstr>
      <vt:lpstr>PowerPoint Presentation</vt:lpstr>
      <vt:lpstr>PowerPoint Presentation</vt:lpstr>
      <vt:lpstr>PowerPoint Presentation</vt:lpstr>
      <vt:lpstr>PowerPoint Presentation</vt:lpstr>
      <vt:lpstr>Gradient</vt:lpstr>
      <vt:lpstr>Smoothing Filtering</vt:lpstr>
      <vt:lpstr>Smoothing Filtering</vt:lpstr>
      <vt:lpstr>Frequency Domain Processing</vt:lpstr>
      <vt:lpstr>Frequency Domain Processing</vt:lpstr>
      <vt:lpstr>Frequency domain Filtering</vt:lpstr>
      <vt:lpstr>Noise</vt:lpstr>
      <vt:lpstr>Other noise</vt:lpstr>
      <vt:lpstr>Gaussian noise</vt:lpstr>
      <vt:lpstr>Gaussian noise (PDF)</vt:lpstr>
      <vt:lpstr>Uniform noise</vt:lpstr>
      <vt:lpstr>Uniform PDF</vt:lpstr>
      <vt:lpstr>Impulse (salt-and-pepper) Noise</vt:lpstr>
      <vt:lpstr>Impulse (salt-and-pepper) nosie PDF</vt:lpstr>
      <vt:lpstr>PowerPoint Presentation</vt:lpstr>
      <vt:lpstr>Radon transform</vt:lpstr>
      <vt:lpstr>Geometry of 2D Radon transform</vt:lpstr>
      <vt:lpstr>Theory of pure RT and IRT </vt:lpstr>
      <vt:lpstr>Radon Transform</vt:lpstr>
      <vt:lpstr>Radon Transform in Matlab</vt:lpstr>
      <vt:lpstr>Discrete Cosine Transform</vt:lpstr>
      <vt:lpstr>Discrete Cosine Transform</vt:lpstr>
      <vt:lpstr>Discrete Cosine Transform</vt:lpstr>
      <vt:lpstr>Discrete Cosine Transform</vt:lpstr>
      <vt:lpstr>Discrete cosine transform</vt:lpstr>
      <vt:lpstr>Comparison Of Various Transforms</vt:lpstr>
      <vt:lpstr>Comparison Of Various Transforms</vt:lpstr>
      <vt:lpstr>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Image Processing</dc:title>
  <dc:creator>User</dc:creator>
  <cp:lastModifiedBy>Microsoft Office User</cp:lastModifiedBy>
  <cp:revision>90</cp:revision>
  <dcterms:created xsi:type="dcterms:W3CDTF">2015-11-15T06:49:57Z</dcterms:created>
  <dcterms:modified xsi:type="dcterms:W3CDTF">2020-01-26T15:34:16Z</dcterms:modified>
</cp:coreProperties>
</file>