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95" r:id="rId2"/>
    <p:sldMasterId id="2147483709" r:id="rId3"/>
  </p:sldMasterIdLst>
  <p:notesMasterIdLst>
    <p:notesMasterId r:id="rId39"/>
  </p:notesMasterIdLst>
  <p:handoutMasterIdLst>
    <p:handoutMasterId r:id="rId40"/>
  </p:handoutMasterIdLst>
  <p:sldIdLst>
    <p:sldId id="256" r:id="rId4"/>
    <p:sldId id="551" r:id="rId5"/>
    <p:sldId id="560" r:id="rId6"/>
    <p:sldId id="562" r:id="rId7"/>
    <p:sldId id="565" r:id="rId8"/>
    <p:sldId id="566" r:id="rId9"/>
    <p:sldId id="563" r:id="rId10"/>
    <p:sldId id="561" r:id="rId11"/>
    <p:sldId id="567" r:id="rId12"/>
    <p:sldId id="573" r:id="rId13"/>
    <p:sldId id="574" r:id="rId14"/>
    <p:sldId id="575" r:id="rId15"/>
    <p:sldId id="569" r:id="rId16"/>
    <p:sldId id="571" r:id="rId17"/>
    <p:sldId id="570" r:id="rId18"/>
    <p:sldId id="572" r:id="rId19"/>
    <p:sldId id="582" r:id="rId20"/>
    <p:sldId id="589" r:id="rId21"/>
    <p:sldId id="590" r:id="rId22"/>
    <p:sldId id="591" r:id="rId23"/>
    <p:sldId id="592" r:id="rId24"/>
    <p:sldId id="593" r:id="rId25"/>
    <p:sldId id="584" r:id="rId26"/>
    <p:sldId id="585" r:id="rId27"/>
    <p:sldId id="586" r:id="rId28"/>
    <p:sldId id="588" r:id="rId29"/>
    <p:sldId id="587" r:id="rId30"/>
    <p:sldId id="583" r:id="rId31"/>
    <p:sldId id="594" r:id="rId32"/>
    <p:sldId id="576" r:id="rId33"/>
    <p:sldId id="577" r:id="rId34"/>
    <p:sldId id="578" r:id="rId35"/>
    <p:sldId id="579" r:id="rId36"/>
    <p:sldId id="581" r:id="rId37"/>
    <p:sldId id="580" r:id="rId38"/>
  </p:sldIdLst>
  <p:sldSz cx="9144000" cy="6858000" type="screen4x3"/>
  <p:notesSz cx="6858000" cy="9144000"/>
  <p:defaultTextStyle>
    <a:defPPr>
      <a:defRPr lang="en-US"/>
    </a:defPPr>
    <a:lvl1pPr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5pPr>
    <a:lvl6pPr marL="2286000" algn="l" defTabSz="914400" rtl="0" eaLnBrk="1" latinLnBrk="0" hangingPunct="1">
      <a:defRPr kumimoji="1" sz="3000" kern="1200">
        <a:solidFill>
          <a:schemeClr val="tx1"/>
        </a:solidFill>
        <a:latin typeface="Tahoma" panose="020B0604030504040204" pitchFamily="34" charset="0"/>
        <a:ea typeface="+mn-ea"/>
        <a:cs typeface="+mn-cs"/>
      </a:defRPr>
    </a:lvl6pPr>
    <a:lvl7pPr marL="2743200" algn="l" defTabSz="914400" rtl="0" eaLnBrk="1" latinLnBrk="0" hangingPunct="1">
      <a:defRPr kumimoji="1" sz="3000" kern="1200">
        <a:solidFill>
          <a:schemeClr val="tx1"/>
        </a:solidFill>
        <a:latin typeface="Tahoma" panose="020B0604030504040204" pitchFamily="34" charset="0"/>
        <a:ea typeface="+mn-ea"/>
        <a:cs typeface="+mn-cs"/>
      </a:defRPr>
    </a:lvl7pPr>
    <a:lvl8pPr marL="3200400" algn="l" defTabSz="914400" rtl="0" eaLnBrk="1" latinLnBrk="0" hangingPunct="1">
      <a:defRPr kumimoji="1" sz="3000" kern="1200">
        <a:solidFill>
          <a:schemeClr val="tx1"/>
        </a:solidFill>
        <a:latin typeface="Tahoma" panose="020B0604030504040204" pitchFamily="34" charset="0"/>
        <a:ea typeface="+mn-ea"/>
        <a:cs typeface="+mn-cs"/>
      </a:defRPr>
    </a:lvl8pPr>
    <a:lvl9pPr marL="3657600" algn="l" defTabSz="914400" rtl="0" eaLnBrk="1" latinLnBrk="0" hangingPunct="1">
      <a:defRPr kumimoji="1" sz="30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1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buFontTx/>
              <a:buNone/>
              <a:defRPr kumimoji="0" sz="1200"/>
            </a:lvl1pPr>
          </a:lstStyle>
          <a:p>
            <a:r>
              <a:rPr lang="en-US" altLang="en-US"/>
              <a:t>Hung-Ta Pai</a:t>
            </a:r>
          </a:p>
        </p:txBody>
      </p:sp>
      <p:sp>
        <p:nvSpPr>
          <p:cNvPr id="37273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buFontTx/>
              <a:buNone/>
              <a:defRPr kumimoji="0" sz="1200"/>
            </a:lvl1pPr>
          </a:lstStyle>
          <a:p>
            <a:endParaRPr lang="en-US" altLang="en-US"/>
          </a:p>
        </p:txBody>
      </p:sp>
      <p:sp>
        <p:nvSpPr>
          <p:cNvPr id="37274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buFontTx/>
              <a:buNone/>
              <a:defRPr kumimoji="0" sz="1200"/>
            </a:lvl1pPr>
          </a:lstStyle>
          <a:p>
            <a:r>
              <a:rPr lang="en-US" altLang="en-US"/>
              <a:t>Image Restoration</a:t>
            </a:r>
          </a:p>
        </p:txBody>
      </p:sp>
      <p:sp>
        <p:nvSpPr>
          <p:cNvPr id="37274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a:buFontTx/>
              <a:buNone/>
              <a:defRPr kumimoji="0" sz="1200"/>
            </a:lvl1pPr>
          </a:lstStyle>
          <a:p>
            <a:fld id="{BE1D83A2-CED0-4B98-B74A-ACC57B2D1DE5}" type="slidenum">
              <a:rPr lang="en-US" altLang="en-US"/>
              <a:pPr/>
              <a:t>‹#›</a:t>
            </a:fld>
            <a:endParaRPr lang="en-US" altLang="en-US"/>
          </a:p>
        </p:txBody>
      </p:sp>
    </p:spTree>
    <p:extLst>
      <p:ext uri="{BB962C8B-B14F-4D97-AF65-F5344CB8AC3E}">
        <p14:creationId xmlns:p14="http://schemas.microsoft.com/office/powerpoint/2010/main" val="891760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504" name="Rectangle 8"/>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defRPr kumimoji="0" sz="1200"/>
            </a:lvl1pPr>
          </a:lstStyle>
          <a:p>
            <a:endParaRPr lang="en-US" altLang="en-US"/>
          </a:p>
        </p:txBody>
      </p:sp>
      <p:sp>
        <p:nvSpPr>
          <p:cNvPr id="362505" name="Rectangle 9"/>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2506" name="Rectangle 10"/>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62507" name="Rectangle 11"/>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defRPr kumimoji="0" sz="1200"/>
            </a:lvl1pPr>
          </a:lstStyle>
          <a:p>
            <a:endParaRPr lang="en-US" altLang="en-US"/>
          </a:p>
        </p:txBody>
      </p:sp>
      <p:sp>
        <p:nvSpPr>
          <p:cNvPr id="362508" name="Rectangle 12"/>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defRPr kumimoji="0" sz="1200"/>
            </a:lvl1pPr>
          </a:lstStyle>
          <a:p>
            <a:endParaRPr lang="en-US" altLang="en-US"/>
          </a:p>
        </p:txBody>
      </p:sp>
      <p:sp>
        <p:nvSpPr>
          <p:cNvPr id="362509" name="Rectangle 13"/>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vl1pPr>
          </a:lstStyle>
          <a:p>
            <a:fld id="{E3CA55DD-C688-4789-A339-8030632D1DA6}" type="slidenum">
              <a:rPr lang="en-US" altLang="en-US"/>
              <a:pPr/>
              <a:t>‹#›</a:t>
            </a:fld>
            <a:endParaRPr lang="en-US" altLang="en-US"/>
          </a:p>
        </p:txBody>
      </p:sp>
    </p:spTree>
    <p:extLst>
      <p:ext uri="{BB962C8B-B14F-4D97-AF65-F5344CB8AC3E}">
        <p14:creationId xmlns:p14="http://schemas.microsoft.com/office/powerpoint/2010/main" val="1495753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B9F2180-AE52-4D60-92D2-EB51B6FA1410}" type="slidenum">
              <a:rPr lang="en-US" altLang="en-US" smtClean="0"/>
              <a:pPr/>
              <a:t>‹#›</a:t>
            </a:fld>
            <a:endParaRPr lang="en-US" altLang="en-US"/>
          </a:p>
        </p:txBody>
      </p:sp>
    </p:spTree>
    <p:extLst>
      <p:ext uri="{BB962C8B-B14F-4D97-AF65-F5344CB8AC3E}">
        <p14:creationId xmlns:p14="http://schemas.microsoft.com/office/powerpoint/2010/main" val="88333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BBCBE9B-0F25-4E74-9BEB-0F10540D4AF3}" type="slidenum">
              <a:rPr lang="en-US" altLang="en-US" smtClean="0"/>
              <a:pPr/>
              <a:t>‹#›</a:t>
            </a:fld>
            <a:endParaRPr lang="en-US" altLang="en-US"/>
          </a:p>
        </p:txBody>
      </p:sp>
    </p:spTree>
    <p:extLst>
      <p:ext uri="{BB962C8B-B14F-4D97-AF65-F5344CB8AC3E}">
        <p14:creationId xmlns:p14="http://schemas.microsoft.com/office/powerpoint/2010/main" val="387583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11D17CA-C26E-4868-A68C-46F6CB4D090C}" type="slidenum">
              <a:rPr lang="en-US" altLang="en-US" smtClean="0"/>
              <a:pPr/>
              <a:t>‹#›</a:t>
            </a:fld>
            <a:endParaRPr lang="en-US" altLang="en-US"/>
          </a:p>
        </p:txBody>
      </p:sp>
    </p:spTree>
    <p:extLst>
      <p:ext uri="{BB962C8B-B14F-4D97-AF65-F5344CB8AC3E}">
        <p14:creationId xmlns:p14="http://schemas.microsoft.com/office/powerpoint/2010/main" val="2688021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173163"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35563"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1173163"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173163" y="6265863"/>
            <a:ext cx="19050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3581400" y="6248400"/>
            <a:ext cx="28956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7010400" y="6248400"/>
            <a:ext cx="1905000" cy="457200"/>
          </a:xfrm>
        </p:spPr>
        <p:txBody>
          <a:bodyPr/>
          <a:lstStyle>
            <a:lvl1pPr>
              <a:defRPr/>
            </a:lvl1pPr>
          </a:lstStyle>
          <a:p>
            <a:fld id="{4B977E9E-1861-4C12-81E3-98FCF80CDDCA}" type="slidenum">
              <a:rPr lang="en-US" altLang="en-US"/>
              <a:pPr/>
              <a:t>‹#›</a:t>
            </a:fld>
            <a:endParaRPr lang="en-US" altLang="en-US"/>
          </a:p>
        </p:txBody>
      </p:sp>
    </p:spTree>
    <p:extLst>
      <p:ext uri="{BB962C8B-B14F-4D97-AF65-F5344CB8AC3E}">
        <p14:creationId xmlns:p14="http://schemas.microsoft.com/office/powerpoint/2010/main" val="3649655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3185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0BCA7E12-CEED-4ACB-A5BB-FC5B1503D589}" type="slidenum">
              <a:rPr lang="fa-IR"/>
              <a:pPr/>
              <a:t>‹#›</a:t>
            </a:fld>
            <a:endParaRPr lang="en-US"/>
          </a:p>
        </p:txBody>
      </p:sp>
    </p:spTree>
    <p:extLst>
      <p:ext uri="{BB962C8B-B14F-4D97-AF65-F5344CB8AC3E}">
        <p14:creationId xmlns:p14="http://schemas.microsoft.com/office/powerpoint/2010/main" val="343249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5409A5-E323-47E0-864E-7FEBE9CA1C63}" type="datetime1">
              <a:rPr lang="en-US" smtClean="0">
                <a:solidFill>
                  <a:prstClr val="black">
                    <a:tint val="75000"/>
                  </a:prstClr>
                </a:solidFill>
              </a:rPr>
              <a:pPr/>
              <a:t>2/3/2020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9926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60B720-2C52-4670-BC0F-BD6ECB1CB2F0}" type="datetime1">
              <a:rPr lang="en-US" smtClean="0">
                <a:solidFill>
                  <a:prstClr val="black">
                    <a:tint val="75000"/>
                  </a:prstClr>
                </a:solidFill>
              </a:rPr>
              <a:pPr/>
              <a:t>2/3/2020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2586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9DBDB7-8B56-4180-A02B-486A42269D59}" type="datetime1">
              <a:rPr lang="en-US" smtClean="0">
                <a:solidFill>
                  <a:prstClr val="black">
                    <a:tint val="75000"/>
                  </a:prstClr>
                </a:solidFill>
              </a:rPr>
              <a:pPr/>
              <a:t>2/3/2020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5741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17A91F-93AA-48CF-A5CC-A7B8BA111642}" type="datetime1">
              <a:rPr lang="en-US" smtClean="0">
                <a:solidFill>
                  <a:prstClr val="black">
                    <a:tint val="75000"/>
                  </a:prstClr>
                </a:solidFill>
              </a:rPr>
              <a:pPr/>
              <a:t>2/3/2020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7998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CDAA01-B1F2-408A-B6EA-305E1477B06C}" type="datetime1">
              <a:rPr lang="en-US" smtClean="0">
                <a:solidFill>
                  <a:prstClr val="black">
                    <a:tint val="75000"/>
                  </a:prstClr>
                </a:solidFill>
              </a:rPr>
              <a:pPr/>
              <a:t>2/3/2020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392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3BEDD30-C03A-4C26-B1BA-7D6CBDBE091C}" type="slidenum">
              <a:rPr lang="en-US" altLang="en-US" smtClean="0"/>
              <a:pPr/>
              <a:t>‹#›</a:t>
            </a:fld>
            <a:endParaRPr lang="en-US" altLang="en-US"/>
          </a:p>
        </p:txBody>
      </p:sp>
    </p:spTree>
    <p:extLst>
      <p:ext uri="{BB962C8B-B14F-4D97-AF65-F5344CB8AC3E}">
        <p14:creationId xmlns:p14="http://schemas.microsoft.com/office/powerpoint/2010/main" val="30509521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458FF9-7030-4EA8-94BB-F3365A9F916B}" type="datetime1">
              <a:rPr lang="en-US" smtClean="0">
                <a:solidFill>
                  <a:prstClr val="black">
                    <a:tint val="75000"/>
                  </a:prstClr>
                </a:solidFill>
              </a:rPr>
              <a:pPr/>
              <a:t>2/3/2020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9134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A2C71-8B7B-4E4E-8571-627C6A7C6EB8}" type="datetime1">
              <a:rPr lang="en-US" smtClean="0">
                <a:solidFill>
                  <a:prstClr val="black">
                    <a:tint val="75000"/>
                  </a:prstClr>
                </a:solidFill>
              </a:rPr>
              <a:pPr/>
              <a:t>2/3/2020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3092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C84DB-0CDB-476B-87AD-030801692C54}" type="datetime1">
              <a:rPr lang="en-US" smtClean="0">
                <a:solidFill>
                  <a:prstClr val="black">
                    <a:tint val="75000"/>
                  </a:prstClr>
                </a:solidFill>
              </a:rPr>
              <a:pPr/>
              <a:t>2/3/2020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74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74E0CE-073E-4C7E-B1F7-F8C95CD9C59D}" type="datetime1">
              <a:rPr lang="en-US" smtClean="0">
                <a:solidFill>
                  <a:prstClr val="black">
                    <a:tint val="75000"/>
                  </a:prstClr>
                </a:solidFill>
              </a:rPr>
              <a:pPr/>
              <a:t>2/3/2020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4458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497733-A52D-464D-9662-016BC17D92EA}" type="datetime1">
              <a:rPr lang="en-US" smtClean="0">
                <a:solidFill>
                  <a:prstClr val="black">
                    <a:tint val="75000"/>
                  </a:prstClr>
                </a:solidFill>
              </a:rPr>
              <a:pPr/>
              <a:t>2/3/2020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6594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8D2A3-E4DD-43D2-B873-836C3CC77C79}" type="datetime1">
              <a:rPr lang="en-US" smtClean="0">
                <a:solidFill>
                  <a:prstClr val="black">
                    <a:tint val="75000"/>
                  </a:prstClr>
                </a:solidFill>
              </a:rPr>
              <a:pPr/>
              <a:t>2/3/2020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95623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5510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64002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5409A5-E323-47E0-864E-7FEBE9CA1C63}" type="datetime1">
              <a:rPr lang="en-US" smtClean="0">
                <a:solidFill>
                  <a:prstClr val="black">
                    <a:tint val="75000"/>
                  </a:prstClr>
                </a:solidFill>
              </a:rPr>
              <a:pPr/>
              <a:t>2/3/2020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08503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60B720-2C52-4670-BC0F-BD6ECB1CB2F0}" type="datetime1">
              <a:rPr lang="en-US" smtClean="0">
                <a:solidFill>
                  <a:prstClr val="black">
                    <a:tint val="75000"/>
                  </a:prstClr>
                </a:solidFill>
              </a:rPr>
              <a:pPr/>
              <a:t>2/3/2020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254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16D457E-710C-483E-885A-FF9510BC5D78}" type="slidenum">
              <a:rPr lang="en-US" altLang="en-US" smtClean="0"/>
              <a:pPr/>
              <a:t>‹#›</a:t>
            </a:fld>
            <a:endParaRPr lang="en-US" altLang="en-US"/>
          </a:p>
        </p:txBody>
      </p:sp>
    </p:spTree>
    <p:extLst>
      <p:ext uri="{BB962C8B-B14F-4D97-AF65-F5344CB8AC3E}">
        <p14:creationId xmlns:p14="http://schemas.microsoft.com/office/powerpoint/2010/main" val="13469271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9DBDB7-8B56-4180-A02B-486A42269D59}" type="datetime1">
              <a:rPr lang="en-US" smtClean="0">
                <a:solidFill>
                  <a:prstClr val="black">
                    <a:tint val="75000"/>
                  </a:prstClr>
                </a:solidFill>
              </a:rPr>
              <a:pPr/>
              <a:t>2/3/2020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4301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17A91F-93AA-48CF-A5CC-A7B8BA111642}" type="datetime1">
              <a:rPr lang="en-US" smtClean="0">
                <a:solidFill>
                  <a:prstClr val="black">
                    <a:tint val="75000"/>
                  </a:prstClr>
                </a:solidFill>
              </a:rPr>
              <a:pPr/>
              <a:t>2/3/2020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11589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CDAA01-B1F2-408A-B6EA-305E1477B06C}" type="datetime1">
              <a:rPr lang="en-US" smtClean="0">
                <a:solidFill>
                  <a:prstClr val="black">
                    <a:tint val="75000"/>
                  </a:prstClr>
                </a:solidFill>
              </a:rPr>
              <a:pPr/>
              <a:t>2/3/2020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06348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458FF9-7030-4EA8-94BB-F3365A9F916B}" type="datetime1">
              <a:rPr lang="en-US" smtClean="0">
                <a:solidFill>
                  <a:prstClr val="black">
                    <a:tint val="75000"/>
                  </a:prstClr>
                </a:solidFill>
              </a:rPr>
              <a:pPr/>
              <a:t>2/3/2020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361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A2C71-8B7B-4E4E-8571-627C6A7C6EB8}" type="datetime1">
              <a:rPr lang="en-US" smtClean="0">
                <a:solidFill>
                  <a:prstClr val="black">
                    <a:tint val="75000"/>
                  </a:prstClr>
                </a:solidFill>
              </a:rPr>
              <a:pPr/>
              <a:t>2/3/2020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12861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C84DB-0CDB-476B-87AD-030801692C54}" type="datetime1">
              <a:rPr lang="en-US" smtClean="0">
                <a:solidFill>
                  <a:prstClr val="black">
                    <a:tint val="75000"/>
                  </a:prstClr>
                </a:solidFill>
              </a:rPr>
              <a:pPr/>
              <a:t>2/3/2020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41164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74E0CE-073E-4C7E-B1F7-F8C95CD9C59D}" type="datetime1">
              <a:rPr lang="en-US" smtClean="0">
                <a:solidFill>
                  <a:prstClr val="black">
                    <a:tint val="75000"/>
                  </a:prstClr>
                </a:solidFill>
              </a:rPr>
              <a:pPr/>
              <a:t>2/3/2020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29976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497733-A52D-464D-9662-016BC17D92EA}" type="datetime1">
              <a:rPr lang="en-US" smtClean="0">
                <a:solidFill>
                  <a:prstClr val="black">
                    <a:tint val="75000"/>
                  </a:prstClr>
                </a:solidFill>
              </a:rPr>
              <a:pPr/>
              <a:t>2/3/2020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13119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8D2A3-E4DD-43D2-B873-836C3CC77C79}" type="datetime1">
              <a:rPr lang="en-US" smtClean="0">
                <a:solidFill>
                  <a:prstClr val="black">
                    <a:tint val="75000"/>
                  </a:prstClr>
                </a:solidFill>
              </a:rPr>
              <a:pPr/>
              <a:t>2/3/2020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Dr. Rafiqul Islam, Associate Professor, CSE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582BE68-8927-4D05-AB8E-AC6E3D4A41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3081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343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0E58065-D543-47B1-BCE1-28A1A7F34D86}" type="slidenum">
              <a:rPr lang="en-US" altLang="en-US" smtClean="0"/>
              <a:pPr/>
              <a:t>‹#›</a:t>
            </a:fld>
            <a:endParaRPr lang="en-US" altLang="en-US"/>
          </a:p>
        </p:txBody>
      </p:sp>
    </p:spTree>
    <p:extLst>
      <p:ext uri="{BB962C8B-B14F-4D97-AF65-F5344CB8AC3E}">
        <p14:creationId xmlns:p14="http://schemas.microsoft.com/office/powerpoint/2010/main" val="8677630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0867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7390DAA8-FF05-4B9A-9EAE-1E9DA53EC770}" type="slidenum">
              <a:rPr lang="en-US" altLang="en-US" smtClean="0"/>
              <a:pPr/>
              <a:t>‹#›</a:t>
            </a:fld>
            <a:endParaRPr lang="en-US" altLang="en-US"/>
          </a:p>
        </p:txBody>
      </p:sp>
    </p:spTree>
    <p:extLst>
      <p:ext uri="{BB962C8B-B14F-4D97-AF65-F5344CB8AC3E}">
        <p14:creationId xmlns:p14="http://schemas.microsoft.com/office/powerpoint/2010/main" val="2736246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502ABAF5-A280-48C0-A431-7C8AA3C7910D}" type="slidenum">
              <a:rPr lang="en-US" altLang="en-US" smtClean="0"/>
              <a:pPr/>
              <a:t>‹#›</a:t>
            </a:fld>
            <a:endParaRPr lang="en-US" altLang="en-US"/>
          </a:p>
        </p:txBody>
      </p:sp>
    </p:spTree>
    <p:extLst>
      <p:ext uri="{BB962C8B-B14F-4D97-AF65-F5344CB8AC3E}">
        <p14:creationId xmlns:p14="http://schemas.microsoft.com/office/powerpoint/2010/main" val="246871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F4468545-3258-4EC2-8BC9-2BC328A5B737}" type="slidenum">
              <a:rPr lang="en-US" altLang="en-US" smtClean="0"/>
              <a:pPr/>
              <a:t>‹#›</a:t>
            </a:fld>
            <a:endParaRPr lang="en-US" altLang="en-US"/>
          </a:p>
        </p:txBody>
      </p:sp>
    </p:spTree>
    <p:extLst>
      <p:ext uri="{BB962C8B-B14F-4D97-AF65-F5344CB8AC3E}">
        <p14:creationId xmlns:p14="http://schemas.microsoft.com/office/powerpoint/2010/main" val="50643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FEACDBC-6995-4719-A06B-3F615746BCCF}" type="slidenum">
              <a:rPr lang="en-US" altLang="en-US" smtClean="0"/>
              <a:pPr/>
              <a:t>‹#›</a:t>
            </a:fld>
            <a:endParaRPr lang="en-US" altLang="en-US"/>
          </a:p>
        </p:txBody>
      </p:sp>
    </p:spTree>
    <p:extLst>
      <p:ext uri="{BB962C8B-B14F-4D97-AF65-F5344CB8AC3E}">
        <p14:creationId xmlns:p14="http://schemas.microsoft.com/office/powerpoint/2010/main" val="337965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8CB8897-A951-4A89-8AC1-A012838A18E7}" type="slidenum">
              <a:rPr lang="en-US" altLang="en-US" smtClean="0"/>
              <a:pPr/>
              <a:t>‹#›</a:t>
            </a:fld>
            <a:endParaRPr lang="en-US" altLang="en-US"/>
          </a:p>
        </p:txBody>
      </p:sp>
    </p:spTree>
    <p:extLst>
      <p:ext uri="{BB962C8B-B14F-4D97-AF65-F5344CB8AC3E}">
        <p14:creationId xmlns:p14="http://schemas.microsoft.com/office/powerpoint/2010/main" val="164656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1D79A3-E4CF-4FE9-964C-C6FFC2C86C1C}" type="slidenum">
              <a:rPr lang="en-US" altLang="en-US" smtClean="0"/>
              <a:pPr/>
              <a:t>‹#›</a:t>
            </a:fld>
            <a:endParaRPr lang="en-US" altLang="en-US"/>
          </a:p>
        </p:txBody>
      </p:sp>
    </p:spTree>
    <p:extLst>
      <p:ext uri="{BB962C8B-B14F-4D97-AF65-F5344CB8AC3E}">
        <p14:creationId xmlns:p14="http://schemas.microsoft.com/office/powerpoint/2010/main" val="42371987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3" r:id="rId12"/>
    <p:sldLayoutId id="2147483694" r:id="rId13"/>
    <p:sldLayoutId id="2147483723"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spcBef>
                <a:spcPct val="0"/>
              </a:spcBef>
              <a:buFontTx/>
              <a:buNone/>
            </a:pPr>
            <a:fld id="{DBC51191-5460-4945-B7FB-2A42BC7F75BA}" type="datetime1">
              <a:rPr kumimoji="0" lang="en-US" smtClean="0">
                <a:solidFill>
                  <a:prstClr val="black">
                    <a:tint val="75000"/>
                  </a:prstClr>
                </a:solidFill>
                <a:latin typeface="Times New Roman" pitchFamily="18" charset="0"/>
              </a:rPr>
              <a:pPr>
                <a:spcBef>
                  <a:spcPct val="0"/>
                </a:spcBef>
                <a:buFontTx/>
                <a:buNone/>
              </a:pPr>
              <a:t>2/3/2020</a:t>
            </a:fld>
            <a:endParaRPr kumimoji="0"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spcBef>
                <a:spcPct val="0"/>
              </a:spcBef>
              <a:buFontTx/>
              <a:buNone/>
            </a:pPr>
            <a:r>
              <a:rPr kumimoji="0" lang="en-US" smtClean="0">
                <a:solidFill>
                  <a:prstClr val="black">
                    <a:tint val="75000"/>
                  </a:prstClr>
                </a:solidFill>
                <a:latin typeface="Times New Roman" pitchFamily="18" charset="0"/>
              </a:rPr>
              <a:t>Dr. Rafiqul Islam, Associate Professor, CSE Department</a:t>
            </a:r>
            <a:endParaRPr kumimoji="0"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spcBef>
                <a:spcPct val="0"/>
              </a:spcBef>
              <a:buFontTx/>
              <a:buNone/>
            </a:pPr>
            <a:fld id="{9582BE68-8927-4D05-AB8E-AC6E3D4A4134}" type="slidenum">
              <a:rPr kumimoji="0" lang="en-US" smtClean="0">
                <a:solidFill>
                  <a:prstClr val="black">
                    <a:tint val="75000"/>
                  </a:prstClr>
                </a:solidFill>
                <a:latin typeface="Times New Roman" pitchFamily="18" charset="0"/>
              </a:rPr>
              <a:pPr>
                <a:spcBef>
                  <a:spcPct val="0"/>
                </a:spcBef>
                <a:buFontTx/>
                <a:buNone/>
              </a:pPr>
              <a:t>‹#›</a:t>
            </a:fld>
            <a:endParaRPr kumimoji="0"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329060849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spcBef>
                <a:spcPct val="0"/>
              </a:spcBef>
              <a:buFontTx/>
              <a:buNone/>
            </a:pPr>
            <a:fld id="{DBC51191-5460-4945-B7FB-2A42BC7F75BA}" type="datetime1">
              <a:rPr kumimoji="0" lang="en-US" smtClean="0">
                <a:solidFill>
                  <a:prstClr val="black">
                    <a:tint val="75000"/>
                  </a:prstClr>
                </a:solidFill>
                <a:latin typeface="Times New Roman" pitchFamily="18" charset="0"/>
              </a:rPr>
              <a:pPr>
                <a:spcBef>
                  <a:spcPct val="0"/>
                </a:spcBef>
                <a:buFontTx/>
                <a:buNone/>
              </a:pPr>
              <a:t>2/3/2020</a:t>
            </a:fld>
            <a:endParaRPr kumimoji="0"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spcBef>
                <a:spcPct val="0"/>
              </a:spcBef>
              <a:buFontTx/>
              <a:buNone/>
            </a:pPr>
            <a:r>
              <a:rPr kumimoji="0" lang="en-US" smtClean="0">
                <a:solidFill>
                  <a:prstClr val="black">
                    <a:tint val="75000"/>
                  </a:prstClr>
                </a:solidFill>
                <a:latin typeface="Times New Roman" pitchFamily="18" charset="0"/>
              </a:rPr>
              <a:t>Dr. Rafiqul Islam, Associate Professor, CSE Department</a:t>
            </a:r>
            <a:endParaRPr kumimoji="0"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spcBef>
                <a:spcPct val="0"/>
              </a:spcBef>
              <a:buFontTx/>
              <a:buNone/>
            </a:pPr>
            <a:fld id="{9582BE68-8927-4D05-AB8E-AC6E3D4A4134}" type="slidenum">
              <a:rPr kumimoji="0" lang="en-US" smtClean="0">
                <a:solidFill>
                  <a:prstClr val="black">
                    <a:tint val="75000"/>
                  </a:prstClr>
                </a:solidFill>
                <a:latin typeface="Times New Roman" pitchFamily="18" charset="0"/>
              </a:rPr>
              <a:pPr>
                <a:spcBef>
                  <a:spcPct val="0"/>
                </a:spcBef>
                <a:buFontTx/>
                <a:buNone/>
              </a:pPr>
              <a:t>‹#›</a:t>
            </a:fld>
            <a:endParaRPr kumimoji="0"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17074432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9.wmf"/><Relationship Id="rId5" Type="http://schemas.openxmlformats.org/officeDocument/2006/relationships/oleObject" Target="../embeddings/oleObject5.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mathworks.com/help/wavelet/ref/dwt2.html?searchHighlight=dwt2&amp;s_tid=doc_srchtitle" TargetMode="External"/><Relationship Id="rId2" Type="http://schemas.openxmlformats.org/officeDocument/2006/relationships/hyperlink" Target="http://eeweb.poly.edu/iselesni/WaveletSoftware/denoise.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42.png"/><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37.emf"/><Relationship Id="rId4" Type="http://schemas.openxmlformats.org/officeDocument/2006/relationships/oleObject" Target="../embeddings/oleObject7.bin"/><Relationship Id="rId9" Type="http://schemas.openxmlformats.org/officeDocument/2006/relationships/image" Target="../media/image39.wmf"/></Relationships>
</file>

<file path=ppt/slides/_rels/slide3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1.wmf"/><Relationship Id="rId5" Type="http://schemas.openxmlformats.org/officeDocument/2006/relationships/oleObject" Target="../embeddings/oleObject11.bin"/><Relationship Id="rId4" Type="http://schemas.openxmlformats.org/officeDocument/2006/relationships/image" Target="../media/image4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4.emf"/><Relationship Id="rId5" Type="http://schemas.openxmlformats.org/officeDocument/2006/relationships/oleObject" Target="../embeddings/oleObject14.bin"/><Relationship Id="rId4" Type="http://schemas.openxmlformats.org/officeDocument/2006/relationships/image" Target="../media/image43.wmf"/></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34.xml"/><Relationship Id="rId1" Type="http://schemas.openxmlformats.org/officeDocument/2006/relationships/vmlDrawing" Target="../drawings/vmlDrawing8.vml"/><Relationship Id="rId5" Type="http://schemas.openxmlformats.org/officeDocument/2006/relationships/image" Target="../media/image45.wmf"/><Relationship Id="rId4"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51.png"/><Relationship Id="rId7" Type="http://schemas.openxmlformats.org/officeDocument/2006/relationships/image" Target="../media/image48.wmf"/><Relationship Id="rId2" Type="http://schemas.openxmlformats.org/officeDocument/2006/relationships/slideLayout" Target="../slideLayouts/slideLayout21.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49.wm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1371600" y="6529388"/>
            <a:ext cx="42672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pPr>
            <a:r>
              <a:rPr lang="en-US" altLang="en-US" sz="1400">
                <a:solidFill>
                  <a:srgbClr val="FFFFFF"/>
                </a:solidFill>
              </a:rPr>
              <a:t>Copyright, 1996 © Dale Carnegie &amp; Associates, Inc.</a:t>
            </a:r>
            <a:endParaRPr lang="en-US" altLang="en-US" sz="2000">
              <a:effectLst>
                <a:outerShdw blurRad="38100" dist="38100" dir="2700000" algn="tl">
                  <a:srgbClr val="C0C0C0"/>
                </a:outerShdw>
              </a:effectLst>
            </a:endParaRPr>
          </a:p>
        </p:txBody>
      </p:sp>
      <p:sp>
        <p:nvSpPr>
          <p:cNvPr id="2060" name="Rectangle 12"/>
          <p:cNvSpPr>
            <a:spLocks noGrp="1" noChangeArrowheads="1"/>
          </p:cNvSpPr>
          <p:nvPr>
            <p:ph type="ctrTitle"/>
          </p:nvPr>
        </p:nvSpPr>
        <p:spPr/>
        <p:txBody>
          <a:bodyPr/>
          <a:lstStyle/>
          <a:p>
            <a:r>
              <a:rPr lang="en-US" altLang="en-US" dirty="0">
                <a:latin typeface="Times New Roman" panose="02020603050405020304" pitchFamily="18" charset="0"/>
                <a:cs typeface="Times New Roman" panose="02020603050405020304" pitchFamily="18" charset="0"/>
              </a:rPr>
              <a:t>Image Restoration</a:t>
            </a:r>
          </a:p>
        </p:txBody>
      </p:sp>
      <p:sp>
        <p:nvSpPr>
          <p:cNvPr id="2" name="Subtitle 1"/>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Dr. Rafiqul Islam</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2" name="Rectangle 6"/>
          <p:cNvSpPr>
            <a:spLocks noGrp="1" noChangeArrowheads="1"/>
          </p:cNvSpPr>
          <p:nvPr>
            <p:ph type="title"/>
          </p:nvPr>
        </p:nvSpPr>
        <p:spPr/>
        <p:txBody>
          <a:bodyPr/>
          <a:lstStyle/>
          <a:p>
            <a:r>
              <a:rPr lang="en-US" altLang="en-US"/>
              <a:t>Implementing Inverse Filtering</a:t>
            </a:r>
          </a:p>
        </p:txBody>
      </p:sp>
      <p:pic>
        <p:nvPicPr>
          <p:cNvPr id="290832" name="Picture 16" descr="C:\Users\pai\talks\MMDSP\blrrd_lena_0.tif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1676400"/>
            <a:ext cx="3281363" cy="2462213"/>
          </a:xfrm>
          <a:prstGeom prst="rect">
            <a:avLst/>
          </a:prstGeom>
          <a:noFill/>
          <a:extLst>
            <a:ext uri="{909E8E84-426E-40DD-AFC4-6F175D3DCCD1}">
              <a14:hiddenFill xmlns:a14="http://schemas.microsoft.com/office/drawing/2010/main">
                <a:solidFill>
                  <a:srgbClr val="FFFFFF"/>
                </a:solidFill>
              </a14:hiddenFill>
            </a:ext>
          </a:extLst>
        </p:spPr>
      </p:pic>
      <p:pic>
        <p:nvPicPr>
          <p:cNvPr id="290838" name="Picture 22" descr="C:\Users\pai\talks\MMDSP\deblrrd_lena_0.ti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76400"/>
            <a:ext cx="3290888"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45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90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1026"/>
          <p:cNvSpPr>
            <a:spLocks noGrp="1" noChangeArrowheads="1"/>
          </p:cNvSpPr>
          <p:nvPr>
            <p:ph type="title"/>
          </p:nvPr>
        </p:nvSpPr>
        <p:spPr/>
        <p:txBody>
          <a:bodyPr/>
          <a:lstStyle/>
          <a:p>
            <a:r>
              <a:rPr lang="en-US" altLang="en-US"/>
              <a:t>Lost Information</a:t>
            </a:r>
          </a:p>
        </p:txBody>
      </p:sp>
      <p:pic>
        <p:nvPicPr>
          <p:cNvPr id="402450" name="Picture 1042" descr="C:\Users\pai\talks\MMDSP\blrrd_lena_the.ti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667000"/>
            <a:ext cx="3656013" cy="2741613"/>
          </a:xfrm>
          <a:prstGeom prst="rect">
            <a:avLst/>
          </a:prstGeom>
          <a:noFill/>
          <a:extLst>
            <a:ext uri="{909E8E84-426E-40DD-AFC4-6F175D3DCCD1}">
              <a14:hiddenFill xmlns:a14="http://schemas.microsoft.com/office/drawing/2010/main">
                <a:solidFill>
                  <a:srgbClr val="FFFFFF"/>
                </a:solidFill>
              </a14:hiddenFill>
            </a:ext>
          </a:extLst>
        </p:spPr>
      </p:pic>
      <p:pic>
        <p:nvPicPr>
          <p:cNvPr id="402451" name="Picture 1043" descr="C:\Users\pai\talks\MMDSP\blrrd_lena_real.ti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667000"/>
            <a:ext cx="3656013" cy="2741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969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en-US"/>
              <a:t>Problems with Inverse Filtering</a:t>
            </a:r>
          </a:p>
        </p:txBody>
      </p:sp>
      <p:graphicFrame>
        <p:nvGraphicFramePr>
          <p:cNvPr id="394245" name="Object 5"/>
          <p:cNvGraphicFramePr>
            <a:graphicFrameLocks noGrp="1" noChangeAspect="1"/>
          </p:cNvGraphicFramePr>
          <p:nvPr>
            <p:ph sz="quarter" idx="1"/>
            <p:extLst/>
          </p:nvPr>
        </p:nvGraphicFramePr>
        <p:xfrm>
          <a:off x="2369344" y="3119271"/>
          <a:ext cx="3040856" cy="1081193"/>
        </p:xfrm>
        <a:graphic>
          <a:graphicData uri="http://schemas.openxmlformats.org/presentationml/2006/ole">
            <mc:AlternateContent xmlns:mc="http://schemas.openxmlformats.org/markup-compatibility/2006">
              <mc:Choice xmlns:v="urn:schemas-microsoft-com:vml" Requires="v">
                <p:oleObj spid="_x0000_s426001" name="Equation" r:id="rId3" imgW="1143000" imgH="406080" progId="Equation.3">
                  <p:embed/>
                </p:oleObj>
              </mc:Choice>
              <mc:Fallback>
                <p:oleObj name="Equation" r:id="rId3" imgW="114300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344" y="3119271"/>
                        <a:ext cx="3040856" cy="1081193"/>
                      </a:xfrm>
                      <a:prstGeom prst="rect">
                        <a:avLst/>
                      </a:prstGeom>
                    </p:spPr>
                  </p:pic>
                </p:oleObj>
              </mc:Fallback>
            </mc:AlternateContent>
          </a:graphicData>
        </a:graphic>
      </p:graphicFrame>
      <p:sp>
        <p:nvSpPr>
          <p:cNvPr id="394243" name="Rectangle 3"/>
          <p:cNvSpPr>
            <a:spLocks noGrp="1" noChangeArrowheads="1"/>
          </p:cNvSpPr>
          <p:nvPr>
            <p:ph type="body" sz="half" idx="3"/>
          </p:nvPr>
        </p:nvSpPr>
        <p:spPr>
          <a:xfrm>
            <a:off x="1066800" y="1752600"/>
            <a:ext cx="7772400" cy="609600"/>
          </a:xfrm>
        </p:spPr>
        <p:txBody>
          <a:bodyPr/>
          <a:lstStyle/>
          <a:p>
            <a:r>
              <a:rPr lang="en-US" altLang="en-US"/>
              <a:t>H(u,v) = 0, for some u, v </a:t>
            </a:r>
          </a:p>
        </p:txBody>
      </p:sp>
      <p:pic>
        <p:nvPicPr>
          <p:cNvPr id="394248" name="Picture 8" descr="C:\Users\pai\talks\MMDSP\blrrd_lena_noise.tif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389438"/>
            <a:ext cx="3290888" cy="2468562"/>
          </a:xfrm>
          <a:prstGeom prst="rect">
            <a:avLst/>
          </a:prstGeom>
          <a:noFill/>
          <a:extLst>
            <a:ext uri="{909E8E84-426E-40DD-AFC4-6F175D3DCCD1}">
              <a14:hiddenFill xmlns:a14="http://schemas.microsoft.com/office/drawing/2010/main">
                <a:solidFill>
                  <a:srgbClr val="FFFFFF"/>
                </a:solidFill>
              </a14:hiddenFill>
            </a:ext>
          </a:extLst>
        </p:spPr>
      </p:pic>
      <p:pic>
        <p:nvPicPr>
          <p:cNvPr id="394249" name="Picture 9" descr="C:\Users\pai\talks\MMDSP\deblrrd_lena_noise.tif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389438"/>
            <a:ext cx="3290888" cy="2468562"/>
          </a:xfrm>
          <a:prstGeom prst="rect">
            <a:avLst/>
          </a:prstGeom>
          <a:noFill/>
          <a:extLst>
            <a:ext uri="{909E8E84-426E-40DD-AFC4-6F175D3DCCD1}">
              <a14:hiddenFill xmlns:a14="http://schemas.microsoft.com/office/drawing/2010/main">
                <a:solidFill>
                  <a:srgbClr val="FFFFFF"/>
                </a:solidFill>
              </a14:hiddenFill>
            </a:ext>
          </a:extLst>
        </p:spPr>
      </p:pic>
      <p:sp>
        <p:nvSpPr>
          <p:cNvPr id="394250" name="Rectangle 10"/>
          <p:cNvSpPr>
            <a:spLocks noChangeArrowheads="1"/>
          </p:cNvSpPr>
          <p:nvPr/>
        </p:nvSpPr>
        <p:spPr bwMode="auto">
          <a:xfrm>
            <a:off x="1066800" y="236220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buClr>
                <a:schemeClr val="accent1"/>
              </a:buClr>
              <a:buSzPct val="70000"/>
              <a:buFont typeface="Monotype Sorts" pitchFamily="2" charset="2"/>
              <a:buChar char="n"/>
              <a:defRPr kumimoji="1" sz="2800">
                <a:solidFill>
                  <a:schemeClr val="tx1"/>
                </a:solidFill>
                <a:latin typeface="Arial" panose="020B0604020202020204" pitchFamily="34" charset="0"/>
              </a:defRPr>
            </a:lvl1pPr>
            <a:lvl2pPr marL="742950" indent="-285750">
              <a:buChar char="–"/>
              <a:defRPr kumimoji="1" sz="2400">
                <a:solidFill>
                  <a:schemeClr val="tx1"/>
                </a:solidFill>
                <a:latin typeface="Arial" panose="020B0604020202020204" pitchFamily="34" charset="0"/>
              </a:defRPr>
            </a:lvl2pPr>
            <a:lvl3pPr marL="1143000" indent="-228600">
              <a:defRPr kumimoji="1" sz="2000">
                <a:solidFill>
                  <a:schemeClr val="tx1"/>
                </a:solidFill>
                <a:latin typeface="Arial" panose="020B0604020202020204" pitchFamily="34" charset="0"/>
              </a:defRPr>
            </a:lvl3pPr>
            <a:lvl4pPr marL="1600200" indent="-228600">
              <a:buChar char="–"/>
              <a:defRPr kumimoji="1">
                <a:solidFill>
                  <a:schemeClr val="tx1"/>
                </a:solidFill>
                <a:latin typeface="Arial" panose="020B0604020202020204" pitchFamily="34" charset="0"/>
              </a:defRPr>
            </a:lvl4pPr>
            <a:lvl5pPr marL="2057400" indent="-228600">
              <a:buChar char="»"/>
              <a:defRPr kumimoji="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a:solidFill>
                  <a:schemeClr val="tx1"/>
                </a:solidFill>
                <a:latin typeface="Arial" panose="020B0604020202020204" pitchFamily="34" charset="0"/>
              </a:defRPr>
            </a:lvl9pPr>
          </a:lstStyle>
          <a:p>
            <a:r>
              <a:rPr lang="en-US" altLang="en-US" sz="3200"/>
              <a:t>In noisy case, </a:t>
            </a:r>
          </a:p>
        </p:txBody>
      </p:sp>
    </p:spTree>
    <p:extLst>
      <p:ext uri="{BB962C8B-B14F-4D97-AF65-F5344CB8AC3E}">
        <p14:creationId xmlns:p14="http://schemas.microsoft.com/office/powerpoint/2010/main" val="1938676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2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42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42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94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5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Wiener Filtering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Wiener filtering- </a:t>
            </a:r>
            <a:r>
              <a:rPr lang="en-US" dirty="0" smtClean="0">
                <a:latin typeface="Times New Roman" panose="02020603050405020304" pitchFamily="18" charset="0"/>
                <a:cs typeface="Times New Roman" panose="02020603050405020304" pitchFamily="18" charset="0"/>
              </a:rPr>
              <a:t>Wiener </a:t>
            </a:r>
            <a:r>
              <a:rPr lang="en-US" dirty="0">
                <a:latin typeface="Times New Roman" panose="02020603050405020304" pitchFamily="18" charset="0"/>
                <a:cs typeface="Times New Roman" panose="02020603050405020304" pitchFamily="18" charset="0"/>
              </a:rPr>
              <a:t>filter is a filter used to produce an estimate of a desired or target random process by linear time-invariant (LTI) filtering of an observed noisy process, assuming known stationary signal and noise spectra, and additive noise.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Wiener filter minimizes the mean square error between the estimated random process and the desired process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Wiener filtering executes an optimal tradeoff between inverse filtering and noise smoothing. It removes the additive noise and inverts the blurring simultaneously.</a:t>
            </a:r>
          </a:p>
        </p:txBody>
      </p:sp>
    </p:spTree>
    <p:extLst>
      <p:ext uri="{BB962C8B-B14F-4D97-AF65-F5344CB8AC3E}">
        <p14:creationId xmlns:p14="http://schemas.microsoft.com/office/powerpoint/2010/main" val="583706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21" name="Rectangle 9"/>
          <p:cNvSpPr>
            <a:spLocks noChangeArrowheads="1"/>
          </p:cNvSpPr>
          <p:nvPr/>
        </p:nvSpPr>
        <p:spPr bwMode="auto">
          <a:xfrm>
            <a:off x="1219200" y="1905000"/>
            <a:ext cx="7772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buClr>
                <a:schemeClr val="accent1"/>
              </a:buClr>
              <a:buSzPct val="70000"/>
              <a:buFont typeface="Monotype Sorts" pitchFamily="2" charset="2"/>
              <a:buChar char="n"/>
              <a:defRPr kumimoji="1" sz="2800">
                <a:solidFill>
                  <a:schemeClr val="tx1"/>
                </a:solidFill>
                <a:latin typeface="Arial" panose="020B0604020202020204" pitchFamily="34" charset="0"/>
              </a:defRPr>
            </a:lvl1pPr>
            <a:lvl2pPr marL="742950" indent="-285750">
              <a:buChar char="–"/>
              <a:defRPr kumimoji="1" sz="2400">
                <a:solidFill>
                  <a:schemeClr val="tx1"/>
                </a:solidFill>
                <a:latin typeface="Arial" panose="020B0604020202020204" pitchFamily="34" charset="0"/>
              </a:defRPr>
            </a:lvl2pPr>
            <a:lvl3pPr marL="1143000" indent="-228600">
              <a:defRPr kumimoji="1" sz="2000">
                <a:solidFill>
                  <a:schemeClr val="tx1"/>
                </a:solidFill>
                <a:latin typeface="Arial" panose="020B0604020202020204" pitchFamily="34" charset="0"/>
              </a:defRPr>
            </a:lvl3pPr>
            <a:lvl4pPr marL="1600200" indent="-228600">
              <a:buChar char="–"/>
              <a:defRPr kumimoji="1">
                <a:solidFill>
                  <a:schemeClr val="tx1"/>
                </a:solidFill>
                <a:latin typeface="Arial" panose="020B0604020202020204" pitchFamily="34" charset="0"/>
              </a:defRPr>
            </a:lvl4pPr>
            <a:lvl5pPr marL="2057400" indent="-228600">
              <a:buChar char="»"/>
              <a:defRPr kumimoji="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a:solidFill>
                  <a:schemeClr val="tx1"/>
                </a:solidFill>
                <a:latin typeface="Arial" panose="020B0604020202020204" pitchFamily="34" charset="0"/>
              </a:defRPr>
            </a:lvl9pPr>
          </a:lstStyle>
          <a:p>
            <a:r>
              <a:rPr lang="en-US" altLang="en-US" sz="3200"/>
              <a:t>Least Mean Square Filter 		</a:t>
            </a:r>
            <a:endParaRPr lang="en-US" altLang="en-US"/>
          </a:p>
        </p:txBody>
      </p:sp>
      <p:sp>
        <p:nvSpPr>
          <p:cNvPr id="346123" name="Rectangle 11"/>
          <p:cNvSpPr>
            <a:spLocks noGrp="1" noChangeArrowheads="1"/>
          </p:cNvSpPr>
          <p:nvPr>
            <p:ph type="title"/>
          </p:nvPr>
        </p:nvSpPr>
        <p:spPr/>
        <p:txBody>
          <a:bodyPr/>
          <a:lstStyle/>
          <a:p>
            <a:r>
              <a:rPr lang="en-US" altLang="en-US"/>
              <a:t>Wiener Filter Formulation</a:t>
            </a:r>
          </a:p>
        </p:txBody>
      </p:sp>
      <p:graphicFrame>
        <p:nvGraphicFramePr>
          <p:cNvPr id="346125" name="Object 13"/>
          <p:cNvGraphicFramePr>
            <a:graphicFrameLocks noGrp="1" noChangeAspect="1"/>
          </p:cNvGraphicFramePr>
          <p:nvPr>
            <p:ph sz="quarter" idx="2"/>
            <p:extLst>
              <p:ext uri="{D42A27DB-BD31-4B8C-83A1-F6EECF244321}">
                <p14:modId xmlns:p14="http://schemas.microsoft.com/office/powerpoint/2010/main" val="4111427840"/>
              </p:ext>
            </p:extLst>
          </p:nvPr>
        </p:nvGraphicFramePr>
        <p:xfrm>
          <a:off x="1693862" y="2743200"/>
          <a:ext cx="6823075" cy="1533993"/>
        </p:xfrm>
        <a:graphic>
          <a:graphicData uri="http://schemas.openxmlformats.org/presentationml/2006/ole">
            <mc:AlternateContent xmlns:mc="http://schemas.openxmlformats.org/markup-compatibility/2006">
              <mc:Choice xmlns:v="urn:schemas-microsoft-com:vml" Requires="v">
                <p:oleObj spid="_x0000_s424994" name="Equation" r:id="rId3" imgW="1638000" imgH="368280" progId="Equation.3">
                  <p:embed/>
                </p:oleObj>
              </mc:Choice>
              <mc:Fallback>
                <p:oleObj name="Equation" r:id="rId3" imgW="1638000" imgH="36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2" y="2743200"/>
                        <a:ext cx="6823075" cy="1533993"/>
                      </a:xfrm>
                      <a:prstGeom prst="rect">
                        <a:avLst/>
                      </a:prstGeom>
                    </p:spPr>
                  </p:pic>
                </p:oleObj>
              </mc:Fallback>
            </mc:AlternateContent>
          </a:graphicData>
        </a:graphic>
      </p:graphicFrame>
      <p:sp>
        <p:nvSpPr>
          <p:cNvPr id="346126" name="Rectangle 14"/>
          <p:cNvSpPr>
            <a:spLocks noGrp="1" noChangeArrowheads="1"/>
          </p:cNvSpPr>
          <p:nvPr>
            <p:ph type="body" sz="half" idx="3"/>
          </p:nvPr>
        </p:nvSpPr>
        <p:spPr/>
        <p:txBody>
          <a:bodyPr/>
          <a:lstStyle/>
          <a:p>
            <a:r>
              <a:rPr lang="en-US" altLang="en-US"/>
              <a:t>In practice 	</a:t>
            </a:r>
            <a:r>
              <a:rPr lang="en-US" altLang="en-US" sz="2800"/>
              <a:t>			</a:t>
            </a:r>
          </a:p>
        </p:txBody>
      </p:sp>
    </p:spTree>
    <p:extLst>
      <p:ext uri="{BB962C8B-B14F-4D97-AF65-F5344CB8AC3E}">
        <p14:creationId xmlns:p14="http://schemas.microsoft.com/office/powerpoint/2010/main" val="3005352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Wiener Filtering</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sz="2800" dirty="0" smtClean="0">
                    <a:latin typeface="Times New Roman" panose="02020603050405020304" pitchFamily="18" charset="0"/>
                    <a:cs typeface="Times New Roman" panose="02020603050405020304" pitchFamily="18" charset="0"/>
                  </a:rPr>
                  <a:t>Wiener filtering-</a:t>
                </a:r>
              </a:p>
              <a:p>
                <a:pPr algn="just"/>
                <a:endParaRPr lang="en-US" sz="28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𝐹</m:t>
                          </m:r>
                        </m:e>
                      </m:acc>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𝑣</m:t>
                          </m:r>
                        </m:e>
                      </m:d>
                      <m:r>
                        <a:rPr lang="en-US" b="0" i="1" smtClean="0">
                          <a:latin typeface="Cambria Math" panose="02040503050406030204" pitchFamily="18" charset="0"/>
                          <a:cs typeface="Times New Roman" panose="02020603050405020304" pitchFamily="18" charset="0"/>
                        </a:rPr>
                        <m:t>=</m:t>
                      </m:r>
                      <m:d>
                        <m:dPr>
                          <m:begChr m:val="["/>
                          <m:endChr m:val="]"/>
                          <m:ctrlPr>
                            <a:rPr lang="en-US" b="0" i="1" smtClean="0">
                              <a:latin typeface="Cambria Math" panose="02040503050406030204" pitchFamily="18" charset="0"/>
                              <a:cs typeface="Times New Roman" panose="02020603050405020304" pitchFamily="18" charset="0"/>
                            </a:rPr>
                          </m:ctrlPr>
                        </m:dPr>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𝐻</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𝑣</m:t>
                                  </m:r>
                                </m:e>
                              </m:d>
                            </m:den>
                          </m:f>
                          <m:f>
                            <m:fPr>
                              <m:ctrlPr>
                                <a:rPr lang="en-US" b="0" i="1" smtClean="0">
                                  <a:latin typeface="Cambria Math" panose="02040503050406030204" pitchFamily="18" charset="0"/>
                                  <a:cs typeface="Times New Roman" panose="02020603050405020304" pitchFamily="18" charset="0"/>
                                </a:rPr>
                              </m:ctrlPr>
                            </m:fPr>
                            <m:num>
                              <m:sSup>
                                <m:sSupPr>
                                  <m:ctrlPr>
                                    <a:rPr lang="en-US" b="0" i="1" smtClean="0">
                                      <a:latin typeface="Cambria Math" panose="02040503050406030204" pitchFamily="18" charset="0"/>
                                      <a:cs typeface="Times New Roman" panose="02020603050405020304" pitchFamily="18" charset="0"/>
                                    </a:rPr>
                                  </m:ctrlPr>
                                </m:sSupPr>
                                <m:e>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𝐻</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𝑣</m:t>
                                          </m:r>
                                        </m:e>
                                      </m:d>
                                    </m:e>
                                  </m:d>
                                </m:e>
                                <m:sup>
                                  <m:r>
                                    <a:rPr lang="en-US" b="0" i="1" smtClean="0">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𝑢</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𝑣</m:t>
                                          </m:r>
                                        </m:e>
                                      </m:d>
                                    </m:e>
                                  </m:d>
                                </m:e>
                                <m:sup>
                                  <m:r>
                                    <a:rPr lang="en-US" i="1">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𝐾</m:t>
                              </m:r>
                            </m:den>
                          </m:f>
                        </m:e>
                      </m:d>
                      <m:r>
                        <a:rPr lang="en-US" b="0" i="1" smtClean="0">
                          <a:latin typeface="Cambria Math" panose="02040503050406030204" pitchFamily="18" charset="0"/>
                          <a:cs typeface="Times New Roman" panose="02020603050405020304" pitchFamily="18" charset="0"/>
                        </a:rPr>
                        <m:t>𝐺</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𝑢</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𝑣</m:t>
                      </m:r>
                      <m:r>
                        <a:rPr lang="en-US" b="0" i="1" smtClean="0">
                          <a:latin typeface="Cambria Math" panose="02040503050406030204" pitchFamily="18" charset="0"/>
                          <a:cs typeface="Times New Roman" panose="02020603050405020304" pitchFamily="18" charset="0"/>
                        </a:rPr>
                        <m:t>)</m:t>
                      </m:r>
                    </m:oMath>
                  </m:oMathPara>
                </a14:m>
                <a:endParaRPr lang="en-US" dirty="0" smtClean="0">
                  <a:latin typeface="Times New Roman" panose="02020603050405020304" pitchFamily="18" charset="0"/>
                  <a:cs typeface="Times New Roman" panose="02020603050405020304" pitchFamily="18" charset="0"/>
                </a:endParaRPr>
              </a:p>
              <a:p>
                <a:pPr algn="just"/>
                <a14:m>
                  <m:oMath xmlns:m="http://schemas.openxmlformats.org/officeDocument/2006/math">
                    <m:r>
                      <a:rPr lang="en-US" i="1" dirty="0" smtClean="0">
                        <a:latin typeface="Cambria Math" panose="02040503050406030204" pitchFamily="18" charset="0"/>
                        <a:cs typeface="Times New Roman" panose="02020603050405020304" pitchFamily="18" charset="0"/>
                      </a:rPr>
                      <m:t>𝐻</m:t>
                    </m:r>
                    <m:d>
                      <m:dPr>
                        <m:ctrlPr>
                          <a:rPr lang="en-US" i="1" dirty="0" smtClean="0">
                            <a:latin typeface="Cambria Math" panose="02040503050406030204" pitchFamily="18" charset="0"/>
                            <a:cs typeface="Times New Roman" panose="02020603050405020304" pitchFamily="18" charset="0"/>
                          </a:rPr>
                        </m:ctrlPr>
                      </m:dPr>
                      <m:e>
                        <m:r>
                          <a:rPr lang="en-US" b="0" i="1" dirty="0" smtClean="0">
                            <a:latin typeface="Cambria Math" panose="02040503050406030204" pitchFamily="18" charset="0"/>
                            <a:cs typeface="Times New Roman" panose="02020603050405020304" pitchFamily="18" charset="0"/>
                          </a:rPr>
                          <m:t>𝑢</m:t>
                        </m:r>
                        <m:r>
                          <a:rPr lang="en-US" b="0" i="1" dirty="0" smtClean="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𝑣</m:t>
                        </m:r>
                      </m:e>
                    </m:d>
                  </m:oMath>
                </a14:m>
                <a:r>
                  <a:rPr lang="en-US" dirty="0" smtClean="0">
                    <a:latin typeface="Times New Roman" panose="02020603050405020304" pitchFamily="18" charset="0"/>
                    <a:cs typeface="Times New Roman" panose="02020603050405020304" pitchFamily="18" charset="0"/>
                  </a:rPr>
                  <a:t> - degradation function</a:t>
                </a:r>
              </a:p>
              <a:p>
                <a:pPr algn="just"/>
                <a14:m>
                  <m:oMath xmlns:m="http://schemas.openxmlformats.org/officeDocument/2006/math">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𝑢</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𝑣</m:t>
                                </m:r>
                              </m:e>
                            </m:d>
                          </m:e>
                        </m:d>
                      </m:e>
                      <m:sup>
                        <m:r>
                          <a:rPr lang="en-US" i="1">
                            <a:latin typeface="Cambria Math" panose="02040503050406030204" pitchFamily="18" charset="0"/>
                            <a:cs typeface="Times New Roman" panose="02020603050405020304" pitchFamily="18" charset="0"/>
                          </a:rPr>
                          <m:t>2</m:t>
                        </m:r>
                      </m:sup>
                    </m:sSup>
                    <m:r>
                      <a:rPr lang="en-US" b="0" i="0"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𝐻</m:t>
                    </m:r>
                    <m:r>
                      <a:rPr lang="en-US" b="0" i="1" dirty="0" smtClean="0">
                        <a:latin typeface="Cambria Math" panose="02040503050406030204" pitchFamily="18" charset="0"/>
                        <a:cs typeface="Times New Roman" panose="02020603050405020304" pitchFamily="18" charset="0"/>
                      </a:rPr>
                      <m:t>∗</m:t>
                    </m:r>
                    <m:d>
                      <m:dPr>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𝑢</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𝑣</m:t>
                        </m:r>
                      </m:e>
                    </m:d>
                    <m:r>
                      <a:rPr lang="en-US" i="1" dirty="0">
                        <a:latin typeface="Cambria Math" panose="02040503050406030204" pitchFamily="18" charset="0"/>
                        <a:cs typeface="Times New Roman" panose="02020603050405020304" pitchFamily="18" charset="0"/>
                      </a:rPr>
                      <m:t>𝐻</m:t>
                    </m:r>
                    <m:d>
                      <m:dPr>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𝑢</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𝑣</m:t>
                        </m:r>
                      </m:e>
                    </m:d>
                  </m:oMath>
                </a14:m>
                <a:endParaRPr lang="en-US" dirty="0" smtClean="0">
                  <a:latin typeface="Times New Roman" panose="02020603050405020304" pitchFamily="18" charset="0"/>
                  <a:cs typeface="Times New Roman" panose="02020603050405020304" pitchFamily="18" charset="0"/>
                </a:endParaRPr>
              </a:p>
              <a:p>
                <a:pPr algn="just"/>
                <a14:m>
                  <m:oMath xmlns:m="http://schemas.openxmlformats.org/officeDocument/2006/math">
                    <m:r>
                      <a:rPr lang="en-US" i="1" dirty="0">
                        <a:latin typeface="Cambria Math" panose="02040503050406030204" pitchFamily="18" charset="0"/>
                        <a:cs typeface="Times New Roman" panose="02020603050405020304" pitchFamily="18" charset="0"/>
                      </a:rPr>
                      <m:t>𝐻</m:t>
                    </m:r>
                    <m:r>
                      <a:rPr lang="en-US" b="0" i="1" dirty="0" smtClean="0">
                        <a:latin typeface="Cambria Math" panose="02040503050406030204" pitchFamily="18" charset="0"/>
                        <a:cs typeface="Times New Roman" panose="02020603050405020304" pitchFamily="18" charset="0"/>
                      </a:rPr>
                      <m:t>∗</m:t>
                    </m:r>
                    <m:d>
                      <m:dPr>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𝑢</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𝑣</m:t>
                        </m:r>
                      </m:e>
                    </m:d>
                  </m:oMath>
                </a14:m>
                <a:r>
                  <a:rPr lang="en-US" dirty="0" smtClean="0">
                    <a:latin typeface="Times New Roman" panose="02020603050405020304" pitchFamily="18" charset="0"/>
                    <a:cs typeface="Times New Roman" panose="02020603050405020304" pitchFamily="18" charset="0"/>
                  </a:rPr>
                  <a:t> - complex conjugate of  </a:t>
                </a:r>
                <a14:m>
                  <m:oMath xmlns:m="http://schemas.openxmlformats.org/officeDocument/2006/math">
                    <m:r>
                      <a:rPr lang="en-US" i="1" dirty="0">
                        <a:latin typeface="Cambria Math" panose="02040503050406030204" pitchFamily="18" charset="0"/>
                        <a:cs typeface="Times New Roman" panose="02020603050405020304" pitchFamily="18" charset="0"/>
                      </a:rPr>
                      <m:t>𝐻</m:t>
                    </m:r>
                    <m:d>
                      <m:dPr>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𝑢</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𝑣</m:t>
                        </m:r>
                      </m:e>
                    </m:d>
                  </m:oMath>
                </a14:m>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K – is a specified constant</a:t>
                </a: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381"/>
                </a:stretch>
              </a:blipFill>
            </p:spPr>
            <p:txBody>
              <a:bodyPr/>
              <a:lstStyle/>
              <a:p>
                <a:r>
                  <a:rPr lang="en-US">
                    <a:noFill/>
                  </a:rPr>
                  <a:t> </a:t>
                </a:r>
              </a:p>
            </p:txBody>
          </p:sp>
        </mc:Fallback>
      </mc:AlternateContent>
    </p:spTree>
    <p:extLst>
      <p:ext uri="{BB962C8B-B14F-4D97-AF65-F5344CB8AC3E}">
        <p14:creationId xmlns:p14="http://schemas.microsoft.com/office/powerpoint/2010/main" val="3627185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en-US"/>
              <a:t>Wiener Filter Results</a:t>
            </a:r>
          </a:p>
        </p:txBody>
      </p:sp>
      <p:pic>
        <p:nvPicPr>
          <p:cNvPr id="400392" name="Picture 8" descr="C:\Users\pai\talks\MMDSP\wfilter_002.ti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3290888" cy="2468563"/>
          </a:xfrm>
          <a:prstGeom prst="rect">
            <a:avLst/>
          </a:prstGeom>
          <a:noFill/>
          <a:extLst>
            <a:ext uri="{909E8E84-426E-40DD-AFC4-6F175D3DCCD1}">
              <a14:hiddenFill xmlns:a14="http://schemas.microsoft.com/office/drawing/2010/main">
                <a:solidFill>
                  <a:srgbClr val="FFFFFF"/>
                </a:solidFill>
              </a14:hiddenFill>
            </a:ext>
          </a:extLst>
        </p:spPr>
      </p:pic>
      <p:pic>
        <p:nvPicPr>
          <p:cNvPr id="400393" name="Picture 9" descr="C:\Users\pai\talks\MMDSP\wfilter_005.ti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389438"/>
            <a:ext cx="3290888" cy="2468562"/>
          </a:xfrm>
          <a:prstGeom prst="rect">
            <a:avLst/>
          </a:prstGeom>
          <a:noFill/>
          <a:extLst>
            <a:ext uri="{909E8E84-426E-40DD-AFC4-6F175D3DCCD1}">
              <a14:hiddenFill xmlns:a14="http://schemas.microsoft.com/office/drawing/2010/main">
                <a:solidFill>
                  <a:srgbClr val="FFFFFF"/>
                </a:solidFill>
              </a14:hiddenFill>
            </a:ext>
          </a:extLst>
        </p:spPr>
      </p:pic>
      <p:pic>
        <p:nvPicPr>
          <p:cNvPr id="400394" name="Picture 10" descr="C:\Users\pai\talks\MMDSP\wiener_002.tif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828800"/>
            <a:ext cx="3290888" cy="2468563"/>
          </a:xfrm>
          <a:prstGeom prst="rect">
            <a:avLst/>
          </a:prstGeom>
          <a:noFill/>
          <a:extLst>
            <a:ext uri="{909E8E84-426E-40DD-AFC4-6F175D3DCCD1}">
              <a14:hiddenFill xmlns:a14="http://schemas.microsoft.com/office/drawing/2010/main">
                <a:solidFill>
                  <a:srgbClr val="FFFFFF"/>
                </a:solidFill>
              </a14:hiddenFill>
            </a:ext>
          </a:extLst>
        </p:spPr>
      </p:pic>
      <p:pic>
        <p:nvPicPr>
          <p:cNvPr id="400395" name="Picture 11" descr="C:\Users\pai\talks\MMDSP\wiener_005.tif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389438"/>
            <a:ext cx="3290888" cy="2468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84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03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003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00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Image Restoration by Thresholding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 The basic procedure contains the steps:</a:t>
            </a:r>
          </a:p>
          <a:p>
            <a:pPr lvl="1"/>
            <a:r>
              <a:rPr lang="en-US" dirty="0"/>
              <a:t>Decompose: Choose a wavelet, choose a level N. Compute the wavelet decomposition of the signal at level N.</a:t>
            </a:r>
          </a:p>
          <a:p>
            <a:pPr lvl="1"/>
            <a:endParaRPr lang="en-US" dirty="0"/>
          </a:p>
          <a:p>
            <a:pPr lvl="1"/>
            <a:r>
              <a:rPr lang="en-US" dirty="0"/>
              <a:t>Threshold detail coefficients: For each level from 1 to N, select a threshold and apply soft thresholding to the detail coefficients.</a:t>
            </a:r>
          </a:p>
          <a:p>
            <a:pPr lvl="1"/>
            <a:endParaRPr lang="en-US" dirty="0"/>
          </a:p>
          <a:p>
            <a:pPr lvl="1"/>
            <a:r>
              <a:rPr lang="en-US" dirty="0"/>
              <a:t>Reconstruct: Compute wavelet reconstruction using the original approximation coefficients of level N and the modified detail coefficients of </a:t>
            </a:r>
            <a:r>
              <a:rPr lang="en-US" dirty="0" smtClean="0"/>
              <a:t>levels </a:t>
            </a:r>
            <a:r>
              <a:rPr lang="en-US" dirty="0"/>
              <a:t>from 1 to N</a:t>
            </a:r>
            <a:r>
              <a:rPr lang="en-US" dirty="0" smtClean="0"/>
              <a:t>.</a:t>
            </a:r>
          </a:p>
          <a:p>
            <a:pPr lvl="1"/>
            <a:endParaRPr lang="en-US" dirty="0"/>
          </a:p>
          <a:p>
            <a:r>
              <a:rPr lang="en-US" dirty="0"/>
              <a:t>Two points must be addressed in particular:</a:t>
            </a:r>
          </a:p>
          <a:p>
            <a:pPr lvl="1"/>
            <a:r>
              <a:rPr lang="en-US" dirty="0"/>
              <a:t>how to choose the threshold,</a:t>
            </a:r>
          </a:p>
          <a:p>
            <a:pPr lvl="1"/>
            <a:r>
              <a:rPr lang="en-US" dirty="0"/>
              <a:t>and how to perform the thresholding.</a:t>
            </a:r>
          </a:p>
          <a:p>
            <a:endParaRPr lang="en-US" dirty="0"/>
          </a:p>
        </p:txBody>
      </p:sp>
    </p:spTree>
    <p:extLst>
      <p:ext uri="{BB962C8B-B14F-4D97-AF65-F5344CB8AC3E}">
        <p14:creationId xmlns:p14="http://schemas.microsoft.com/office/powerpoint/2010/main" val="1469576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Wavelet Transform</a:t>
            </a:r>
            <a:endParaRPr lang="en-US" dirty="0"/>
          </a:p>
        </p:txBody>
      </p:sp>
      <p:sp>
        <p:nvSpPr>
          <p:cNvPr id="3" name="Content Placeholder 2"/>
          <p:cNvSpPr>
            <a:spLocks noGrp="1"/>
          </p:cNvSpPr>
          <p:nvPr>
            <p:ph idx="1"/>
          </p:nvPr>
        </p:nvSpPr>
        <p:spPr/>
        <p:txBody>
          <a:bodyPr/>
          <a:lstStyle/>
          <a:p>
            <a:r>
              <a:rPr lang="en-US" dirty="0" smtClean="0"/>
              <a:t>Multi-resolution analysis in frequency domain</a:t>
            </a:r>
          </a:p>
          <a:p>
            <a:pPr lvl="1"/>
            <a:r>
              <a:rPr lang="en-US" dirty="0" err="1" smtClean="0"/>
              <a:t>Haar</a:t>
            </a:r>
            <a:endParaRPr lang="en-US" dirty="0" smtClean="0"/>
          </a:p>
          <a:p>
            <a:pPr lvl="1"/>
            <a:r>
              <a:rPr lang="en-US" dirty="0" smtClean="0"/>
              <a:t>DWT</a:t>
            </a:r>
          </a:p>
          <a:p>
            <a:pPr lvl="1"/>
            <a:r>
              <a:rPr lang="en-US" dirty="0" smtClean="0"/>
              <a:t>CWT</a:t>
            </a:r>
            <a:endParaRPr lang="en-US" dirty="0"/>
          </a:p>
        </p:txBody>
      </p:sp>
      <p:pic>
        <p:nvPicPr>
          <p:cNvPr id="4" name="Content Placeholder 3" descr="Wavelets_-_Filter_Bank.png"/>
          <p:cNvPicPr>
            <a:picLocks noChangeAspect="1"/>
          </p:cNvPicPr>
          <p:nvPr/>
        </p:nvPicPr>
        <p:blipFill>
          <a:blip r:embed="rId2"/>
          <a:stretch>
            <a:fillRect/>
          </a:stretch>
        </p:blipFill>
        <p:spPr>
          <a:xfrm>
            <a:off x="2362200" y="2286000"/>
            <a:ext cx="5391150" cy="2362199"/>
          </a:xfrm>
          <a:prstGeom prst="rect">
            <a:avLst/>
          </a:prstGeom>
        </p:spPr>
      </p:pic>
      <p:sp>
        <p:nvSpPr>
          <p:cNvPr id="5" name="TextBox 4"/>
          <p:cNvSpPr txBox="1"/>
          <p:nvPr/>
        </p:nvSpPr>
        <p:spPr>
          <a:xfrm>
            <a:off x="533400" y="5108574"/>
            <a:ext cx="7534275" cy="553998"/>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An example of 3-level decomposition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144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52D071E-9535-4641-B9E3-FB3EEBD03DA2}" type="slidenum">
              <a:rPr lang="fa-IR"/>
              <a:pPr/>
              <a:t>19</a:t>
            </a:fld>
            <a:endParaRPr lang="en-US"/>
          </a:p>
        </p:txBody>
      </p:sp>
      <p:sp>
        <p:nvSpPr>
          <p:cNvPr id="68610" name="Rectangle 2"/>
          <p:cNvSpPr>
            <a:spLocks noGrp="1" noChangeArrowheads="1"/>
          </p:cNvSpPr>
          <p:nvPr>
            <p:ph type="title"/>
          </p:nvPr>
        </p:nvSpPr>
        <p:spPr>
          <a:xfrm>
            <a:off x="395288" y="214313"/>
            <a:ext cx="8548687" cy="1462087"/>
          </a:xfrm>
        </p:spPr>
        <p:txBody>
          <a:bodyPr>
            <a:normAutofit/>
          </a:bodyPr>
          <a:lstStyle/>
          <a:p>
            <a:r>
              <a:rPr lang="en-US" sz="3600" dirty="0" smtClean="0">
                <a:latin typeface="Times New Roman" pitchFamily="18" charset="0"/>
                <a:cs typeface="Times New Roman" pitchFamily="18" charset="0"/>
              </a:rPr>
              <a:t>Wavelet Transform</a:t>
            </a:r>
            <a:endParaRPr lang="en-US" sz="3600" dirty="0">
              <a:latin typeface="Times New Roman" pitchFamily="18" charset="0"/>
              <a:cs typeface="Times New Roman" pitchFamily="18" charset="0"/>
            </a:endParaRPr>
          </a:p>
        </p:txBody>
      </p:sp>
      <p:sp>
        <p:nvSpPr>
          <p:cNvPr id="68612" name="Rectangle 4"/>
          <p:cNvSpPr>
            <a:spLocks noGrp="1" noChangeArrowheads="1"/>
          </p:cNvSpPr>
          <p:nvPr>
            <p:ph type="body" sz="half" idx="1"/>
          </p:nvPr>
        </p:nvSpPr>
        <p:spPr>
          <a:xfrm>
            <a:off x="395288" y="2017713"/>
            <a:ext cx="8497887" cy="2203450"/>
          </a:xfrm>
        </p:spPr>
        <p:txBody>
          <a:bodyPr/>
          <a:lstStyle/>
          <a:p>
            <a:pPr>
              <a:buFont typeface="Wingdings" pitchFamily="2" charset="2"/>
              <a:buNone/>
            </a:pPr>
            <a:r>
              <a:rPr lang="en-US" sz="1800" dirty="0" smtClean="0">
                <a:latin typeface="Times New Roman" pitchFamily="18" charset="0"/>
                <a:cs typeface="Times New Roman" pitchFamily="18" charset="0"/>
              </a:rPr>
              <a:t>The </a:t>
            </a:r>
            <a:r>
              <a:rPr lang="en-US" sz="1800" dirty="0" err="1" smtClean="0">
                <a:latin typeface="Times New Roman" pitchFamily="18" charset="0"/>
                <a:cs typeface="Times New Roman" pitchFamily="18" charset="0"/>
              </a:rPr>
              <a:t>Haar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functions are </a:t>
            </a:r>
            <a:r>
              <a:rPr lang="en-US" sz="1800" dirty="0" err="1" smtClean="0">
                <a:latin typeface="Times New Roman" pitchFamily="18" charset="0"/>
                <a:cs typeface="Times New Roman" pitchFamily="18" charset="0"/>
              </a:rPr>
              <a:t>def:ined</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as</a:t>
            </a:r>
          </a:p>
        </p:txBody>
      </p:sp>
      <p:graphicFrame>
        <p:nvGraphicFramePr>
          <p:cNvPr id="68621" name="Object 13"/>
          <p:cNvGraphicFramePr>
            <a:graphicFrameLocks noGrp="1" noChangeAspect="1"/>
          </p:cNvGraphicFramePr>
          <p:nvPr>
            <p:ph sz="half" idx="2"/>
          </p:nvPr>
        </p:nvGraphicFramePr>
        <p:xfrm>
          <a:off x="1828800" y="2819400"/>
          <a:ext cx="4824412" cy="2447925"/>
        </p:xfrm>
        <a:graphic>
          <a:graphicData uri="http://schemas.openxmlformats.org/presentationml/2006/ole">
            <mc:AlternateContent xmlns:mc="http://schemas.openxmlformats.org/markup-compatibility/2006">
              <mc:Choice xmlns:v="urn:schemas-microsoft-com:vml" Requires="v">
                <p:oleObj spid="_x0000_s432133" name="Equation" r:id="rId3" imgW="3288960" imgH="1815840" progId="Equation.3">
                  <p:embed/>
                </p:oleObj>
              </mc:Choice>
              <mc:Fallback>
                <p:oleObj name="Equation" r:id="rId3" imgW="3288960" imgH="1815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19400"/>
                        <a:ext cx="4824412" cy="244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9572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109210"/>
            <a:ext cx="8258175" cy="1143000"/>
          </a:xfrm>
        </p:spPr>
        <p:txBody>
          <a:bodyPr>
            <a:normAutofit/>
          </a:bodyPr>
          <a:lstStyle/>
          <a:p>
            <a:r>
              <a:rPr lang="en-US" altLang="zh-TW" sz="4300" dirty="0">
                <a:latin typeface="Times New Roman" panose="02020603050405020304" pitchFamily="18" charset="0"/>
                <a:cs typeface="Times New Roman" panose="02020603050405020304" pitchFamily="18" charset="0"/>
              </a:rPr>
              <a:t>I</a:t>
            </a:r>
            <a:r>
              <a:rPr lang="en-US" altLang="zh-TW" sz="4300" dirty="0" smtClean="0">
                <a:latin typeface="Times New Roman" panose="02020603050405020304" pitchFamily="18" charset="0"/>
                <a:cs typeface="Times New Roman" panose="02020603050405020304" pitchFamily="18" charset="0"/>
              </a:rPr>
              <a:t>mage </a:t>
            </a:r>
            <a:r>
              <a:rPr lang="en-US" altLang="zh-TW" sz="4300" dirty="0">
                <a:latin typeface="Times New Roman" panose="02020603050405020304" pitchFamily="18" charset="0"/>
                <a:cs typeface="Times New Roman" panose="02020603050405020304" pitchFamily="18" charset="0"/>
              </a:rPr>
              <a:t>R</a:t>
            </a:r>
            <a:r>
              <a:rPr lang="en-US" altLang="zh-TW" sz="4300" dirty="0" smtClean="0">
                <a:latin typeface="Times New Roman" panose="02020603050405020304" pitchFamily="18" charset="0"/>
                <a:cs typeface="Times New Roman" panose="02020603050405020304" pitchFamily="18" charset="0"/>
              </a:rPr>
              <a:t>estoration </a:t>
            </a:r>
            <a:r>
              <a:rPr lang="en-US" altLang="zh-TW" sz="4300" dirty="0">
                <a:latin typeface="Times New Roman" panose="02020603050405020304" pitchFamily="18" charset="0"/>
                <a:cs typeface="Times New Roman" panose="02020603050405020304" pitchFamily="18" charset="0"/>
              </a:rPr>
              <a:t>process</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r="19452"/>
          <a:stretch>
            <a:fillRect/>
          </a:stretch>
        </p:blipFill>
        <p:spPr bwMode="auto">
          <a:xfrm>
            <a:off x="0" y="1905000"/>
            <a:ext cx="9144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173" name="Text Box 5"/>
              <p:cNvSpPr txBox="1">
                <a:spLocks noChangeArrowheads="1"/>
              </p:cNvSpPr>
              <p:nvPr/>
            </p:nvSpPr>
            <p:spPr bwMode="auto">
              <a:xfrm>
                <a:off x="744349" y="4780847"/>
                <a:ext cx="8079071" cy="104028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buNone/>
                </a:pPr>
                <a:r>
                  <a:rPr lang="en-US" altLang="zh-TW" sz="2800" b="0" dirty="0" smtClean="0">
                    <a:solidFill>
                      <a:schemeClr val="hlink"/>
                    </a:solidFill>
                    <a:cs typeface="Times New Roman" panose="02020603050405020304" pitchFamily="18" charset="0"/>
                  </a:rPr>
                  <a:t>T</a:t>
                </a:r>
                <a14:m>
                  <m:oMath xmlns:m="http://schemas.openxmlformats.org/officeDocument/2006/math">
                    <m:r>
                      <a:rPr lang="en-US" altLang="zh-TW" sz="2800" b="0" i="1" dirty="0" smtClean="0">
                        <a:solidFill>
                          <a:schemeClr val="hlink"/>
                        </a:solidFill>
                        <a:latin typeface="Cambria Math" panose="02040503050406030204" pitchFamily="18" charset="0"/>
                        <a:cs typeface="Times New Roman" panose="02020603050405020304" pitchFamily="18" charset="0"/>
                      </a:rPr>
                      <m:t>𝑖𝑚𝑒</m:t>
                    </m:r>
                    <m:r>
                      <a:rPr lang="en-US" altLang="zh-TW" sz="2800" b="0" i="1" dirty="0" smtClean="0">
                        <a:solidFill>
                          <a:schemeClr val="hlink"/>
                        </a:solidFill>
                        <a:latin typeface="Cambria Math" panose="02040503050406030204" pitchFamily="18" charset="0"/>
                        <a:cs typeface="Times New Roman" panose="02020603050405020304" pitchFamily="18" charset="0"/>
                      </a:rPr>
                      <m:t> </m:t>
                    </m:r>
                    <m:r>
                      <a:rPr lang="en-US" altLang="zh-TW" sz="2800" b="0" i="1" dirty="0" smtClean="0">
                        <a:solidFill>
                          <a:schemeClr val="hlink"/>
                        </a:solidFill>
                        <a:latin typeface="Cambria Math" panose="02040503050406030204" pitchFamily="18" charset="0"/>
                        <a:cs typeface="Times New Roman" panose="02020603050405020304" pitchFamily="18" charset="0"/>
                      </a:rPr>
                      <m:t>𝐷𝑜𝑚𝑎𝑖𝑛</m:t>
                    </m:r>
                    <m:r>
                      <a:rPr lang="en-US" altLang="zh-TW" sz="2800" b="0" i="1" dirty="0" smtClean="0">
                        <a:solidFill>
                          <a:schemeClr val="hlink"/>
                        </a:solidFill>
                        <a:latin typeface="Cambria Math" panose="02040503050406030204" pitchFamily="18" charset="0"/>
                        <a:cs typeface="Times New Roman" panose="02020603050405020304" pitchFamily="18" charset="0"/>
                      </a:rPr>
                      <m:t>: </m:t>
                    </m:r>
                    <m:r>
                      <a:rPr lang="en-US" altLang="zh-TW" sz="2800" i="1" dirty="0" smtClean="0">
                        <a:solidFill>
                          <a:schemeClr val="hlink"/>
                        </a:solidFill>
                        <a:latin typeface="Cambria Math" panose="02040503050406030204" pitchFamily="18" charset="0"/>
                        <a:cs typeface="Times New Roman" panose="02020603050405020304" pitchFamily="18" charset="0"/>
                      </a:rPr>
                      <m:t>𝑔</m:t>
                    </m:r>
                    <m:r>
                      <a:rPr lang="en-US" altLang="zh-TW" sz="2800" i="1" dirty="0" smtClean="0">
                        <a:solidFill>
                          <a:schemeClr val="hlink"/>
                        </a:solidFill>
                        <a:latin typeface="Cambria Math" panose="02040503050406030204" pitchFamily="18" charset="0"/>
                        <a:cs typeface="Times New Roman" panose="02020603050405020304" pitchFamily="18" charset="0"/>
                      </a:rPr>
                      <m:t>(</m:t>
                    </m:r>
                    <m:r>
                      <a:rPr lang="en-US" altLang="zh-TW" sz="2800" i="1" dirty="0" err="1">
                        <a:solidFill>
                          <a:schemeClr val="hlink"/>
                        </a:solidFill>
                        <a:latin typeface="Cambria Math" panose="02040503050406030204" pitchFamily="18" charset="0"/>
                        <a:cs typeface="Times New Roman" panose="02020603050405020304" pitchFamily="18" charset="0"/>
                      </a:rPr>
                      <m:t>𝑥</m:t>
                    </m:r>
                    <m:r>
                      <a:rPr lang="en-US" altLang="zh-TW" sz="2800" i="1" dirty="0" err="1">
                        <a:solidFill>
                          <a:schemeClr val="hlink"/>
                        </a:solidFill>
                        <a:latin typeface="Cambria Math" panose="02040503050406030204" pitchFamily="18" charset="0"/>
                        <a:cs typeface="Times New Roman" panose="02020603050405020304" pitchFamily="18" charset="0"/>
                      </a:rPr>
                      <m:t>,</m:t>
                    </m:r>
                    <m:r>
                      <a:rPr lang="en-US" altLang="zh-TW" sz="2800" i="1" dirty="0" err="1">
                        <a:solidFill>
                          <a:schemeClr val="hlink"/>
                        </a:solidFill>
                        <a:latin typeface="Cambria Math" panose="02040503050406030204" pitchFamily="18" charset="0"/>
                        <a:cs typeface="Times New Roman" panose="02020603050405020304" pitchFamily="18" charset="0"/>
                      </a:rPr>
                      <m:t>𝑦</m:t>
                    </m:r>
                    <m:r>
                      <a:rPr lang="en-US" altLang="zh-TW" sz="2800" i="1" dirty="0">
                        <a:solidFill>
                          <a:schemeClr val="hlink"/>
                        </a:solidFill>
                        <a:latin typeface="Cambria Math" panose="02040503050406030204" pitchFamily="18" charset="0"/>
                        <a:cs typeface="Times New Roman" panose="02020603050405020304" pitchFamily="18" charset="0"/>
                      </a:rPr>
                      <m:t>)=</m:t>
                    </m:r>
                    <m:r>
                      <a:rPr lang="en-US" altLang="zh-TW" sz="2800" i="1" dirty="0">
                        <a:solidFill>
                          <a:schemeClr val="hlink"/>
                        </a:solidFill>
                        <a:latin typeface="Cambria Math" panose="02040503050406030204" pitchFamily="18" charset="0"/>
                        <a:cs typeface="Times New Roman" panose="02020603050405020304" pitchFamily="18" charset="0"/>
                      </a:rPr>
                      <m:t>𝑓</m:t>
                    </m:r>
                    <m:r>
                      <a:rPr lang="en-US" altLang="zh-TW" sz="2800" i="1" dirty="0">
                        <a:solidFill>
                          <a:schemeClr val="hlink"/>
                        </a:solidFill>
                        <a:latin typeface="Cambria Math" panose="02040503050406030204" pitchFamily="18" charset="0"/>
                        <a:cs typeface="Times New Roman" panose="02020603050405020304" pitchFamily="18" charset="0"/>
                      </a:rPr>
                      <m:t>(</m:t>
                    </m:r>
                    <m:r>
                      <a:rPr lang="en-US" altLang="zh-TW" sz="2800" i="1" dirty="0" err="1">
                        <a:solidFill>
                          <a:schemeClr val="hlink"/>
                        </a:solidFill>
                        <a:latin typeface="Cambria Math" panose="02040503050406030204" pitchFamily="18" charset="0"/>
                        <a:cs typeface="Times New Roman" panose="02020603050405020304" pitchFamily="18" charset="0"/>
                      </a:rPr>
                      <m:t>𝑥</m:t>
                    </m:r>
                    <m:r>
                      <a:rPr lang="en-US" altLang="zh-TW" sz="2800" i="1" dirty="0" err="1">
                        <a:solidFill>
                          <a:schemeClr val="hlink"/>
                        </a:solidFill>
                        <a:latin typeface="Cambria Math" panose="02040503050406030204" pitchFamily="18" charset="0"/>
                        <a:cs typeface="Times New Roman" panose="02020603050405020304" pitchFamily="18" charset="0"/>
                      </a:rPr>
                      <m:t>,</m:t>
                    </m:r>
                    <m:r>
                      <a:rPr lang="en-US" altLang="zh-TW" sz="2800" i="1" dirty="0" err="1">
                        <a:solidFill>
                          <a:schemeClr val="hlink"/>
                        </a:solidFill>
                        <a:latin typeface="Cambria Math" panose="02040503050406030204" pitchFamily="18" charset="0"/>
                        <a:cs typeface="Times New Roman" panose="02020603050405020304" pitchFamily="18" charset="0"/>
                      </a:rPr>
                      <m:t>𝑦</m:t>
                    </m:r>
                    <m:r>
                      <a:rPr lang="en-US" altLang="zh-TW" sz="2800" i="1" dirty="0">
                        <a:solidFill>
                          <a:schemeClr val="hlink"/>
                        </a:solidFill>
                        <a:latin typeface="Cambria Math" panose="02040503050406030204" pitchFamily="18" charset="0"/>
                        <a:cs typeface="Times New Roman" panose="02020603050405020304" pitchFamily="18" charset="0"/>
                      </a:rPr>
                      <m:t>)∗</m:t>
                    </m:r>
                    <m:r>
                      <a:rPr lang="en-US" altLang="zh-TW" sz="2800" i="1" dirty="0">
                        <a:solidFill>
                          <a:schemeClr val="hlink"/>
                        </a:solidFill>
                        <a:latin typeface="Cambria Math" panose="02040503050406030204" pitchFamily="18" charset="0"/>
                        <a:cs typeface="Times New Roman" panose="02020603050405020304" pitchFamily="18" charset="0"/>
                      </a:rPr>
                      <m:t>h</m:t>
                    </m:r>
                    <m:r>
                      <a:rPr lang="en-US" altLang="zh-TW" sz="2800" i="1" dirty="0">
                        <a:solidFill>
                          <a:schemeClr val="hlink"/>
                        </a:solidFill>
                        <a:latin typeface="Cambria Math" panose="02040503050406030204" pitchFamily="18" charset="0"/>
                        <a:cs typeface="Times New Roman" panose="02020603050405020304" pitchFamily="18" charset="0"/>
                      </a:rPr>
                      <m:t>(</m:t>
                    </m:r>
                    <m:r>
                      <a:rPr lang="en-US" altLang="zh-TW" sz="2800" i="1" dirty="0" err="1">
                        <a:solidFill>
                          <a:schemeClr val="hlink"/>
                        </a:solidFill>
                        <a:latin typeface="Cambria Math" panose="02040503050406030204" pitchFamily="18" charset="0"/>
                        <a:cs typeface="Times New Roman" panose="02020603050405020304" pitchFamily="18" charset="0"/>
                      </a:rPr>
                      <m:t>𝑥</m:t>
                    </m:r>
                    <m:r>
                      <a:rPr lang="en-US" altLang="zh-TW" sz="2800" i="1" dirty="0" err="1">
                        <a:solidFill>
                          <a:schemeClr val="hlink"/>
                        </a:solidFill>
                        <a:latin typeface="Cambria Math" panose="02040503050406030204" pitchFamily="18" charset="0"/>
                        <a:cs typeface="Times New Roman" panose="02020603050405020304" pitchFamily="18" charset="0"/>
                      </a:rPr>
                      <m:t>,</m:t>
                    </m:r>
                    <m:r>
                      <a:rPr lang="en-US" altLang="zh-TW" sz="2800" i="1" dirty="0" err="1">
                        <a:solidFill>
                          <a:schemeClr val="hlink"/>
                        </a:solidFill>
                        <a:latin typeface="Cambria Math" panose="02040503050406030204" pitchFamily="18" charset="0"/>
                        <a:cs typeface="Times New Roman" panose="02020603050405020304" pitchFamily="18" charset="0"/>
                      </a:rPr>
                      <m:t>𝑦</m:t>
                    </m:r>
                    <m:r>
                      <a:rPr lang="en-US" altLang="zh-TW" sz="2800" i="1" dirty="0">
                        <a:solidFill>
                          <a:schemeClr val="hlink"/>
                        </a:solidFill>
                        <a:latin typeface="Cambria Math" panose="02040503050406030204" pitchFamily="18" charset="0"/>
                        <a:cs typeface="Times New Roman" panose="02020603050405020304" pitchFamily="18" charset="0"/>
                      </a:rPr>
                      <m:t>)+</m:t>
                    </m:r>
                    <m:r>
                      <a:rPr lang="en-US" altLang="zh-TW" sz="2800" b="0" i="1" dirty="0" smtClean="0">
                        <a:solidFill>
                          <a:schemeClr val="hlink"/>
                        </a:solidFill>
                        <a:latin typeface="Cambria Math" panose="02040503050406030204" pitchFamily="18" charset="0"/>
                        <a:cs typeface="Times New Roman" panose="02020603050405020304" pitchFamily="18" charset="0"/>
                      </a:rPr>
                      <m:t>𝑛</m:t>
                    </m:r>
                    <m:r>
                      <a:rPr lang="en-US" altLang="zh-TW" sz="2800" i="1" dirty="0">
                        <a:solidFill>
                          <a:schemeClr val="hlink"/>
                        </a:solidFill>
                        <a:latin typeface="Cambria Math" panose="02040503050406030204" pitchFamily="18" charset="0"/>
                        <a:cs typeface="Times New Roman" panose="02020603050405020304" pitchFamily="18" charset="0"/>
                      </a:rPr>
                      <m:t>(</m:t>
                    </m:r>
                    <m:r>
                      <a:rPr lang="en-US" altLang="zh-TW" sz="2800" i="1" dirty="0" err="1">
                        <a:solidFill>
                          <a:schemeClr val="hlink"/>
                        </a:solidFill>
                        <a:latin typeface="Cambria Math" panose="02040503050406030204" pitchFamily="18" charset="0"/>
                        <a:cs typeface="Times New Roman" panose="02020603050405020304" pitchFamily="18" charset="0"/>
                      </a:rPr>
                      <m:t>𝑥</m:t>
                    </m:r>
                    <m:r>
                      <a:rPr lang="en-US" altLang="zh-TW" sz="2800" i="1" dirty="0" err="1">
                        <a:solidFill>
                          <a:schemeClr val="hlink"/>
                        </a:solidFill>
                        <a:latin typeface="Cambria Math" panose="02040503050406030204" pitchFamily="18" charset="0"/>
                        <a:cs typeface="Times New Roman" panose="02020603050405020304" pitchFamily="18" charset="0"/>
                      </a:rPr>
                      <m:t>,</m:t>
                    </m:r>
                    <m:r>
                      <a:rPr lang="en-US" altLang="zh-TW" sz="2800" i="1" dirty="0" err="1">
                        <a:solidFill>
                          <a:schemeClr val="hlink"/>
                        </a:solidFill>
                        <a:latin typeface="Cambria Math" panose="02040503050406030204" pitchFamily="18" charset="0"/>
                        <a:cs typeface="Times New Roman" panose="02020603050405020304" pitchFamily="18" charset="0"/>
                      </a:rPr>
                      <m:t>𝑦</m:t>
                    </m:r>
                    <m:r>
                      <a:rPr lang="en-US" altLang="zh-TW" sz="2800" i="1" dirty="0">
                        <a:solidFill>
                          <a:schemeClr val="hlink"/>
                        </a:solidFill>
                        <a:latin typeface="Cambria Math" panose="02040503050406030204" pitchFamily="18" charset="0"/>
                        <a:cs typeface="Times New Roman" panose="02020603050405020304" pitchFamily="18" charset="0"/>
                      </a:rPr>
                      <m:t>)</m:t>
                    </m:r>
                  </m:oMath>
                </a14:m>
                <a:endParaRPr lang="en-US" altLang="zh-TW" sz="2800" dirty="0">
                  <a:solidFill>
                    <a:schemeClr val="hlink"/>
                  </a:solidFill>
                  <a:latin typeface="Times New Roman" panose="02020603050405020304" pitchFamily="18" charset="0"/>
                  <a:cs typeface="Times New Roman" panose="02020603050405020304" pitchFamily="18" charset="0"/>
                </a:endParaRPr>
              </a:p>
              <a:p>
                <a:pPr>
                  <a:buNone/>
                </a:pPr>
                <a:endParaRPr lang="en-US" altLang="zh-TW" sz="2800" dirty="0">
                  <a:solidFill>
                    <a:schemeClr val="hlink"/>
                  </a:solidFill>
                  <a:latin typeface="Times New Roman" panose="02020603050405020304" pitchFamily="18" charset="0"/>
                  <a:cs typeface="Times New Roman" panose="02020603050405020304" pitchFamily="18" charset="0"/>
                </a:endParaRPr>
              </a:p>
            </p:txBody>
          </p:sp>
        </mc:Choice>
        <mc:Fallback xmlns="">
          <p:sp>
            <p:nvSpPr>
              <p:cNvPr id="7173" name="Text Box 5"/>
              <p:cNvSpPr txBox="1">
                <a:spLocks noRot="1" noChangeAspect="1" noMove="1" noResize="1" noEditPoints="1" noAdjustHandles="1" noChangeArrowheads="1" noChangeShapeType="1" noTextEdit="1"/>
              </p:cNvSpPr>
              <p:nvPr/>
            </p:nvSpPr>
            <p:spPr bwMode="auto">
              <a:xfrm>
                <a:off x="744349" y="4780847"/>
                <a:ext cx="8079071" cy="1040285"/>
              </a:xfrm>
              <a:prstGeom prst="rect">
                <a:avLst/>
              </a:prstGeom>
              <a:blipFill rotWithShape="0">
                <a:blip r:embed="rId3"/>
                <a:stretch>
                  <a:fillRect l="-1509" t="-64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74" name="Text Box 6"/>
              <p:cNvSpPr txBox="1">
                <a:spLocks noChangeArrowheads="1"/>
              </p:cNvSpPr>
              <p:nvPr/>
            </p:nvSpPr>
            <p:spPr bwMode="auto">
              <a:xfrm>
                <a:off x="744349" y="5333013"/>
                <a:ext cx="8385436"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altLang="zh-TW" sz="2800" b="0" i="1" dirty="0" smtClean="0">
                          <a:solidFill>
                            <a:schemeClr val="hlink"/>
                          </a:solidFill>
                          <a:latin typeface="Cambria Math" panose="02040503050406030204" pitchFamily="18" charset="0"/>
                        </a:rPr>
                        <m:t>𝐹𝑜𝑢𝑟𝑖𝑒𝑟</m:t>
                      </m:r>
                      <m:r>
                        <a:rPr lang="en-US" altLang="zh-TW" sz="2800" b="0" i="1" dirty="0" smtClean="0">
                          <a:solidFill>
                            <a:schemeClr val="hlink"/>
                          </a:solidFill>
                          <a:latin typeface="Cambria Math" panose="02040503050406030204" pitchFamily="18" charset="0"/>
                        </a:rPr>
                        <m:t> </m:t>
                      </m:r>
                      <m:r>
                        <a:rPr lang="en-US" altLang="zh-TW" sz="2800" b="0" i="1" dirty="0" smtClean="0">
                          <a:solidFill>
                            <a:schemeClr val="hlink"/>
                          </a:solidFill>
                          <a:latin typeface="Cambria Math" panose="02040503050406030204" pitchFamily="18" charset="0"/>
                        </a:rPr>
                        <m:t>𝐷𝑜𝑚𝑎𝑖𝑛</m:t>
                      </m:r>
                      <m:r>
                        <a:rPr lang="en-US" altLang="zh-TW" sz="2800" b="0" i="1" dirty="0" smtClean="0">
                          <a:solidFill>
                            <a:schemeClr val="hlink"/>
                          </a:solidFill>
                          <a:latin typeface="Cambria Math" panose="02040503050406030204" pitchFamily="18" charset="0"/>
                        </a:rPr>
                        <m:t>: </m:t>
                      </m:r>
                      <m:r>
                        <a:rPr lang="en-US" altLang="zh-TW" sz="2800" i="1" dirty="0" smtClean="0">
                          <a:solidFill>
                            <a:schemeClr val="hlink"/>
                          </a:solidFill>
                          <a:latin typeface="Cambria Math" panose="02040503050406030204" pitchFamily="18" charset="0"/>
                        </a:rPr>
                        <m:t>𝐺</m:t>
                      </m:r>
                      <m:r>
                        <a:rPr lang="en-US" altLang="zh-TW" sz="2800" i="1" dirty="0" smtClean="0">
                          <a:solidFill>
                            <a:schemeClr val="hlink"/>
                          </a:solidFill>
                          <a:latin typeface="Cambria Math" panose="02040503050406030204" pitchFamily="18" charset="0"/>
                        </a:rPr>
                        <m:t>(</m:t>
                      </m:r>
                      <m:r>
                        <a:rPr lang="en-US" altLang="zh-TW" sz="2800" i="1" dirty="0" err="1" smtClean="0">
                          <a:solidFill>
                            <a:schemeClr val="hlink"/>
                          </a:solidFill>
                          <a:latin typeface="Cambria Math" panose="02040503050406030204" pitchFamily="18" charset="0"/>
                        </a:rPr>
                        <m:t>𝑢</m:t>
                      </m:r>
                      <m:r>
                        <a:rPr lang="en-US" altLang="zh-TW" sz="2800" i="1" dirty="0" err="1" smtClean="0">
                          <a:solidFill>
                            <a:schemeClr val="hlink"/>
                          </a:solidFill>
                          <a:latin typeface="Cambria Math" panose="02040503050406030204" pitchFamily="18" charset="0"/>
                        </a:rPr>
                        <m:t>,</m:t>
                      </m:r>
                      <m:r>
                        <a:rPr lang="en-US" altLang="zh-TW" sz="2800" i="1" dirty="0" err="1" smtClean="0">
                          <a:solidFill>
                            <a:schemeClr val="hlink"/>
                          </a:solidFill>
                          <a:latin typeface="Cambria Math" panose="02040503050406030204" pitchFamily="18" charset="0"/>
                        </a:rPr>
                        <m:t>𝑣</m:t>
                      </m:r>
                      <m:r>
                        <a:rPr lang="en-US" altLang="zh-TW" sz="2800" i="1" dirty="0">
                          <a:solidFill>
                            <a:schemeClr val="hlink"/>
                          </a:solidFill>
                          <a:latin typeface="Cambria Math" panose="02040503050406030204" pitchFamily="18" charset="0"/>
                        </a:rPr>
                        <m:t>)=</m:t>
                      </m:r>
                      <m:r>
                        <a:rPr lang="en-US" altLang="zh-TW" sz="2800" i="1" dirty="0">
                          <a:solidFill>
                            <a:schemeClr val="hlink"/>
                          </a:solidFill>
                          <a:latin typeface="Cambria Math" panose="02040503050406030204" pitchFamily="18" charset="0"/>
                        </a:rPr>
                        <m:t>𝐹</m:t>
                      </m:r>
                      <m:d>
                        <m:dPr>
                          <m:ctrlPr>
                            <a:rPr lang="en-US" altLang="zh-TW" sz="2800" i="1" dirty="0">
                              <a:solidFill>
                                <a:schemeClr val="hlink"/>
                              </a:solidFill>
                              <a:latin typeface="Cambria Math" panose="02040503050406030204" pitchFamily="18" charset="0"/>
                            </a:rPr>
                          </m:ctrlPr>
                        </m:dPr>
                        <m:e>
                          <m:r>
                            <a:rPr lang="en-US" altLang="zh-TW" sz="2800" i="1" dirty="0" err="1">
                              <a:solidFill>
                                <a:schemeClr val="hlink"/>
                              </a:solidFill>
                              <a:latin typeface="Cambria Math" panose="02040503050406030204" pitchFamily="18" charset="0"/>
                            </a:rPr>
                            <m:t>𝑢</m:t>
                          </m:r>
                          <m:r>
                            <a:rPr lang="en-US" altLang="zh-TW" sz="2800" i="1" dirty="0" err="1">
                              <a:solidFill>
                                <a:schemeClr val="hlink"/>
                              </a:solidFill>
                              <a:latin typeface="Cambria Math" panose="02040503050406030204" pitchFamily="18" charset="0"/>
                            </a:rPr>
                            <m:t>,</m:t>
                          </m:r>
                          <m:r>
                            <a:rPr lang="en-US" altLang="zh-TW" sz="2800" i="1" dirty="0" err="1">
                              <a:solidFill>
                                <a:schemeClr val="hlink"/>
                              </a:solidFill>
                              <a:latin typeface="Cambria Math" panose="02040503050406030204" pitchFamily="18" charset="0"/>
                            </a:rPr>
                            <m:t>𝑣</m:t>
                          </m:r>
                        </m:e>
                      </m:d>
                      <m:r>
                        <a:rPr lang="en-US" altLang="zh-TW" sz="2800" i="1" dirty="0">
                          <a:solidFill>
                            <a:schemeClr val="hlink"/>
                          </a:solidFill>
                          <a:latin typeface="Cambria Math" panose="02040503050406030204" pitchFamily="18" charset="0"/>
                        </a:rPr>
                        <m:t>𝐻</m:t>
                      </m:r>
                      <m:r>
                        <a:rPr lang="en-US" altLang="zh-TW" sz="2800" i="1" dirty="0">
                          <a:solidFill>
                            <a:schemeClr val="hlink"/>
                          </a:solidFill>
                          <a:latin typeface="Cambria Math" panose="02040503050406030204" pitchFamily="18" charset="0"/>
                        </a:rPr>
                        <m:t>(</m:t>
                      </m:r>
                      <m:r>
                        <a:rPr lang="en-US" altLang="zh-TW" sz="2800" i="1" dirty="0" err="1">
                          <a:solidFill>
                            <a:schemeClr val="hlink"/>
                          </a:solidFill>
                          <a:latin typeface="Cambria Math" panose="02040503050406030204" pitchFamily="18" charset="0"/>
                        </a:rPr>
                        <m:t>𝑢</m:t>
                      </m:r>
                      <m:r>
                        <a:rPr lang="en-US" altLang="zh-TW" sz="2800" i="1" dirty="0" err="1">
                          <a:solidFill>
                            <a:schemeClr val="hlink"/>
                          </a:solidFill>
                          <a:latin typeface="Cambria Math" panose="02040503050406030204" pitchFamily="18" charset="0"/>
                        </a:rPr>
                        <m:t>,</m:t>
                      </m:r>
                      <m:r>
                        <a:rPr lang="en-US" altLang="zh-TW" sz="2800" i="1" dirty="0" err="1">
                          <a:solidFill>
                            <a:schemeClr val="hlink"/>
                          </a:solidFill>
                          <a:latin typeface="Cambria Math" panose="02040503050406030204" pitchFamily="18" charset="0"/>
                        </a:rPr>
                        <m:t>𝑣</m:t>
                      </m:r>
                      <m:r>
                        <a:rPr lang="en-US" altLang="zh-TW" sz="2800" i="1" dirty="0">
                          <a:solidFill>
                            <a:schemeClr val="hlink"/>
                          </a:solidFill>
                          <a:latin typeface="Cambria Math" panose="02040503050406030204" pitchFamily="18" charset="0"/>
                        </a:rPr>
                        <m:t>)+</m:t>
                      </m:r>
                      <m:r>
                        <a:rPr lang="en-US" altLang="zh-TW" sz="2800" i="1" dirty="0">
                          <a:solidFill>
                            <a:schemeClr val="hlink"/>
                          </a:solidFill>
                          <a:latin typeface="Cambria Math" panose="02040503050406030204" pitchFamily="18" charset="0"/>
                        </a:rPr>
                        <m:t>𝑁</m:t>
                      </m:r>
                      <m:r>
                        <a:rPr lang="en-US" altLang="zh-TW" sz="2800" i="1" dirty="0">
                          <a:solidFill>
                            <a:schemeClr val="hlink"/>
                          </a:solidFill>
                          <a:latin typeface="Cambria Math" panose="02040503050406030204" pitchFamily="18" charset="0"/>
                        </a:rPr>
                        <m:t>(</m:t>
                      </m:r>
                      <m:r>
                        <a:rPr lang="en-US" altLang="zh-TW" sz="2800" i="1" dirty="0" err="1">
                          <a:solidFill>
                            <a:schemeClr val="hlink"/>
                          </a:solidFill>
                          <a:latin typeface="Cambria Math" panose="02040503050406030204" pitchFamily="18" charset="0"/>
                        </a:rPr>
                        <m:t>𝑢</m:t>
                      </m:r>
                      <m:r>
                        <a:rPr lang="en-US" altLang="zh-TW" sz="2800" i="1" dirty="0" err="1">
                          <a:solidFill>
                            <a:schemeClr val="hlink"/>
                          </a:solidFill>
                          <a:latin typeface="Cambria Math" panose="02040503050406030204" pitchFamily="18" charset="0"/>
                        </a:rPr>
                        <m:t>,</m:t>
                      </m:r>
                      <m:r>
                        <a:rPr lang="en-US" altLang="zh-TW" sz="2800" i="1" dirty="0" err="1">
                          <a:solidFill>
                            <a:schemeClr val="hlink"/>
                          </a:solidFill>
                          <a:latin typeface="Cambria Math" panose="02040503050406030204" pitchFamily="18" charset="0"/>
                        </a:rPr>
                        <m:t>𝑣</m:t>
                      </m:r>
                      <m:r>
                        <a:rPr lang="en-US" altLang="zh-TW" sz="2800" i="1" dirty="0">
                          <a:solidFill>
                            <a:schemeClr val="hlink"/>
                          </a:solidFill>
                          <a:latin typeface="Cambria Math" panose="02040503050406030204" pitchFamily="18" charset="0"/>
                        </a:rPr>
                        <m:t>)</m:t>
                      </m:r>
                    </m:oMath>
                  </m:oMathPara>
                </a14:m>
                <a:endParaRPr lang="en-US" altLang="zh-TW" sz="2800" dirty="0">
                  <a:solidFill>
                    <a:schemeClr val="hlink"/>
                  </a:solidFill>
                </a:endParaRPr>
              </a:p>
            </p:txBody>
          </p:sp>
        </mc:Choice>
        <mc:Fallback xmlns="">
          <p:sp>
            <p:nvSpPr>
              <p:cNvPr id="7174" name="Text Box 6"/>
              <p:cNvSpPr txBox="1">
                <a:spLocks noRot="1" noChangeAspect="1" noMove="1" noResize="1" noEditPoints="1" noAdjustHandles="1" noChangeArrowheads="1" noChangeShapeType="1" noTextEdit="1"/>
              </p:cNvSpPr>
              <p:nvPr/>
            </p:nvSpPr>
            <p:spPr bwMode="auto">
              <a:xfrm>
                <a:off x="744349" y="5333013"/>
                <a:ext cx="8385436" cy="523220"/>
              </a:xfrm>
              <a:prstGeom prst="rect">
                <a:avLst/>
              </a:prstGeom>
              <a:blipFill rotWithShape="0">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175" name="AutoShape 7"/>
          <p:cNvSpPr>
            <a:spLocks/>
          </p:cNvSpPr>
          <p:nvPr/>
        </p:nvSpPr>
        <p:spPr bwMode="auto">
          <a:xfrm>
            <a:off x="363349" y="4780847"/>
            <a:ext cx="228600" cy="1143000"/>
          </a:xfrm>
          <a:prstGeom prst="leftBrace">
            <a:avLst>
              <a:gd name="adj1" fmla="val 41667"/>
              <a:gd name="adj2" fmla="val 50000"/>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26158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7"/>
          <p:cNvSpPr>
            <a:spLocks noGrp="1"/>
          </p:cNvSpPr>
          <p:nvPr>
            <p:ph type="sldNum" sz="quarter" idx="4294967295"/>
          </p:nvPr>
        </p:nvSpPr>
        <p:spPr>
          <a:xfrm>
            <a:off x="7042150" y="6243638"/>
            <a:ext cx="1905000" cy="457200"/>
          </a:xfrm>
          <a:prstGeom prst="rect">
            <a:avLst/>
          </a:prstGeom>
        </p:spPr>
        <p:txBody>
          <a:bodyPr/>
          <a:lstStyle/>
          <a:p>
            <a:fld id="{813626C8-5081-485F-A401-BB9825FB66A0}" type="slidenum">
              <a:rPr lang="fa-IR"/>
              <a:pPr/>
              <a:t>20</a:t>
            </a:fld>
            <a:endParaRPr lang="en-US"/>
          </a:p>
        </p:txBody>
      </p:sp>
      <p:sp>
        <p:nvSpPr>
          <p:cNvPr id="136194" name="Rectangle 2"/>
          <p:cNvSpPr>
            <a:spLocks noGrp="1" noChangeArrowheads="1"/>
          </p:cNvSpPr>
          <p:nvPr>
            <p:ph type="title"/>
          </p:nvPr>
        </p:nvSpPr>
        <p:spPr/>
        <p:txBody>
          <a:bodyPr>
            <a:normAutofit/>
          </a:bodyPr>
          <a:lstStyle/>
          <a:p>
            <a:pPr algn="r"/>
            <a:r>
              <a:rPr lang="en-US" sz="1800" dirty="0" err="1" smtClean="0">
                <a:latin typeface="Times New Roman" pitchFamily="18" charset="0"/>
                <a:cs typeface="Times New Roman" pitchFamily="18" charset="0"/>
              </a:rPr>
              <a:t>Haar</a:t>
            </a:r>
            <a:r>
              <a:rPr lang="en-US" sz="1800" dirty="0" smtClean="0">
                <a:latin typeface="Times New Roman" pitchFamily="18" charset="0"/>
                <a:cs typeface="Times New Roman" pitchFamily="18" charset="0"/>
              </a:rPr>
              <a:t> wavelet </a:t>
            </a:r>
            <a:r>
              <a:rPr lang="en-US" sz="1800" dirty="0">
                <a:latin typeface="Times New Roman" pitchFamily="18" charset="0"/>
                <a:cs typeface="Times New Roman" pitchFamily="18" charset="0"/>
              </a:rPr>
              <a:t>Transform</a:t>
            </a:r>
          </a:p>
        </p:txBody>
      </p:sp>
      <p:sp>
        <p:nvSpPr>
          <p:cNvPr id="136195" name="Rectangle 3"/>
          <p:cNvSpPr>
            <a:spLocks noGrp="1" noChangeArrowheads="1"/>
          </p:cNvSpPr>
          <p:nvPr>
            <p:ph type="body" sz="half" idx="1"/>
          </p:nvPr>
        </p:nvSpPr>
        <p:spPr>
          <a:xfrm>
            <a:off x="1182688" y="2017713"/>
            <a:ext cx="5118100" cy="619125"/>
          </a:xfrm>
        </p:spPr>
        <p:txBody>
          <a:bodyPr/>
          <a:lstStyle/>
          <a:p>
            <a:r>
              <a:rPr lang="en-US" sz="2000" dirty="0" err="1">
                <a:latin typeface="Times New Roman" pitchFamily="18" charset="0"/>
                <a:cs typeface="Times New Roman" pitchFamily="18" charset="0"/>
              </a:rPr>
              <a:t>Haar</a:t>
            </a:r>
            <a:r>
              <a:rPr lang="en-US" sz="2000" dirty="0">
                <a:latin typeface="Times New Roman" pitchFamily="18" charset="0"/>
                <a:cs typeface="Times New Roman" pitchFamily="18" charset="0"/>
              </a:rPr>
              <a:t> transform matrix for sizes</a:t>
            </a:r>
            <a:r>
              <a:rPr lang="en-US" sz="1800" dirty="0">
                <a:latin typeface="Times New Roman" pitchFamily="18" charset="0"/>
                <a:cs typeface="Times New Roman" pitchFamily="18" charset="0"/>
              </a:rPr>
              <a:t> </a:t>
            </a:r>
            <a:r>
              <a:rPr lang="en-US" sz="2000" i="1" dirty="0">
                <a:latin typeface="Times New Roman" pitchFamily="18" charset="0"/>
                <a:cs typeface="Times New Roman" pitchFamily="18" charset="0"/>
              </a:rPr>
              <a:t>N=2,4,8</a:t>
            </a:r>
            <a:endParaRPr lang="en-US" sz="2000" dirty="0">
              <a:latin typeface="Times New Roman" pitchFamily="18" charset="0"/>
              <a:cs typeface="Times New Roman" pitchFamily="18" charset="0"/>
            </a:endParaRPr>
          </a:p>
          <a:p>
            <a:pPr>
              <a:buFont typeface="Wingdings" pitchFamily="2" charset="2"/>
              <a:buNone/>
            </a:pPr>
            <a:endParaRPr lang="en-US" sz="2000" dirty="0"/>
          </a:p>
        </p:txBody>
      </p:sp>
      <p:graphicFrame>
        <p:nvGraphicFramePr>
          <p:cNvPr id="136196" name="Object 4"/>
          <p:cNvGraphicFramePr>
            <a:graphicFrameLocks noGrp="1" noChangeAspect="1"/>
          </p:cNvGraphicFramePr>
          <p:nvPr>
            <p:ph sz="quarter" idx="2"/>
          </p:nvPr>
        </p:nvGraphicFramePr>
        <p:xfrm>
          <a:off x="1331913" y="2708275"/>
          <a:ext cx="1130300" cy="457200"/>
        </p:xfrm>
        <a:graphic>
          <a:graphicData uri="http://schemas.openxmlformats.org/presentationml/2006/ole">
            <mc:AlternateContent xmlns:mc="http://schemas.openxmlformats.org/markup-compatibility/2006">
              <mc:Choice xmlns:v="urn:schemas-microsoft-com:vml" Requires="v">
                <p:oleObj spid="_x0000_s433163" name="Equation" r:id="rId3" imgW="1130040" imgH="457200" progId="Equation.3">
                  <p:embed/>
                </p:oleObj>
              </mc:Choice>
              <mc:Fallback>
                <p:oleObj name="Equation" r:id="rId3" imgW="113004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708275"/>
                        <a:ext cx="1130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197" name="Object 5"/>
          <p:cNvGraphicFramePr>
            <a:graphicFrameLocks noGrp="1" noChangeAspect="1"/>
          </p:cNvGraphicFramePr>
          <p:nvPr>
            <p:ph sz="quarter" idx="3"/>
          </p:nvPr>
        </p:nvGraphicFramePr>
        <p:xfrm>
          <a:off x="1331913" y="3357563"/>
          <a:ext cx="2971800" cy="1420812"/>
        </p:xfrm>
        <a:graphic>
          <a:graphicData uri="http://schemas.openxmlformats.org/presentationml/2006/ole">
            <mc:AlternateContent xmlns:mc="http://schemas.openxmlformats.org/markup-compatibility/2006">
              <mc:Choice xmlns:v="urn:schemas-microsoft-com:vml" Requires="v">
                <p:oleObj spid="_x0000_s433164" name="Equation" r:id="rId5" imgW="2019240" imgH="965160" progId="Equation.3">
                  <p:embed/>
                </p:oleObj>
              </mc:Choice>
              <mc:Fallback>
                <p:oleObj name="Equation" r:id="rId5" imgW="2019240" imgH="965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357563"/>
                        <a:ext cx="2971800" cy="142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198" name="Object 6"/>
          <p:cNvGraphicFramePr>
            <a:graphicFrameLocks noChangeAspect="1"/>
          </p:cNvGraphicFramePr>
          <p:nvPr/>
        </p:nvGraphicFramePr>
        <p:xfrm>
          <a:off x="4643438" y="2781300"/>
          <a:ext cx="3314700" cy="1879600"/>
        </p:xfrm>
        <a:graphic>
          <a:graphicData uri="http://schemas.openxmlformats.org/presentationml/2006/ole">
            <mc:AlternateContent xmlns:mc="http://schemas.openxmlformats.org/markup-compatibility/2006">
              <mc:Choice xmlns:v="urn:schemas-microsoft-com:vml" Requires="v">
                <p:oleObj spid="_x0000_s433165" name="Equation" r:id="rId7" imgW="3314520" imgH="1879560" progId="Equation.3">
                  <p:embed/>
                </p:oleObj>
              </mc:Choice>
              <mc:Fallback>
                <p:oleObj name="Equation" r:id="rId7" imgW="3314520" imgH="1879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2781300"/>
                        <a:ext cx="3314700" cy="187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199" name="Text Box 7"/>
          <p:cNvSpPr txBox="1">
            <a:spLocks noChangeArrowheads="1"/>
          </p:cNvSpPr>
          <p:nvPr/>
        </p:nvSpPr>
        <p:spPr bwMode="auto">
          <a:xfrm>
            <a:off x="1258888" y="4868863"/>
            <a:ext cx="6842125" cy="854075"/>
          </a:xfrm>
          <a:prstGeom prst="rect">
            <a:avLst/>
          </a:prstGeom>
          <a:noFill/>
          <a:ln w="9525">
            <a:noFill/>
            <a:miter lim="800000"/>
            <a:headEnd/>
            <a:tailEnd/>
          </a:ln>
          <a:effectLst/>
        </p:spPr>
        <p:txBody>
          <a:bodyPr>
            <a:spAutoFit/>
          </a:bodyPr>
          <a:lstStyle/>
          <a:p>
            <a:pPr>
              <a:spcBef>
                <a:spcPct val="50000"/>
              </a:spcBef>
            </a:pPr>
            <a:r>
              <a:rPr lang="en-US" sz="2000" dirty="0" smtClean="0">
                <a:cs typeface="Times New Roman" pitchFamily="18" charset="0"/>
              </a:rPr>
              <a:t> Can </a:t>
            </a:r>
            <a:r>
              <a:rPr lang="en-US" sz="2000" dirty="0">
                <a:cs typeface="Times New Roman" pitchFamily="18" charset="0"/>
              </a:rPr>
              <a:t>be computed by taking sums and differences.</a:t>
            </a:r>
          </a:p>
          <a:p>
            <a:pPr>
              <a:spcBef>
                <a:spcPct val="50000"/>
              </a:spcBef>
            </a:pPr>
            <a:r>
              <a:rPr lang="en-US" sz="2000" dirty="0" smtClean="0">
                <a:cs typeface="Times New Roman" pitchFamily="18" charset="0"/>
              </a:rPr>
              <a:t> Fast </a:t>
            </a:r>
            <a:r>
              <a:rPr lang="en-US" sz="2000" dirty="0">
                <a:cs typeface="Times New Roman" pitchFamily="18" charset="0"/>
              </a:rPr>
              <a:t>algorithms by recursively applying </a:t>
            </a:r>
            <a:r>
              <a:rPr lang="en-US" sz="2000" b="1" dirty="0">
                <a:cs typeface="Times New Roman" pitchFamily="18" charset="0"/>
              </a:rPr>
              <a:t>Hr</a:t>
            </a:r>
            <a:r>
              <a:rPr lang="en-US" sz="2000" b="1" baseline="-25000" dirty="0">
                <a:cs typeface="Times New Roman" pitchFamily="18" charset="0"/>
              </a:rPr>
              <a:t>2.</a:t>
            </a:r>
            <a:endParaRPr lang="en-US" sz="2000" dirty="0">
              <a:cs typeface="Times New Roman" pitchFamily="18" charset="0"/>
            </a:endParaRPr>
          </a:p>
        </p:txBody>
      </p:sp>
    </p:spTree>
    <p:extLst>
      <p:ext uri="{BB962C8B-B14F-4D97-AF65-F5344CB8AC3E}">
        <p14:creationId xmlns:p14="http://schemas.microsoft.com/office/powerpoint/2010/main" val="3567798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a:bodyPr>
          <a:lstStyle/>
          <a:p>
            <a:pPr algn="r"/>
            <a:r>
              <a:rPr lang="en-US" sz="1800" dirty="0" err="1">
                <a:latin typeface="Times New Roman" pitchFamily="18" charset="0"/>
                <a:cs typeface="Times New Roman" pitchFamily="18" charset="0"/>
              </a:rPr>
              <a:t>Haar</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wavelet Transform</a:t>
            </a:r>
            <a:endParaRPr lang="en-US" sz="1800" dirty="0">
              <a:latin typeface="Times New Roman" pitchFamily="18" charset="0"/>
              <a:cs typeface="Times New Roman" pitchFamily="18" charset="0"/>
            </a:endParaRPr>
          </a:p>
        </p:txBody>
      </p:sp>
      <p:pic>
        <p:nvPicPr>
          <p:cNvPr id="79873" name="Picture 1"/>
          <p:cNvPicPr>
            <a:picLocks noChangeAspect="1" noChangeArrowheads="1"/>
          </p:cNvPicPr>
          <p:nvPr/>
        </p:nvPicPr>
        <p:blipFill>
          <a:blip r:embed="rId2"/>
          <a:srcRect/>
          <a:stretch>
            <a:fillRect/>
          </a:stretch>
        </p:blipFill>
        <p:spPr bwMode="auto">
          <a:xfrm>
            <a:off x="4267200" y="1889125"/>
            <a:ext cx="5105400" cy="4000500"/>
          </a:xfrm>
          <a:prstGeom prst="rect">
            <a:avLst/>
          </a:prstGeom>
          <a:noFill/>
          <a:ln w="9525">
            <a:noFill/>
            <a:miter lim="800000"/>
            <a:headEnd/>
            <a:tailEnd/>
          </a:ln>
          <a:effectLst/>
        </p:spPr>
      </p:pic>
      <p:pic>
        <p:nvPicPr>
          <p:cNvPr id="79874" name="Picture 2"/>
          <p:cNvPicPr>
            <a:picLocks noChangeAspect="1" noChangeArrowheads="1"/>
          </p:cNvPicPr>
          <p:nvPr/>
        </p:nvPicPr>
        <p:blipFill>
          <a:blip r:embed="rId3"/>
          <a:srcRect/>
          <a:stretch>
            <a:fillRect/>
          </a:stretch>
        </p:blipFill>
        <p:spPr bwMode="auto">
          <a:xfrm>
            <a:off x="-304800" y="1812925"/>
            <a:ext cx="5029200" cy="4000500"/>
          </a:xfrm>
          <a:prstGeom prst="rect">
            <a:avLst/>
          </a:prstGeom>
          <a:noFill/>
          <a:ln w="9525">
            <a:noFill/>
            <a:miter lim="800000"/>
            <a:headEnd/>
            <a:tailEnd/>
          </a:ln>
          <a:effectLst/>
        </p:spPr>
      </p:pic>
      <p:sp>
        <p:nvSpPr>
          <p:cNvPr id="7" name="Text Box 5"/>
          <p:cNvSpPr txBox="1">
            <a:spLocks noChangeArrowheads="1"/>
          </p:cNvSpPr>
          <p:nvPr/>
        </p:nvSpPr>
        <p:spPr bwMode="auto">
          <a:xfrm>
            <a:off x="4953000" y="5699125"/>
            <a:ext cx="3733800" cy="1015663"/>
          </a:xfrm>
          <a:prstGeom prst="rect">
            <a:avLst/>
          </a:prstGeom>
          <a:noFill/>
          <a:ln w="9525">
            <a:noFill/>
            <a:miter lim="800000"/>
            <a:headEnd/>
            <a:tailEnd/>
          </a:ln>
          <a:effectLst/>
        </p:spPr>
        <p:txBody>
          <a:bodyPr wrap="square">
            <a:spAutoFit/>
          </a:bodyPr>
          <a:lstStyle/>
          <a:p>
            <a:pPr>
              <a:spcBef>
                <a:spcPct val="50000"/>
              </a:spcBef>
            </a:pPr>
            <a:r>
              <a:rPr lang="en-US" dirty="0" smtClean="0">
                <a:cs typeface="Times New Roman" pitchFamily="18" charset="0"/>
              </a:rPr>
              <a:t> </a:t>
            </a:r>
            <a:r>
              <a:rPr lang="en-US" dirty="0" err="1" smtClean="0">
                <a:cs typeface="Times New Roman" pitchFamily="18" charset="0"/>
              </a:rPr>
              <a:t>Haar</a:t>
            </a:r>
            <a:r>
              <a:rPr lang="en-US" dirty="0" smtClean="0">
                <a:cs typeface="Times New Roman" pitchFamily="18" charset="0"/>
              </a:rPr>
              <a:t> transform of </a:t>
            </a:r>
            <a:r>
              <a:rPr lang="en-US" dirty="0">
                <a:cs typeface="Times New Roman" pitchFamily="18" charset="0"/>
              </a:rPr>
              <a:t>Main </a:t>
            </a:r>
            <a:r>
              <a:rPr lang="en-US" dirty="0" smtClean="0">
                <a:cs typeface="Times New Roman" pitchFamily="18" charset="0"/>
              </a:rPr>
              <a:t>image</a:t>
            </a:r>
            <a:endParaRPr lang="en-US" dirty="0">
              <a:cs typeface="Times New Roman" pitchFamily="18" charset="0"/>
            </a:endParaRPr>
          </a:p>
        </p:txBody>
      </p:sp>
      <p:sp>
        <p:nvSpPr>
          <p:cNvPr id="8" name="Text Box 5"/>
          <p:cNvSpPr txBox="1">
            <a:spLocks noChangeArrowheads="1"/>
          </p:cNvSpPr>
          <p:nvPr/>
        </p:nvSpPr>
        <p:spPr bwMode="auto">
          <a:xfrm>
            <a:off x="914400" y="5851525"/>
            <a:ext cx="2808287" cy="553998"/>
          </a:xfrm>
          <a:prstGeom prst="rect">
            <a:avLst/>
          </a:prstGeom>
          <a:noFill/>
          <a:ln w="9525">
            <a:noFill/>
            <a:miter lim="800000"/>
            <a:headEnd/>
            <a:tailEnd/>
          </a:ln>
          <a:effectLst/>
        </p:spPr>
        <p:txBody>
          <a:bodyPr>
            <a:spAutoFit/>
          </a:bodyPr>
          <a:lstStyle/>
          <a:p>
            <a:pPr algn="ctr">
              <a:spcBef>
                <a:spcPct val="50000"/>
              </a:spcBef>
            </a:pPr>
            <a:r>
              <a:rPr lang="en-US" dirty="0" smtClean="0">
                <a:cs typeface="Times New Roman" pitchFamily="18" charset="0"/>
              </a:rPr>
              <a:t> Main image</a:t>
            </a:r>
            <a:endParaRPr lang="en-US" dirty="0">
              <a:cs typeface="Times New Roman" pitchFamily="18" charset="0"/>
            </a:endParaRPr>
          </a:p>
        </p:txBody>
      </p:sp>
    </p:spTree>
    <p:extLst>
      <p:ext uri="{BB962C8B-B14F-4D97-AF65-F5344CB8AC3E}">
        <p14:creationId xmlns:p14="http://schemas.microsoft.com/office/powerpoint/2010/main" val="4124349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latin typeface="Times New Roman" panose="02020603050405020304" pitchFamily="18" charset="0"/>
                <a:cs typeface="Times New Roman" panose="02020603050405020304" pitchFamily="18" charset="0"/>
              </a:rPr>
              <a:t>Haar</a:t>
            </a:r>
            <a:r>
              <a:rPr lang="en-US" sz="3600" dirty="0" smtClean="0">
                <a:latin typeface="Times New Roman" panose="02020603050405020304" pitchFamily="18" charset="0"/>
                <a:cs typeface="Times New Roman" panose="02020603050405020304" pitchFamily="18" charset="0"/>
              </a:rPr>
              <a:t> wavelet transform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err="1" smtClean="0"/>
              <a:t>Matlab</a:t>
            </a:r>
            <a:r>
              <a:rPr lang="en-US" dirty="0" smtClean="0"/>
              <a:t> Code for </a:t>
            </a:r>
            <a:r>
              <a:rPr lang="en-US" dirty="0" err="1" smtClean="0"/>
              <a:t>Haar</a:t>
            </a:r>
            <a:r>
              <a:rPr lang="en-US" dirty="0" smtClean="0"/>
              <a:t> wavelet transform</a:t>
            </a:r>
          </a:p>
          <a:p>
            <a:pPr lvl="1"/>
            <a:r>
              <a:rPr lang="en-US" dirty="0" smtClean="0"/>
              <a:t>&gt;&gt; load woman;</a:t>
            </a:r>
          </a:p>
          <a:p>
            <a:pPr lvl="1"/>
            <a:r>
              <a:rPr lang="en-US" dirty="0" smtClean="0"/>
              <a:t>&gt;&gt; </a:t>
            </a:r>
            <a:r>
              <a:rPr lang="en-US" dirty="0" err="1" smtClean="0"/>
              <a:t>nbcol</a:t>
            </a:r>
            <a:r>
              <a:rPr lang="en-US" dirty="0" smtClean="0"/>
              <a:t> = size(map,1);</a:t>
            </a:r>
          </a:p>
          <a:p>
            <a:pPr lvl="1"/>
            <a:r>
              <a:rPr lang="en-US" dirty="0" smtClean="0"/>
              <a:t>&gt;&gt;[cA1,cH1,cV1,cD1] = dwt2(X,'db1');</a:t>
            </a:r>
          </a:p>
          <a:p>
            <a:pPr lvl="1"/>
            <a:r>
              <a:rPr lang="en-US" dirty="0" smtClean="0"/>
              <a:t>&gt;&gt; </a:t>
            </a:r>
            <a:r>
              <a:rPr lang="en-US" dirty="0" err="1" smtClean="0"/>
              <a:t>cod_X</a:t>
            </a:r>
            <a:r>
              <a:rPr lang="en-US" dirty="0" smtClean="0"/>
              <a:t> = </a:t>
            </a:r>
            <a:r>
              <a:rPr lang="en-US" dirty="0" err="1" smtClean="0"/>
              <a:t>wcodemat</a:t>
            </a:r>
            <a:r>
              <a:rPr lang="en-US" dirty="0" smtClean="0"/>
              <a:t>(</a:t>
            </a:r>
            <a:r>
              <a:rPr lang="en-US" dirty="0" err="1" smtClean="0"/>
              <a:t>X,nbcol</a:t>
            </a:r>
            <a:r>
              <a:rPr lang="en-US" dirty="0" smtClean="0"/>
              <a:t>); </a:t>
            </a:r>
          </a:p>
          <a:p>
            <a:pPr lvl="1"/>
            <a:r>
              <a:rPr lang="en-US" dirty="0" smtClean="0"/>
              <a:t>&gt;&gt; cod_cA1 = </a:t>
            </a:r>
            <a:r>
              <a:rPr lang="en-US" dirty="0" err="1" smtClean="0"/>
              <a:t>wcodemat</a:t>
            </a:r>
            <a:r>
              <a:rPr lang="en-US" dirty="0" smtClean="0"/>
              <a:t>(cA1,nbcol); </a:t>
            </a:r>
          </a:p>
          <a:p>
            <a:pPr lvl="1"/>
            <a:r>
              <a:rPr lang="en-US" dirty="0" smtClean="0"/>
              <a:t>&gt;&gt; cod_cH1 = </a:t>
            </a:r>
            <a:r>
              <a:rPr lang="en-US" dirty="0" err="1" smtClean="0"/>
              <a:t>wcodemat</a:t>
            </a:r>
            <a:r>
              <a:rPr lang="en-US" dirty="0" smtClean="0"/>
              <a:t>(cH1,nbcol); </a:t>
            </a:r>
          </a:p>
          <a:p>
            <a:pPr lvl="1"/>
            <a:r>
              <a:rPr lang="en-US" dirty="0" smtClean="0"/>
              <a:t>&gt;&gt; cod_cV1 = </a:t>
            </a:r>
            <a:r>
              <a:rPr lang="en-US" dirty="0" err="1" smtClean="0"/>
              <a:t>wcodemat</a:t>
            </a:r>
            <a:r>
              <a:rPr lang="en-US" dirty="0" smtClean="0"/>
              <a:t>(cV1,nbcol); </a:t>
            </a:r>
          </a:p>
          <a:p>
            <a:pPr lvl="1"/>
            <a:r>
              <a:rPr lang="en-US" dirty="0" smtClean="0"/>
              <a:t>&gt;&gt; cod_cD1 = </a:t>
            </a:r>
            <a:r>
              <a:rPr lang="en-US" dirty="0" err="1" smtClean="0"/>
              <a:t>wcodemat</a:t>
            </a:r>
            <a:r>
              <a:rPr lang="en-US" dirty="0" smtClean="0"/>
              <a:t>(cD1,nbcol); </a:t>
            </a:r>
          </a:p>
          <a:p>
            <a:pPr lvl="1"/>
            <a:r>
              <a:rPr lang="en-US" dirty="0" smtClean="0"/>
              <a:t>&gt;&gt; dec2d = [... </a:t>
            </a:r>
          </a:p>
          <a:p>
            <a:pPr lvl="1"/>
            <a:r>
              <a:rPr lang="en-US" dirty="0" smtClean="0"/>
              <a:t>        cod_cA1,     cod_cH1;     ... </a:t>
            </a:r>
          </a:p>
          <a:p>
            <a:pPr lvl="1"/>
            <a:r>
              <a:rPr lang="en-US" dirty="0" smtClean="0"/>
              <a:t>        cod_cV1,     cod_cD1      ... </a:t>
            </a:r>
          </a:p>
          <a:p>
            <a:pPr lvl="1"/>
            <a:r>
              <a:rPr lang="en-US" dirty="0" smtClean="0"/>
              <a:t>        ];</a:t>
            </a:r>
          </a:p>
          <a:p>
            <a:pPr lvl="1"/>
            <a:r>
              <a:rPr lang="en-US" dirty="0" smtClean="0"/>
              <a:t>&gt;&gt; figure(1), </a:t>
            </a:r>
            <a:r>
              <a:rPr lang="en-US" dirty="0" err="1" smtClean="0"/>
              <a:t>imagesc</a:t>
            </a:r>
            <a:r>
              <a:rPr lang="en-US" dirty="0" smtClean="0"/>
              <a:t>(X), </a:t>
            </a:r>
            <a:r>
              <a:rPr lang="en-US" dirty="0" err="1" smtClean="0"/>
              <a:t>colormap</a:t>
            </a:r>
            <a:r>
              <a:rPr lang="en-US" dirty="0" smtClean="0"/>
              <a:t>(gray)</a:t>
            </a:r>
          </a:p>
          <a:p>
            <a:pPr lvl="1"/>
            <a:r>
              <a:rPr lang="en-US" dirty="0" smtClean="0"/>
              <a:t>&gt;&gt; figure(2), </a:t>
            </a:r>
            <a:r>
              <a:rPr lang="en-US" dirty="0" err="1" smtClean="0"/>
              <a:t>imagesc</a:t>
            </a:r>
            <a:r>
              <a:rPr lang="en-US" dirty="0" smtClean="0"/>
              <a:t>(dec2d), </a:t>
            </a:r>
            <a:r>
              <a:rPr lang="en-US" dirty="0" err="1" smtClean="0"/>
              <a:t>colormap</a:t>
            </a:r>
            <a:r>
              <a:rPr lang="en-US" dirty="0" smtClean="0"/>
              <a:t>(gray)</a:t>
            </a:r>
          </a:p>
        </p:txBody>
      </p:sp>
    </p:spTree>
    <p:extLst>
      <p:ext uri="{BB962C8B-B14F-4D97-AF65-F5344CB8AC3E}">
        <p14:creationId xmlns:p14="http://schemas.microsoft.com/office/powerpoint/2010/main" val="3258708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Thresholding</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Hard Thresholding- is </a:t>
                </a:r>
                <a:r>
                  <a:rPr lang="en-US" dirty="0">
                    <a:latin typeface="Times New Roman" panose="02020603050405020304" pitchFamily="18" charset="0"/>
                    <a:cs typeface="Times New Roman" panose="02020603050405020304" pitchFamily="18" charset="0"/>
                  </a:rPr>
                  <a:t>defined as </a:t>
                </a:r>
                <a:r>
                  <a:rPr lang="en-US" dirty="0" smtClean="0">
                    <a:latin typeface="Times New Roman" panose="02020603050405020304" pitchFamily="18" charset="0"/>
                    <a:cs typeface="Times New Roman" panose="02020603050405020304" pitchFamily="18" charset="0"/>
                  </a:rPr>
                  <a:t>: </a:t>
                </a:r>
              </a:p>
              <a:p>
                <a:pPr marL="0" indent="0" algn="ctr">
                  <a:buNone/>
                </a:pPr>
                <a:r>
                  <a:rPr lang="en-US" dirty="0" smtClean="0">
                    <a:latin typeface="Times New Roman" panose="02020603050405020304" pitchFamily="18" charset="0"/>
                    <a:cs typeface="Times New Roman" panose="02020603050405020304" pitchFamily="18" charset="0"/>
                  </a:rPr>
                  <a:t>Threshold (x, </a:t>
                </a:r>
                <a:r>
                  <a:rPr lang="en-US" dirty="0">
                    <a:latin typeface="Times New Roman" panose="02020603050405020304" pitchFamily="18" charset="0"/>
                    <a:cs typeface="Times New Roman" panose="02020603050405020304" pitchFamily="18" charset="0"/>
                  </a:rPr>
                  <a:t>λ) = </a:t>
                </a:r>
                <a:r>
                  <a:rPr lang="en-US" dirty="0" smtClean="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for all </a:t>
                </a:r>
                <a:r>
                  <a:rPr lang="en-US" dirty="0" smtClean="0">
                    <a:latin typeface="Times New Roman" panose="02020603050405020304" pitchFamily="18" charset="0"/>
                    <a:cs typeface="Times New Roman" panose="02020603050405020304" pitchFamily="18" charset="0"/>
                  </a:rPr>
                  <a:t>|x|&gt; </a:t>
                </a:r>
                <a:r>
                  <a:rPr lang="en-US" dirty="0">
                    <a:latin typeface="Times New Roman" panose="02020603050405020304" pitchFamily="18" charset="0"/>
                    <a:cs typeface="Times New Roman" panose="02020603050405020304" pitchFamily="18" charset="0"/>
                  </a:rPr>
                  <a:t>λ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0 </a:t>
                </a:r>
                <a:r>
                  <a:rPr lang="en-US" dirty="0" smtClean="0">
                    <a:latin typeface="Times New Roman" panose="02020603050405020304" pitchFamily="18" charset="0"/>
                    <a:cs typeface="Times New Roman" panose="02020603050405020304" pitchFamily="18" charset="0"/>
                  </a:rPr>
                  <a:t>otherwise.</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soft thresholding operator on the other hand is defined as: </a:t>
                </a:r>
                <a:endParaRPr lang="en-US" dirty="0" smtClean="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Threshold (x, λ) </a:t>
                </a:r>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i="1" dirty="0" smtClean="0">
                        <a:latin typeface="Cambria Math" panose="02040503050406030204" pitchFamily="18" charset="0"/>
                      </a:rPr>
                      <m:t>𝑠𝑔𝑛</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m:rPr>
                        <m:sty m:val="p"/>
                      </m:rPr>
                      <a:rPr lang="en-US" i="1" dirty="0" smtClean="0">
                        <a:latin typeface="Cambria Math" panose="02040503050406030204" pitchFamily="18" charset="0"/>
                      </a:rPr>
                      <m:t>max</m:t>
                    </m:r>
                    <m:r>
                      <a:rPr lang="en-US" i="1" dirty="0" smtClean="0">
                        <a:latin typeface="Cambria Math" panose="02040503050406030204" pitchFamily="18" charset="0"/>
                      </a:rPr>
                      <m:t>⁡(</m:t>
                    </m:r>
                    <m:r>
                      <a:rPr lang="en-US" i="1" dirty="0" smtClean="0">
                        <a:latin typeface="Cambria Math" panose="02040503050406030204" pitchFamily="18" charset="0"/>
                      </a:rPr>
                      <m:t>0</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a:latin typeface="Cambria Math" panose="02040503050406030204" pitchFamily="18" charset="0"/>
                      </a:rPr>
                      <m:t>𝜆</m:t>
                    </m:r>
                    <m:r>
                      <a:rPr lang="en-US" i="1" dirty="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73" t="-1541"/>
                </a:stretch>
              </a:blipFill>
            </p:spPr>
            <p:txBody>
              <a:bodyPr/>
              <a:lstStyle/>
              <a:p>
                <a:r>
                  <a:rPr lang="en-US">
                    <a:noFill/>
                  </a:rPr>
                  <a:t> </a:t>
                </a:r>
              </a:p>
            </p:txBody>
          </p:sp>
        </mc:Fallback>
      </mc:AlternateContent>
    </p:spTree>
    <p:extLst>
      <p:ext uri="{BB962C8B-B14F-4D97-AF65-F5344CB8AC3E}">
        <p14:creationId xmlns:p14="http://schemas.microsoft.com/office/powerpoint/2010/main" val="73825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r>
              <a:rPr lang="en-US" dirty="0" err="1" smtClean="0">
                <a:latin typeface="Times New Roman" panose="02020603050405020304" pitchFamily="18" charset="0"/>
                <a:cs typeface="Times New Roman" panose="02020603050405020304" pitchFamily="18" charset="0"/>
              </a:rPr>
              <a:t>Matlab</a:t>
            </a:r>
            <a:r>
              <a:rPr lang="en-US" dirty="0" smtClean="0">
                <a:latin typeface="Times New Roman" panose="02020603050405020304" pitchFamily="18" charset="0"/>
                <a:cs typeface="Times New Roman" panose="02020603050405020304" pitchFamily="18" charset="0"/>
              </a:rPr>
              <a:t> 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447800"/>
            <a:ext cx="7886700" cy="1447800"/>
          </a:xfrm>
        </p:spPr>
        <p:txBody>
          <a:bodyPr>
            <a:noAutofit/>
          </a:bodyPr>
          <a:lstStyle/>
          <a:p>
            <a:r>
              <a:rPr lang="en-US" sz="2000" dirty="0" smtClean="0">
                <a:latin typeface="Times New Roman" panose="02020603050405020304" pitchFamily="18" charset="0"/>
                <a:cs typeface="Times New Roman" panose="02020603050405020304" pitchFamily="18" charset="0"/>
              </a:rPr>
              <a:t>Example</a:t>
            </a:r>
          </a:p>
          <a:p>
            <a:pPr marL="0" indent="0">
              <a:buNone/>
            </a:pPr>
            <a:r>
              <a:rPr lang="en-US" sz="2000" dirty="0" smtClean="0">
                <a:latin typeface="Times New Roman" panose="02020603050405020304" pitchFamily="18" charset="0"/>
                <a:cs typeface="Times New Roman" panose="02020603050405020304" pitchFamily="18" charset="0"/>
              </a:rPr>
              <a:t>x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imread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cameraman.tif</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y = double(x) + 25*rand(size(x));</a:t>
            </a:r>
          </a:p>
          <a:p>
            <a:pPr marL="0" indent="0">
              <a:buNone/>
            </a:pPr>
            <a:r>
              <a:rPr lang="en-US" sz="2000" dirty="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igure (1), </a:t>
            </a:r>
            <a:r>
              <a:rPr lang="en-US" sz="2000" dirty="0" err="1" smtClean="0">
                <a:latin typeface="Times New Roman" panose="02020603050405020304" pitchFamily="18" charset="0"/>
                <a:cs typeface="Times New Roman" panose="02020603050405020304" pitchFamily="18" charset="0"/>
              </a:rPr>
              <a:t>imagesc</a:t>
            </a:r>
            <a:r>
              <a:rPr lang="en-US" sz="2000" dirty="0">
                <a:latin typeface="Times New Roman" panose="02020603050405020304" pitchFamily="18" charset="0"/>
                <a:cs typeface="Times New Roman" panose="02020603050405020304" pitchFamily="18" charset="0"/>
              </a:rPr>
              <a:t>([x y]);</a:t>
            </a:r>
          </a:p>
        </p:txBody>
      </p:sp>
      <p:pic>
        <p:nvPicPr>
          <p:cNvPr id="4" name="Picture 3"/>
          <p:cNvPicPr>
            <a:picLocks noChangeAspect="1"/>
          </p:cNvPicPr>
          <p:nvPr/>
        </p:nvPicPr>
        <p:blipFill>
          <a:blip r:embed="rId2"/>
          <a:stretch>
            <a:fillRect/>
          </a:stretch>
        </p:blipFill>
        <p:spPr>
          <a:xfrm>
            <a:off x="2438400" y="2773363"/>
            <a:ext cx="5288952" cy="3957896"/>
          </a:xfrm>
          <a:prstGeom prst="rect">
            <a:avLst/>
          </a:prstGeom>
        </p:spPr>
      </p:pic>
    </p:spTree>
    <p:extLst>
      <p:ext uri="{BB962C8B-B14F-4D97-AF65-F5344CB8AC3E}">
        <p14:creationId xmlns:p14="http://schemas.microsoft.com/office/powerpoint/2010/main" val="4028389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r>
              <a:rPr lang="en-US" dirty="0" err="1" smtClean="0">
                <a:latin typeface="Times New Roman" panose="02020603050405020304" pitchFamily="18" charset="0"/>
                <a:cs typeface="Times New Roman" panose="02020603050405020304" pitchFamily="18" charset="0"/>
              </a:rPr>
              <a:t>Matlab</a:t>
            </a:r>
            <a:r>
              <a:rPr lang="en-US" dirty="0" smtClean="0">
                <a:latin typeface="Times New Roman" panose="02020603050405020304" pitchFamily="18" charset="0"/>
                <a:cs typeface="Times New Roman" panose="02020603050405020304" pitchFamily="18" charset="0"/>
              </a:rPr>
              <a:t> 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447800"/>
            <a:ext cx="7886700" cy="1447800"/>
          </a:xfrm>
        </p:spPr>
        <p:txBody>
          <a:bodyPr>
            <a:noAutofit/>
          </a:bodyPr>
          <a:lstStyle/>
          <a:p>
            <a:r>
              <a:rPr lang="en-US" sz="2000" dirty="0">
                <a:latin typeface="Times New Roman" panose="02020603050405020304" pitchFamily="18" charset="0"/>
                <a:cs typeface="Times New Roman" panose="02020603050405020304" pitchFamily="18" charset="0"/>
              </a:rPr>
              <a:t>Wavelet </a:t>
            </a:r>
            <a:r>
              <a:rPr lang="en-US" sz="2000" dirty="0" smtClean="0">
                <a:latin typeface="Times New Roman" panose="02020603050405020304" pitchFamily="18" charset="0"/>
                <a:cs typeface="Times New Roman" panose="02020603050405020304" pitchFamily="18" charset="0"/>
              </a:rPr>
              <a:t>Example</a:t>
            </a:r>
          </a:p>
          <a:p>
            <a:pPr marL="0" indent="0">
              <a:buNone/>
            </a:pPr>
            <a:r>
              <a:rPr lang="en-US" sz="2000" dirty="0" smtClean="0">
                <a:latin typeface="Times New Roman" panose="02020603050405020304" pitchFamily="18" charset="0"/>
                <a:cs typeface="Times New Roman" panose="02020603050405020304" pitchFamily="18" charset="0"/>
              </a:rPr>
              <a:t>x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imread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cameraman.tif</a:t>
            </a:r>
            <a:r>
              <a:rPr lang="en-US" sz="2000" dirty="0" smtClean="0">
                <a:latin typeface="Times New Roman" panose="02020603050405020304" pitchFamily="18" charset="0"/>
                <a:cs typeface="Times New Roman" panose="02020603050405020304" pitchFamily="18" charset="0"/>
              </a:rPr>
              <a:t>'); y </a:t>
            </a:r>
            <a:r>
              <a:rPr lang="en-US" sz="2000" dirty="0">
                <a:latin typeface="Times New Roman" panose="02020603050405020304" pitchFamily="18" charset="0"/>
                <a:cs typeface="Times New Roman" panose="02020603050405020304" pitchFamily="18" charset="0"/>
              </a:rPr>
              <a:t>= double(x) + 25*rand(size(x</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cA,cH,cV,cD</a:t>
            </a:r>
            <a:r>
              <a:rPr lang="en-US" sz="2000" dirty="0">
                <a:latin typeface="Times New Roman" panose="02020603050405020304" pitchFamily="18" charset="0"/>
                <a:cs typeface="Times New Roman" panose="02020603050405020304" pitchFamily="18" charset="0"/>
              </a:rPr>
              <a:t>] = dwt2(y,'</a:t>
            </a: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mode','per</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figure(2), </a:t>
            </a:r>
            <a:r>
              <a:rPr lang="en-US" sz="2000" dirty="0" err="1" smtClean="0">
                <a:latin typeface="Times New Roman" panose="02020603050405020304" pitchFamily="18" charset="0"/>
                <a:cs typeface="Times New Roman" panose="02020603050405020304" pitchFamily="18" charset="0"/>
              </a:rPr>
              <a:t>imagesc</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cA,cH,cV,cD</a:t>
            </a:r>
            <a:r>
              <a:rPr lang="en-US" sz="2000"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stretch>
            <a:fillRect/>
          </a:stretch>
        </p:blipFill>
        <p:spPr>
          <a:xfrm>
            <a:off x="1451274" y="2667000"/>
            <a:ext cx="6050952" cy="4528125"/>
          </a:xfrm>
          <a:prstGeom prst="rect">
            <a:avLst/>
          </a:prstGeom>
        </p:spPr>
      </p:pic>
    </p:spTree>
    <p:extLst>
      <p:ext uri="{BB962C8B-B14F-4D97-AF65-F5344CB8AC3E}">
        <p14:creationId xmlns:p14="http://schemas.microsoft.com/office/powerpoint/2010/main" val="2848415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r>
              <a:rPr lang="en-US" dirty="0" err="1" smtClean="0">
                <a:latin typeface="Times New Roman" panose="02020603050405020304" pitchFamily="18" charset="0"/>
                <a:cs typeface="Times New Roman" panose="02020603050405020304" pitchFamily="18" charset="0"/>
              </a:rPr>
              <a:t>Matlab</a:t>
            </a:r>
            <a:r>
              <a:rPr lang="en-US" dirty="0" smtClean="0">
                <a:latin typeface="Times New Roman" panose="02020603050405020304" pitchFamily="18" charset="0"/>
                <a:cs typeface="Times New Roman" panose="02020603050405020304" pitchFamily="18" charset="0"/>
              </a:rPr>
              <a:t> 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8170" y="1280162"/>
            <a:ext cx="7886700" cy="1524000"/>
          </a:xfrm>
        </p:spPr>
        <p:txBody>
          <a:bodyPr>
            <a:noAutofit/>
          </a:bodyPr>
          <a:lstStyle/>
          <a:p>
            <a:r>
              <a:rPr lang="en-US" sz="2000" dirty="0" smtClean="0">
                <a:latin typeface="Times New Roman" panose="02020603050405020304" pitchFamily="18" charset="0"/>
                <a:cs typeface="Times New Roman" panose="02020603050405020304" pitchFamily="18" charset="0"/>
              </a:rPr>
              <a:t>Threshold Example</a:t>
            </a:r>
          </a:p>
          <a:p>
            <a:pPr marL="0" indent="0">
              <a:buNone/>
            </a:pPr>
            <a:r>
              <a:rPr lang="en-US" sz="2000" dirty="0" smtClean="0">
                <a:latin typeface="Times New Roman" panose="02020603050405020304" pitchFamily="18" charset="0"/>
                <a:cs typeface="Times New Roman" panose="02020603050405020304" pitchFamily="18" charset="0"/>
              </a:rPr>
              <a:t>x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imread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cameraman.tif</a:t>
            </a:r>
            <a:r>
              <a:rPr lang="en-US" sz="2000" dirty="0" smtClean="0">
                <a:latin typeface="Times New Roman" panose="02020603050405020304" pitchFamily="18" charset="0"/>
                <a:cs typeface="Times New Roman" panose="02020603050405020304" pitchFamily="18" charset="0"/>
              </a:rPr>
              <a:t>'); y </a:t>
            </a:r>
            <a:r>
              <a:rPr lang="en-US" sz="2000" dirty="0">
                <a:latin typeface="Times New Roman" panose="02020603050405020304" pitchFamily="18" charset="0"/>
                <a:cs typeface="Times New Roman" panose="02020603050405020304" pitchFamily="18" charset="0"/>
              </a:rPr>
              <a:t>= double(x) + 25*rand(size(x</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cA,cH,cV,cD</a:t>
            </a:r>
            <a:r>
              <a:rPr lang="en-US" sz="2000" dirty="0">
                <a:latin typeface="Times New Roman" panose="02020603050405020304" pitchFamily="18" charset="0"/>
                <a:cs typeface="Times New Roman" panose="02020603050405020304" pitchFamily="18" charset="0"/>
              </a:rPr>
              <a:t>] = dwt2(y,'</a:t>
            </a: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mode','per</a:t>
            </a:r>
            <a:r>
              <a:rPr lang="en-US" sz="2000" dirty="0" smtClean="0">
                <a:latin typeface="Times New Roman" panose="02020603050405020304" pitchFamily="18" charset="0"/>
                <a:cs typeface="Times New Roman" panose="02020603050405020304" pitchFamily="18" charset="0"/>
              </a:rPr>
              <a:t>'); T = 0.8;</a:t>
            </a:r>
          </a:p>
          <a:p>
            <a:pPr marL="0" indent="0">
              <a:buNone/>
            </a:pPr>
            <a:r>
              <a:rPr lang="en-US" sz="2000" dirty="0" err="1">
                <a:latin typeface="Times New Roman" panose="02020603050405020304" pitchFamily="18" charset="0"/>
                <a:cs typeface="Times New Roman" panose="02020603050405020304" pitchFamily="18" charset="0"/>
              </a:rPr>
              <a:t>cD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 </a:t>
            </a:r>
            <a:r>
              <a:rPr lang="en-US" sz="2000" dirty="0" err="1" smtClean="0">
                <a:latin typeface="Times New Roman" panose="02020603050405020304" pitchFamily="18" charset="0"/>
                <a:cs typeface="Times New Roman" panose="02020603050405020304" pitchFamily="18" charset="0"/>
              </a:rPr>
              <a:t>cH</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T; </a:t>
            </a:r>
            <a:r>
              <a:rPr lang="en-US" sz="2000" dirty="0" err="1" smtClean="0">
                <a:latin typeface="Times New Roman" panose="02020603050405020304" pitchFamily="18" charset="0"/>
                <a:cs typeface="Times New Roman" panose="02020603050405020304" pitchFamily="18" charset="0"/>
              </a:rPr>
              <a:t>cV</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imagesc</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cA,cH,cV,cD</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67000" y="2590800"/>
            <a:ext cx="6050952" cy="4528125"/>
          </a:xfrm>
          <a:prstGeom prst="rect">
            <a:avLst/>
          </a:prstGeom>
        </p:spPr>
      </p:pic>
    </p:spTree>
    <p:extLst>
      <p:ext uri="{BB962C8B-B14F-4D97-AF65-F5344CB8AC3E}">
        <p14:creationId xmlns:p14="http://schemas.microsoft.com/office/powerpoint/2010/main" val="3815863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r>
              <a:rPr lang="en-US" dirty="0" err="1" smtClean="0">
                <a:latin typeface="Times New Roman" panose="02020603050405020304" pitchFamily="18" charset="0"/>
                <a:cs typeface="Times New Roman" panose="02020603050405020304" pitchFamily="18" charset="0"/>
              </a:rPr>
              <a:t>Matlab</a:t>
            </a:r>
            <a:r>
              <a:rPr lang="en-US" dirty="0" smtClean="0">
                <a:latin typeface="Times New Roman" panose="02020603050405020304" pitchFamily="18" charset="0"/>
                <a:cs typeface="Times New Roman" panose="02020603050405020304" pitchFamily="18" charset="0"/>
              </a:rPr>
              <a:t> 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8170" y="1280162"/>
            <a:ext cx="7886700" cy="2834638"/>
          </a:xfrm>
        </p:spPr>
        <p:txBody>
          <a:bodyPr>
            <a:noAutofit/>
          </a:bodyPr>
          <a:lstStyle/>
          <a:p>
            <a:r>
              <a:rPr lang="en-US" sz="2000" dirty="0" smtClean="0">
                <a:latin typeface="Times New Roman" panose="02020603050405020304" pitchFamily="18" charset="0"/>
                <a:cs typeface="Times New Roman" panose="02020603050405020304" pitchFamily="18" charset="0"/>
              </a:rPr>
              <a:t>Threshold Example</a:t>
            </a:r>
          </a:p>
          <a:p>
            <a:pPr marL="0" indent="0">
              <a:buNone/>
            </a:pPr>
            <a:r>
              <a:rPr lang="en-US" sz="2000" dirty="0" smtClean="0">
                <a:latin typeface="Times New Roman" panose="02020603050405020304" pitchFamily="18" charset="0"/>
                <a:cs typeface="Times New Roman" panose="02020603050405020304" pitchFamily="18" charset="0"/>
              </a:rPr>
              <a:t>x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imread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cameraman.tif</a:t>
            </a: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y </a:t>
            </a:r>
            <a:r>
              <a:rPr lang="en-US" sz="2000" dirty="0">
                <a:latin typeface="Times New Roman" panose="02020603050405020304" pitchFamily="18" charset="0"/>
                <a:cs typeface="Times New Roman" panose="02020603050405020304" pitchFamily="18" charset="0"/>
              </a:rPr>
              <a:t>= double(x) + 25*rand(size(x</a:t>
            </a:r>
            <a:r>
              <a:rPr lang="en-US" sz="2000" dirty="0" smtClean="0">
                <a:latin typeface="Times New Roman" panose="02020603050405020304" pitchFamily="18" charset="0"/>
                <a:cs typeface="Times New Roman" panose="02020603050405020304" pitchFamily="18" charset="0"/>
              </a:rPr>
              <a:t>));  // Adding noise</a:t>
            </a:r>
          </a:p>
          <a:p>
            <a:pPr marL="0" indent="0">
              <a:buNone/>
            </a:pP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cA,cH,cV,cD</a:t>
            </a:r>
            <a:r>
              <a:rPr lang="en-US" sz="2000" dirty="0" smtClean="0">
                <a:latin typeface="Times New Roman" panose="02020603050405020304" pitchFamily="18" charset="0"/>
                <a:cs typeface="Times New Roman" panose="02020603050405020304" pitchFamily="18" charset="0"/>
              </a:rPr>
              <a:t>] = dwt2(y,'</a:t>
            </a:r>
            <a:r>
              <a:rPr lang="en-US" sz="2000" dirty="0" err="1" smtClean="0">
                <a:latin typeface="Times New Roman" panose="02020603050405020304" pitchFamily="18" charset="0"/>
                <a:cs typeface="Times New Roman" panose="02020603050405020304" pitchFamily="18" charset="0"/>
              </a:rPr>
              <a:t>haar</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mode','per</a:t>
            </a:r>
            <a:r>
              <a:rPr lang="en-US" sz="2000" dirty="0" smtClean="0">
                <a:latin typeface="Times New Roman" panose="02020603050405020304" pitchFamily="18" charset="0"/>
                <a:cs typeface="Times New Roman" panose="02020603050405020304" pitchFamily="18" charset="0"/>
              </a:rPr>
              <a:t>');  // Wavelet Transform</a:t>
            </a:r>
          </a:p>
          <a:p>
            <a:pPr marL="0" indent="0">
              <a:buNone/>
            </a:pPr>
            <a:r>
              <a:rPr lang="en-US" sz="2000" dirty="0" smtClean="0">
                <a:latin typeface="Times New Roman" panose="02020603050405020304" pitchFamily="18" charset="0"/>
                <a:cs typeface="Times New Roman" panose="02020603050405020304" pitchFamily="18" charset="0"/>
              </a:rPr>
              <a:t>T = 0.8;                                           // Threshold Value</a:t>
            </a:r>
          </a:p>
          <a:p>
            <a:pPr marL="0" indent="0">
              <a:buNone/>
            </a:pPr>
            <a:r>
              <a:rPr lang="en-US" sz="2000" dirty="0" err="1">
                <a:latin typeface="Times New Roman" panose="02020603050405020304" pitchFamily="18" charset="0"/>
                <a:cs typeface="Times New Roman" panose="02020603050405020304" pitchFamily="18" charset="0"/>
              </a:rPr>
              <a:t>cD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cD</a:t>
            </a:r>
            <a:r>
              <a:rPr lang="en-US" sz="2000" dirty="0">
                <a:latin typeface="Times New Roman" panose="02020603050405020304" pitchFamily="18" charset="0"/>
                <a:cs typeface="Times New Roman" panose="02020603050405020304" pitchFamily="18" charset="0"/>
              </a:rPr>
              <a:t> – T; </a:t>
            </a:r>
            <a:r>
              <a:rPr lang="en-US" sz="2000" dirty="0" err="1">
                <a:latin typeface="Times New Roman" panose="02020603050405020304" pitchFamily="18" charset="0"/>
                <a:cs typeface="Times New Roman" panose="02020603050405020304" pitchFamily="18" charset="0"/>
              </a:rPr>
              <a:t>cH</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cH</a:t>
            </a:r>
            <a:r>
              <a:rPr lang="en-US" sz="2000" dirty="0">
                <a:latin typeface="Times New Roman" panose="02020603050405020304" pitchFamily="18" charset="0"/>
                <a:cs typeface="Times New Roman" panose="02020603050405020304" pitchFamily="18" charset="0"/>
              </a:rPr>
              <a:t> - T; </a:t>
            </a:r>
            <a:r>
              <a:rPr lang="en-US" sz="2000" dirty="0" err="1">
                <a:latin typeface="Times New Roman" panose="02020603050405020304" pitchFamily="18" charset="0"/>
                <a:cs typeface="Times New Roman" panose="02020603050405020304" pitchFamily="18" charset="0"/>
              </a:rPr>
              <a:t>cV</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cH</a:t>
            </a:r>
            <a:r>
              <a:rPr lang="en-US" sz="2000" dirty="0">
                <a:latin typeface="Times New Roman" panose="02020603050405020304" pitchFamily="18" charset="0"/>
                <a:cs typeface="Times New Roman" panose="02020603050405020304" pitchFamily="18" charset="0"/>
              </a:rPr>
              <a:t> - T</a:t>
            </a:r>
            <a:r>
              <a:rPr lang="en-US" sz="2000" dirty="0" smtClean="0">
                <a:latin typeface="Times New Roman" panose="02020603050405020304" pitchFamily="18" charset="0"/>
                <a:cs typeface="Times New Roman" panose="02020603050405020304" pitchFamily="18" charset="0"/>
              </a:rPr>
              <a:t>;  // Thresholding</a:t>
            </a:r>
          </a:p>
          <a:p>
            <a:pPr marL="0" indent="0">
              <a:buNone/>
            </a:pPr>
            <a:r>
              <a:rPr lang="en-US" sz="2000" dirty="0">
                <a:latin typeface="Times New Roman" panose="02020603050405020304" pitchFamily="18" charset="0"/>
                <a:cs typeface="Times New Roman" panose="02020603050405020304" pitchFamily="18" charset="0"/>
              </a:rPr>
              <a:t>X = idwt2(cA,cH,cV,</a:t>
            </a:r>
            <a:r>
              <a:rPr lang="en-US" sz="2000" dirty="0" err="1">
                <a:latin typeface="Times New Roman" panose="02020603050405020304" pitchFamily="18" charset="0"/>
                <a:cs typeface="Times New Roman" panose="02020603050405020304" pitchFamily="18" charset="0"/>
              </a:rPr>
              <a:t>cD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haar</a:t>
            </a:r>
            <a:r>
              <a:rPr lang="en-US" sz="2000" dirty="0" smtClean="0">
                <a:latin typeface="Times New Roman" panose="02020603050405020304" pitchFamily="18" charset="0"/>
                <a:cs typeface="Times New Roman" panose="02020603050405020304" pitchFamily="18" charset="0"/>
              </a:rPr>
              <a:t>');      // Inverse Wavelet Transform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832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Matlab</a:t>
            </a:r>
            <a:r>
              <a:rPr lang="en-US" dirty="0" smtClean="0"/>
              <a:t> Link</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eeweb.poly.edu/iselesni/WaveletSoftware/denoise.html</a:t>
            </a:r>
            <a:endParaRPr lang="en-US" dirty="0" smtClean="0"/>
          </a:p>
          <a:p>
            <a:r>
              <a:rPr lang="en-US" dirty="0">
                <a:hlinkClick r:id="rId3"/>
              </a:rPr>
              <a:t>https://www.mathworks.com/help/wavelet/ref/dwt2.html?searchHighlight=dwt2&amp;s_tid=doc_srchtitle</a:t>
            </a:r>
            <a:endParaRPr lang="en-US" dirty="0"/>
          </a:p>
        </p:txBody>
      </p:sp>
    </p:spTree>
    <p:extLst>
      <p:ext uri="{BB962C8B-B14F-4D97-AF65-F5344CB8AC3E}">
        <p14:creationId xmlns:p14="http://schemas.microsoft.com/office/powerpoint/2010/main" val="2378209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Restoration Technique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𝑦</m:t>
                      </m:r>
                      <m:r>
                        <a:rPr lang="en-US" sz="3200" i="1" smtClean="0">
                          <a:latin typeface="Cambria Math" panose="02040503050406030204" pitchFamily="18" charset="0"/>
                        </a:rPr>
                        <m:t>=</m:t>
                      </m:r>
                      <m:r>
                        <a:rPr lang="en-US" sz="3200" b="0" i="1" smtClean="0">
                          <a:latin typeface="Cambria Math" panose="02040503050406030204" pitchFamily="18" charset="0"/>
                        </a:rPr>
                        <m:t>h</m:t>
                      </m:r>
                      <m:r>
                        <a:rPr lang="en-US" sz="3200" b="0" i="1" smtClean="0">
                          <a:latin typeface="Cambria Math" panose="02040503050406030204" pitchFamily="18" charset="0"/>
                        </a:rPr>
                        <m:t>∗</m:t>
                      </m:r>
                      <m:r>
                        <a:rPr lang="en-US" sz="3200" i="1">
                          <a:latin typeface="Cambria Math" panose="02040503050406030204" pitchFamily="18" charset="0"/>
                        </a:rPr>
                        <m:t>𝑥</m:t>
                      </m:r>
                      <m:r>
                        <a:rPr lang="en-US" sz="3200" i="1">
                          <a:latin typeface="Cambria Math" panose="02040503050406030204" pitchFamily="18" charset="0"/>
                        </a:rPr>
                        <m:t>+</m:t>
                      </m:r>
                      <m:r>
                        <a:rPr lang="en-US" sz="3200" i="1">
                          <a:latin typeface="Cambria Math" panose="02040503050406030204" pitchFamily="18" charset="0"/>
                        </a:rPr>
                        <m:t>𝑛</m:t>
                      </m:r>
                    </m:oMath>
                  </m:oMathPara>
                </a14:m>
                <a:endParaRPr lang="en-US" sz="3200" dirty="0">
                  <a:latin typeface="Times New Roman" panose="02020603050405020304" pitchFamily="18" charset="0"/>
                  <a:cs typeface="Times New Roman" panose="02020603050405020304" pitchFamily="18" charset="0"/>
                </a:endParaRPr>
              </a:p>
              <a:p>
                <a:r>
                  <a:rPr lang="en-US" sz="2400" dirty="0" smtClean="0"/>
                  <a:t>Initialization</a:t>
                </a:r>
                <a:endParaRPr lang="en-US" sz="2400" dirty="0" smtClean="0"/>
              </a:p>
              <a:p>
                <a:r>
                  <a:rPr lang="en-US" sz="2400" dirty="0" smtClean="0"/>
                  <a:t>Loop</a:t>
                </a:r>
              </a:p>
              <a:p>
                <a:pPr lvl="1"/>
                <a:r>
                  <a:rPr lang="en-US" sz="2400" dirty="0" smtClean="0"/>
                  <a:t>Filtering the estimated image: </a:t>
                </a:r>
                <a14:m>
                  <m:oMath xmlns:m="http://schemas.openxmlformats.org/officeDocument/2006/math">
                    <m:r>
                      <a:rPr lang="en-US" sz="2400" i="1" smtClean="0">
                        <a:latin typeface="Cambria Math" panose="02040503050406030204" pitchFamily="18" charset="0"/>
                      </a:rPr>
                      <m:t>𝑡</m:t>
                    </m:r>
                    <m:r>
                      <a:rPr lang="en-US" sz="2400" b="0" i="1" smtClean="0">
                        <a:latin typeface="Cambria Math" panose="02040503050406030204" pitchFamily="18" charset="0"/>
                      </a:rPr>
                      <m:t>𝑒𝑚𝑝</m:t>
                    </m:r>
                    <m:r>
                      <a:rPr lang="en-US" sz="2400" b="0" i="1" smtClean="0">
                        <a:latin typeface="Cambria Math" panose="02040503050406030204" pitchFamily="18" charset="0"/>
                      </a:rPr>
                      <m:t>=</m:t>
                    </m:r>
                    <m:r>
                      <a:rPr lang="en-US" sz="2400" b="0" i="1" smtClean="0">
                        <a:latin typeface="Cambria Math" panose="02040503050406030204" pitchFamily="18" charset="0"/>
                      </a:rPr>
                      <m:t>𝑓𝑖𝑙𝑡𝑒𝑟</m:t>
                    </m:r>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p>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b="0" i="1" smtClean="0">
                                <a:latin typeface="Cambria Math" panose="02040503050406030204" pitchFamily="18" charset="0"/>
                              </a:rPr>
                              <m:t>−1</m:t>
                            </m:r>
                          </m:e>
                        </m:d>
                      </m:sup>
                    </m:sSup>
                    <m:r>
                      <a:rPr lang="en-US" sz="2400" b="0" i="1" smtClean="0">
                        <a:latin typeface="Cambria Math" panose="02040503050406030204" pitchFamily="18" charset="0"/>
                      </a:rPr>
                      <m:t>)</m:t>
                    </m:r>
                  </m:oMath>
                </a14:m>
                <a:endParaRPr lang="en-US" sz="2400" dirty="0" smtClean="0"/>
              </a:p>
              <a:p>
                <a:pPr lvl="1"/>
                <a:r>
                  <a:rPr lang="en-US" sz="2400" dirty="0" smtClean="0"/>
                  <a:t>Find the difference :  </a:t>
                </a:r>
                <a14:m>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oMath>
                </a14:m>
                <a:r>
                  <a:rPr lang="en-US" sz="2400" dirty="0" smtClean="0"/>
                  <a:t> </a:t>
                </a:r>
                <a14:m>
                  <m:oMath xmlns:m="http://schemas.openxmlformats.org/officeDocument/2006/math">
                    <m:r>
                      <a:rPr lang="en-US" sz="2400" b="0" i="1" smtClean="0">
                        <a:latin typeface="Cambria Math" panose="02040503050406030204" pitchFamily="18" charset="0"/>
                      </a:rPr>
                      <m:t>𝑡𝑒𝑚𝑝</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endParaRPr lang="en-US" sz="2400" b="0" dirty="0" smtClean="0"/>
              </a:p>
              <a:p>
                <a:pPr lvl="1"/>
                <a:r>
                  <a:rPr lang="en-US" sz="2400" dirty="0" smtClean="0"/>
                  <a:t>Update the estimated image by adding difference: </a:t>
                </a:r>
                <a14:m>
                  <m:oMath xmlns:m="http://schemas.openxmlformats.org/officeDocument/2006/math">
                    <m:sSup>
                      <m:sSupPr>
                        <m:ctrlPr>
                          <a:rPr lang="en-US" sz="2400" i="1">
                            <a:latin typeface="Cambria Math" panose="02040503050406030204" pitchFamily="18" charset="0"/>
                          </a:rPr>
                        </m:ctrlPr>
                      </m:sSupPr>
                      <m:e>
                        <m:r>
                          <a:rPr lang="en-US" sz="2400" b="0" i="1" smtClean="0">
                            <a:latin typeface="Cambria Math" panose="02040503050406030204" pitchFamily="18" charset="0"/>
                          </a:rPr>
                          <m:t>𝑧</m:t>
                        </m:r>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p>
                        <m:r>
                          <a:rPr lang="en-US" sz="2400" i="1">
                            <a:latin typeface="Cambria Math" panose="02040503050406030204" pitchFamily="18" charset="0"/>
                          </a:rPr>
                          <m:t>(</m:t>
                        </m:r>
                        <m:r>
                          <a:rPr lang="en-US" sz="2400" i="1">
                            <a:latin typeface="Cambria Math" panose="02040503050406030204" pitchFamily="18" charset="0"/>
                          </a:rPr>
                          <m:t>𝑛</m:t>
                        </m:r>
                        <m:r>
                          <a:rPr lang="en-US" sz="2400" b="0" i="1" smtClean="0">
                            <a:latin typeface="Cambria Math" panose="02040503050406030204" pitchFamily="18" charset="0"/>
                          </a:rPr>
                          <m:t>−1</m:t>
                        </m:r>
                        <m:r>
                          <a:rPr lang="en-US" sz="2400" i="1">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𝑑</m:t>
                    </m:r>
                  </m:oMath>
                </a14:m>
                <a:endParaRPr lang="en-US" sz="2400" dirty="0" smtClean="0"/>
              </a:p>
              <a:p>
                <a:pPr lvl="1"/>
                <a:r>
                  <a:rPr lang="en-US" sz="2400" dirty="0" smtClean="0"/>
                  <a:t>Apply thresholding technique: </a:t>
                </a:r>
                <a14:m>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p>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sup>
                    </m:sSup>
                    <m:r>
                      <a:rPr lang="en-US" sz="2400" b="0" i="1" smtClean="0">
                        <a:latin typeface="Cambria Math" panose="02040503050406030204" pitchFamily="18" charset="0"/>
                      </a:rPr>
                      <m:t>=</m:t>
                    </m:r>
                    <m:r>
                      <a:rPr lang="en-US" sz="2400" i="1">
                        <a:latin typeface="Cambria Math" panose="02040503050406030204" pitchFamily="18" charset="0"/>
                      </a:rPr>
                      <m:t>𝑇h𝑟𝑒𝑠h𝑜𝑙𝑑</m:t>
                    </m:r>
                    <m:r>
                      <a:rPr lang="en-US" sz="2400" b="0" i="1" smtClean="0">
                        <a:latin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oMath>
                </a14:m>
                <a:endParaRPr lang="en-US" sz="2400" b="0" dirty="0" smtClean="0"/>
              </a:p>
              <a:p>
                <a:r>
                  <a:rPr lang="en-US" sz="2400" dirty="0" smtClean="0"/>
                  <a:t>End Loop</a:t>
                </a:r>
              </a:p>
              <a:p>
                <a:r>
                  <a:rPr lang="en-US" sz="2400" dirty="0" smtClean="0"/>
                  <a:t>Return: </a:t>
                </a:r>
                <a14:m>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p>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sup>
                    </m:sSup>
                  </m:oMath>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05"/>
                </a:stretch>
              </a:blipFill>
            </p:spPr>
            <p:txBody>
              <a:bodyPr/>
              <a:lstStyle/>
              <a:p>
                <a:r>
                  <a:rPr lang="en-US">
                    <a:noFill/>
                  </a:rPr>
                  <a:t> </a:t>
                </a:r>
              </a:p>
            </p:txBody>
          </p:sp>
        </mc:Fallback>
      </mc:AlternateContent>
    </p:spTree>
    <p:extLst>
      <p:ext uri="{BB962C8B-B14F-4D97-AF65-F5344CB8AC3E}">
        <p14:creationId xmlns:p14="http://schemas.microsoft.com/office/powerpoint/2010/main" val="281908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Restoration with noise only</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𝑛</m:t>
                      </m:r>
                    </m:oMath>
                  </m:oMathPara>
                </a14:m>
                <a:endParaRPr lang="en-US" b="0" dirty="0" smtClean="0">
                  <a:latin typeface="Times New Roman" panose="02020603050405020304" pitchFamily="18" charset="0"/>
                  <a:cs typeface="Times New Roman" panose="02020603050405020304" pitchFamily="18" charset="0"/>
                </a:endParaRPr>
              </a:p>
              <a:p>
                <a:pPr marL="0" indent="0">
                  <a:buNone/>
                </a:pPr>
                <a:endParaRPr lang="en-US" b="0"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objective is to find x from y.</a:t>
                </a:r>
              </a:p>
              <a:p>
                <a:pPr marL="0" indent="0">
                  <a:buNone/>
                </a:pPr>
                <a:r>
                  <a:rPr lang="en-US" b="0" dirty="0" smtClean="0">
                    <a:latin typeface="Times New Roman" panose="02020603050405020304" pitchFamily="18" charset="0"/>
                    <a:cs typeface="Times New Roman" panose="02020603050405020304" pitchFamily="18" charset="0"/>
                  </a:rPr>
                  <a:t>Possible solution:</a:t>
                </a:r>
              </a:p>
              <a:p>
                <a:r>
                  <a:rPr lang="en-US" dirty="0" smtClean="0">
                    <a:latin typeface="Times New Roman" panose="02020603050405020304" pitchFamily="18" charset="0"/>
                    <a:cs typeface="Times New Roman" panose="02020603050405020304" pitchFamily="18" charset="0"/>
                  </a:rPr>
                  <a:t>Mean filters</a:t>
                </a:r>
              </a:p>
              <a:p>
                <a:r>
                  <a:rPr lang="en-US" b="0" dirty="0" smtClean="0">
                    <a:latin typeface="Times New Roman" panose="02020603050405020304" pitchFamily="18" charset="0"/>
                    <a:cs typeface="Times New Roman" panose="02020603050405020304" pitchFamily="18" charset="0"/>
                  </a:rPr>
                  <a:t>Median filters</a:t>
                </a:r>
              </a:p>
              <a:p>
                <a:endParaRPr lang="en-US" b="0"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7"/>
                </a:stretch>
              </a:blipFill>
            </p:spPr>
            <p:txBody>
              <a:bodyPr/>
              <a:lstStyle/>
              <a:p>
                <a:r>
                  <a:rPr lang="en-US">
                    <a:noFill/>
                  </a:rPr>
                  <a:t> </a:t>
                </a:r>
              </a:p>
            </p:txBody>
          </p:sp>
        </mc:Fallback>
      </mc:AlternateContent>
    </p:spTree>
    <p:extLst>
      <p:ext uri="{BB962C8B-B14F-4D97-AF65-F5344CB8AC3E}">
        <p14:creationId xmlns:p14="http://schemas.microsoft.com/office/powerpoint/2010/main" val="3197843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t>
            </a:r>
            <a:endParaRPr lang="en-US" dirty="0"/>
          </a:p>
        </p:txBody>
      </p:sp>
      <mc:AlternateContent xmlns:mc="http://schemas.openxmlformats.org/markup-compatibility/2006" xmlns:a14="http://schemas.microsoft.com/office/drawing/2010/main">
        <mc:Choice Requires="a14">
          <p:sp>
            <p:nvSpPr>
              <p:cNvPr id="5" name="Rectangle 5"/>
              <p:cNvSpPr txBox="1">
                <a:spLocks noChangeArrowheads="1"/>
              </p:cNvSpPr>
              <p:nvPr/>
            </p:nvSpPr>
            <p:spPr bwMode="auto">
              <a:xfrm>
                <a:off x="457200" y="1600200"/>
                <a:ext cx="8159750" cy="4525963"/>
              </a:xfrm>
              <a:prstGeom prst="rect">
                <a:avLst/>
              </a:prstGeom>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kumimoji="0" lang="en-US" altLang="zh-TW" sz="2800" dirty="0" smtClean="0">
                    <a:ea typeface="新細明體" pitchFamily="18" charset="-120"/>
                  </a:rPr>
                  <a:t>Convolution theorem:</a:t>
                </a:r>
              </a:p>
              <a:p>
                <a:pPr lvl="1" fontAlgn="auto">
                  <a:spcAft>
                    <a:spcPts val="0"/>
                  </a:spcAft>
                </a:pPr>
                <a:r>
                  <a:rPr kumimoji="0" lang="en-US" altLang="zh-TW" sz="2400" dirty="0" smtClean="0">
                    <a:ea typeface="新細明體" pitchFamily="18" charset="-120"/>
                  </a:rPr>
                  <a:t>The discrete convolution of two functions </a:t>
                </a:r>
                <a14:m>
                  <m:oMath xmlns:m="http://schemas.openxmlformats.org/officeDocument/2006/math">
                    <m:r>
                      <a:rPr kumimoji="0" lang="en-US" altLang="zh-TW" sz="2400" i="1" dirty="0" smtClean="0">
                        <a:latin typeface="Cambria Math" panose="02040503050406030204" pitchFamily="18" charset="0"/>
                        <a:ea typeface="新細明體" pitchFamily="18" charset="-120"/>
                      </a:rPr>
                      <m:t>𝑓</m:t>
                    </m:r>
                    <m:r>
                      <a:rPr kumimoji="0" lang="en-US" altLang="zh-TW" sz="2400" i="1" dirty="0" smtClean="0">
                        <a:latin typeface="Cambria Math" panose="02040503050406030204" pitchFamily="18" charset="0"/>
                        <a:ea typeface="新細明體" pitchFamily="18" charset="-120"/>
                      </a:rPr>
                      <m:t>(</m:t>
                    </m:r>
                    <m:r>
                      <a:rPr kumimoji="0" lang="en-US" altLang="zh-TW" sz="2400" i="1" dirty="0" err="1" smtClean="0">
                        <a:latin typeface="Cambria Math" panose="02040503050406030204" pitchFamily="18" charset="0"/>
                        <a:ea typeface="新細明體" pitchFamily="18" charset="-120"/>
                      </a:rPr>
                      <m:t>𝑥</m:t>
                    </m:r>
                    <m:r>
                      <a:rPr kumimoji="0" lang="en-US" altLang="zh-TW" sz="2400" i="1" dirty="0" err="1" smtClean="0">
                        <a:latin typeface="Cambria Math" panose="02040503050406030204" pitchFamily="18" charset="0"/>
                        <a:ea typeface="新細明體" pitchFamily="18" charset="-120"/>
                      </a:rPr>
                      <m:t>,</m:t>
                    </m:r>
                    <m:r>
                      <a:rPr kumimoji="0" lang="en-US" altLang="zh-TW" sz="2400" i="1" dirty="0" err="1" smtClean="0">
                        <a:latin typeface="Cambria Math" panose="02040503050406030204" pitchFamily="18" charset="0"/>
                        <a:ea typeface="新細明體" pitchFamily="18" charset="-120"/>
                      </a:rPr>
                      <m:t>𝑦</m:t>
                    </m:r>
                    <m:r>
                      <a:rPr kumimoji="0" lang="en-US" altLang="zh-TW" sz="2400" i="1" dirty="0" smtClean="0">
                        <a:latin typeface="Cambria Math" panose="02040503050406030204" pitchFamily="18" charset="0"/>
                        <a:ea typeface="新細明體" pitchFamily="18" charset="-120"/>
                      </a:rPr>
                      <m:t>)</m:t>
                    </m:r>
                  </m:oMath>
                </a14:m>
                <a:r>
                  <a:rPr kumimoji="0" lang="en-US" altLang="zh-TW" sz="2400" dirty="0" smtClean="0">
                    <a:ea typeface="新細明體" pitchFamily="18" charset="-120"/>
                  </a:rPr>
                  <a:t> and </a:t>
                </a:r>
                <a14:m>
                  <m:oMath xmlns:m="http://schemas.openxmlformats.org/officeDocument/2006/math">
                    <m:r>
                      <a:rPr kumimoji="0" lang="en-US" altLang="zh-TW" sz="2400" i="1" dirty="0" smtClean="0">
                        <a:latin typeface="Cambria Math" panose="02040503050406030204" pitchFamily="18" charset="0"/>
                        <a:ea typeface="新細明體" pitchFamily="18" charset="-120"/>
                      </a:rPr>
                      <m:t>h</m:t>
                    </m:r>
                    <m:r>
                      <a:rPr kumimoji="0" lang="en-US" altLang="zh-TW" sz="2400" i="1" dirty="0" smtClean="0">
                        <a:latin typeface="Cambria Math" panose="02040503050406030204" pitchFamily="18" charset="0"/>
                        <a:ea typeface="新細明體" pitchFamily="18" charset="-120"/>
                      </a:rPr>
                      <m:t>(</m:t>
                    </m:r>
                    <m:r>
                      <a:rPr kumimoji="0" lang="en-US" altLang="zh-TW" sz="2400" i="1" dirty="0" err="1" smtClean="0">
                        <a:latin typeface="Cambria Math" panose="02040503050406030204" pitchFamily="18" charset="0"/>
                        <a:ea typeface="新細明體" pitchFamily="18" charset="-120"/>
                      </a:rPr>
                      <m:t>𝑥</m:t>
                    </m:r>
                    <m:r>
                      <a:rPr kumimoji="0" lang="en-US" altLang="zh-TW" sz="2400" i="1" dirty="0" err="1" smtClean="0">
                        <a:latin typeface="Cambria Math" panose="02040503050406030204" pitchFamily="18" charset="0"/>
                        <a:ea typeface="新細明體" pitchFamily="18" charset="-120"/>
                      </a:rPr>
                      <m:t>,</m:t>
                    </m:r>
                    <m:r>
                      <a:rPr kumimoji="0" lang="en-US" altLang="zh-TW" sz="2400" i="1" dirty="0" err="1" smtClean="0">
                        <a:latin typeface="Cambria Math" panose="02040503050406030204" pitchFamily="18" charset="0"/>
                        <a:ea typeface="新細明體" pitchFamily="18" charset="-120"/>
                      </a:rPr>
                      <m:t>𝑦</m:t>
                    </m:r>
                    <m:r>
                      <a:rPr kumimoji="0" lang="en-US" altLang="zh-TW" sz="2400" i="1" dirty="0" smtClean="0">
                        <a:latin typeface="Cambria Math" panose="02040503050406030204" pitchFamily="18" charset="0"/>
                        <a:ea typeface="新細明體" pitchFamily="18" charset="-120"/>
                      </a:rPr>
                      <m:t>)</m:t>
                    </m:r>
                  </m:oMath>
                </a14:m>
                <a:r>
                  <a:rPr kumimoji="0" lang="en-US" altLang="zh-TW" sz="2400" dirty="0" smtClean="0">
                    <a:ea typeface="新細明體" pitchFamily="18" charset="-120"/>
                  </a:rPr>
                  <a:t> of size </a:t>
                </a:r>
                <a14:m>
                  <m:oMath xmlns:m="http://schemas.openxmlformats.org/officeDocument/2006/math">
                    <m:r>
                      <m:rPr>
                        <m:sty m:val="p"/>
                      </m:rPr>
                      <a:rPr kumimoji="0" lang="en-US" altLang="zh-TW" sz="2400" b="0" i="0" dirty="0" smtClean="0">
                        <a:latin typeface="Cambria Math" panose="02040503050406030204" pitchFamily="18" charset="0"/>
                        <a:ea typeface="新細明體" pitchFamily="18" charset="-120"/>
                      </a:rPr>
                      <m:t>MXN</m:t>
                    </m:r>
                  </m:oMath>
                </a14:m>
                <a:r>
                  <a:rPr kumimoji="0" lang="en-US" altLang="zh-TW" sz="2400" dirty="0" smtClean="0">
                    <a:ea typeface="新細明體" pitchFamily="18" charset="-120"/>
                  </a:rPr>
                  <a:t> is defined as</a:t>
                </a:r>
              </a:p>
              <a:p>
                <a:pPr lvl="1" fontAlgn="auto">
                  <a:spcAft>
                    <a:spcPts val="0"/>
                  </a:spcAft>
                </a:pPr>
                <a:endParaRPr kumimoji="0" lang="en-US" altLang="zh-TW" sz="2400" dirty="0" smtClean="0">
                  <a:ea typeface="新細明體" pitchFamily="18" charset="-120"/>
                </a:endParaRPr>
              </a:p>
              <a:p>
                <a:pPr lvl="1" fontAlgn="auto">
                  <a:spcAft>
                    <a:spcPts val="0"/>
                  </a:spcAft>
                </a:pPr>
                <a:endParaRPr kumimoji="0" lang="en-US" altLang="zh-TW" sz="2400" dirty="0" smtClean="0">
                  <a:ea typeface="新細明體" pitchFamily="18" charset="-120"/>
                </a:endParaRPr>
              </a:p>
              <a:p>
                <a:pPr lvl="1" fontAlgn="auto">
                  <a:spcAft>
                    <a:spcPts val="0"/>
                  </a:spcAft>
                </a:pPr>
                <a:r>
                  <a:rPr kumimoji="0" lang="en-US" altLang="zh-TW" sz="2400" dirty="0" smtClean="0">
                    <a:ea typeface="新細明體" pitchFamily="18" charset="-120"/>
                  </a:rPr>
                  <a:t>Let </a:t>
                </a:r>
                <a14:m>
                  <m:oMath xmlns:m="http://schemas.openxmlformats.org/officeDocument/2006/math">
                    <m:r>
                      <a:rPr kumimoji="0" lang="en-US" altLang="zh-TW" sz="2400" i="1" dirty="0" smtClean="0">
                        <a:latin typeface="Cambria Math" panose="02040503050406030204" pitchFamily="18" charset="0"/>
                        <a:ea typeface="新細明體" pitchFamily="18" charset="-120"/>
                      </a:rPr>
                      <m:t>𝐹</m:t>
                    </m:r>
                    <m:r>
                      <a:rPr kumimoji="0" lang="en-US" altLang="zh-TW" sz="2400" i="1" dirty="0" smtClean="0">
                        <a:latin typeface="Cambria Math" panose="02040503050406030204" pitchFamily="18" charset="0"/>
                        <a:ea typeface="新細明體" pitchFamily="18" charset="-120"/>
                      </a:rPr>
                      <m:t>(</m:t>
                    </m:r>
                    <m:r>
                      <a:rPr kumimoji="0" lang="en-US" altLang="zh-TW" sz="2400" i="1" dirty="0" err="1" smtClean="0">
                        <a:latin typeface="Cambria Math" panose="02040503050406030204" pitchFamily="18" charset="0"/>
                        <a:ea typeface="新細明體" pitchFamily="18" charset="-120"/>
                      </a:rPr>
                      <m:t>𝑢</m:t>
                    </m:r>
                    <m:r>
                      <a:rPr kumimoji="0" lang="en-US" altLang="zh-TW" sz="2400" i="1" dirty="0" err="1" smtClean="0">
                        <a:latin typeface="Cambria Math" panose="02040503050406030204" pitchFamily="18" charset="0"/>
                        <a:ea typeface="新細明體" pitchFamily="18" charset="-120"/>
                      </a:rPr>
                      <m:t>,</m:t>
                    </m:r>
                    <m:r>
                      <a:rPr kumimoji="0" lang="en-US" altLang="zh-TW" sz="2400" i="1" dirty="0" err="1" smtClean="0">
                        <a:latin typeface="Cambria Math" panose="02040503050406030204" pitchFamily="18" charset="0"/>
                        <a:ea typeface="新細明體" pitchFamily="18" charset="-120"/>
                      </a:rPr>
                      <m:t>𝑣</m:t>
                    </m:r>
                    <m:r>
                      <a:rPr kumimoji="0" lang="en-US" altLang="zh-TW" sz="2400" i="1" dirty="0" smtClean="0">
                        <a:latin typeface="Cambria Math" panose="02040503050406030204" pitchFamily="18" charset="0"/>
                        <a:ea typeface="新細明體" pitchFamily="18" charset="-120"/>
                      </a:rPr>
                      <m:t>)</m:t>
                    </m:r>
                  </m:oMath>
                </a14:m>
                <a:r>
                  <a:rPr kumimoji="0" lang="en-US" altLang="zh-TW" sz="2400" dirty="0" smtClean="0">
                    <a:ea typeface="新細明體" pitchFamily="18" charset="-120"/>
                  </a:rPr>
                  <a:t> and </a:t>
                </a:r>
                <a14:m>
                  <m:oMath xmlns:m="http://schemas.openxmlformats.org/officeDocument/2006/math">
                    <m:r>
                      <a:rPr kumimoji="0" lang="en-US" altLang="zh-TW" sz="2400" i="1" dirty="0" smtClean="0">
                        <a:latin typeface="Cambria Math" panose="02040503050406030204" pitchFamily="18" charset="0"/>
                        <a:ea typeface="新細明體" pitchFamily="18" charset="-120"/>
                      </a:rPr>
                      <m:t>𝐻</m:t>
                    </m:r>
                    <m:r>
                      <a:rPr kumimoji="0" lang="en-US" altLang="zh-TW" sz="2400" i="1" dirty="0" smtClean="0">
                        <a:latin typeface="Cambria Math" panose="02040503050406030204" pitchFamily="18" charset="0"/>
                        <a:ea typeface="新細明體" pitchFamily="18" charset="-120"/>
                      </a:rPr>
                      <m:t>(</m:t>
                    </m:r>
                    <m:r>
                      <a:rPr kumimoji="0" lang="en-US" altLang="zh-TW" sz="2400" i="1" dirty="0" err="1" smtClean="0">
                        <a:latin typeface="Cambria Math" panose="02040503050406030204" pitchFamily="18" charset="0"/>
                        <a:ea typeface="新細明體" pitchFamily="18" charset="-120"/>
                      </a:rPr>
                      <m:t>𝑢</m:t>
                    </m:r>
                    <m:r>
                      <a:rPr kumimoji="0" lang="en-US" altLang="zh-TW" sz="2400" i="1" dirty="0" err="1" smtClean="0">
                        <a:latin typeface="Cambria Math" panose="02040503050406030204" pitchFamily="18" charset="0"/>
                        <a:ea typeface="新細明體" pitchFamily="18" charset="-120"/>
                      </a:rPr>
                      <m:t>,</m:t>
                    </m:r>
                    <m:r>
                      <a:rPr kumimoji="0" lang="en-US" altLang="zh-TW" sz="2400" i="1" dirty="0" err="1" smtClean="0">
                        <a:latin typeface="Cambria Math" panose="02040503050406030204" pitchFamily="18" charset="0"/>
                        <a:ea typeface="新細明體" pitchFamily="18" charset="-120"/>
                      </a:rPr>
                      <m:t>𝑣</m:t>
                    </m:r>
                    <m:r>
                      <a:rPr kumimoji="0" lang="en-US" altLang="zh-TW" sz="2400" i="1" dirty="0" smtClean="0">
                        <a:latin typeface="Cambria Math" panose="02040503050406030204" pitchFamily="18" charset="0"/>
                        <a:ea typeface="新細明體" pitchFamily="18" charset="-120"/>
                      </a:rPr>
                      <m:t>)</m:t>
                    </m:r>
                  </m:oMath>
                </a14:m>
                <a:r>
                  <a:rPr kumimoji="0" lang="en-US" altLang="zh-TW" sz="2400" dirty="0" smtClean="0">
                    <a:ea typeface="新細明體" pitchFamily="18" charset="-120"/>
                  </a:rPr>
                  <a:t> denote the Fourier transforms of </a:t>
                </a:r>
                <a14:m>
                  <m:oMath xmlns:m="http://schemas.openxmlformats.org/officeDocument/2006/math">
                    <m:r>
                      <a:rPr kumimoji="0" lang="en-US" altLang="zh-TW" sz="2400" i="1" dirty="0" smtClean="0">
                        <a:latin typeface="Cambria Math" panose="02040503050406030204" pitchFamily="18" charset="0"/>
                        <a:ea typeface="新細明體" pitchFamily="18" charset="-120"/>
                      </a:rPr>
                      <m:t>𝑓</m:t>
                    </m:r>
                    <m:r>
                      <a:rPr kumimoji="0" lang="en-US" altLang="zh-TW" sz="2400" i="1" dirty="0" smtClean="0">
                        <a:latin typeface="Cambria Math" panose="02040503050406030204" pitchFamily="18" charset="0"/>
                        <a:ea typeface="新細明體" pitchFamily="18" charset="-120"/>
                      </a:rPr>
                      <m:t>(</m:t>
                    </m:r>
                    <m:r>
                      <a:rPr kumimoji="0" lang="en-US" altLang="zh-TW" sz="2400" i="1" dirty="0" err="1" smtClean="0">
                        <a:latin typeface="Cambria Math" panose="02040503050406030204" pitchFamily="18" charset="0"/>
                        <a:ea typeface="新細明體" pitchFamily="18" charset="-120"/>
                      </a:rPr>
                      <m:t>𝑥</m:t>
                    </m:r>
                    <m:r>
                      <a:rPr kumimoji="0" lang="en-US" altLang="zh-TW" sz="2400" i="1" dirty="0" err="1" smtClean="0">
                        <a:latin typeface="Cambria Math" panose="02040503050406030204" pitchFamily="18" charset="0"/>
                        <a:ea typeface="新細明體" pitchFamily="18" charset="-120"/>
                      </a:rPr>
                      <m:t>,</m:t>
                    </m:r>
                    <m:r>
                      <a:rPr kumimoji="0" lang="en-US" altLang="zh-TW" sz="2400" i="1" dirty="0" err="1" smtClean="0">
                        <a:latin typeface="Cambria Math" panose="02040503050406030204" pitchFamily="18" charset="0"/>
                        <a:ea typeface="新細明體" pitchFamily="18" charset="-120"/>
                      </a:rPr>
                      <m:t>𝑦</m:t>
                    </m:r>
                    <m:r>
                      <a:rPr kumimoji="0" lang="en-US" altLang="zh-TW" sz="2400" i="1" dirty="0" smtClean="0">
                        <a:latin typeface="Cambria Math" panose="02040503050406030204" pitchFamily="18" charset="0"/>
                        <a:ea typeface="新細明體" pitchFamily="18" charset="-120"/>
                      </a:rPr>
                      <m:t>)</m:t>
                    </m:r>
                  </m:oMath>
                </a14:m>
                <a:r>
                  <a:rPr kumimoji="0" lang="en-US" altLang="zh-TW" sz="2400" dirty="0" smtClean="0">
                    <a:ea typeface="新細明體" pitchFamily="18" charset="-120"/>
                  </a:rPr>
                  <a:t> and </a:t>
                </a:r>
                <a14:m>
                  <m:oMath xmlns:m="http://schemas.openxmlformats.org/officeDocument/2006/math">
                    <m:r>
                      <a:rPr kumimoji="0" lang="en-US" altLang="zh-TW" sz="2400" i="1" dirty="0" smtClean="0">
                        <a:latin typeface="Cambria Math" panose="02040503050406030204" pitchFamily="18" charset="0"/>
                        <a:ea typeface="新細明體" pitchFamily="18" charset="-120"/>
                      </a:rPr>
                      <m:t>h</m:t>
                    </m:r>
                    <m:r>
                      <a:rPr kumimoji="0" lang="en-US" altLang="zh-TW" sz="2400" i="1" dirty="0" smtClean="0">
                        <a:latin typeface="Cambria Math" panose="02040503050406030204" pitchFamily="18" charset="0"/>
                        <a:ea typeface="新細明體" pitchFamily="18" charset="-120"/>
                      </a:rPr>
                      <m:t>(</m:t>
                    </m:r>
                    <m:r>
                      <a:rPr kumimoji="0" lang="en-US" altLang="zh-TW" sz="2400" i="1" dirty="0" err="1" smtClean="0">
                        <a:latin typeface="Cambria Math" panose="02040503050406030204" pitchFamily="18" charset="0"/>
                        <a:ea typeface="新細明體" pitchFamily="18" charset="-120"/>
                      </a:rPr>
                      <m:t>𝑥</m:t>
                    </m:r>
                    <m:r>
                      <a:rPr kumimoji="0" lang="en-US" altLang="zh-TW" sz="2400" i="1" dirty="0" err="1" smtClean="0">
                        <a:latin typeface="Cambria Math" panose="02040503050406030204" pitchFamily="18" charset="0"/>
                        <a:ea typeface="新細明體" pitchFamily="18" charset="-120"/>
                      </a:rPr>
                      <m:t>,</m:t>
                    </m:r>
                    <m:r>
                      <a:rPr kumimoji="0" lang="en-US" altLang="zh-TW" sz="2400" i="1" dirty="0" err="1" smtClean="0">
                        <a:latin typeface="Cambria Math" panose="02040503050406030204" pitchFamily="18" charset="0"/>
                        <a:ea typeface="新細明體" pitchFamily="18" charset="-120"/>
                      </a:rPr>
                      <m:t>𝑦</m:t>
                    </m:r>
                    <m:r>
                      <a:rPr kumimoji="0" lang="en-US" altLang="zh-TW" sz="2400" i="1" dirty="0" smtClean="0">
                        <a:latin typeface="Cambria Math" panose="02040503050406030204" pitchFamily="18" charset="0"/>
                        <a:ea typeface="新細明體" pitchFamily="18" charset="-120"/>
                      </a:rPr>
                      <m:t>)</m:t>
                    </m:r>
                  </m:oMath>
                </a14:m>
                <a:r>
                  <a:rPr kumimoji="0" lang="en-US" altLang="zh-TW" sz="2400" dirty="0" smtClean="0">
                    <a:ea typeface="新細明體" pitchFamily="18" charset="-120"/>
                  </a:rPr>
                  <a:t>, then</a:t>
                </a:r>
                <a:endParaRPr kumimoji="0" lang="en-US" altLang="zh-TW" sz="2000" dirty="0" smtClean="0">
                  <a:ea typeface="新細明體" pitchFamily="18" charset="-120"/>
                </a:endParaRPr>
              </a:p>
              <a:p>
                <a:pPr lvl="1" fontAlgn="auto">
                  <a:spcAft>
                    <a:spcPts val="0"/>
                  </a:spcAft>
                  <a:buFontTx/>
                  <a:buNone/>
                </a:pPr>
                <a:r>
                  <a:rPr kumimoji="0" lang="en-US" altLang="zh-TW" sz="2000" dirty="0" smtClean="0">
                    <a:ea typeface="新細明體" pitchFamily="18" charset="-120"/>
                  </a:rPr>
                  <a:t>                                                                                </a:t>
                </a:r>
                <a:endParaRPr kumimoji="0" lang="en-US" altLang="zh-TW" sz="2400" dirty="0">
                  <a:ea typeface="新細明體" pitchFamily="18" charset="-120"/>
                </a:endParaRPr>
              </a:p>
            </p:txBody>
          </p:sp>
        </mc:Choice>
        <mc:Fallback xmlns="">
          <p:sp>
            <p:nvSpPr>
              <p:cNvPr id="5" name="Rectangle 5"/>
              <p:cNvSpPr txBox="1">
                <a:spLocks noRot="1" noChangeAspect="1" noMove="1" noResize="1" noEditPoints="1" noAdjustHandles="1" noChangeArrowheads="1" noChangeShapeType="1" noTextEdit="1"/>
              </p:cNvSpPr>
              <p:nvPr/>
            </p:nvSpPr>
            <p:spPr bwMode="auto">
              <a:xfrm>
                <a:off x="457200" y="1600200"/>
                <a:ext cx="8159750" cy="4525963"/>
              </a:xfrm>
              <a:prstGeom prst="rect">
                <a:avLst/>
              </a:prstGeom>
              <a:blipFill rotWithShape="0">
                <a:blip r:embed="rId3"/>
                <a:stretch>
                  <a:fillRect l="-1344" t="-2291"/>
                </a:stretch>
              </a:blip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aphicFrame>
        <p:nvGraphicFramePr>
          <p:cNvPr id="6" name="Object 5"/>
          <p:cNvGraphicFramePr>
            <a:graphicFrameLocks noChangeAspect="1"/>
          </p:cNvGraphicFramePr>
          <p:nvPr>
            <p:extLst>
              <p:ext uri="{D42A27DB-BD31-4B8C-83A1-F6EECF244321}">
                <p14:modId xmlns:p14="http://schemas.microsoft.com/office/powerpoint/2010/main" val="2672645556"/>
              </p:ext>
            </p:extLst>
          </p:nvPr>
        </p:nvGraphicFramePr>
        <p:xfrm>
          <a:off x="1789906" y="2769236"/>
          <a:ext cx="5494337" cy="749300"/>
        </p:xfrm>
        <a:graphic>
          <a:graphicData uri="http://schemas.openxmlformats.org/presentationml/2006/ole">
            <mc:AlternateContent xmlns:mc="http://schemas.openxmlformats.org/markup-compatibility/2006">
              <mc:Choice xmlns:v="urn:schemas-microsoft-com:vml" Requires="v">
                <p:oleObj spid="_x0000_s427052" name="Equation" r:id="rId4" imgW="5493935" imgH="749874" progId="Equation.DSMT4">
                  <p:embed/>
                </p:oleObj>
              </mc:Choice>
              <mc:Fallback>
                <p:oleObj name="Equation" r:id="rId4" imgW="5493935" imgH="749874" progId="Equation.DSMT4">
                  <p:embed/>
                  <p:pic>
                    <p:nvPicPr>
                      <p:cNvPr id="0" name=""/>
                      <p:cNvPicPr/>
                      <p:nvPr/>
                    </p:nvPicPr>
                    <p:blipFill>
                      <a:blip r:embed="rId5"/>
                      <a:stretch>
                        <a:fillRect/>
                      </a:stretch>
                    </p:blipFill>
                    <p:spPr>
                      <a:xfrm>
                        <a:off x="1789906" y="2769236"/>
                        <a:ext cx="5494337" cy="749300"/>
                      </a:xfrm>
                      <a:prstGeom prst="rect">
                        <a:avLst/>
                      </a:prstGeom>
                    </p:spPr>
                  </p:pic>
                </p:oleObj>
              </mc:Fallback>
            </mc:AlternateContent>
          </a:graphicData>
        </a:graphic>
      </p:graphicFrame>
      <p:graphicFrame>
        <p:nvGraphicFramePr>
          <p:cNvPr id="7" name="Content Placeholder 6"/>
          <p:cNvGraphicFramePr>
            <a:graphicFrameLocks noGrp="1" noChangeAspect="1"/>
          </p:cNvGraphicFramePr>
          <p:nvPr>
            <p:ph sz="quarter" idx="4294967295"/>
            <p:extLst>
              <p:ext uri="{D42A27DB-BD31-4B8C-83A1-F6EECF244321}">
                <p14:modId xmlns:p14="http://schemas.microsoft.com/office/powerpoint/2010/main" val="555508927"/>
              </p:ext>
            </p:extLst>
          </p:nvPr>
        </p:nvGraphicFramePr>
        <p:xfrm>
          <a:off x="1981200" y="4431824"/>
          <a:ext cx="3883025" cy="374650"/>
        </p:xfrm>
        <a:graphic>
          <a:graphicData uri="http://schemas.openxmlformats.org/presentationml/2006/ole">
            <mc:AlternateContent xmlns:mc="http://schemas.openxmlformats.org/markup-compatibility/2006">
              <mc:Choice xmlns:v="urn:schemas-microsoft-com:vml" Requires="v">
                <p:oleObj spid="_x0000_s427053" name="方程式" r:id="rId6" imgW="2108160" imgH="203040" progId="Equation.3">
                  <p:embed/>
                </p:oleObj>
              </mc:Choice>
              <mc:Fallback>
                <p:oleObj name="方程式" r:id="rId6" imgW="2108160" imgH="203040" progId="Equation.3">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4431824"/>
                        <a:ext cx="3883025"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4"/>
          <p:cNvGraphicFramePr>
            <a:graphicFrameLocks noGrp="1" noChangeAspect="1"/>
          </p:cNvGraphicFramePr>
          <p:nvPr>
            <p:ph sz="quarter" idx="4294967295"/>
            <p:extLst>
              <p:ext uri="{D42A27DB-BD31-4B8C-83A1-F6EECF244321}">
                <p14:modId xmlns:p14="http://schemas.microsoft.com/office/powerpoint/2010/main" val="3088117310"/>
              </p:ext>
            </p:extLst>
          </p:nvPr>
        </p:nvGraphicFramePr>
        <p:xfrm>
          <a:off x="2022475" y="4846162"/>
          <a:ext cx="3803650" cy="366712"/>
        </p:xfrm>
        <a:graphic>
          <a:graphicData uri="http://schemas.openxmlformats.org/presentationml/2006/ole">
            <mc:AlternateContent xmlns:mc="http://schemas.openxmlformats.org/markup-compatibility/2006">
              <mc:Choice xmlns:v="urn:schemas-microsoft-com:vml" Requires="v">
                <p:oleObj spid="_x0000_s427054" name="方程式" r:id="rId8" imgW="2108160" imgH="203040" progId="Equation.3">
                  <p:embed/>
                </p:oleObj>
              </mc:Choice>
              <mc:Fallback>
                <p:oleObj name="方程式" r:id="rId8" imgW="2108160" imgH="203040" progId="Equation.3">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2475" y="4846162"/>
                        <a:ext cx="380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57134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Domain Filtering</a:t>
            </a:r>
            <a:endParaRPr lang="en-US" dirty="0"/>
          </a:p>
        </p:txBody>
      </p:sp>
      <p:sp>
        <p:nvSpPr>
          <p:cNvPr id="4" name="Rectangle 3"/>
          <p:cNvSpPr txBox="1">
            <a:spLocks noChangeArrowheads="1"/>
          </p:cNvSpPr>
          <p:nvPr/>
        </p:nvSpPr>
        <p:spPr bwMode="auto">
          <a:xfrm>
            <a:off x="386080" y="1905000"/>
            <a:ext cx="8159750" cy="45259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kumimoji="0" lang="en-US" altLang="zh-TW" sz="2400" dirty="0" smtClean="0">
                <a:ea typeface="新細明體" pitchFamily="18" charset="-120"/>
              </a:rPr>
              <a:t>Let </a:t>
            </a:r>
            <a:r>
              <a:rPr kumimoji="0" lang="en-US" altLang="zh-TW" sz="2400" i="1" dirty="0" smtClean="0">
                <a:ea typeface="新細明體" pitchFamily="18" charset="-120"/>
              </a:rPr>
              <a:t>H</a:t>
            </a:r>
            <a:r>
              <a:rPr kumimoji="0" lang="en-US" altLang="zh-TW" sz="2400" dirty="0" smtClean="0">
                <a:ea typeface="新細明體" pitchFamily="18" charset="-120"/>
              </a:rPr>
              <a:t>(</a:t>
            </a:r>
            <a:r>
              <a:rPr kumimoji="0" lang="en-US" altLang="zh-TW" sz="2400" i="1" dirty="0" smtClean="0">
                <a:ea typeface="新細明體" pitchFamily="18" charset="-120"/>
              </a:rPr>
              <a:t>u</a:t>
            </a:r>
            <a:r>
              <a:rPr kumimoji="0" lang="en-US" altLang="zh-TW" sz="2400" dirty="0" smtClean="0">
                <a:ea typeface="新細明體" pitchFamily="18" charset="-120"/>
              </a:rPr>
              <a:t>) denote a frequency domain, Gaussian filter function given the equation</a:t>
            </a:r>
          </a:p>
          <a:p>
            <a:pPr fontAlgn="auto">
              <a:spcAft>
                <a:spcPts val="0"/>
              </a:spcAft>
            </a:pPr>
            <a:endParaRPr kumimoji="0" lang="en-US" altLang="zh-TW" sz="2400" dirty="0" smtClean="0">
              <a:ea typeface="新細明體" pitchFamily="18" charset="-120"/>
            </a:endParaRPr>
          </a:p>
          <a:p>
            <a:pPr fontAlgn="auto">
              <a:spcAft>
                <a:spcPts val="0"/>
              </a:spcAft>
              <a:buFontTx/>
              <a:buNone/>
            </a:pPr>
            <a:r>
              <a:rPr kumimoji="0" lang="en-US" altLang="zh-TW" sz="2400" dirty="0" smtClean="0">
                <a:ea typeface="新細明體" pitchFamily="18" charset="-120"/>
              </a:rPr>
              <a:t>    where    : the standard deviation of the Gaussian curve.</a:t>
            </a:r>
          </a:p>
          <a:p>
            <a:pPr fontAlgn="auto">
              <a:spcAft>
                <a:spcPts val="0"/>
              </a:spcAft>
            </a:pPr>
            <a:r>
              <a:rPr kumimoji="0" lang="en-US" altLang="zh-TW" sz="2400" dirty="0" smtClean="0">
                <a:ea typeface="新細明體" pitchFamily="18" charset="-120"/>
              </a:rPr>
              <a:t>The corresponding filter in the spatial domain is </a:t>
            </a:r>
          </a:p>
          <a:p>
            <a:pPr fontAlgn="auto">
              <a:spcAft>
                <a:spcPts val="0"/>
              </a:spcAft>
            </a:pPr>
            <a:endParaRPr kumimoji="0" lang="en-US" altLang="zh-TW" sz="2400" dirty="0" smtClean="0">
              <a:ea typeface="新細明體" pitchFamily="18" charset="-120"/>
            </a:endParaRPr>
          </a:p>
          <a:p>
            <a:pPr fontAlgn="auto">
              <a:spcAft>
                <a:spcPts val="0"/>
              </a:spcAft>
            </a:pPr>
            <a:endParaRPr kumimoji="0" lang="en-US" altLang="zh-TW" sz="2400" dirty="0" smtClean="0">
              <a:ea typeface="新細明體" pitchFamily="18" charset="-120"/>
            </a:endParaRPr>
          </a:p>
          <a:p>
            <a:pPr fontAlgn="auto">
              <a:spcAft>
                <a:spcPts val="0"/>
              </a:spcAft>
            </a:pPr>
            <a:r>
              <a:rPr kumimoji="0" lang="en-US" altLang="zh-TW" sz="2400" dirty="0" smtClean="0">
                <a:ea typeface="新細明體" pitchFamily="18" charset="-120"/>
              </a:rPr>
              <a:t>Note: Both the forward and inverse Fourier transforms of a Gaussian function are real Gaussian functions.</a:t>
            </a:r>
          </a:p>
          <a:p>
            <a:pPr marL="342900" lvl="1" indent="0" fontAlgn="auto">
              <a:spcAft>
                <a:spcPts val="0"/>
              </a:spcAft>
              <a:buNone/>
            </a:pPr>
            <a:endParaRPr kumimoji="0" lang="en-US" altLang="zh-TW" sz="2400" dirty="0" smtClean="0">
              <a:ea typeface="新細明體" pitchFamily="18" charset="-120"/>
            </a:endParaRPr>
          </a:p>
          <a:p>
            <a:pPr fontAlgn="auto">
              <a:spcAft>
                <a:spcPts val="0"/>
              </a:spcAft>
            </a:pPr>
            <a:endParaRPr kumimoji="0" lang="en-US" altLang="zh-TW" sz="2400" dirty="0">
              <a:ea typeface="新細明體" pitchFamily="18" charset="-120"/>
            </a:endParaRPr>
          </a:p>
        </p:txBody>
      </p:sp>
      <p:graphicFrame>
        <p:nvGraphicFramePr>
          <p:cNvPr id="5" name="Content Placeholder 4"/>
          <p:cNvGraphicFramePr>
            <a:graphicFrameLocks noGrp="1" noChangeAspect="1"/>
          </p:cNvGraphicFramePr>
          <p:nvPr>
            <p:ph sz="quarter" idx="4294967295"/>
            <p:extLst>
              <p:ext uri="{D42A27DB-BD31-4B8C-83A1-F6EECF244321}">
                <p14:modId xmlns:p14="http://schemas.microsoft.com/office/powerpoint/2010/main" val="1343376377"/>
              </p:ext>
            </p:extLst>
          </p:nvPr>
        </p:nvGraphicFramePr>
        <p:xfrm>
          <a:off x="1614488" y="4037013"/>
          <a:ext cx="2916237" cy="534987"/>
        </p:xfrm>
        <a:graphic>
          <a:graphicData uri="http://schemas.openxmlformats.org/presentationml/2006/ole">
            <mc:AlternateContent xmlns:mc="http://schemas.openxmlformats.org/markup-compatibility/2006">
              <mc:Choice xmlns:v="urn:schemas-microsoft-com:vml" Requires="v">
                <p:oleObj spid="_x0000_s428079" name="方程式" r:id="rId3" imgW="1384200" imgH="253800" progId="Equation.3">
                  <p:embed/>
                </p:oleObj>
              </mc:Choice>
              <mc:Fallback>
                <p:oleObj name="方程式" r:id="rId3" imgW="1384200" imgH="2538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4488" y="4037013"/>
                        <a:ext cx="2916237"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1"/>
          <p:cNvGraphicFramePr>
            <a:graphicFrameLocks noGrp="1" noChangeAspect="1"/>
          </p:cNvGraphicFramePr>
          <p:nvPr>
            <p:ph sz="quarter" idx="4294967295"/>
            <p:extLst>
              <p:ext uri="{D42A27DB-BD31-4B8C-83A1-F6EECF244321}">
                <p14:modId xmlns:p14="http://schemas.microsoft.com/office/powerpoint/2010/main" val="1532020286"/>
              </p:ext>
            </p:extLst>
          </p:nvPr>
        </p:nvGraphicFramePr>
        <p:xfrm>
          <a:off x="1524000" y="3235325"/>
          <a:ext cx="222250" cy="203200"/>
        </p:xfrm>
        <a:graphic>
          <a:graphicData uri="http://schemas.openxmlformats.org/presentationml/2006/ole">
            <mc:AlternateContent xmlns:mc="http://schemas.openxmlformats.org/markup-compatibility/2006">
              <mc:Choice xmlns:v="urn:schemas-microsoft-com:vml" Requires="v">
                <p:oleObj spid="_x0000_s428080" name="方程式" r:id="rId5" imgW="152280" imgH="139680" progId="Equation.3">
                  <p:embed/>
                </p:oleObj>
              </mc:Choice>
              <mc:Fallback>
                <p:oleObj name="方程式" r:id="rId5" imgW="152280" imgH="13968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235325"/>
                        <a:ext cx="22225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2811912822"/>
              </p:ext>
            </p:extLst>
          </p:nvPr>
        </p:nvGraphicFramePr>
        <p:xfrm>
          <a:off x="3160713" y="2527300"/>
          <a:ext cx="2214562" cy="533400"/>
        </p:xfrm>
        <a:graphic>
          <a:graphicData uri="http://schemas.openxmlformats.org/presentationml/2006/ole">
            <mc:AlternateContent xmlns:mc="http://schemas.openxmlformats.org/markup-compatibility/2006">
              <mc:Choice xmlns:v="urn:schemas-microsoft-com:vml" Requires="v">
                <p:oleObj spid="_x0000_s428081" name="方程式" r:id="rId7" imgW="1054080" imgH="253800" progId="Equation.3">
                  <p:embed/>
                </p:oleObj>
              </mc:Choice>
              <mc:Fallback>
                <p:oleObj name="方程式" r:id="rId7" imgW="105408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3" y="2527300"/>
                        <a:ext cx="2214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24168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Special Filters</a:t>
            </a:r>
            <a:endParaRPr lang="en-US" dirty="0"/>
          </a:p>
        </p:txBody>
      </p:sp>
      <p:sp>
        <p:nvSpPr>
          <p:cNvPr id="3" name="Content Placeholder 2"/>
          <p:cNvSpPr>
            <a:spLocks noGrp="1"/>
          </p:cNvSpPr>
          <p:nvPr>
            <p:ph idx="1"/>
          </p:nvPr>
        </p:nvSpPr>
        <p:spPr/>
        <p:txBody>
          <a:bodyPr/>
          <a:lstStyle/>
          <a:p>
            <a:pPr lvl="1"/>
            <a:r>
              <a:rPr lang="en-US" altLang="zh-TW" sz="2000" dirty="0">
                <a:ea typeface="新細明體" pitchFamily="18" charset="-120"/>
              </a:rPr>
              <a:t>Ideal </a:t>
            </a:r>
            <a:r>
              <a:rPr lang="en-US" altLang="zh-TW" sz="2000" dirty="0" err="1">
                <a:ea typeface="新細明體" pitchFamily="18" charset="-120"/>
              </a:rPr>
              <a:t>lowpass</a:t>
            </a:r>
            <a:r>
              <a:rPr lang="en-US" altLang="zh-TW" sz="2000" dirty="0">
                <a:ea typeface="新細明體" pitchFamily="18" charset="-120"/>
              </a:rPr>
              <a:t> filter</a:t>
            </a:r>
          </a:p>
          <a:p>
            <a:pPr lvl="1"/>
            <a:r>
              <a:rPr lang="en-US" altLang="zh-TW" sz="2000" dirty="0">
                <a:ea typeface="新細明體" pitchFamily="18" charset="-120"/>
              </a:rPr>
              <a:t>Butterworth </a:t>
            </a:r>
            <a:r>
              <a:rPr lang="en-US" altLang="zh-TW" sz="2000" dirty="0" err="1">
                <a:ea typeface="新細明體" pitchFamily="18" charset="-120"/>
              </a:rPr>
              <a:t>lowpass</a:t>
            </a:r>
            <a:r>
              <a:rPr lang="en-US" altLang="zh-TW" sz="2000" dirty="0">
                <a:ea typeface="新細明體" pitchFamily="18" charset="-120"/>
              </a:rPr>
              <a:t> filter</a:t>
            </a:r>
          </a:p>
          <a:p>
            <a:pPr lvl="1"/>
            <a:r>
              <a:rPr lang="en-US" altLang="zh-TW" sz="2000" dirty="0">
                <a:ea typeface="新細明體" pitchFamily="18" charset="-120"/>
              </a:rPr>
              <a:t>Gaussian </a:t>
            </a:r>
            <a:r>
              <a:rPr lang="en-US" altLang="zh-TW" sz="2000" dirty="0" err="1">
                <a:ea typeface="新細明體" pitchFamily="18" charset="-120"/>
              </a:rPr>
              <a:t>lowpass</a:t>
            </a:r>
            <a:r>
              <a:rPr lang="en-US" altLang="zh-TW" sz="2000" dirty="0">
                <a:ea typeface="新細明體" pitchFamily="18" charset="-120"/>
              </a:rPr>
              <a:t> filter</a:t>
            </a:r>
          </a:p>
          <a:p>
            <a:endParaRPr lang="en-US" dirty="0"/>
          </a:p>
        </p:txBody>
      </p:sp>
    </p:spTree>
    <p:extLst>
      <p:ext uri="{BB962C8B-B14F-4D97-AF65-F5344CB8AC3E}">
        <p14:creationId xmlns:p14="http://schemas.microsoft.com/office/powerpoint/2010/main" val="3954655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a:t>
            </a:r>
            <a:r>
              <a:rPr lang="en-US" dirty="0" err="1" smtClean="0"/>
              <a:t>Lowpass</a:t>
            </a:r>
            <a:r>
              <a:rPr lang="en-US" dirty="0" smtClean="0"/>
              <a:t> Filter</a:t>
            </a:r>
            <a:endParaRPr lang="en-US" dirty="0"/>
          </a:p>
        </p:txBody>
      </p:sp>
      <p:graphicFrame>
        <p:nvGraphicFramePr>
          <p:cNvPr id="189452" name="Object 12"/>
          <p:cNvGraphicFramePr>
            <a:graphicFrameLocks noChangeAspect="1"/>
          </p:cNvGraphicFramePr>
          <p:nvPr>
            <p:extLst>
              <p:ext uri="{D42A27DB-BD31-4B8C-83A1-F6EECF244321}">
                <p14:modId xmlns:p14="http://schemas.microsoft.com/office/powerpoint/2010/main" val="2087893647"/>
              </p:ext>
            </p:extLst>
          </p:nvPr>
        </p:nvGraphicFramePr>
        <p:xfrm>
          <a:off x="2530475" y="3394407"/>
          <a:ext cx="4083050" cy="1011237"/>
        </p:xfrm>
        <a:graphic>
          <a:graphicData uri="http://schemas.openxmlformats.org/presentationml/2006/ole">
            <mc:AlternateContent xmlns:mc="http://schemas.openxmlformats.org/markup-compatibility/2006">
              <mc:Choice xmlns:v="urn:schemas-microsoft-com:vml" Requires="v">
                <p:oleObj spid="_x0000_s429088" name="方程式" r:id="rId3" imgW="1942920" imgH="482400" progId="Equation.3">
                  <p:embed/>
                </p:oleObj>
              </mc:Choice>
              <mc:Fallback>
                <p:oleObj name="方程式" r:id="rId3" imgW="19429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475" y="3394407"/>
                        <a:ext cx="4083050"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44803300"/>
              </p:ext>
            </p:extLst>
          </p:nvPr>
        </p:nvGraphicFramePr>
        <p:xfrm>
          <a:off x="2273163" y="5293936"/>
          <a:ext cx="4714875" cy="658813"/>
        </p:xfrm>
        <a:graphic>
          <a:graphicData uri="http://schemas.openxmlformats.org/presentationml/2006/ole">
            <mc:AlternateContent xmlns:mc="http://schemas.openxmlformats.org/markup-compatibility/2006">
              <mc:Choice xmlns:v="urn:schemas-microsoft-com:vml" Requires="v">
                <p:oleObj spid="_x0000_s429089" name="Equation" r:id="rId5" imgW="4715256" imgH="658302" progId="Equation.DSMT4">
                  <p:embed/>
                </p:oleObj>
              </mc:Choice>
              <mc:Fallback>
                <p:oleObj name="Equation" r:id="rId5" imgW="4715256" imgH="658302" progId="Equation.DSMT4">
                  <p:embed/>
                  <p:pic>
                    <p:nvPicPr>
                      <p:cNvPr id="0" name=""/>
                      <p:cNvPicPr/>
                      <p:nvPr/>
                    </p:nvPicPr>
                    <p:blipFill>
                      <a:blip r:embed="rId6"/>
                      <a:stretch>
                        <a:fillRect/>
                      </a:stretch>
                    </p:blipFill>
                    <p:spPr>
                      <a:xfrm>
                        <a:off x="2273163" y="5293936"/>
                        <a:ext cx="4714875" cy="658813"/>
                      </a:xfrm>
                      <a:prstGeom prst="rect">
                        <a:avLst/>
                      </a:prstGeom>
                    </p:spPr>
                  </p:pic>
                </p:oleObj>
              </mc:Fallback>
            </mc:AlternateContent>
          </a:graphicData>
        </a:graphic>
      </p:graphicFrame>
      <p:sp>
        <p:nvSpPr>
          <p:cNvPr id="4" name="Content Placeholder 3"/>
          <p:cNvSpPr>
            <a:spLocks noGrp="1"/>
          </p:cNvSpPr>
          <p:nvPr>
            <p:ph idx="1"/>
          </p:nvPr>
        </p:nvSpPr>
        <p:spPr>
          <a:xfrm>
            <a:off x="654926" y="1976548"/>
            <a:ext cx="7886700" cy="1417859"/>
          </a:xfrm>
        </p:spPr>
        <p:txBody>
          <a:bodyPr/>
          <a:lstStyle/>
          <a:p>
            <a:r>
              <a:rPr lang="en-US" altLang="zh-TW" sz="2000" dirty="0">
                <a:ea typeface="新細明體" pitchFamily="18" charset="-120"/>
              </a:rPr>
              <a:t>The simplest </a:t>
            </a:r>
            <a:r>
              <a:rPr lang="en-US" altLang="zh-TW" sz="2000" dirty="0" err="1">
                <a:ea typeface="新細明體" pitchFamily="18" charset="-120"/>
              </a:rPr>
              <a:t>lowpass</a:t>
            </a:r>
            <a:r>
              <a:rPr lang="en-US" altLang="zh-TW" sz="2000" dirty="0">
                <a:ea typeface="新細明體" pitchFamily="18" charset="-120"/>
              </a:rPr>
              <a:t> filter is a filter that “cuts off” all high-frequency components of the Fourier  transform that are at a distance greater than a specified distance </a:t>
            </a:r>
            <a:r>
              <a:rPr lang="en-US" altLang="zh-TW" sz="2000" i="1" dirty="0">
                <a:ea typeface="新細明體" pitchFamily="18" charset="-120"/>
              </a:rPr>
              <a:t>D</a:t>
            </a:r>
            <a:r>
              <a:rPr lang="en-US" altLang="zh-TW" sz="2000" baseline="-25000" dirty="0">
                <a:ea typeface="新細明體" pitchFamily="18" charset="-120"/>
              </a:rPr>
              <a:t>0</a:t>
            </a:r>
            <a:r>
              <a:rPr lang="en-US" altLang="zh-TW" sz="2000" dirty="0">
                <a:ea typeface="新細明體" pitchFamily="18" charset="-120"/>
              </a:rPr>
              <a:t> from the origin of the transform.</a:t>
            </a:r>
          </a:p>
          <a:p>
            <a:r>
              <a:rPr lang="en-US" altLang="zh-TW" sz="2000" dirty="0">
                <a:ea typeface="新細明體" pitchFamily="18" charset="-120"/>
              </a:rPr>
              <a:t>The transfer function of an ideal </a:t>
            </a:r>
            <a:r>
              <a:rPr lang="en-US" altLang="zh-TW" sz="2000" dirty="0" err="1">
                <a:ea typeface="新細明體" pitchFamily="18" charset="-120"/>
              </a:rPr>
              <a:t>lowpass</a:t>
            </a:r>
            <a:r>
              <a:rPr lang="en-US" altLang="zh-TW" sz="2000" dirty="0">
                <a:ea typeface="新細明體" pitchFamily="18" charset="-120"/>
              </a:rPr>
              <a:t> </a:t>
            </a:r>
            <a:r>
              <a:rPr lang="en-US" altLang="zh-TW" sz="2000" dirty="0" smtClean="0">
                <a:ea typeface="新細明體" pitchFamily="18" charset="-120"/>
              </a:rPr>
              <a:t>filter</a:t>
            </a:r>
            <a:endParaRPr lang="en-US" dirty="0"/>
          </a:p>
          <a:p>
            <a:endParaRPr lang="en-US" dirty="0"/>
          </a:p>
        </p:txBody>
      </p:sp>
      <p:sp>
        <p:nvSpPr>
          <p:cNvPr id="5" name="Rectangle 4"/>
          <p:cNvSpPr/>
          <p:nvPr/>
        </p:nvSpPr>
        <p:spPr>
          <a:xfrm>
            <a:off x="719576" y="4285327"/>
            <a:ext cx="7822050" cy="830997"/>
          </a:xfrm>
          <a:prstGeom prst="rect">
            <a:avLst/>
          </a:prstGeom>
        </p:spPr>
        <p:txBody>
          <a:bodyPr wrap="square">
            <a:spAutoFit/>
          </a:bodyPr>
          <a:lstStyle/>
          <a:p>
            <a:r>
              <a:rPr lang="en-US" altLang="zh-TW" sz="2400" dirty="0" smtClean="0">
                <a:latin typeface="Times New Roman" panose="02020603050405020304" pitchFamily="18" charset="0"/>
                <a:ea typeface="新細明體" pitchFamily="18" charset="-120"/>
                <a:cs typeface="Times New Roman" panose="02020603050405020304" pitchFamily="18" charset="0"/>
              </a:rPr>
              <a:t> where </a:t>
            </a:r>
            <a:r>
              <a:rPr lang="en-US" altLang="zh-TW" sz="2400" i="1" dirty="0">
                <a:latin typeface="Times New Roman" panose="02020603050405020304" pitchFamily="18" charset="0"/>
                <a:ea typeface="新細明體" pitchFamily="18" charset="-120"/>
                <a:cs typeface="Times New Roman" panose="02020603050405020304" pitchFamily="18" charset="0"/>
              </a:rPr>
              <a:t>D</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err="1">
                <a:latin typeface="Times New Roman" panose="02020603050405020304" pitchFamily="18" charset="0"/>
                <a:ea typeface="新細明體" pitchFamily="18" charset="-120"/>
                <a:cs typeface="Times New Roman" panose="02020603050405020304" pitchFamily="18" charset="0"/>
              </a:rPr>
              <a:t>u</a:t>
            </a:r>
            <a:r>
              <a:rPr lang="en-US" altLang="zh-TW" sz="2400" dirty="0" err="1">
                <a:latin typeface="Times New Roman" panose="02020603050405020304" pitchFamily="18" charset="0"/>
                <a:ea typeface="新細明體" pitchFamily="18" charset="-120"/>
                <a:cs typeface="Times New Roman" panose="02020603050405020304" pitchFamily="18" charset="0"/>
              </a:rPr>
              <a:t>,</a:t>
            </a:r>
            <a:r>
              <a:rPr lang="en-US" altLang="zh-TW" sz="2400" i="1" dirty="0" err="1">
                <a:latin typeface="Times New Roman" panose="02020603050405020304" pitchFamily="18" charset="0"/>
                <a:ea typeface="新細明體" pitchFamily="18" charset="-120"/>
                <a:cs typeface="Times New Roman" panose="02020603050405020304" pitchFamily="18" charset="0"/>
              </a:rPr>
              <a:t>v</a:t>
            </a:r>
            <a:r>
              <a:rPr lang="en-US" altLang="zh-TW" sz="2400" dirty="0">
                <a:latin typeface="Times New Roman" panose="02020603050405020304" pitchFamily="18" charset="0"/>
                <a:ea typeface="新細明體" pitchFamily="18" charset="-120"/>
                <a:cs typeface="Times New Roman" panose="02020603050405020304" pitchFamily="18" charset="0"/>
              </a:rPr>
              <a:t>) : the distance from point (</a:t>
            </a:r>
            <a:r>
              <a:rPr lang="en-US" altLang="zh-TW" sz="2400" i="1" dirty="0" err="1">
                <a:latin typeface="Times New Roman" panose="02020603050405020304" pitchFamily="18" charset="0"/>
                <a:ea typeface="新細明體" pitchFamily="18" charset="-120"/>
                <a:cs typeface="Times New Roman" panose="02020603050405020304" pitchFamily="18" charset="0"/>
              </a:rPr>
              <a:t>u</a:t>
            </a:r>
            <a:r>
              <a:rPr lang="en-US" altLang="zh-TW" sz="2400" dirty="0" err="1">
                <a:latin typeface="Times New Roman" panose="02020603050405020304" pitchFamily="18" charset="0"/>
                <a:ea typeface="新細明體" pitchFamily="18" charset="-120"/>
                <a:cs typeface="Times New Roman" panose="02020603050405020304" pitchFamily="18" charset="0"/>
              </a:rPr>
              <a:t>,</a:t>
            </a:r>
            <a:r>
              <a:rPr lang="en-US" altLang="zh-TW" sz="2400" i="1" dirty="0" err="1">
                <a:latin typeface="Times New Roman" panose="02020603050405020304" pitchFamily="18" charset="0"/>
                <a:ea typeface="新細明體" pitchFamily="18" charset="-120"/>
                <a:cs typeface="Times New Roman" panose="02020603050405020304" pitchFamily="18" charset="0"/>
              </a:rPr>
              <a:t>v</a:t>
            </a:r>
            <a:r>
              <a:rPr lang="en-US" altLang="zh-TW" sz="2400" dirty="0">
                <a:latin typeface="Times New Roman" panose="02020603050405020304" pitchFamily="18" charset="0"/>
                <a:ea typeface="新細明體" pitchFamily="18" charset="-120"/>
                <a:cs typeface="Times New Roman" panose="02020603050405020304" pitchFamily="18" charset="0"/>
              </a:rPr>
              <a:t>) to the center of </a:t>
            </a:r>
            <a:r>
              <a:rPr lang="en-US" altLang="zh-TW" sz="2400" dirty="0" err="1">
                <a:latin typeface="Times New Roman" panose="02020603050405020304" pitchFamily="18" charset="0"/>
                <a:ea typeface="新細明體" pitchFamily="18" charset="-120"/>
                <a:cs typeface="Times New Roman" panose="02020603050405020304" pitchFamily="18" charset="0"/>
              </a:rPr>
              <a:t>ther</a:t>
            </a:r>
            <a:r>
              <a:rPr lang="en-US" altLang="zh-TW" sz="2400" dirty="0">
                <a:latin typeface="Times New Roman" panose="02020603050405020304" pitchFamily="18" charset="0"/>
                <a:ea typeface="新細明體" pitchFamily="18" charset="-120"/>
                <a:cs typeface="Times New Roman" panose="02020603050405020304" pitchFamily="18" charset="0"/>
              </a:rPr>
              <a:t> frequency rectangle</a:t>
            </a:r>
          </a:p>
        </p:txBody>
      </p:sp>
    </p:spTree>
    <p:extLst>
      <p:ext uri="{BB962C8B-B14F-4D97-AF65-F5344CB8AC3E}">
        <p14:creationId xmlns:p14="http://schemas.microsoft.com/office/powerpoint/2010/main" val="2784002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420688" y="676275"/>
            <a:ext cx="8418512" cy="830997"/>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0"/>
              </a:spcBef>
              <a:buFontTx/>
              <a:buNone/>
            </a:pPr>
            <a:r>
              <a:rPr kumimoji="0" lang="en-US" altLang="zh-TW" sz="2400" dirty="0">
                <a:solidFill>
                  <a:prstClr val="black"/>
                </a:solidFill>
                <a:latin typeface="Times New Roman" panose="02020603050405020304" pitchFamily="18" charset="0"/>
                <a:cs typeface="Times New Roman" panose="02020603050405020304" pitchFamily="18" charset="0"/>
              </a:rPr>
              <a:t>Butterworth </a:t>
            </a:r>
            <a:r>
              <a:rPr kumimoji="0" lang="en-US" altLang="zh-TW" sz="2400" dirty="0" err="1">
                <a:solidFill>
                  <a:prstClr val="black"/>
                </a:solidFill>
                <a:latin typeface="Times New Roman" panose="02020603050405020304" pitchFamily="18" charset="0"/>
                <a:cs typeface="Times New Roman" panose="02020603050405020304" pitchFamily="18" charset="0"/>
              </a:rPr>
              <a:t>Lowpass</a:t>
            </a:r>
            <a:r>
              <a:rPr kumimoji="0" lang="en-US" altLang="zh-TW" sz="2400" dirty="0">
                <a:solidFill>
                  <a:prstClr val="black"/>
                </a:solidFill>
                <a:latin typeface="Times New Roman" panose="02020603050405020304" pitchFamily="18" charset="0"/>
                <a:cs typeface="Times New Roman" panose="02020603050405020304" pitchFamily="18" charset="0"/>
              </a:rPr>
              <a:t> Filters (BLPFs)</a:t>
            </a:r>
          </a:p>
          <a:p>
            <a:pPr algn="ctr">
              <a:spcBef>
                <a:spcPct val="0"/>
              </a:spcBef>
              <a:buFontTx/>
              <a:buNone/>
            </a:pPr>
            <a:r>
              <a:rPr kumimoji="0" lang="en-US" altLang="zh-TW" sz="2400" dirty="0">
                <a:solidFill>
                  <a:prstClr val="black"/>
                </a:solidFill>
                <a:latin typeface="Times New Roman" panose="02020603050405020304" pitchFamily="18" charset="0"/>
                <a:cs typeface="Times New Roman" panose="02020603050405020304" pitchFamily="18" charset="0"/>
              </a:rPr>
              <a:t>With order </a:t>
            </a:r>
            <a:r>
              <a:rPr kumimoji="0" lang="en-US" altLang="zh-TW" sz="2400" i="1" dirty="0">
                <a:solidFill>
                  <a:prstClr val="black"/>
                </a:solidFill>
                <a:latin typeface="Times New Roman" panose="02020603050405020304" pitchFamily="18" charset="0"/>
                <a:cs typeface="Times New Roman" panose="02020603050405020304" pitchFamily="18" charset="0"/>
              </a:rPr>
              <a:t>n</a:t>
            </a:r>
          </a:p>
        </p:txBody>
      </p:sp>
      <p:pic>
        <p:nvPicPr>
          <p:cNvPr id="12185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3690"/>
          <a:stretch/>
        </p:blipFill>
        <p:spPr bwMode="auto">
          <a:xfrm>
            <a:off x="420688" y="2781300"/>
            <a:ext cx="8297862"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1860" name="Object 4"/>
          <p:cNvGraphicFramePr>
            <a:graphicFrameLocks noChangeAspect="1"/>
          </p:cNvGraphicFramePr>
          <p:nvPr/>
        </p:nvGraphicFramePr>
        <p:xfrm>
          <a:off x="2479675" y="1690688"/>
          <a:ext cx="3656013" cy="930275"/>
        </p:xfrm>
        <a:graphic>
          <a:graphicData uri="http://schemas.openxmlformats.org/presentationml/2006/ole">
            <mc:AlternateContent xmlns:mc="http://schemas.openxmlformats.org/markup-compatibility/2006">
              <mc:Choice xmlns:v="urn:schemas-microsoft-com:vml" Requires="v">
                <p:oleObj spid="_x0000_s430096" name="方程式" r:id="rId4" imgW="1739880" imgH="444240" progId="Equation.3">
                  <p:embed/>
                </p:oleObj>
              </mc:Choice>
              <mc:Fallback>
                <p:oleObj name="方程式" r:id="rId4" imgW="173988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9675" y="1690688"/>
                        <a:ext cx="3656013"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809639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2124075" y="617538"/>
            <a:ext cx="579278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spcBef>
                <a:spcPct val="0"/>
              </a:spcBef>
              <a:buFontTx/>
              <a:buNone/>
            </a:pPr>
            <a:r>
              <a:rPr kumimoji="0" lang="en-US" altLang="zh-TW" sz="2400" dirty="0">
                <a:solidFill>
                  <a:prstClr val="black"/>
                </a:solidFill>
                <a:latin typeface="Verdana" pitchFamily="34" charset="0"/>
              </a:rPr>
              <a:t>Sharpening Frequency Domain Filter</a:t>
            </a:r>
            <a:endParaRPr kumimoji="0" lang="en-US" altLang="zh-TW" sz="2400" dirty="0">
              <a:solidFill>
                <a:prstClr val="black"/>
              </a:solidFill>
              <a:latin typeface="Times New Roman" pitchFamily="18" charset="0"/>
            </a:endParaRPr>
          </a:p>
        </p:txBody>
      </p:sp>
      <p:pic>
        <p:nvPicPr>
          <p:cNvPr id="19456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3628"/>
          <a:stretch/>
        </p:blipFill>
        <p:spPr bwMode="auto">
          <a:xfrm>
            <a:off x="3821113" y="1476375"/>
            <a:ext cx="47910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4565" name="Object 5"/>
          <p:cNvGraphicFramePr>
            <a:graphicFrameLocks noChangeAspect="1"/>
          </p:cNvGraphicFramePr>
          <p:nvPr/>
        </p:nvGraphicFramePr>
        <p:xfrm>
          <a:off x="568325" y="1600200"/>
          <a:ext cx="3036888" cy="573088"/>
        </p:xfrm>
        <a:graphic>
          <a:graphicData uri="http://schemas.openxmlformats.org/presentationml/2006/ole">
            <mc:AlternateContent xmlns:mc="http://schemas.openxmlformats.org/markup-compatibility/2006">
              <mc:Choice xmlns:v="urn:schemas-microsoft-com:vml" Requires="v">
                <p:oleObj spid="_x0000_s431162" name="方程式" r:id="rId4" imgW="1269720" imgH="241200" progId="Equation.3">
                  <p:embed/>
                </p:oleObj>
              </mc:Choice>
              <mc:Fallback>
                <p:oleObj name="方程式" r:id="rId4" imgW="126972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25" y="1600200"/>
                        <a:ext cx="3036888"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66" name="Text Box 6"/>
          <p:cNvSpPr txBox="1">
            <a:spLocks noChangeArrowheads="1"/>
          </p:cNvSpPr>
          <p:nvPr/>
        </p:nvSpPr>
        <p:spPr bwMode="auto">
          <a:xfrm>
            <a:off x="793750" y="2200275"/>
            <a:ext cx="2601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0" lang="en-US" altLang="zh-TW" sz="2400">
                <a:solidFill>
                  <a:prstClr val="black"/>
                </a:solidFill>
                <a:latin typeface="Times New Roman" pitchFamily="18" charset="0"/>
              </a:rPr>
              <a:t>Ideal highpass filter</a:t>
            </a:r>
          </a:p>
        </p:txBody>
      </p:sp>
      <p:sp>
        <p:nvSpPr>
          <p:cNvPr id="194567" name="Text Box 7"/>
          <p:cNvSpPr txBox="1">
            <a:spLocks noChangeArrowheads="1"/>
          </p:cNvSpPr>
          <p:nvPr/>
        </p:nvSpPr>
        <p:spPr bwMode="auto">
          <a:xfrm>
            <a:off x="255588" y="3606800"/>
            <a:ext cx="3465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0" lang="en-US" altLang="zh-TW" sz="2400">
                <a:solidFill>
                  <a:prstClr val="black"/>
                </a:solidFill>
                <a:latin typeface="Times New Roman" pitchFamily="18" charset="0"/>
              </a:rPr>
              <a:t>Butterworth highpass filter</a:t>
            </a:r>
          </a:p>
        </p:txBody>
      </p:sp>
      <p:sp>
        <p:nvSpPr>
          <p:cNvPr id="194568" name="Text Box 8"/>
          <p:cNvSpPr txBox="1">
            <a:spLocks noChangeArrowheads="1"/>
          </p:cNvSpPr>
          <p:nvPr/>
        </p:nvSpPr>
        <p:spPr bwMode="auto">
          <a:xfrm>
            <a:off x="368300" y="5013325"/>
            <a:ext cx="311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0" lang="en-US" altLang="zh-TW" sz="2400">
                <a:solidFill>
                  <a:prstClr val="black"/>
                </a:solidFill>
                <a:latin typeface="Times New Roman" pitchFamily="18" charset="0"/>
              </a:rPr>
              <a:t>Gaussian highpass filter</a:t>
            </a:r>
          </a:p>
        </p:txBody>
      </p:sp>
      <p:sp>
        <p:nvSpPr>
          <p:cNvPr id="194569" name="AutoShape 9"/>
          <p:cNvSpPr>
            <a:spLocks noChangeArrowheads="1"/>
          </p:cNvSpPr>
          <p:nvPr/>
        </p:nvSpPr>
        <p:spPr bwMode="auto">
          <a:xfrm>
            <a:off x="3570288" y="2365375"/>
            <a:ext cx="406400" cy="261938"/>
          </a:xfrm>
          <a:prstGeom prst="rightArrow">
            <a:avLst>
              <a:gd name="adj1" fmla="val 50000"/>
              <a:gd name="adj2" fmla="val 387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FontTx/>
              <a:buNone/>
            </a:pPr>
            <a:endParaRPr kumimoji="0" lang="en-US" sz="2400">
              <a:solidFill>
                <a:prstClr val="black"/>
              </a:solidFill>
              <a:latin typeface="Times New Roman" pitchFamily="18" charset="0"/>
            </a:endParaRPr>
          </a:p>
        </p:txBody>
      </p:sp>
      <p:sp>
        <p:nvSpPr>
          <p:cNvPr id="194570" name="AutoShape 10"/>
          <p:cNvSpPr>
            <a:spLocks noChangeArrowheads="1"/>
          </p:cNvSpPr>
          <p:nvPr/>
        </p:nvSpPr>
        <p:spPr bwMode="auto">
          <a:xfrm>
            <a:off x="3729038" y="3784600"/>
            <a:ext cx="406400" cy="261938"/>
          </a:xfrm>
          <a:prstGeom prst="rightArrow">
            <a:avLst>
              <a:gd name="adj1" fmla="val 50000"/>
              <a:gd name="adj2" fmla="val 387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FontTx/>
              <a:buNone/>
            </a:pPr>
            <a:endParaRPr kumimoji="0" lang="en-US" sz="2400">
              <a:solidFill>
                <a:prstClr val="black"/>
              </a:solidFill>
              <a:latin typeface="Times New Roman" pitchFamily="18" charset="0"/>
            </a:endParaRPr>
          </a:p>
        </p:txBody>
      </p:sp>
      <p:sp>
        <p:nvSpPr>
          <p:cNvPr id="194571" name="AutoShape 11"/>
          <p:cNvSpPr>
            <a:spLocks noChangeArrowheads="1"/>
          </p:cNvSpPr>
          <p:nvPr/>
        </p:nvSpPr>
        <p:spPr bwMode="auto">
          <a:xfrm>
            <a:off x="3624263" y="5119688"/>
            <a:ext cx="406400" cy="261937"/>
          </a:xfrm>
          <a:prstGeom prst="rightArrow">
            <a:avLst>
              <a:gd name="adj1" fmla="val 50000"/>
              <a:gd name="adj2" fmla="val 387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FontTx/>
              <a:buNone/>
            </a:pPr>
            <a:endParaRPr kumimoji="0" lang="en-US" sz="2400">
              <a:solidFill>
                <a:prstClr val="black"/>
              </a:solidFill>
              <a:latin typeface="Times New Roman" pitchFamily="18" charset="0"/>
            </a:endParaRPr>
          </a:p>
        </p:txBody>
      </p:sp>
      <p:graphicFrame>
        <p:nvGraphicFramePr>
          <p:cNvPr id="194572" name="Object 12"/>
          <p:cNvGraphicFramePr>
            <a:graphicFrameLocks noChangeAspect="1"/>
          </p:cNvGraphicFramePr>
          <p:nvPr/>
        </p:nvGraphicFramePr>
        <p:xfrm>
          <a:off x="450850" y="2697163"/>
          <a:ext cx="3205163" cy="793750"/>
        </p:xfrm>
        <a:graphic>
          <a:graphicData uri="http://schemas.openxmlformats.org/presentationml/2006/ole">
            <mc:AlternateContent xmlns:mc="http://schemas.openxmlformats.org/markup-compatibility/2006">
              <mc:Choice xmlns:v="urn:schemas-microsoft-com:vml" Requires="v">
                <p:oleObj spid="_x0000_s431163" name="方程式" r:id="rId6" imgW="1942920" imgH="482400" progId="Equation.3">
                  <p:embed/>
                </p:oleObj>
              </mc:Choice>
              <mc:Fallback>
                <p:oleObj name="方程式" r:id="rId6" imgW="194292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850" y="2697163"/>
                        <a:ext cx="3205163"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73" name="Object 13"/>
          <p:cNvGraphicFramePr>
            <a:graphicFrameLocks noChangeAspect="1"/>
          </p:cNvGraphicFramePr>
          <p:nvPr/>
        </p:nvGraphicFramePr>
        <p:xfrm>
          <a:off x="403225" y="4013200"/>
          <a:ext cx="2581275" cy="657225"/>
        </p:xfrm>
        <a:graphic>
          <a:graphicData uri="http://schemas.openxmlformats.org/presentationml/2006/ole">
            <mc:AlternateContent xmlns:mc="http://schemas.openxmlformats.org/markup-compatibility/2006">
              <mc:Choice xmlns:v="urn:schemas-microsoft-com:vml" Requires="v">
                <p:oleObj spid="_x0000_s431164" name="方程式" r:id="rId8" imgW="1739880" imgH="444240" progId="Equation.3">
                  <p:embed/>
                </p:oleObj>
              </mc:Choice>
              <mc:Fallback>
                <p:oleObj name="方程式" r:id="rId8" imgW="173988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225" y="4013200"/>
                        <a:ext cx="25812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74" name="Object 14"/>
          <p:cNvGraphicFramePr>
            <a:graphicFrameLocks noChangeAspect="1"/>
          </p:cNvGraphicFramePr>
          <p:nvPr/>
        </p:nvGraphicFramePr>
        <p:xfrm>
          <a:off x="541338" y="5549900"/>
          <a:ext cx="2987675" cy="506413"/>
        </p:xfrm>
        <a:graphic>
          <a:graphicData uri="http://schemas.openxmlformats.org/presentationml/2006/ole">
            <mc:AlternateContent xmlns:mc="http://schemas.openxmlformats.org/markup-compatibility/2006">
              <mc:Choice xmlns:v="urn:schemas-microsoft-com:vml" Requires="v">
                <p:oleObj spid="_x0000_s431165" name="方程式" r:id="rId10" imgW="1485720" imgH="253800" progId="Equation.3">
                  <p:embed/>
                </p:oleObj>
              </mc:Choice>
              <mc:Fallback>
                <p:oleObj name="方程式" r:id="rId10" imgW="148572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338" y="5549900"/>
                        <a:ext cx="298767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23015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Mean Filter</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Arithmetic mean filter </a:t>
                </a:r>
              </a:p>
              <a:p>
                <a:pPr marL="0" indent="0">
                  <a:buNone/>
                </a:pPr>
                <a:r>
                  <a:rPr lang="en-US" dirty="0" smtClean="0"/>
                  <a:t>– computes the average value of the corrupted image </a:t>
                </a:r>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err="1" smtClean="0">
                        <a:latin typeface="Cambria Math" panose="02040503050406030204" pitchFamily="18" charset="0"/>
                      </a:rPr>
                      <m:t>𝑥</m:t>
                    </m:r>
                    <m:r>
                      <a:rPr lang="en-US" i="1" dirty="0" err="1" smtClean="0">
                        <a:latin typeface="Cambria Math" panose="02040503050406030204" pitchFamily="18" charset="0"/>
                      </a:rPr>
                      <m:t>,</m:t>
                    </m:r>
                    <m:r>
                      <a:rPr lang="en-US" i="1" dirty="0" err="1" smtClean="0">
                        <a:latin typeface="Cambria Math" panose="02040503050406030204" pitchFamily="18" charset="0"/>
                      </a:rPr>
                      <m:t>𝑦</m:t>
                    </m:r>
                    <m:r>
                      <a:rPr lang="en-US" i="1" dirty="0" smtClean="0">
                        <a:latin typeface="Cambria Math" panose="02040503050406030204" pitchFamily="18" charset="0"/>
                      </a:rPr>
                      <m:t>)</m:t>
                    </m:r>
                  </m:oMath>
                </a14:m>
                <a:r>
                  <a:rPr lang="en-US" dirty="0" smtClean="0"/>
                  <a:t> in the area defined by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𝑥𝑦</m:t>
                        </m:r>
                      </m:sub>
                    </m:sSub>
                  </m:oMath>
                </a14:m>
                <a:r>
                  <a:rPr lang="en-US" dirty="0"/>
                  <a:t>. Pixels that are included in the averaging operation are specified by a </a:t>
                </a:r>
                <a:r>
                  <a:rPr lang="en-US" dirty="0" smtClean="0"/>
                  <a:t>mask.</a:t>
                </a:r>
              </a:p>
              <a:p>
                <a:pPr marL="0" indent="0">
                  <a:buNone/>
                </a:pPr>
                <a14:m>
                  <m:oMathPara xmlns:m="http://schemas.openxmlformats.org/officeDocument/2006/math">
                    <m:oMathParaPr>
                      <m:jc m:val="center"/>
                    </m:oMathParaPr>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panose="02040503050406030204" pitchFamily="18" charset="0"/>
                            </a:rPr>
                            <m:t>𝑓</m:t>
                          </m:r>
                        </m:e>
                      </m:acc>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𝑚𝑛</m:t>
                          </m:r>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𝑥𝑦</m:t>
                              </m:r>
                            </m:sub>
                          </m:sSub>
                        </m:sub>
                        <m:sup/>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nary>
                    </m:oMath>
                  </m:oMathPara>
                </a14:m>
                <a:r>
                  <a:rPr lang="fr-FR" dirty="0"/>
                  <a:t/>
                </a:r>
                <a:br>
                  <a:rPr lang="fr-FR" dirty="0"/>
                </a:br>
                <a:endParaRPr lang="en-US" dirty="0" smtClean="0"/>
              </a:p>
              <a:p>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the original image</a:t>
                </a:r>
              </a:p>
              <a:p>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𝑡</m:t>
                    </m:r>
                    <m:r>
                      <a:rPr lang="en-US" i="1" dirty="0">
                        <a:latin typeface="Cambria Math" panose="02040503050406030204" pitchFamily="18" charset="0"/>
                      </a:rPr>
                      <m:t>)</m:t>
                    </m:r>
                  </m:oMath>
                </a14:m>
                <a:r>
                  <a:rPr lang="en-US" i="1" dirty="0">
                    <a:latin typeface="Cambria Math" panose="02040503050406030204" pitchFamily="18" charset="0"/>
                  </a:rPr>
                  <a:t> </a:t>
                </a:r>
                <a:r>
                  <a:rPr lang="en-US" dirty="0"/>
                  <a:t>is a sub-image of </a:t>
                </a:r>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with a dimension of </a:t>
                </a:r>
                <a14:m>
                  <m:oMath xmlns:m="http://schemas.openxmlformats.org/officeDocument/2006/math">
                    <m:r>
                      <a:rPr lang="en-US" i="1" dirty="0" smtClean="0">
                        <a:latin typeface="Cambria Math" panose="02040503050406030204" pitchFamily="18" charset="0"/>
                      </a:rPr>
                      <m:t>𝑚𝑥𝑛</m:t>
                    </m:r>
                  </m:oMath>
                </a14:m>
                <a:endParaRPr lang="en-US" dirty="0"/>
              </a:p>
              <a:p>
                <a14:m>
                  <m:oMath xmlns:m="http://schemas.openxmlformats.org/officeDocument/2006/math">
                    <m:acc>
                      <m:accPr>
                        <m:chr m:val="̂"/>
                        <m:ctrlPr>
                          <a:rPr lang="fr-FR"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oMath>
                </a14:m>
                <a:r>
                  <a:rPr lang="en-US" dirty="0" smtClean="0"/>
                  <a:t> is </a:t>
                </a:r>
                <a:r>
                  <a:rPr lang="en-US" dirty="0"/>
                  <a:t>the filtered image</a:t>
                </a:r>
              </a:p>
              <a:p>
                <a:r>
                  <a:rPr lang="en-US" dirty="0"/>
                  <a:t>Sub-images are summed up and then multiplied by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i="1" dirty="0">
                            <a:latin typeface="Cambria Math" panose="02040503050406030204" pitchFamily="18" charset="0"/>
                          </a:rPr>
                          <m:t>𝑚𝑛</m:t>
                        </m:r>
                      </m:den>
                    </m:f>
                  </m:oMath>
                </a14:m>
                <a:r>
                  <a:rPr lang="en-US" dirty="0" smtClean="0"/>
                  <a:t>.</a:t>
                </a: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7" t="-1541" r="-1236"/>
                </a:stretch>
              </a:blipFill>
            </p:spPr>
            <p:txBody>
              <a:bodyPr/>
              <a:lstStyle/>
              <a:p>
                <a:r>
                  <a:rPr lang="en-US">
                    <a:noFill/>
                  </a:rPr>
                  <a:t> </a:t>
                </a:r>
              </a:p>
            </p:txBody>
          </p:sp>
        </mc:Fallback>
      </mc:AlternateContent>
    </p:spTree>
    <p:extLst>
      <p:ext uri="{BB962C8B-B14F-4D97-AF65-F5344CB8AC3E}">
        <p14:creationId xmlns:p14="http://schemas.microsoft.com/office/powerpoint/2010/main" val="819758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Mean Filter</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Geometric mean filter</a:t>
                </a:r>
              </a:p>
              <a:p>
                <a:pPr lvl="1"/>
                <a:r>
                  <a:rPr lang="en-US" sz="2100" dirty="0">
                    <a:latin typeface="Times New Roman" panose="02020603050405020304" pitchFamily="18" charset="0"/>
                    <a:cs typeface="Times New Roman" panose="02020603050405020304" pitchFamily="18" charset="0"/>
                  </a:rPr>
                  <a:t>Applies a geometric mean filter to an image.</a:t>
                </a:r>
              </a:p>
              <a:p>
                <a:pPr lvl="1" algn="just"/>
                <a:r>
                  <a:rPr lang="en-US" sz="2100" dirty="0">
                    <a:latin typeface="Times New Roman" panose="02020603050405020304" pitchFamily="18" charset="0"/>
                    <a:cs typeface="Times New Roman" panose="02020603050405020304" pitchFamily="18" charset="0"/>
                  </a:rPr>
                  <a:t>In the geometric mean method, the color value of each pixel is replaced with the geometric mean of color values of the pixels in a surrounding region. A larger region (filter size) yields a stronger filter effect with the drawback of some blurring</a:t>
                </a:r>
                <a:r>
                  <a:rPr lang="en-US" sz="2100" dirty="0" smtClean="0">
                    <a:latin typeface="Times New Roman" panose="02020603050405020304" pitchFamily="18" charset="0"/>
                    <a:cs typeface="Times New Roman" panose="02020603050405020304" pitchFamily="18" charset="0"/>
                  </a:rPr>
                  <a:t>.</a:t>
                </a:r>
              </a:p>
              <a:p>
                <a:pPr lvl="1" algn="just"/>
                <a:r>
                  <a:rPr lang="en-US" dirty="0" smtClean="0"/>
                  <a:t>Geometric mean is -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𝑛</m:t>
                        </m:r>
                      </m:deg>
                      <m:e>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𝑓𝑛</m:t>
                        </m:r>
                      </m:e>
                    </m:rad>
                  </m:oMath>
                </a14:m>
                <a:endParaRPr lang="en-US" dirty="0"/>
              </a:p>
              <a:p>
                <a:pPr algn="just"/>
                <a:r>
                  <a:rPr lang="en-US" dirty="0">
                    <a:latin typeface="Times New Roman" panose="02020603050405020304" pitchFamily="18" charset="0"/>
                    <a:cs typeface="Times New Roman" panose="02020603050405020304" pitchFamily="18" charset="0"/>
                  </a:rPr>
                  <a:t>The geometric mean filter is better at removing Gaussian type noise and preserving edge features than the arithmetic mean filter. The geometric mean filter is very susceptible to negative outliers.</a:t>
                </a:r>
                <a:endParaRPr lang="en-US"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fr-FR"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𝑥𝑦</m:t>
                              </m:r>
                            </m:sub>
                          </m:sSub>
                        </m:sub>
                        <m:sup/>
                        <m:e>
                          <m:sSup>
                            <m:sSupPr>
                              <m:ctrlPr>
                                <a:rPr lang="en-US" i="1" smtClean="0">
                                  <a:latin typeface="Cambria Math" panose="02040503050406030204" pitchFamily="18" charset="0"/>
                                </a:rPr>
                              </m:ctrlPr>
                            </m:sSupPr>
                            <m:e>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𝑚𝑛</m:t>
                                  </m:r>
                                </m:den>
                              </m:f>
                            </m:sup>
                          </m:sSup>
                        </m:e>
                      </m:nary>
                    </m:oMath>
                  </m:oMathPara>
                </a14:m>
                <a:endParaRPr lang="en-US" dirty="0" smtClean="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73" t="-1541" r="-927"/>
                </a:stretch>
              </a:blipFill>
            </p:spPr>
            <p:txBody>
              <a:bodyPr/>
              <a:lstStyle/>
              <a:p>
                <a:r>
                  <a:rPr lang="en-US">
                    <a:noFill/>
                  </a:rPr>
                  <a:t> </a:t>
                </a:r>
              </a:p>
            </p:txBody>
          </p:sp>
        </mc:Fallback>
      </mc:AlternateContent>
    </p:spTree>
    <p:extLst>
      <p:ext uri="{BB962C8B-B14F-4D97-AF65-F5344CB8AC3E}">
        <p14:creationId xmlns:p14="http://schemas.microsoft.com/office/powerpoint/2010/main" val="3574141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Mean Filter</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Harmonic mean filter</a:t>
                </a:r>
              </a:p>
              <a:p>
                <a:r>
                  <a:rPr lang="en-US" dirty="0"/>
                  <a:t>The harmonic mean filter is better at removing Gaussian type noise and preserving edge features than the arithmetic mean filter. The harmonic mean filter is very good at removing positive outliers.</a:t>
                </a:r>
                <a:endParaRPr lang="en-US" dirty="0" smtClean="0"/>
              </a:p>
              <a:p>
                <a:r>
                  <a:rPr lang="en-US" dirty="0"/>
                  <a:t>The harmonic mean is defined as</a:t>
                </a:r>
                <a:r>
                  <a:rPr lang="en-US" dirty="0" smtClean="0"/>
                  <a:t>:</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𝑓</m:t>
                              </m:r>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𝑓</m:t>
                              </m:r>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𝑓</m:t>
                              </m:r>
                              <m:r>
                                <a:rPr lang="en-US" b="0" i="1" smtClean="0">
                                  <a:latin typeface="Cambria Math" panose="02040503050406030204" pitchFamily="18" charset="0"/>
                                </a:rPr>
                                <m:t>𝑛</m:t>
                              </m:r>
                            </m:den>
                          </m:f>
                        </m:den>
                      </m:f>
                    </m:oMath>
                  </m:oMathPara>
                </a14:m>
                <a:endParaRPr lang="en-US" dirty="0" smtClean="0"/>
              </a:p>
              <a:p>
                <a:pPr marL="0" indent="0">
                  <a:buNone/>
                </a:pPr>
                <a:endParaRPr lang="en-US" dirty="0"/>
              </a:p>
              <a:p>
                <a:pPr marL="0" indent="0">
                  <a:buNone/>
                </a:pPr>
                <a:r>
                  <a:rPr lang="en-US" dirty="0" smtClean="0"/>
                  <a:t>Operation: </a:t>
                </a:r>
                <a14:m>
                  <m:oMath xmlns:m="http://schemas.openxmlformats.org/officeDocument/2006/math">
                    <m:acc>
                      <m:accPr>
                        <m:chr m:val="̂"/>
                        <m:ctrlPr>
                          <a:rPr lang="fr-FR"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𝑚𝑛</m:t>
                        </m:r>
                      </m:num>
                      <m:den>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𝑥𝑦</m:t>
                                </m:r>
                              </m:sub>
                            </m:sSub>
                          </m:sub>
                          <m:sup/>
                          <m:e>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den>
                    </m:f>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05" t="-1961"/>
                </a:stretch>
              </a:blipFill>
            </p:spPr>
            <p:txBody>
              <a:bodyPr/>
              <a:lstStyle/>
              <a:p>
                <a:r>
                  <a:rPr lang="en-US">
                    <a:noFill/>
                  </a:rPr>
                  <a:t> </a:t>
                </a:r>
              </a:p>
            </p:txBody>
          </p:sp>
        </mc:Fallback>
      </mc:AlternateContent>
    </p:spTree>
    <p:extLst>
      <p:ext uri="{BB962C8B-B14F-4D97-AF65-F5344CB8AC3E}">
        <p14:creationId xmlns:p14="http://schemas.microsoft.com/office/powerpoint/2010/main" val="3482170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Median Filter</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 </a:t>
                </a:r>
                <a:r>
                  <a:rPr lang="en-US" dirty="0">
                    <a:latin typeface="Times New Roman" panose="02020603050405020304" pitchFamily="18" charset="0"/>
                    <a:cs typeface="Times New Roman" panose="02020603050405020304" pitchFamily="18" charset="0"/>
                  </a:rPr>
                  <a:t>Median </a:t>
                </a:r>
                <a:r>
                  <a:rPr lang="en-US" dirty="0" smtClean="0">
                    <a:latin typeface="Times New Roman" panose="02020603050405020304" pitchFamily="18" charset="0"/>
                    <a:cs typeface="Times New Roman" panose="02020603050405020304" pitchFamily="18" charset="0"/>
                  </a:rPr>
                  <a:t>Filter – replaces the value of a pixel by the median of the gray levels in the neighborhood of that pixel:</a:t>
                </a:r>
              </a:p>
              <a:p>
                <a:pPr marL="0" indent="0" algn="ctr">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m>
                      <m:mPr>
                        <m:mcs>
                          <m:mc>
                            <m:mcPr>
                              <m:count m:val="2"/>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𝑚</m:t>
                                </m:r>
                                <m:r>
                                  <a:rPr lang="en-US" b="0" i="1" smtClean="0">
                                    <a:latin typeface="Cambria Math" panose="02040503050406030204" pitchFamily="18" charset="0"/>
                                  </a:rPr>
                                  <m:t>𝑒𝑑𝑖𝑎𝑛</m:t>
                                </m:r>
                              </m:e>
                            </m:mr>
                            <m:mr>
                              <m:e>
                                <m:r>
                                  <m:rPr>
                                    <m:brk m:alnAt="7"/>
                                  </m:rP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𝑥𝑦</m:t>
                                    </m:r>
                                  </m:sub>
                                </m:sSub>
                              </m:e>
                            </m:mr>
                          </m:m>
                        </m:e>
                        <m:e>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mr>
                    </m:m>
                  </m:oMath>
                </a14:m>
                <a:r>
                  <a:rPr lang="en-US" dirty="0" smtClean="0"/>
                  <a:t> </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provide excellent noise-reduction capabilities, with considerably less blurring than linear smoothing filters.</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73" t="-1681" r="-927"/>
                </a:stretch>
              </a:blipFill>
            </p:spPr>
            <p:txBody>
              <a:bodyPr/>
              <a:lstStyle/>
              <a:p>
                <a:r>
                  <a:rPr lang="en-US">
                    <a:noFill/>
                  </a:rPr>
                  <a:t> </a:t>
                </a:r>
              </a:p>
            </p:txBody>
          </p:sp>
        </mc:Fallback>
      </mc:AlternateContent>
    </p:spTree>
    <p:extLst>
      <p:ext uri="{BB962C8B-B14F-4D97-AF65-F5344CB8AC3E}">
        <p14:creationId xmlns:p14="http://schemas.microsoft.com/office/powerpoint/2010/main" val="3181179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Restoration with blur only</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oMath>
                  </m:oMathPara>
                </a14:m>
                <a:endParaRPr lang="en-US" b="0"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objective is to find x from 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Possible solution:</a:t>
                </a:r>
              </a:p>
              <a:p>
                <a:r>
                  <a:rPr lang="en-US" dirty="0" smtClean="0">
                    <a:latin typeface="Times New Roman" panose="02020603050405020304" pitchFamily="18" charset="0"/>
                    <a:cs typeface="Times New Roman" panose="02020603050405020304" pitchFamily="18" charset="0"/>
                  </a:rPr>
                  <a:t>Inverse filtering</a:t>
                </a:r>
              </a:p>
              <a:p>
                <a:r>
                  <a:rPr lang="en-US" dirty="0" smtClean="0">
                    <a:latin typeface="Times New Roman" panose="02020603050405020304" pitchFamily="18" charset="0"/>
                    <a:cs typeface="Times New Roman" panose="02020603050405020304" pitchFamily="18" charset="0"/>
                  </a:rPr>
                  <a:t>Wiener filtering</a:t>
                </a: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7"/>
                </a:stretch>
              </a:blipFill>
            </p:spPr>
            <p:txBody>
              <a:bodyPr/>
              <a:lstStyle/>
              <a:p>
                <a:r>
                  <a:rPr lang="en-US">
                    <a:noFill/>
                  </a:rPr>
                  <a:t> </a:t>
                </a:r>
              </a:p>
            </p:txBody>
          </p:sp>
        </mc:Fallback>
      </mc:AlternateContent>
    </p:spTree>
    <p:extLst>
      <p:ext uri="{BB962C8B-B14F-4D97-AF65-F5344CB8AC3E}">
        <p14:creationId xmlns:p14="http://schemas.microsoft.com/office/powerpoint/2010/main" val="194035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Inverse Filtering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sz="2800" dirty="0" smtClean="0">
                <a:latin typeface="Times New Roman" panose="02020603050405020304" pitchFamily="18" charset="0"/>
                <a:cs typeface="Times New Roman" panose="02020603050405020304" pitchFamily="18" charset="0"/>
              </a:rPr>
              <a:t>Inverse filtering-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quickest and easiest way to restore that is by inverse </a:t>
            </a:r>
            <a:r>
              <a:rPr lang="en-US" dirty="0" smtClean="0">
                <a:latin typeface="Times New Roman" panose="02020603050405020304" pitchFamily="18" charset="0"/>
                <a:cs typeface="Times New Roman" panose="02020603050405020304" pitchFamily="18" charset="0"/>
              </a:rPr>
              <a:t>filtering. Since </a:t>
            </a:r>
            <a:r>
              <a:rPr lang="en-US" dirty="0">
                <a:latin typeface="Times New Roman" panose="02020603050405020304" pitchFamily="18" charset="0"/>
                <a:cs typeface="Times New Roman" panose="02020603050405020304" pitchFamily="18" charset="0"/>
              </a:rPr>
              <a:t>the inverse filter is a form of high pass filer, inverse filtering responds very badly to any noise that is present in the image because noise tends to be high frequency.</a:t>
            </a:r>
          </a:p>
          <a:p>
            <a:pPr marL="0" indent="0">
              <a:buNone/>
            </a:pP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21"/>
              <p:cNvSpPr>
                <a:spLocks noChangeArrowheads="1"/>
              </p:cNvSpPr>
              <p:nvPr/>
            </p:nvSpPr>
            <p:spPr bwMode="auto">
              <a:xfrm>
                <a:off x="1143000" y="3276600"/>
                <a:ext cx="7543800" cy="1066800"/>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342900" indent="-342900">
                  <a:buClr>
                    <a:schemeClr val="accent1"/>
                  </a:buClr>
                  <a:buSzPct val="70000"/>
                  <a:buFont typeface="Monotype Sorts" pitchFamily="2" charset="2"/>
                  <a:buChar char="n"/>
                  <a:defRPr kumimoji="1" sz="2800">
                    <a:solidFill>
                      <a:schemeClr val="tx1"/>
                    </a:solidFill>
                    <a:latin typeface="Arial" panose="020B0604020202020204" pitchFamily="34" charset="0"/>
                  </a:defRPr>
                </a:lvl1pPr>
                <a:lvl2pPr marL="742950" indent="-285750">
                  <a:buChar char="–"/>
                  <a:defRPr kumimoji="1" sz="2400">
                    <a:solidFill>
                      <a:schemeClr val="tx1"/>
                    </a:solidFill>
                    <a:latin typeface="Arial" panose="020B0604020202020204" pitchFamily="34" charset="0"/>
                  </a:defRPr>
                </a:lvl2pPr>
                <a:lvl3pPr marL="1143000" indent="-228600">
                  <a:defRPr kumimoji="1" sz="2000">
                    <a:solidFill>
                      <a:schemeClr val="tx1"/>
                    </a:solidFill>
                    <a:latin typeface="Arial" panose="020B0604020202020204" pitchFamily="34" charset="0"/>
                  </a:defRPr>
                </a:lvl3pPr>
                <a:lvl4pPr marL="1600200" indent="-228600">
                  <a:buChar char="–"/>
                  <a:defRPr kumimoji="1">
                    <a:solidFill>
                      <a:schemeClr val="tx1"/>
                    </a:solidFill>
                    <a:latin typeface="Arial" panose="020B0604020202020204" pitchFamily="34" charset="0"/>
                  </a:defRPr>
                </a:lvl4pPr>
                <a:lvl5pPr marL="2057400" indent="-228600">
                  <a:buChar char="»"/>
                  <a:defRPr kumimoji="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a:solidFill>
                      <a:schemeClr val="tx1"/>
                    </a:solidFill>
                    <a:latin typeface="Arial" panose="020B0604020202020204" pitchFamily="34" charset="0"/>
                  </a:defRPr>
                </a:lvl9pPr>
              </a:lstStyle>
              <a:p>
                <a:r>
                  <a:rPr lang="en-US" altLang="en-US" dirty="0" smtClean="0">
                    <a:latin typeface="Times New Roman" panose="02020603050405020304" pitchFamily="18" charset="0"/>
                    <a:cs typeface="Times New Roman" panose="02020603050405020304" pitchFamily="18" charset="0"/>
                  </a:rPr>
                  <a:t>Inverse filter: </a:t>
                </a:r>
                <a14:m>
                  <m:oMath xmlns:m="http://schemas.openxmlformats.org/officeDocument/2006/math">
                    <m:r>
                      <a:rPr lang="en-US" altLang="en-US" i="1" dirty="0" smtClean="0">
                        <a:latin typeface="Cambria Math" panose="02040503050406030204" pitchFamily="18" charset="0"/>
                      </a:rPr>
                      <m:t>𝐺</m:t>
                    </m:r>
                    <m:r>
                      <a:rPr lang="en-US" altLang="en-US" i="1" dirty="0" smtClean="0">
                        <a:latin typeface="Cambria Math" panose="02040503050406030204" pitchFamily="18" charset="0"/>
                      </a:rPr>
                      <m:t>(</m:t>
                    </m:r>
                    <m:r>
                      <a:rPr lang="en-US" altLang="en-US" i="1" dirty="0" err="1">
                        <a:latin typeface="Cambria Math" panose="02040503050406030204" pitchFamily="18" charset="0"/>
                      </a:rPr>
                      <m:t>𝑢</m:t>
                    </m:r>
                    <m:r>
                      <a:rPr lang="en-US" altLang="en-US" i="1" dirty="0" err="1">
                        <a:latin typeface="Cambria Math" panose="02040503050406030204" pitchFamily="18" charset="0"/>
                      </a:rPr>
                      <m:t>,</m:t>
                    </m:r>
                    <m:r>
                      <a:rPr lang="en-US" altLang="en-US" i="1" dirty="0" err="1">
                        <a:latin typeface="Cambria Math" panose="02040503050406030204" pitchFamily="18" charset="0"/>
                      </a:rPr>
                      <m:t>𝑣</m:t>
                    </m:r>
                    <m:r>
                      <a:rPr lang="en-US" altLang="en-US" i="1" dirty="0">
                        <a:latin typeface="Cambria Math" panose="02040503050406030204" pitchFamily="18" charset="0"/>
                      </a:rPr>
                      <m:t>) = 1 / </m:t>
                    </m:r>
                    <m:r>
                      <a:rPr lang="en-US" altLang="en-US" i="1" dirty="0">
                        <a:latin typeface="Cambria Math" panose="02040503050406030204" pitchFamily="18" charset="0"/>
                      </a:rPr>
                      <m:t>𝐻</m:t>
                    </m:r>
                    <m:r>
                      <a:rPr lang="en-US" altLang="en-US" i="1" dirty="0">
                        <a:latin typeface="Cambria Math" panose="02040503050406030204" pitchFamily="18" charset="0"/>
                      </a:rPr>
                      <m:t>(</m:t>
                    </m:r>
                    <m:r>
                      <a:rPr lang="en-US" altLang="en-US" i="1" dirty="0" err="1">
                        <a:latin typeface="Cambria Math" panose="02040503050406030204" pitchFamily="18" charset="0"/>
                      </a:rPr>
                      <m:t>𝑢</m:t>
                    </m:r>
                    <m:r>
                      <a:rPr lang="en-US" altLang="en-US" i="1" dirty="0" err="1">
                        <a:latin typeface="Cambria Math" panose="02040503050406030204" pitchFamily="18" charset="0"/>
                      </a:rPr>
                      <m:t>,</m:t>
                    </m:r>
                    <m:r>
                      <a:rPr lang="en-US" altLang="en-US" i="1" dirty="0" err="1">
                        <a:latin typeface="Cambria Math" panose="02040503050406030204" pitchFamily="18" charset="0"/>
                      </a:rPr>
                      <m:t>𝑣</m:t>
                    </m:r>
                    <m:r>
                      <a:rPr lang="en-US" altLang="en-US" i="1" dirty="0">
                        <a:latin typeface="Cambria Math" panose="02040503050406030204" pitchFamily="18" charset="0"/>
                      </a:rPr>
                      <m:t>)</m:t>
                    </m:r>
                  </m:oMath>
                </a14:m>
                <a:endParaRPr lang="en-US" altLang="en-US" dirty="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Filtered Image: </a:t>
                </a:r>
                <a14:m>
                  <m:oMath xmlns:m="http://schemas.openxmlformats.org/officeDocument/2006/math">
                    <m:acc>
                      <m:accPr>
                        <m:chr m:val="̂"/>
                        <m:ctrlPr>
                          <a:rPr lang="en-US" altLang="en-US" i="1" smtClean="0">
                            <a:latin typeface="Cambria Math" panose="02040503050406030204" pitchFamily="18" charset="0"/>
                          </a:rPr>
                        </m:ctrlPr>
                      </m:accPr>
                      <m:e>
                        <m:r>
                          <a:rPr lang="en-US" altLang="en-US" b="0" i="1" smtClean="0">
                            <a:latin typeface="Cambria Math" panose="02040503050406030204" pitchFamily="18" charset="0"/>
                          </a:rPr>
                          <m:t>𝑥</m:t>
                        </m:r>
                      </m:e>
                    </m:acc>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𝑢</m:t>
                        </m:r>
                        <m:r>
                          <a:rPr lang="en-US" altLang="en-US" b="0" i="1" smtClean="0">
                            <a:latin typeface="Cambria Math" panose="02040503050406030204" pitchFamily="18" charset="0"/>
                          </a:rPr>
                          <m:t>,</m:t>
                        </m:r>
                        <m:r>
                          <a:rPr lang="en-US" altLang="en-US" b="0" i="1" smtClean="0">
                            <a:latin typeface="Cambria Math" panose="02040503050406030204" pitchFamily="18" charset="0"/>
                          </a:rPr>
                          <m:t>𝑣</m:t>
                        </m:r>
                      </m:e>
                    </m:d>
                    <m:r>
                      <a:rPr lang="en-US" altLang="en-US" b="0" i="1" smtClean="0">
                        <a:latin typeface="Cambria Math" panose="02040503050406030204" pitchFamily="18" charset="0"/>
                      </a:rPr>
                      <m:t>=</m:t>
                    </m:r>
                    <m:r>
                      <a:rPr lang="en-US" altLang="en-US" b="0" i="1" smtClean="0">
                        <a:latin typeface="Cambria Math" panose="02040503050406030204" pitchFamily="18" charset="0"/>
                      </a:rPr>
                      <m:t>𝑌</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𝑢</m:t>
                        </m:r>
                        <m:r>
                          <a:rPr lang="en-US" altLang="en-US" b="0" i="1" smtClean="0">
                            <a:latin typeface="Cambria Math" panose="02040503050406030204" pitchFamily="18" charset="0"/>
                          </a:rPr>
                          <m:t>,</m:t>
                        </m:r>
                        <m:r>
                          <a:rPr lang="en-US" altLang="en-US" b="0" i="1" smtClean="0">
                            <a:latin typeface="Cambria Math" panose="02040503050406030204" pitchFamily="18" charset="0"/>
                          </a:rPr>
                          <m:t>𝑣</m:t>
                        </m:r>
                      </m:e>
                    </m:d>
                    <m:r>
                      <a:rPr lang="en-US" altLang="en-US" b="0" i="1" smtClean="0">
                        <a:latin typeface="Cambria Math" panose="02040503050406030204" pitchFamily="18" charset="0"/>
                      </a:rPr>
                      <m:t>𝐺</m:t>
                    </m:r>
                    <m:r>
                      <a:rPr lang="en-US" altLang="en-US" b="0" i="1" smtClean="0">
                        <a:latin typeface="Cambria Math" panose="02040503050406030204" pitchFamily="18" charset="0"/>
                      </a:rPr>
                      <m:t>(</m:t>
                    </m:r>
                    <m:r>
                      <a:rPr lang="en-US" altLang="en-US" b="0" i="1" smtClean="0">
                        <a:latin typeface="Cambria Math" panose="02040503050406030204" pitchFamily="18" charset="0"/>
                      </a:rPr>
                      <m:t>𝑢</m:t>
                    </m:r>
                    <m:r>
                      <a:rPr lang="en-US" altLang="en-US" b="0" i="1" smtClean="0">
                        <a:latin typeface="Cambria Math" panose="02040503050406030204" pitchFamily="18" charset="0"/>
                      </a:rPr>
                      <m:t>,</m:t>
                    </m:r>
                    <m:r>
                      <a:rPr lang="en-US" altLang="en-US" b="0" i="1" smtClean="0">
                        <a:latin typeface="Cambria Math" panose="02040503050406030204" pitchFamily="18" charset="0"/>
                      </a:rPr>
                      <m:t>𝑣</m:t>
                    </m:r>
                    <m:r>
                      <a:rPr lang="en-US" altLang="en-US" b="0" i="1" smtClean="0">
                        <a:latin typeface="Cambria Math" panose="02040503050406030204" pitchFamily="18" charset="0"/>
                      </a:rPr>
                      <m:t>)</m:t>
                    </m:r>
                  </m:oMath>
                </a14:m>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mc:Choice>
        <mc:Fallback xmlns="">
          <p:sp>
            <p:nvSpPr>
              <p:cNvPr id="4" name="Rectangle 21"/>
              <p:cNvSpPr>
                <a:spLocks noRot="1" noChangeAspect="1" noMove="1" noResize="1" noEditPoints="1" noAdjustHandles="1" noChangeArrowheads="1" noChangeShapeType="1" noTextEdit="1"/>
              </p:cNvSpPr>
              <p:nvPr/>
            </p:nvSpPr>
            <p:spPr bwMode="auto">
              <a:xfrm>
                <a:off x="1143000" y="3276600"/>
                <a:ext cx="7543800" cy="1066800"/>
              </a:xfrm>
              <a:prstGeom prst="rect">
                <a:avLst/>
              </a:prstGeom>
              <a:blipFill rotWithShape="0">
                <a:blip r:embed="rId2"/>
                <a:stretch>
                  <a:fillRect l="-728" t="-6286" b="-12000"/>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noFill/>
                  </a:rPr>
                  <a:t> </a:t>
                </a:r>
              </a:p>
            </p:txBody>
          </p:sp>
        </mc:Fallback>
      </mc:AlternateContent>
      <p:pic>
        <p:nvPicPr>
          <p:cNvPr id="6" name="Picture 31" descr="C:\Users\pai\talks\MMDSP\blur.ti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414837"/>
            <a:ext cx="2850692" cy="21383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4" descr="C:\Users\pai\talks\MMDSP\deblur.tif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414837"/>
            <a:ext cx="2850692" cy="213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46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3391</TotalTime>
  <Words>1220</Words>
  <Application>Microsoft Office PowerPoint</Application>
  <PresentationFormat>On-screen Show (4:3)</PresentationFormat>
  <Paragraphs>186</Paragraphs>
  <Slides>35</Slides>
  <Notes>0</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35</vt:i4>
      </vt:variant>
    </vt:vector>
  </HeadingPairs>
  <TitlesOfParts>
    <vt:vector size="50" baseType="lpstr">
      <vt:lpstr>Arial</vt:lpstr>
      <vt:lpstr>Calibri</vt:lpstr>
      <vt:lpstr>Calibri Light</vt:lpstr>
      <vt:lpstr>Cambria Math</vt:lpstr>
      <vt:lpstr>Monotype Sorts</vt:lpstr>
      <vt:lpstr>新細明體</vt:lpstr>
      <vt:lpstr>Tahoma</vt:lpstr>
      <vt:lpstr>Times New Roman</vt:lpstr>
      <vt:lpstr>Verdana</vt:lpstr>
      <vt:lpstr>Wingdings</vt:lpstr>
      <vt:lpstr>Office Theme</vt:lpstr>
      <vt:lpstr>1_Office Theme</vt:lpstr>
      <vt:lpstr>2_Office Theme</vt:lpstr>
      <vt:lpstr>Equation</vt:lpstr>
      <vt:lpstr>方程式</vt:lpstr>
      <vt:lpstr>Image Restoration</vt:lpstr>
      <vt:lpstr>Image Restoration process</vt:lpstr>
      <vt:lpstr>Restoration with noise only</vt:lpstr>
      <vt:lpstr>Mean Filter</vt:lpstr>
      <vt:lpstr>Mean Filter</vt:lpstr>
      <vt:lpstr>Mean Filter</vt:lpstr>
      <vt:lpstr>Median Filter</vt:lpstr>
      <vt:lpstr>Restoration with blur only</vt:lpstr>
      <vt:lpstr>Inverse Filtering</vt:lpstr>
      <vt:lpstr>Implementing Inverse Filtering</vt:lpstr>
      <vt:lpstr>Lost Information</vt:lpstr>
      <vt:lpstr>Problems with Inverse Filtering</vt:lpstr>
      <vt:lpstr>Wiener Filtering</vt:lpstr>
      <vt:lpstr>Wiener Filter Formulation</vt:lpstr>
      <vt:lpstr>Wiener Filtering</vt:lpstr>
      <vt:lpstr>Wiener Filter Results</vt:lpstr>
      <vt:lpstr>Image Restoration by Thresholding</vt:lpstr>
      <vt:lpstr>Wavelet Transform</vt:lpstr>
      <vt:lpstr>Wavelet Transform</vt:lpstr>
      <vt:lpstr>Haar wavelet Transform</vt:lpstr>
      <vt:lpstr>Haar wavelet Transform</vt:lpstr>
      <vt:lpstr>Haar wavelet transform</vt:lpstr>
      <vt:lpstr>Thresholding</vt:lpstr>
      <vt:lpstr>Matlab Example</vt:lpstr>
      <vt:lpstr>Matlab Example</vt:lpstr>
      <vt:lpstr>Matlab Example</vt:lpstr>
      <vt:lpstr>Matlab Example</vt:lpstr>
      <vt:lpstr>Matlab Link</vt:lpstr>
      <vt:lpstr>Iterative Restoration Technique</vt:lpstr>
      <vt:lpstr>Convolution</vt:lpstr>
      <vt:lpstr>Frequency Domain Filtering</vt:lpstr>
      <vt:lpstr>Some Special Filters</vt:lpstr>
      <vt:lpstr>Ideal Lowpass Filter</vt:lpstr>
      <vt:lpstr>PowerPoint Presentation</vt:lpstr>
      <vt:lpstr>PowerPoint Presentation</vt:lpstr>
    </vt:vector>
  </TitlesOfParts>
  <Company>UT-Austin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Restoration</dc:title>
  <dc:creator>Hung-Ta Pai</dc:creator>
  <cp:lastModifiedBy>Rafiqul Islam</cp:lastModifiedBy>
  <cp:revision>59</cp:revision>
  <cp:lastPrinted>1998-11-01T03:43:26Z</cp:lastPrinted>
  <dcterms:created xsi:type="dcterms:W3CDTF">1998-10-28T22:23:14Z</dcterms:created>
  <dcterms:modified xsi:type="dcterms:W3CDTF">2020-02-03T02:47:56Z</dcterms:modified>
</cp:coreProperties>
</file>