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0"/>
  </p:notesMasterIdLst>
  <p:sldIdLst>
    <p:sldId id="256" r:id="rId2"/>
    <p:sldId id="333" r:id="rId3"/>
    <p:sldId id="362" r:id="rId4"/>
    <p:sldId id="403" r:id="rId5"/>
    <p:sldId id="334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02" r:id="rId15"/>
    <p:sldId id="383" r:id="rId16"/>
    <p:sldId id="404" r:id="rId17"/>
    <p:sldId id="384" r:id="rId18"/>
    <p:sldId id="436" r:id="rId19"/>
    <p:sldId id="427" r:id="rId20"/>
    <p:sldId id="386" r:id="rId21"/>
    <p:sldId id="425" r:id="rId22"/>
    <p:sldId id="426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337" r:id="rId38"/>
    <p:sldId id="339" r:id="rId39"/>
    <p:sldId id="338" r:id="rId40"/>
    <p:sldId id="340" r:id="rId41"/>
    <p:sldId id="405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109A92-85B0-43C2-B400-BAF2B7EA11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9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07D9E0-307D-43FB-A5C7-4E5D2D682941}" type="slidenum">
              <a:rPr lang="en-US">
                <a:cs typeface="Times New Roman (Hebrew)" pitchFamily="18" charset="-79"/>
              </a:rPr>
              <a:pPr/>
              <a:t>43</a:t>
            </a:fld>
            <a:endParaRPr lang="en-US">
              <a:cs typeface="Times New Roman (Hebrew)" pitchFamily="18" charset="-79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368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0C0265-0AE6-4773-B21C-71146ADF9900}" type="slidenum">
              <a:rPr lang="en-US">
                <a:cs typeface="Times New Roman (Hebrew)" pitchFamily="18" charset="-79"/>
              </a:rPr>
              <a:pPr/>
              <a:t>44</a:t>
            </a:fld>
            <a:endParaRPr lang="en-US">
              <a:cs typeface="Times New Roman (Hebrew)" pitchFamily="18" charset="-79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6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1E9-5C55-4D5A-ADD4-5A9473E99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08B8-8C85-4DFF-A39C-844000AF54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42CE-9228-4905-B47F-E01359611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EE465: Introduction to Digital Image Processing Copyright Xin Li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6753-4AFD-4AB0-BF58-589093EFDE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7F7-50D6-4C25-80E8-0081003E6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2E6-216E-4902-BC5F-DDA854536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EDC-0F1B-4209-96E2-D4D1F2C65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019F-6F03-485A-B7B2-0ACA34868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D67E-4B88-467A-B5C1-CF46010F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2A0B-8EFE-44B3-B8D3-31A807C46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7E5B-2098-4B2D-AB2C-CC5D27226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60BF-7CB2-40B7-86E5-D593C69CA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01C8-AA27-4C71-9820-986A54041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image-analysis.html" TargetMode="External"/><Relationship Id="rId2" Type="http://schemas.openxmlformats.org/officeDocument/2006/relationships/hyperlink" Target="https://www.mathworks.com/help/images/morphological-dilation-and-eros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images/image-segmentation.html?s_tid=CRUX_lftnav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fourier.eng.hmc.edu/e161/lectures/canny/node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6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cal_predicat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emf"/><Relationship Id="rId4" Type="http://schemas.openxmlformats.org/officeDocument/2006/relationships/image" Target="../media/image4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5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14600"/>
            <a:ext cx="8153400" cy="1524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Rafiqul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bn-BD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bn-BD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  <a:p>
            <a:pPr lvl="1" algn="just">
              <a:lnSpc>
                <a:spcPct val="90000"/>
              </a:lnSpc>
            </a:pPr>
            <a:r>
              <a:rPr lang="bn-BD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bn-B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bn-BD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the output pixel is the maximum value of all pixels in the neighborhood. In a binary image, a pixel is set to 1 if any of the neighboring pixels have the value 1.</a:t>
            </a:r>
          </a:p>
          <a:p>
            <a:pPr algn="just">
              <a:lnSpc>
                <a:spcPct val="9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dilation makes objects more visible and fills in small holes in objects.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bn-B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bn-BD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output pixel is the minimum value of all pixels in the neighborhood. In a binary image, a pixel is set to 0 if any of the neighboring pixels have the value 0.</a:t>
            </a:r>
          </a:p>
          <a:p>
            <a:pPr algn="just">
              <a:lnSpc>
                <a:spcPct val="9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erosion removes islands and small objects so that only substantive objects remain.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bn-B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 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www.mathworks.com/help/images/morphological-dilation-and-erosion.html</a:t>
            </a:r>
            <a:endParaRPr lang="bn-BD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www.mathworks.com/help/images/image-analysis.html</a:t>
            </a:r>
            <a:endParaRPr lang="bn-BD" dirty="0" smtClean="0"/>
          </a:p>
          <a:p>
            <a:endParaRPr lang="bn-BD" dirty="0"/>
          </a:p>
          <a:p>
            <a:r>
              <a:rPr lang="en-US" dirty="0">
                <a:hlinkClick r:id="rId4"/>
              </a:rPr>
              <a:t>https://www.mathworks.com/help/images/image-segmentation.html?s_tid=CRUX_lftnav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Edge-based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Region-based</a:t>
            </a:r>
          </a:p>
          <a:p>
            <a:pPr lvl="1"/>
            <a:r>
              <a:rPr lang="bn-BD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eeded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endParaRPr lang="bn-BD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Unseeded region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endParaRPr lang="bn-BD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</a:p>
          <a:p>
            <a:pPr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n-BD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three basic types of gray-level discontinuities in a digital image: points, lines, and edges</a:t>
            </a:r>
          </a:p>
          <a:p>
            <a:r>
              <a:rPr lang="en-US" altLang="zh-TW" sz="2400" dirty="0" smtClean="0"/>
              <a:t>The most common way to look for discontinuities is to run a mask through the image.</a:t>
            </a:r>
          </a:p>
          <a:p>
            <a:r>
              <a:rPr lang="en-US" altLang="zh-TW" sz="2400" dirty="0" smtClean="0"/>
              <a:t>We say that a point, line, and edge has been detected at the location on which the mask is centered if          ,where</a:t>
            </a:r>
            <a:endParaRPr lang="zh-TW" altLang="zh-TW" sz="2400" dirty="0" smtClean="0"/>
          </a:p>
          <a:p>
            <a:endParaRPr lang="zh-TW" altLang="en-US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dirty="0" smtClean="0"/>
              <a:t>Edge-based</a:t>
            </a:r>
            <a:r>
              <a:rPr lang="en-US" altLang="zh-TW" sz="4000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segmentation</a:t>
            </a:r>
            <a:endParaRPr lang="zh-TW" altLang="en-US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943600" y="3635566"/>
          <a:ext cx="75299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4" name="Equation" r:id="rId3" imgW="444114" imgH="253780" progId="Equation.DSMT4">
                  <p:embed/>
                </p:oleObj>
              </mc:Choice>
              <mc:Fallback>
                <p:oleObj name="Equation" r:id="rId3" imgW="444114" imgH="2537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635566"/>
                        <a:ext cx="752997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133600" y="4038600"/>
          <a:ext cx="3528392" cy="473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5" name="Equation" r:id="rId5" imgW="1701720" imgH="228600" progId="Equation.DSMT4">
                  <p:embed/>
                </p:oleObj>
              </mc:Choice>
              <mc:Fallback>
                <p:oleObj name="Equation" r:id="rId5" imgW="17017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3528392" cy="473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4495800"/>
            <a:ext cx="1949615" cy="191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8DF329E6-FD5F-40D3-8924-90EE4A6AB29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dirty="0" smtClean="0">
                <a:latin typeface="+mj-lt"/>
                <a:ea typeface="+mj-ea"/>
                <a:cs typeface="+mj-cs"/>
              </a:rPr>
              <a:t>Edge-based</a:t>
            </a:r>
            <a:r>
              <a:rPr lang="en-US" altLang="zh-CN" sz="3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Techniques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1812925" y="1260475"/>
            <a:ext cx="13081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</a:rPr>
              <a:t>Edge</a:t>
            </a:r>
          </a:p>
          <a:p>
            <a:pPr algn="ctr"/>
            <a:r>
              <a:rPr lang="en-US" altLang="zh-CN" sz="2400">
                <a:latin typeface="Times New Roman" pitchFamily="18" charset="0"/>
              </a:rPr>
              <a:t>detection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467100" y="1066800"/>
            <a:ext cx="18669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</a:rPr>
              <a:t>Segmentation</a:t>
            </a:r>
          </a:p>
          <a:p>
            <a:pPr algn="ctr"/>
            <a:r>
              <a:rPr lang="en-US" altLang="zh-CN" sz="2400">
                <a:latin typeface="Times New Roman" pitchFamily="18" charset="0"/>
              </a:rPr>
              <a:t>by boundary </a:t>
            </a:r>
          </a:p>
          <a:p>
            <a:pPr algn="ctr"/>
            <a:r>
              <a:rPr lang="en-US" altLang="zh-CN" sz="2400">
                <a:latin typeface="Times New Roman" pitchFamily="18" charset="0"/>
              </a:rPr>
              <a:t>detection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5646738" y="1225550"/>
            <a:ext cx="18669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</a:rPr>
              <a:t>Classification</a:t>
            </a:r>
          </a:p>
          <a:p>
            <a:pPr algn="ctr"/>
            <a:r>
              <a:rPr lang="en-US" altLang="zh-CN" sz="2400">
                <a:latin typeface="Times New Roman" pitchFamily="18" charset="0"/>
              </a:rPr>
              <a:t>and analysis</a:t>
            </a:r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1143000" y="167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31242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53340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>
            <a:off x="7543800" y="167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5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390207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438400"/>
            <a:ext cx="390207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1800" dirty="0" smtClean="0"/>
              <a:t>Edge-based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endParaRPr lang="zh-TW" altLang="en-US" sz="1800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00904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Point/edge detection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a point detection mask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Line detection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  </a:t>
            </a:r>
          </a:p>
          <a:p>
            <a:pPr algn="ctr">
              <a:buNone/>
            </a:pPr>
            <a:r>
              <a:rPr lang="en-US" altLang="zh-TW" dirty="0" smtClean="0"/>
              <a:t>a line detection mask</a:t>
            </a:r>
          </a:p>
          <a:p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>
          <a:xfrm>
            <a:off x="4572000" y="1484784"/>
            <a:ext cx="4041775" cy="4752528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077072"/>
            <a:ext cx="3096344" cy="231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12776"/>
            <a:ext cx="3096344" cy="236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844824"/>
            <a:ext cx="1933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365104"/>
            <a:ext cx="2016224" cy="139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>
                <a:latin typeface="Times New Roman" panose="02020603050405020304" pitchFamily="18" charset="0"/>
              </a:rPr>
              <a:t>Canny Edge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Canny edge detection is a multi-step algorithm that can detect edges with noise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</a:t>
                </a:r>
                <a:r>
                  <a:rPr lang="bn-BD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ressed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same time. </a:t>
                </a:r>
                <a:endParaRPr lang="bn-BD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Smooth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image with a Gaussian filter to reduce noise and unwanted details and textures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bn-BD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gradient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any of the gradient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(Roberts, Sobel, Prewitt,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bn-BD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/>
                <a:r>
                  <a:rPr lang="bn-BD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Thresholding</a:t>
                </a:r>
              </a:p>
              <a:p>
                <a:pPr lvl="1" algn="just"/>
                <a:endParaRPr lang="bn-BD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sz="2400" dirty="0">
                    <a:hlinkClick r:id="rId2"/>
                  </a:rPr>
                  <a:t>http://fourier.eng.hmc.edu/e161/lectures/canny/node1.html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48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45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388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Gradient</a:t>
            </a:r>
            <a:endParaRPr lang="en-US" dirty="0" smtClean="0"/>
          </a:p>
          <a:p>
            <a:r>
              <a:rPr lang="en-US" dirty="0" smtClean="0"/>
              <a:t>The image gradient is to find edge strength and direction at location (</a:t>
            </a:r>
            <a:r>
              <a:rPr lang="en-US" i="1" dirty="0" err="1" smtClean="0"/>
              <a:t>x,y</a:t>
            </a:r>
            <a:r>
              <a:rPr lang="en-US" dirty="0" smtClean="0"/>
              <a:t>) of image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</a:p>
          <a:p>
            <a:endParaRPr lang="en-US" altLang="zh-TW" dirty="0" smtClean="0"/>
          </a:p>
          <a:p>
            <a:endParaRPr lang="en-US" dirty="0" smtClean="0"/>
          </a:p>
          <a:p>
            <a:r>
              <a:rPr lang="en-US" dirty="0" smtClean="0"/>
              <a:t>The magnitude (length) of vector , denoted as M(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direction of the gradient vector is given by the angle: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r>
              <a:rPr lang="en-US" altLang="zh-TW" dirty="0" smtClean="0"/>
              <a:t>              </a:t>
            </a:r>
            <a:endParaRPr lang="zh-TW" altLang="en-US" dirty="0" smtClean="0"/>
          </a:p>
          <a:p>
            <a:endParaRPr lang="en-US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8966"/>
              </p:ext>
            </p:extLst>
          </p:nvPr>
        </p:nvGraphicFramePr>
        <p:xfrm>
          <a:off x="2714612" y="1828800"/>
          <a:ext cx="3135565" cy="150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2" name="Equation" r:id="rId3" imgW="1803400" imgH="863600" progId="Equation.DSMT4">
                  <p:embed/>
                </p:oleObj>
              </mc:Choice>
              <mc:Fallback>
                <p:oleObj name="Equation" r:id="rId3" imgW="18034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828800"/>
                        <a:ext cx="3135565" cy="1509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83303"/>
              </p:ext>
            </p:extLst>
          </p:nvPr>
        </p:nvGraphicFramePr>
        <p:xfrm>
          <a:off x="2857487" y="3810000"/>
          <a:ext cx="2857521" cy="64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3" name="Equation" r:id="rId5" imgW="1345616" imgH="304668" progId="Equation.DSMT4">
                  <p:embed/>
                </p:oleObj>
              </mc:Choice>
              <mc:Fallback>
                <p:oleObj name="Equation" r:id="rId5" imgW="1345616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7" y="3810000"/>
                        <a:ext cx="2857521" cy="648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409135"/>
              </p:ext>
            </p:extLst>
          </p:nvPr>
        </p:nvGraphicFramePr>
        <p:xfrm>
          <a:off x="2928926" y="4953000"/>
          <a:ext cx="2492676" cy="101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4" name="Equation" r:id="rId7" imgW="1307532" imgH="533169" progId="Equation.DSMT4">
                  <p:embed/>
                </p:oleObj>
              </mc:Choice>
              <mc:Fallback>
                <p:oleObj name="Equation" r:id="rId7" imgW="1307532" imgH="5331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953000"/>
                        <a:ext cx="2492676" cy="1018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0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divides an image into its constituent regions or objects.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images is a difficult task in image processing. Still under research.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allows to extract objects in images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1800" dirty="0" smtClean="0"/>
              <a:t>Edge-based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endParaRPr lang="zh-TW" altLang="en-US" sz="18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721010"/>
          </a:xfrm>
        </p:spPr>
        <p:txBody>
          <a:bodyPr/>
          <a:lstStyle/>
          <a:p>
            <a:r>
              <a:rPr lang="en-US" altLang="zh-TW" dirty="0" smtClean="0"/>
              <a:t>Edge detection: </a:t>
            </a:r>
            <a:r>
              <a:rPr lang="en-US" altLang="zh-TW" dirty="0" err="1" smtClean="0"/>
              <a:t>Laplacian</a:t>
            </a:r>
            <a:r>
              <a:rPr lang="en-US" altLang="zh-TW" dirty="0" smtClean="0"/>
              <a:t> operation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899592" y="2708920"/>
          <a:ext cx="182318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2" name="Equation" r:id="rId3" imgW="1129810" imgH="444307" progId="Equation.DSMT4">
                  <p:embed/>
                </p:oleObj>
              </mc:Choice>
              <mc:Fallback>
                <p:oleObj name="Equation" r:id="rId3" imgW="1129810" imgH="444307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08920"/>
                        <a:ext cx="1823181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899592" y="4005064"/>
          <a:ext cx="233686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3" name="Equation" r:id="rId5" imgW="1638300" imgH="508000" progId="Equation.DSMT4">
                  <p:embed/>
                </p:oleObj>
              </mc:Choice>
              <mc:Fallback>
                <p:oleObj name="Equation" r:id="rId5" imgW="1638300" imgH="508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05064"/>
                        <a:ext cx="2336863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圖片 12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1484784"/>
            <a:ext cx="295232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圖片 13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3789040"/>
            <a:ext cx="23762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Region-based</a:t>
            </a:r>
            <a:r>
              <a:rPr lang="en-US" altLang="zh-TW" sz="3600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segmentation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Region-based segmentation is a technique for determining the region directly. The basic formulation is:</a:t>
            </a:r>
          </a:p>
          <a:p>
            <a:pPr marL="914400" lvl="1" indent="-457200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=1,..N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R(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∩ R(j) = 0 for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j</a:t>
            </a:r>
          </a:p>
          <a:p>
            <a:pPr marL="914400" lvl="1" indent="-457200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P(R(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TRUE for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1,2,…,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914400" lvl="1" indent="-457200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 R(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connected region, I = 1,…,N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 P(R(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 R(j)) = FALSE for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j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9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sz="1800" dirty="0">
                <a:solidFill>
                  <a:prstClr val="black"/>
                </a:solidFill>
              </a:rPr>
              <a:t>Region-based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</a:rPr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Logical predicate"/>
              </a:rPr>
              <a:t>logical predicate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defined over the points in set  and  is the null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means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segmentation must be complete; that is, every pixel must be in a region.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requires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points in a region must be connected in some predefined sense.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indicates that the regions must be disjoint.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deals with the properties that must be satisfied by the pixels in a segmented region. For example  if all pixels in  have the same grayscale.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indicates that region  and  are different in the sense of predicate 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68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growing: Groups pixels or sub-region into larger regions.</a:t>
            </a:r>
          </a:p>
          <a:p>
            <a:pPr lvl="1"/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</a:t>
            </a:r>
          </a:p>
          <a:p>
            <a:pPr lvl="2" algn="just"/>
            <a:r>
              <a:rPr lang="en-US" altLang="zh-TW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set of “seed” points and from  these grow regions by appending to each seed those neighboring pixels that have properties similar to the seed.</a:t>
            </a:r>
            <a:endParaRPr lang="en-US" altLang="zh-TW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</a:t>
            </a:r>
          </a:p>
          <a:p>
            <a:pPr lvl="2"/>
            <a:r>
              <a:rPr lang="en-US" altLang="zh-TW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splitting and merging</a:t>
            </a:r>
            <a:endParaRPr lang="zh-TW" altLang="zh-TW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600" dirty="0" smtClean="0"/>
              <a:t>Seeded Region Growing (</a:t>
            </a:r>
            <a:r>
              <a:rPr lang="en-US" altLang="zh-TW" sz="3600" b="0" dirty="0" smtClean="0">
                <a:effectLst/>
              </a:rPr>
              <a:t>SRG)</a:t>
            </a:r>
            <a:endParaRPr lang="zh-TW" altLang="en-US" sz="3600" b="0" dirty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good connectivity</a:t>
            </a:r>
          </a:p>
          <a:p>
            <a:pPr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seed-points: 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sets of initial seed-point cause different segmented result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problem</a:t>
            </a:r>
          </a:p>
          <a:p>
            <a:pPr lvl="1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altLang="zh-TW" sz="1800" dirty="0" smtClean="0"/>
              <a:t>Region-based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/>
            </a:r>
            <a:br>
              <a:rPr lang="en-US" altLang="zh-TW" sz="1800" dirty="0" smtClean="0">
                <a:solidFill>
                  <a:srgbClr val="0070C0"/>
                </a:solidFill>
              </a:rPr>
            </a:br>
            <a:r>
              <a:rPr lang="en-US" altLang="zh-TW" sz="1800" b="0" dirty="0" smtClean="0">
                <a:solidFill>
                  <a:schemeClr val="tx1"/>
                </a:solidFill>
                <a:effectLst/>
              </a:rPr>
              <a:t>SRG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Unseeded region growing:</a:t>
            </a:r>
          </a:p>
          <a:p>
            <a:pPr lvl="1"/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explicit seed selection is necessary, the seeds can be generated by the segmentation procedure automatically.</a:t>
            </a:r>
          </a:p>
          <a:p>
            <a:pPr lvl="1"/>
            <a:r>
              <a:rPr lang="en-US" altLang="zh-TW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SRG except the choice of seed point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1800" dirty="0" smtClean="0"/>
              <a:t>Region-based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/>
            </a:r>
            <a:br>
              <a:rPr lang="en-US" altLang="zh-TW" sz="1800" dirty="0" smtClean="0">
                <a:solidFill>
                  <a:srgbClr val="0070C0"/>
                </a:solidFill>
              </a:rPr>
            </a:br>
            <a:r>
              <a:rPr lang="en-US" altLang="zh-TW" sz="1800" b="0" dirty="0" smtClean="0">
                <a:solidFill>
                  <a:schemeClr val="tx1"/>
                </a:solidFill>
                <a:effectLst/>
              </a:rPr>
              <a:t>USRG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readily incorporate high level knowledge of the image composition through region threshold</a:t>
            </a:r>
            <a:endPara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speed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1800" dirty="0" smtClean="0"/>
              <a:t>Region-based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/>
            </a:r>
            <a:br>
              <a:rPr lang="en-US" altLang="zh-TW" sz="1800" dirty="0" smtClean="0">
                <a:solidFill>
                  <a:srgbClr val="0070C0"/>
                </a:solidFill>
              </a:rPr>
            </a:br>
            <a:r>
              <a:rPr lang="en-US" altLang="zh-TW" sz="1800" b="0" dirty="0" smtClean="0">
                <a:solidFill>
                  <a:schemeClr val="tx1"/>
                </a:solidFill>
                <a:effectLst/>
              </a:rPr>
              <a:t>USRG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900" dirty="0" smtClean="0"/>
              <a:t>Region-based</a:t>
            </a:r>
            <a:r>
              <a:rPr lang="en-US" altLang="zh-TW" sz="4000" dirty="0" smtClean="0">
                <a:solidFill>
                  <a:srgbClr val="0070C0"/>
                </a:solidFill>
              </a:rPr>
              <a:t> </a:t>
            </a:r>
            <a:r>
              <a:rPr lang="en-US" altLang="zh-TW" sz="4900" dirty="0" smtClean="0"/>
              <a:t>segmentation</a:t>
            </a:r>
            <a:r>
              <a:rPr lang="en-US" altLang="zh-TW" sz="4000" dirty="0" smtClean="0">
                <a:solidFill>
                  <a:srgbClr val="0070C0"/>
                </a:solidFill>
              </a:rPr>
              <a:t/>
            </a:r>
            <a:br>
              <a:rPr lang="en-US" altLang="zh-TW" sz="4000" dirty="0" smtClean="0">
                <a:solidFill>
                  <a:srgbClr val="0070C0"/>
                </a:solidFill>
              </a:rPr>
            </a:br>
            <a:r>
              <a:rPr lang="en-US" altLang="zh-TW" sz="4000" b="0" dirty="0" smtClean="0">
                <a:solidFill>
                  <a:schemeClr val="tx1"/>
                </a:solidFill>
                <a:effectLst/>
              </a:rPr>
              <a:t>fast scanning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"/>
          </p:nvPr>
        </p:nvSpPr>
        <p:spPr>
          <a:xfrm>
            <a:off x="633264" y="1603590"/>
            <a:ext cx="4040188" cy="472101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scanning Algorithm: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fast scanning algorithm somewhat resembles unseeded region growing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clusters of both two algorithm would not be decided before image passing through them.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144" y="1644080"/>
            <a:ext cx="2304256" cy="220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8144" y="3948337"/>
            <a:ext cx="2304256" cy="2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1800" dirty="0" smtClean="0"/>
              <a:t>Region-based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/>
            </a:r>
            <a:br>
              <a:rPr lang="en-US" altLang="zh-TW" sz="1800" dirty="0" smtClean="0">
                <a:solidFill>
                  <a:srgbClr val="0070C0"/>
                </a:solidFill>
              </a:rPr>
            </a:br>
            <a:r>
              <a:rPr lang="en-US" altLang="zh-TW" sz="1800" b="0" dirty="0" smtClean="0">
                <a:solidFill>
                  <a:schemeClr val="tx1"/>
                </a:solidFill>
                <a:effectLst/>
              </a:rPr>
              <a:t>fast scanning</a:t>
            </a:r>
            <a:endParaRPr lang="zh-TW" altLang="en-US" sz="1800" dirty="0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1556792"/>
            <a:ext cx="2448272" cy="229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3933056"/>
            <a:ext cx="2448272" cy="220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553248"/>
            <a:ext cx="2448271" cy="232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1762" y="3933056"/>
            <a:ext cx="2442606" cy="226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1800" dirty="0" smtClean="0"/>
              <a:t>Region-based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/>
            </a:r>
            <a:br>
              <a:rPr lang="en-US" altLang="zh-TW" sz="1800" dirty="0" smtClean="0">
                <a:solidFill>
                  <a:srgbClr val="0070C0"/>
                </a:solidFill>
              </a:rPr>
            </a:br>
            <a:r>
              <a:rPr lang="en-US" altLang="zh-TW" sz="1800" b="0" dirty="0" smtClean="0">
                <a:solidFill>
                  <a:schemeClr val="tx1"/>
                </a:solidFill>
                <a:effectLst/>
              </a:rPr>
              <a:t>fast scanning</a:t>
            </a:r>
            <a:endParaRPr lang="zh-TW" altLang="en-US" sz="18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Last step: </a:t>
            </a:r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merge small region to big region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2376264" cy="223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61048"/>
            <a:ext cx="2376264" cy="220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is useful for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39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successful segmenting the image, the contours of objects can be extracted using edge detection and/or border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objects can be described.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shape, texture, and color objects can be identified.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techniques are extensively used in similarity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is very fast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segmentation will be intact with good connectivity</a:t>
            </a:r>
          </a:p>
          <a:p>
            <a:pPr lvl="1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matching of physical object is not good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improved by morphology and geometric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</a:t>
            </a:r>
            <a:r>
              <a:rPr lang="bn-BD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1800" dirty="0" smtClean="0"/>
              <a:t>Region-based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/>
            </a:r>
            <a:br>
              <a:rPr lang="en-US" altLang="zh-TW" sz="1800" dirty="0" smtClean="0">
                <a:solidFill>
                  <a:srgbClr val="0070C0"/>
                </a:solidFill>
              </a:rPr>
            </a:br>
            <a:r>
              <a:rPr lang="en-US" altLang="zh-TW" sz="1800" b="0" dirty="0" smtClean="0">
                <a:solidFill>
                  <a:schemeClr val="tx1"/>
                </a:solidFill>
                <a:effectLst/>
              </a:rPr>
              <a:t>fast scanning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Region-based</a:t>
            </a:r>
            <a:r>
              <a:rPr lang="en-US" altLang="zh-TW" sz="3200" dirty="0" smtClean="0">
                <a:solidFill>
                  <a:srgbClr val="0070C0"/>
                </a:solidFill>
              </a:rPr>
              <a:t> </a:t>
            </a:r>
            <a:r>
              <a:rPr lang="en-US" altLang="zh-TW" sz="4900" dirty="0" smtClean="0"/>
              <a:t>segmentation</a:t>
            </a:r>
            <a:r>
              <a:rPr lang="en-US" altLang="zh-TW" sz="3200" dirty="0" smtClean="0">
                <a:solidFill>
                  <a:srgbClr val="0070C0"/>
                </a:solidFill>
              </a:rPr>
              <a:t/>
            </a:r>
            <a:br>
              <a:rPr lang="en-US" altLang="zh-TW" sz="3200" dirty="0" smtClean="0">
                <a:solidFill>
                  <a:srgbClr val="0070C0"/>
                </a:solidFill>
              </a:rPr>
            </a:br>
            <a:r>
              <a:rPr lang="en-US" altLang="zh-TW" sz="3200" b="0" dirty="0" smtClean="0">
                <a:solidFill>
                  <a:schemeClr val="tx1"/>
                </a:solidFill>
                <a:effectLst/>
              </a:rPr>
              <a:t>fast scanning-improved by morphology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dilation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erosion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348880"/>
            <a:ext cx="3816424" cy="205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348880"/>
            <a:ext cx="3888432" cy="202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467544" y="4869160"/>
          <a:ext cx="3888432" cy="27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6" name="Equation" r:id="rId5" imgW="3251200" imgH="228600" progId="Equation.DSMT4">
                  <p:embed/>
                </p:oleObj>
              </mc:Choice>
              <mc:Fallback>
                <p:oleObj name="Equation" r:id="rId5" imgW="325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69160"/>
                        <a:ext cx="3888432" cy="273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5004048" y="4869160"/>
          <a:ext cx="33115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7" name="Equation" r:id="rId7" imgW="2628900" imgH="254000" progId="Equation.DSMT4">
                  <p:embed/>
                </p:oleObj>
              </mc:Choice>
              <mc:Fallback>
                <p:oleObj name="Equation" r:id="rId7" imgW="2628900" imgH="254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869160"/>
                        <a:ext cx="33115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1800" dirty="0" smtClean="0"/>
              <a:t>Region-based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/>
            </a:r>
            <a:br>
              <a:rPr lang="en-US" altLang="zh-TW" sz="1800" dirty="0" smtClean="0">
                <a:solidFill>
                  <a:srgbClr val="0070C0"/>
                </a:solidFill>
              </a:rPr>
            </a:br>
            <a:r>
              <a:rPr lang="en-US" altLang="zh-TW" sz="1800" b="0" dirty="0" smtClean="0">
                <a:solidFill>
                  <a:schemeClr val="tx1"/>
                </a:solidFill>
                <a:effectLst/>
              </a:rPr>
              <a:t>fast scanning-improved by morphology</a:t>
            </a:r>
            <a:endParaRPr lang="zh-TW" altLang="en-US" sz="18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dilation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erosion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3024336" cy="299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5" y="1988840"/>
            <a:ext cx="3024337" cy="297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1800" dirty="0" smtClean="0"/>
              <a:t>Region-based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/>
            </a:r>
            <a:br>
              <a:rPr lang="en-US" altLang="zh-TW" sz="1800" dirty="0" smtClean="0">
                <a:solidFill>
                  <a:srgbClr val="0070C0"/>
                </a:solidFill>
              </a:rPr>
            </a:br>
            <a:r>
              <a:rPr lang="en-US" altLang="zh-TW" sz="1800" b="0" dirty="0" smtClean="0">
                <a:solidFill>
                  <a:schemeClr val="tx1"/>
                </a:solidFill>
                <a:effectLst/>
              </a:rPr>
              <a:t>fast scanning-improved by morphology</a:t>
            </a:r>
            <a:endParaRPr lang="zh-TW" altLang="en-US" sz="1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949280"/>
            <a:ext cx="4040188" cy="50405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Erosion=&gt;Dilation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949280"/>
            <a:ext cx="4041775" cy="50405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Dilation=&gt;Erosion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58912"/>
            <a:ext cx="4040188" cy="3951288"/>
          </a:xfrm>
        </p:spPr>
        <p:txBody>
          <a:bodyPr/>
          <a:lstStyle/>
          <a:p>
            <a:r>
              <a:rPr lang="en-US" altLang="zh-TW" dirty="0" smtClean="0"/>
              <a:t>opening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49825" y="1458912"/>
            <a:ext cx="4041775" cy="3951288"/>
          </a:xfrm>
        </p:spPr>
        <p:txBody>
          <a:bodyPr/>
          <a:lstStyle/>
          <a:p>
            <a:r>
              <a:rPr lang="en-US" altLang="zh-TW" dirty="0" smtClean="0"/>
              <a:t>closing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3"/>
            <a:ext cx="2016224" cy="199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916832"/>
            <a:ext cx="204218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933055"/>
            <a:ext cx="2088232" cy="194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005064"/>
            <a:ext cx="208823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000" dirty="0" smtClean="0"/>
              <a:t>Region-based</a:t>
            </a:r>
            <a:r>
              <a:rPr lang="en-US" altLang="zh-TW" sz="4000" dirty="0" smtClean="0">
                <a:solidFill>
                  <a:srgbClr val="0070C0"/>
                </a:solidFill>
              </a:rPr>
              <a:t> </a:t>
            </a:r>
            <a:r>
              <a:rPr lang="en-US" altLang="zh-TW" sz="4000" dirty="0" smtClean="0"/>
              <a:t>segmentation</a:t>
            </a:r>
            <a:r>
              <a:rPr lang="en-US" altLang="zh-TW" sz="3200" dirty="0" smtClean="0">
                <a:solidFill>
                  <a:srgbClr val="0070C0"/>
                </a:solidFill>
              </a:rPr>
              <a:t/>
            </a:r>
            <a:br>
              <a:rPr lang="en-US" altLang="zh-TW" sz="3200" dirty="0" smtClean="0">
                <a:solidFill>
                  <a:srgbClr val="0070C0"/>
                </a:solidFill>
              </a:rPr>
            </a:br>
            <a:r>
              <a:rPr lang="en-US" altLang="zh-TW" sz="2400" b="0" dirty="0" smtClean="0">
                <a:solidFill>
                  <a:schemeClr val="tx1"/>
                </a:solidFill>
                <a:effectLst/>
              </a:rPr>
              <a:t>fast scanning-improved by Geometric Mathematic</a:t>
            </a:r>
            <a:endParaRPr lang="zh-TW" altLang="en-US" sz="24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306361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700807"/>
            <a:ext cx="2001391" cy="217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05064"/>
            <a:ext cx="19335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1800" dirty="0" smtClean="0"/>
              <a:t>Region-based</a:t>
            </a:r>
            <a:r>
              <a:rPr lang="en-US" altLang="zh-TW" sz="1800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segmentation</a:t>
            </a:r>
            <a:r>
              <a:rPr lang="en-US" altLang="zh-TW" sz="1800" dirty="0" smtClean="0">
                <a:solidFill>
                  <a:srgbClr val="0070C0"/>
                </a:solidFill>
              </a:rPr>
              <a:t/>
            </a:r>
            <a:br>
              <a:rPr lang="en-US" altLang="zh-TW" sz="1800" dirty="0" smtClean="0">
                <a:solidFill>
                  <a:srgbClr val="0070C0"/>
                </a:solidFill>
              </a:rPr>
            </a:br>
            <a:r>
              <a:rPr lang="en-US" altLang="zh-TW" sz="1800" b="0" dirty="0" smtClean="0">
                <a:solidFill>
                  <a:schemeClr val="tx1"/>
                </a:solidFill>
                <a:effectLst/>
              </a:rPr>
              <a:t>fast scanning-improved by Geometric Mathematic</a:t>
            </a:r>
            <a:endParaRPr lang="zh-TW" altLang="en-US" sz="18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3781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844824"/>
            <a:ext cx="381642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900" dirty="0" smtClean="0"/>
              <a:t>Region-based</a:t>
            </a:r>
            <a:r>
              <a:rPr lang="en-US" altLang="zh-TW" sz="3700" dirty="0" smtClean="0">
                <a:solidFill>
                  <a:srgbClr val="0070C0"/>
                </a:solidFill>
              </a:rPr>
              <a:t> </a:t>
            </a:r>
            <a:r>
              <a:rPr lang="en-US" altLang="zh-TW" sz="4900" dirty="0" smtClean="0"/>
              <a:t>segmentation</a:t>
            </a:r>
            <a:r>
              <a:rPr lang="en-US" altLang="zh-TW" sz="3700" dirty="0" smtClean="0">
                <a:solidFill>
                  <a:srgbClr val="0070C0"/>
                </a:solidFill>
              </a:rPr>
              <a:t/>
            </a:r>
            <a:br>
              <a:rPr lang="en-US" altLang="zh-TW" sz="3700" dirty="0" smtClean="0">
                <a:solidFill>
                  <a:srgbClr val="0070C0"/>
                </a:solidFill>
              </a:rPr>
            </a:br>
            <a:r>
              <a:rPr lang="en-US" altLang="zh-TW" sz="3700" b="0" dirty="0" smtClean="0">
                <a:solidFill>
                  <a:schemeClr val="tx1"/>
                </a:solidFill>
                <a:effectLst/>
              </a:rPr>
              <a:t>application</a:t>
            </a:r>
            <a:endParaRPr lang="zh-TW" altLang="en-US" sz="3700" dirty="0">
              <a:solidFill>
                <a:schemeClr val="tx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611312"/>
            <a:ext cx="4040188" cy="395128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Muscle Injury Determination</a:t>
            </a:r>
            <a:endParaRPr lang="zh-TW" altLang="en-US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72000" y="1600200"/>
            <a:ext cx="4041775" cy="395128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How to judge for using image segmentation?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Use fast scanning algorithm to segment it. </a:t>
            </a:r>
          </a:p>
          <a:p>
            <a:pPr>
              <a:buNone/>
            </a:pPr>
            <a:endParaRPr lang="en-US" altLang="zh-TW" sz="2000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1449-5A7F-4249-AC59-18C72D1A134F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2706" name="Picture 2" descr="bMICE3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2304256" cy="161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4" descr="aMICE2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077072"/>
            <a:ext cx="233009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圖片 5" descr="可合併群的種類_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314328"/>
            <a:ext cx="34714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5" cstate="print"/>
          <a:srcRect l="5197" t="3987" r="8208" b="3534"/>
          <a:stretch>
            <a:fillRect/>
          </a:stretch>
        </p:blipFill>
        <p:spPr bwMode="auto">
          <a:xfrm>
            <a:off x="4788024" y="3933056"/>
            <a:ext cx="3456384" cy="262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Segmentation by Thresholding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/>
              <a:t>Suppose that the gray-level histogram corresponds to an image f(</a:t>
            </a:r>
            <a:r>
              <a:rPr lang="en-US" sz="2800" dirty="0" err="1"/>
              <a:t>x,y</a:t>
            </a:r>
            <a:r>
              <a:rPr lang="en-US" sz="2800" dirty="0"/>
              <a:t>) composed of dark objects on the light background, in such a way that object and background pixels have gray levels grouped into two dominant modes. One obvious way to extract the objects from the background is to select a threshold ‘T’ that separates these modes. 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Then any point (</a:t>
            </a:r>
            <a:r>
              <a:rPr lang="en-US" sz="2800" dirty="0" err="1"/>
              <a:t>x,y</a:t>
            </a:r>
            <a:r>
              <a:rPr lang="en-US" sz="2800" dirty="0"/>
              <a:t>) for which f(</a:t>
            </a:r>
            <a:r>
              <a:rPr lang="en-US" sz="2800" dirty="0" err="1"/>
              <a:t>x,y</a:t>
            </a:r>
            <a:r>
              <a:rPr lang="en-US" sz="2800" dirty="0"/>
              <a:t>) &lt; T is called an object point, otherwise, the point is called a background point.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Gray Scale Image Example</a:t>
            </a:r>
          </a:p>
        </p:txBody>
      </p:sp>
      <p:pic>
        <p:nvPicPr>
          <p:cNvPr id="92163" name="Picture 3" descr="fprint_ori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600200"/>
            <a:ext cx="6934200" cy="4487863"/>
          </a:xfrm>
          <a:noFill/>
          <a:ln/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362200" y="6172200"/>
            <a:ext cx="471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Image of a Finger Print with light 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</a:t>
            </a:r>
          </a:p>
        </p:txBody>
      </p:sp>
      <p:pic>
        <p:nvPicPr>
          <p:cNvPr id="91139" name="Picture 3" descr="fprint_his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– Imaging : A basic task in 3-D image processing is the segmentation of an image which classifies voxels/pixels into objects or groups.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 makes it possible to create 3-D rendering for multiple objects and perform quantitative analysis for the size, density and other parameters of detected objects.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applications in the field of Medicine like magnetic resonance imaging (MRI).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Segmented Image</a:t>
            </a:r>
          </a:p>
        </p:txBody>
      </p:sp>
      <p:pic>
        <p:nvPicPr>
          <p:cNvPr id="93187" name="Picture 3" descr="fprint_s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600200"/>
            <a:ext cx="7315200" cy="4487863"/>
          </a:xfrm>
          <a:noFill/>
          <a:ln/>
        </p:spPr>
      </p:pic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200400" y="6172200"/>
            <a:ext cx="281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Image after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D9AEC19A-C31E-4D9D-85D9-58C2239E4BF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3600" dirty="0">
                <a:solidFill>
                  <a:schemeClr val="tx2"/>
                </a:solidFill>
                <a:latin typeface="Times New Roman" pitchFamily="18" charset="0"/>
              </a:rPr>
              <a:t>Region-Filling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28800"/>
            <a:ext cx="390207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390207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8B9EED99-5148-4AA3-A78C-EE34C3B258CC}" type="slidenum">
              <a:rPr lang="en-US"/>
              <a:pPr/>
              <a:t>42</a:t>
            </a:fld>
            <a:endParaRPr 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Clustering via K-Means Algorithm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1524000"/>
            <a:ext cx="7772400" cy="1552575"/>
            <a:chOff x="0" y="0"/>
            <a:chExt cx="5760" cy="978"/>
          </a:xfrm>
        </p:grpSpPr>
        <p:sp>
          <p:nvSpPr>
            <p:cNvPr id="10268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69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760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/>
                <a:t>An algorithm for partitioning (or clustering) N data points </a:t>
              </a:r>
            </a:p>
            <a:p>
              <a:r>
                <a:rPr lang="en-US"/>
                <a:t>into </a:t>
              </a:r>
              <a:r>
                <a:rPr lang="en-US" i="1"/>
                <a:t>K</a:t>
              </a:r>
              <a:r>
                <a:rPr lang="en-US"/>
                <a:t> disjoint subsets </a:t>
              </a:r>
              <a:r>
                <a:rPr lang="en-US" i="1"/>
                <a:t>S</a:t>
              </a:r>
              <a:r>
                <a:rPr lang="en-US" i="1" baseline="-25000"/>
                <a:t>j</a:t>
              </a:r>
              <a:r>
                <a:rPr lang="en-US"/>
                <a:t> containing </a:t>
              </a:r>
              <a:r>
                <a:rPr lang="en-US" i="1"/>
                <a:t>N</a:t>
              </a:r>
              <a:r>
                <a:rPr lang="en-US" i="1" baseline="-25000"/>
                <a:t>j</a:t>
              </a:r>
              <a:r>
                <a:rPr lang="en-US"/>
                <a:t> data points so as to </a:t>
              </a:r>
            </a:p>
            <a:p>
              <a:r>
                <a:rPr lang="en-US"/>
                <a:t>minimize the sum-of-squares criterion</a:t>
              </a:r>
              <a:r>
                <a:rPr lang="en-US" i="1"/>
                <a:t> </a:t>
              </a:r>
            </a:p>
            <a:p>
              <a:pPr eaLnBrk="0" hangingPunct="0"/>
              <a:endParaRPr lang="en-US" i="1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3600450" y="30924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47" name="Picture 10" descr="kimg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819400"/>
            <a:ext cx="1943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600450" y="30924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81400" y="4343400"/>
            <a:ext cx="1981200" cy="1196975"/>
            <a:chOff x="0" y="0"/>
            <a:chExt cx="4036" cy="1162"/>
          </a:xfrm>
        </p:grpSpPr>
        <p:sp>
          <p:nvSpPr>
            <p:cNvPr id="10266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67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036" cy="1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the data points are assigned to the </a:t>
              </a:r>
              <a:r>
                <a:rPr lang="en-US" i="1"/>
                <a:t>K</a:t>
              </a:r>
              <a:r>
                <a:rPr lang="en-US"/>
                <a:t> sets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867400" y="4343400"/>
            <a:ext cx="1905000" cy="1196975"/>
            <a:chOff x="0" y="0"/>
            <a:chExt cx="2938" cy="754"/>
          </a:xfrm>
        </p:grpSpPr>
        <p:sp>
          <p:nvSpPr>
            <p:cNvPr id="10264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65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2938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the centroid is updated for each set</a:t>
              </a:r>
            </a:p>
          </p:txBody>
        </p:sp>
      </p:grpSp>
      <p:sp>
        <p:nvSpPr>
          <p:cNvPr id="10251" name="Rectangle 18"/>
          <p:cNvSpPr>
            <a:spLocks noChangeArrowheads="1"/>
          </p:cNvSpPr>
          <p:nvPr/>
        </p:nvSpPr>
        <p:spPr bwMode="auto">
          <a:xfrm>
            <a:off x="5257800" y="3505200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centroid</a:t>
            </a:r>
          </a:p>
        </p:txBody>
      </p:sp>
      <p:sp>
        <p:nvSpPr>
          <p:cNvPr id="10252" name="Rectangle 19"/>
          <p:cNvSpPr>
            <a:spLocks noChangeArrowheads="1"/>
          </p:cNvSpPr>
          <p:nvPr/>
        </p:nvSpPr>
        <p:spPr bwMode="auto">
          <a:xfrm>
            <a:off x="3352800" y="3505200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 points</a:t>
            </a:r>
          </a:p>
        </p:txBody>
      </p:sp>
      <p:sp>
        <p:nvSpPr>
          <p:cNvPr id="10253" name="Line 20"/>
          <p:cNvSpPr>
            <a:spLocks noChangeShapeType="1"/>
          </p:cNvSpPr>
          <p:nvPr/>
        </p:nvSpPr>
        <p:spPr bwMode="auto">
          <a:xfrm flipH="1">
            <a:off x="4495800" y="3276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Line 21"/>
          <p:cNvSpPr>
            <a:spLocks noChangeShapeType="1"/>
          </p:cNvSpPr>
          <p:nvPr/>
        </p:nvSpPr>
        <p:spPr bwMode="auto">
          <a:xfrm>
            <a:off x="51816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5" name="Line 22"/>
          <p:cNvSpPr>
            <a:spLocks noChangeShapeType="1"/>
          </p:cNvSpPr>
          <p:nvPr/>
        </p:nvSpPr>
        <p:spPr bwMode="auto">
          <a:xfrm>
            <a:off x="55626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914400" y="4343400"/>
            <a:ext cx="2362200" cy="1196975"/>
            <a:chOff x="0" y="0"/>
            <a:chExt cx="4036" cy="1163"/>
          </a:xfrm>
        </p:grpSpPr>
        <p:sp>
          <p:nvSpPr>
            <p:cNvPr id="10262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63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4036" cy="1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Initialization: randomly choose </a:t>
              </a:r>
            </a:p>
            <a:p>
              <a:r>
                <a:rPr lang="en-US" i="1"/>
                <a:t>K</a:t>
              </a:r>
              <a:r>
                <a:rPr lang="en-US"/>
                <a:t> centroids</a:t>
              </a:r>
            </a:p>
          </p:txBody>
        </p:sp>
      </p:grpSp>
      <p:sp>
        <p:nvSpPr>
          <p:cNvPr id="10257" name="Line 26"/>
          <p:cNvSpPr>
            <a:spLocks noChangeShapeType="1"/>
          </p:cNvSpPr>
          <p:nvPr/>
        </p:nvSpPr>
        <p:spPr bwMode="auto">
          <a:xfrm>
            <a:off x="32766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8" name="Line 27"/>
          <p:cNvSpPr>
            <a:spLocks noChangeShapeType="1"/>
          </p:cNvSpPr>
          <p:nvPr/>
        </p:nvSpPr>
        <p:spPr bwMode="auto">
          <a:xfrm flipV="1">
            <a:off x="3429000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9" name="Line 28"/>
          <p:cNvSpPr>
            <a:spLocks noChangeShapeType="1"/>
          </p:cNvSpPr>
          <p:nvPr/>
        </p:nvSpPr>
        <p:spPr bwMode="auto">
          <a:xfrm>
            <a:off x="3429000" y="5867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0" name="Line 29"/>
          <p:cNvSpPr>
            <a:spLocks noChangeShapeType="1"/>
          </p:cNvSpPr>
          <p:nvPr/>
        </p:nvSpPr>
        <p:spPr bwMode="auto">
          <a:xfrm flipV="1">
            <a:off x="8001000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1" name="Line 30"/>
          <p:cNvSpPr>
            <a:spLocks noChangeShapeType="1"/>
          </p:cNvSpPr>
          <p:nvPr/>
        </p:nvSpPr>
        <p:spPr bwMode="auto">
          <a:xfrm flipH="1">
            <a:off x="7772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1B74D9C1-C22C-4C40-ADA0-B30C52D4ADE2}" type="slidenum">
              <a:rPr lang="en-US" sz="1400">
                <a:latin typeface="Times New Roman" pitchFamily="18" charset="0"/>
                <a:cs typeface="Times New Roman (Hebrew)" pitchFamily="18" charset="-79"/>
              </a:rPr>
              <a:pPr algn="l"/>
              <a:t>43</a:t>
            </a:fld>
            <a:endParaRPr lang="en-US" sz="1400">
              <a:latin typeface="Times New Roman" pitchFamily="18" charset="0"/>
              <a:cs typeface="Times New Roman (Hebrew)" pitchFamily="18" charset="-79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Subproblem I: </a:t>
            </a:r>
            <a:r>
              <a:rPr lang="en-US" smtClean="0"/>
              <a:t>Clustering by distance to known centers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685800" y="1828800"/>
            <a:ext cx="7708900" cy="41275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531938" y="24463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1455738" y="31321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2141538" y="3817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2522538" y="25987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2293938" y="43513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1912938" y="29035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1227138" y="3817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2751138" y="3055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3513138" y="31321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3284538" y="35893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3055938" y="50371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1455738" y="43513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2598738" y="48847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Oval 17"/>
          <p:cNvSpPr>
            <a:spLocks noChangeArrowheads="1"/>
          </p:cNvSpPr>
          <p:nvPr/>
        </p:nvSpPr>
        <p:spPr bwMode="auto">
          <a:xfrm>
            <a:off x="3436938" y="25987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Oval 18"/>
          <p:cNvSpPr>
            <a:spLocks noChangeArrowheads="1"/>
          </p:cNvSpPr>
          <p:nvPr/>
        </p:nvSpPr>
        <p:spPr bwMode="auto">
          <a:xfrm>
            <a:off x="1684338" y="36655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Oval 19"/>
          <p:cNvSpPr>
            <a:spLocks noChangeArrowheads="1"/>
          </p:cNvSpPr>
          <p:nvPr/>
        </p:nvSpPr>
        <p:spPr bwMode="auto">
          <a:xfrm>
            <a:off x="1912938" y="4960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Oval 20"/>
          <p:cNvSpPr>
            <a:spLocks noChangeArrowheads="1"/>
          </p:cNvSpPr>
          <p:nvPr/>
        </p:nvSpPr>
        <p:spPr bwMode="auto">
          <a:xfrm>
            <a:off x="2065338" y="2293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Oval 21"/>
          <p:cNvSpPr>
            <a:spLocks noChangeArrowheads="1"/>
          </p:cNvSpPr>
          <p:nvPr/>
        </p:nvSpPr>
        <p:spPr bwMode="auto">
          <a:xfrm>
            <a:off x="3832225" y="35131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Oval 22"/>
          <p:cNvSpPr>
            <a:spLocks noChangeArrowheads="1"/>
          </p:cNvSpPr>
          <p:nvPr/>
        </p:nvSpPr>
        <p:spPr bwMode="auto">
          <a:xfrm>
            <a:off x="2751138" y="41227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Oval 23"/>
          <p:cNvSpPr>
            <a:spLocks noChangeArrowheads="1"/>
          </p:cNvSpPr>
          <p:nvPr/>
        </p:nvSpPr>
        <p:spPr bwMode="auto">
          <a:xfrm>
            <a:off x="2827338" y="22177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Oval 24"/>
          <p:cNvSpPr>
            <a:spLocks noChangeArrowheads="1"/>
          </p:cNvSpPr>
          <p:nvPr/>
        </p:nvSpPr>
        <p:spPr bwMode="auto">
          <a:xfrm>
            <a:off x="7399338" y="47323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Oval 25"/>
          <p:cNvSpPr>
            <a:spLocks noChangeArrowheads="1"/>
          </p:cNvSpPr>
          <p:nvPr/>
        </p:nvSpPr>
        <p:spPr bwMode="auto">
          <a:xfrm>
            <a:off x="6484938" y="37417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Oval 26"/>
          <p:cNvSpPr>
            <a:spLocks noChangeArrowheads="1"/>
          </p:cNvSpPr>
          <p:nvPr/>
        </p:nvSpPr>
        <p:spPr bwMode="auto">
          <a:xfrm>
            <a:off x="7018338" y="28273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Oval 27"/>
          <p:cNvSpPr>
            <a:spLocks noChangeArrowheads="1"/>
          </p:cNvSpPr>
          <p:nvPr/>
        </p:nvSpPr>
        <p:spPr bwMode="auto">
          <a:xfrm>
            <a:off x="5722938" y="29035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Oval 28"/>
          <p:cNvSpPr>
            <a:spLocks noChangeArrowheads="1"/>
          </p:cNvSpPr>
          <p:nvPr/>
        </p:nvSpPr>
        <p:spPr bwMode="auto">
          <a:xfrm>
            <a:off x="6561138" y="5341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Oval 29"/>
          <p:cNvSpPr>
            <a:spLocks noChangeArrowheads="1"/>
          </p:cNvSpPr>
          <p:nvPr/>
        </p:nvSpPr>
        <p:spPr bwMode="auto">
          <a:xfrm>
            <a:off x="4503738" y="29035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Oval 30"/>
          <p:cNvSpPr>
            <a:spLocks noChangeArrowheads="1"/>
          </p:cNvSpPr>
          <p:nvPr/>
        </p:nvSpPr>
        <p:spPr bwMode="auto">
          <a:xfrm>
            <a:off x="7018338" y="40465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Oval 31"/>
          <p:cNvSpPr>
            <a:spLocks noChangeArrowheads="1"/>
          </p:cNvSpPr>
          <p:nvPr/>
        </p:nvSpPr>
        <p:spPr bwMode="auto">
          <a:xfrm>
            <a:off x="5051425" y="37417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32"/>
          <p:cNvSpPr>
            <a:spLocks noChangeArrowheads="1"/>
          </p:cNvSpPr>
          <p:nvPr/>
        </p:nvSpPr>
        <p:spPr bwMode="auto">
          <a:xfrm>
            <a:off x="5037138" y="3055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Oval 33"/>
          <p:cNvSpPr>
            <a:spLocks noChangeArrowheads="1"/>
          </p:cNvSpPr>
          <p:nvPr/>
        </p:nvSpPr>
        <p:spPr bwMode="auto">
          <a:xfrm>
            <a:off x="4427538" y="42751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Oval 34"/>
          <p:cNvSpPr>
            <a:spLocks noChangeArrowheads="1"/>
          </p:cNvSpPr>
          <p:nvPr/>
        </p:nvSpPr>
        <p:spPr bwMode="auto">
          <a:xfrm>
            <a:off x="6484938" y="32083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Oval 35"/>
          <p:cNvSpPr>
            <a:spLocks noChangeArrowheads="1"/>
          </p:cNvSpPr>
          <p:nvPr/>
        </p:nvSpPr>
        <p:spPr bwMode="auto">
          <a:xfrm>
            <a:off x="5799138" y="4579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Oval 36"/>
          <p:cNvSpPr>
            <a:spLocks noChangeArrowheads="1"/>
          </p:cNvSpPr>
          <p:nvPr/>
        </p:nvSpPr>
        <p:spPr bwMode="auto">
          <a:xfrm>
            <a:off x="5494338" y="41227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Oval 37"/>
          <p:cNvSpPr>
            <a:spLocks noChangeArrowheads="1"/>
          </p:cNvSpPr>
          <p:nvPr/>
        </p:nvSpPr>
        <p:spPr bwMode="auto">
          <a:xfrm>
            <a:off x="6408738" y="4198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Oval 38"/>
          <p:cNvSpPr>
            <a:spLocks noChangeArrowheads="1"/>
          </p:cNvSpPr>
          <p:nvPr/>
        </p:nvSpPr>
        <p:spPr bwMode="auto">
          <a:xfrm>
            <a:off x="5646738" y="34369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Oval 39"/>
          <p:cNvSpPr>
            <a:spLocks noChangeArrowheads="1"/>
          </p:cNvSpPr>
          <p:nvPr/>
        </p:nvSpPr>
        <p:spPr bwMode="auto">
          <a:xfrm>
            <a:off x="5113338" y="50371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Oval 40"/>
          <p:cNvSpPr>
            <a:spLocks noChangeArrowheads="1"/>
          </p:cNvSpPr>
          <p:nvPr/>
        </p:nvSpPr>
        <p:spPr bwMode="auto">
          <a:xfrm>
            <a:off x="6561138" y="47323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Oval 41"/>
          <p:cNvSpPr>
            <a:spLocks noChangeArrowheads="1"/>
          </p:cNvSpPr>
          <p:nvPr/>
        </p:nvSpPr>
        <p:spPr bwMode="auto">
          <a:xfrm>
            <a:off x="7627938" y="36655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Oval 42"/>
          <p:cNvSpPr>
            <a:spLocks noChangeArrowheads="1"/>
          </p:cNvSpPr>
          <p:nvPr/>
        </p:nvSpPr>
        <p:spPr bwMode="auto">
          <a:xfrm>
            <a:off x="5951538" y="5113338"/>
            <a:ext cx="225425" cy="2254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Freeform 43"/>
          <p:cNvSpPr>
            <a:spLocks/>
          </p:cNvSpPr>
          <p:nvPr/>
        </p:nvSpPr>
        <p:spPr bwMode="auto">
          <a:xfrm>
            <a:off x="989013" y="1970088"/>
            <a:ext cx="3214687" cy="3475037"/>
          </a:xfrm>
          <a:custGeom>
            <a:avLst/>
            <a:gdLst>
              <a:gd name="T0" fmla="*/ 4762 w 2025"/>
              <a:gd name="T1" fmla="*/ 1828800 h 2189"/>
              <a:gd name="T2" fmla="*/ 9525 w 2025"/>
              <a:gd name="T3" fmla="*/ 1522412 h 2189"/>
              <a:gd name="T4" fmla="*/ 84137 w 2025"/>
              <a:gd name="T5" fmla="*/ 1090612 h 2189"/>
              <a:gd name="T6" fmla="*/ 190500 w 2025"/>
              <a:gd name="T7" fmla="*/ 790575 h 2189"/>
              <a:gd name="T8" fmla="*/ 284162 w 2025"/>
              <a:gd name="T9" fmla="*/ 608012 h 2189"/>
              <a:gd name="T10" fmla="*/ 401637 w 2025"/>
              <a:gd name="T11" fmla="*/ 460375 h 2189"/>
              <a:gd name="T12" fmla="*/ 538162 w 2025"/>
              <a:gd name="T13" fmla="*/ 342900 h 2189"/>
              <a:gd name="T14" fmla="*/ 712787 w 2025"/>
              <a:gd name="T15" fmla="*/ 236537 h 2189"/>
              <a:gd name="T16" fmla="*/ 919162 w 2025"/>
              <a:gd name="T17" fmla="*/ 147637 h 2189"/>
              <a:gd name="T18" fmla="*/ 1146175 w 2025"/>
              <a:gd name="T19" fmla="*/ 77787 h 2189"/>
              <a:gd name="T20" fmla="*/ 1384300 w 2025"/>
              <a:gd name="T21" fmla="*/ 23812 h 2189"/>
              <a:gd name="T22" fmla="*/ 1622425 w 2025"/>
              <a:gd name="T23" fmla="*/ 0 h 2189"/>
              <a:gd name="T24" fmla="*/ 1849437 w 2025"/>
              <a:gd name="T25" fmla="*/ 12700 h 2189"/>
              <a:gd name="T26" fmla="*/ 2051050 w 2025"/>
              <a:gd name="T27" fmla="*/ 60325 h 2189"/>
              <a:gd name="T28" fmla="*/ 2230437 w 2025"/>
              <a:gd name="T29" fmla="*/ 147637 h 2189"/>
              <a:gd name="T30" fmla="*/ 2405062 w 2025"/>
              <a:gd name="T31" fmla="*/ 288925 h 2189"/>
              <a:gd name="T32" fmla="*/ 2578100 w 2025"/>
              <a:gd name="T33" fmla="*/ 477837 h 2189"/>
              <a:gd name="T34" fmla="*/ 2747962 w 2025"/>
              <a:gd name="T35" fmla="*/ 701675 h 2189"/>
              <a:gd name="T36" fmla="*/ 2901950 w 2025"/>
              <a:gd name="T37" fmla="*/ 944562 h 2189"/>
              <a:gd name="T38" fmla="*/ 3027362 w 2025"/>
              <a:gd name="T39" fmla="*/ 1192212 h 2189"/>
              <a:gd name="T40" fmla="*/ 3128962 w 2025"/>
              <a:gd name="T41" fmla="*/ 1439862 h 2189"/>
              <a:gd name="T42" fmla="*/ 3192462 w 2025"/>
              <a:gd name="T43" fmla="*/ 1663700 h 2189"/>
              <a:gd name="T44" fmla="*/ 3213100 w 2025"/>
              <a:gd name="T45" fmla="*/ 1870075 h 2189"/>
              <a:gd name="T46" fmla="*/ 3192462 w 2025"/>
              <a:gd name="T47" fmla="*/ 2087562 h 2189"/>
              <a:gd name="T48" fmla="*/ 3138487 w 2025"/>
              <a:gd name="T49" fmla="*/ 2311400 h 2189"/>
              <a:gd name="T50" fmla="*/ 3049587 w 2025"/>
              <a:gd name="T51" fmla="*/ 2530475 h 2189"/>
              <a:gd name="T52" fmla="*/ 2943225 w 2025"/>
              <a:gd name="T53" fmla="*/ 2741612 h 2189"/>
              <a:gd name="T54" fmla="*/ 2816225 w 2025"/>
              <a:gd name="T55" fmla="*/ 2936875 h 2189"/>
              <a:gd name="T56" fmla="*/ 2673350 w 2025"/>
              <a:gd name="T57" fmla="*/ 3106737 h 2189"/>
              <a:gd name="T58" fmla="*/ 2520950 w 2025"/>
              <a:gd name="T59" fmla="*/ 3243262 h 2189"/>
              <a:gd name="T60" fmla="*/ 2366962 w 2025"/>
              <a:gd name="T61" fmla="*/ 3343275 h 2189"/>
              <a:gd name="T62" fmla="*/ 2176462 w 2025"/>
              <a:gd name="T63" fmla="*/ 3408362 h 2189"/>
              <a:gd name="T64" fmla="*/ 1960562 w 2025"/>
              <a:gd name="T65" fmla="*/ 3449637 h 2189"/>
              <a:gd name="T66" fmla="*/ 1611312 w 2025"/>
              <a:gd name="T67" fmla="*/ 3473450 h 2189"/>
              <a:gd name="T68" fmla="*/ 1257300 w 2025"/>
              <a:gd name="T69" fmla="*/ 3443287 h 2189"/>
              <a:gd name="T70" fmla="*/ 1041400 w 2025"/>
              <a:gd name="T71" fmla="*/ 3395662 h 2189"/>
              <a:gd name="T72" fmla="*/ 850900 w 2025"/>
              <a:gd name="T73" fmla="*/ 3332162 h 2189"/>
              <a:gd name="T74" fmla="*/ 696912 w 2025"/>
              <a:gd name="T75" fmla="*/ 3249612 h 2189"/>
              <a:gd name="T76" fmla="*/ 554037 w 2025"/>
              <a:gd name="T77" fmla="*/ 3130550 h 2189"/>
              <a:gd name="T78" fmla="*/ 422275 w 2025"/>
              <a:gd name="T79" fmla="*/ 2978150 h 2189"/>
              <a:gd name="T80" fmla="*/ 258762 w 2025"/>
              <a:gd name="T81" fmla="*/ 2706687 h 2189"/>
              <a:gd name="T82" fmla="*/ 95250 w 2025"/>
              <a:gd name="T83" fmla="*/ 2311400 h 2189"/>
              <a:gd name="T84" fmla="*/ 41275 w 2025"/>
              <a:gd name="T85" fmla="*/ 2111375 h 2189"/>
              <a:gd name="T86" fmla="*/ 9525 w 2025"/>
              <a:gd name="T87" fmla="*/ 1922462 h 218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025"/>
              <a:gd name="T133" fmla="*/ 0 h 2189"/>
              <a:gd name="T134" fmla="*/ 2025 w 2025"/>
              <a:gd name="T135" fmla="*/ 2189 h 218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025" h="2189">
                <a:moveTo>
                  <a:pt x="6" y="1211"/>
                </a:moveTo>
                <a:lnTo>
                  <a:pt x="3" y="1152"/>
                </a:lnTo>
                <a:lnTo>
                  <a:pt x="0" y="1088"/>
                </a:lnTo>
                <a:lnTo>
                  <a:pt x="6" y="959"/>
                </a:lnTo>
                <a:lnTo>
                  <a:pt x="23" y="825"/>
                </a:lnTo>
                <a:lnTo>
                  <a:pt x="53" y="687"/>
                </a:lnTo>
                <a:lnTo>
                  <a:pt x="96" y="557"/>
                </a:lnTo>
                <a:lnTo>
                  <a:pt x="120" y="498"/>
                </a:lnTo>
                <a:lnTo>
                  <a:pt x="149" y="439"/>
                </a:lnTo>
                <a:lnTo>
                  <a:pt x="179" y="383"/>
                </a:lnTo>
                <a:lnTo>
                  <a:pt x="216" y="335"/>
                </a:lnTo>
                <a:lnTo>
                  <a:pt x="253" y="290"/>
                </a:lnTo>
                <a:lnTo>
                  <a:pt x="293" y="249"/>
                </a:lnTo>
                <a:lnTo>
                  <a:pt x="339" y="216"/>
                </a:lnTo>
                <a:lnTo>
                  <a:pt x="389" y="182"/>
                </a:lnTo>
                <a:lnTo>
                  <a:pt x="449" y="149"/>
                </a:lnTo>
                <a:lnTo>
                  <a:pt x="512" y="119"/>
                </a:lnTo>
                <a:lnTo>
                  <a:pt x="579" y="93"/>
                </a:lnTo>
                <a:lnTo>
                  <a:pt x="649" y="67"/>
                </a:lnTo>
                <a:lnTo>
                  <a:pt x="722" y="49"/>
                </a:lnTo>
                <a:lnTo>
                  <a:pt x="795" y="30"/>
                </a:lnTo>
                <a:lnTo>
                  <a:pt x="872" y="15"/>
                </a:lnTo>
                <a:lnTo>
                  <a:pt x="949" y="8"/>
                </a:lnTo>
                <a:lnTo>
                  <a:pt x="1022" y="0"/>
                </a:lnTo>
                <a:lnTo>
                  <a:pt x="1095" y="0"/>
                </a:lnTo>
                <a:lnTo>
                  <a:pt x="1165" y="8"/>
                </a:lnTo>
                <a:lnTo>
                  <a:pt x="1228" y="19"/>
                </a:lnTo>
                <a:lnTo>
                  <a:pt x="1292" y="38"/>
                </a:lnTo>
                <a:lnTo>
                  <a:pt x="1348" y="60"/>
                </a:lnTo>
                <a:lnTo>
                  <a:pt x="1405" y="93"/>
                </a:lnTo>
                <a:lnTo>
                  <a:pt x="1458" y="134"/>
                </a:lnTo>
                <a:lnTo>
                  <a:pt x="1515" y="182"/>
                </a:lnTo>
                <a:lnTo>
                  <a:pt x="1571" y="238"/>
                </a:lnTo>
                <a:lnTo>
                  <a:pt x="1624" y="301"/>
                </a:lnTo>
                <a:lnTo>
                  <a:pt x="1681" y="368"/>
                </a:lnTo>
                <a:lnTo>
                  <a:pt x="1731" y="442"/>
                </a:lnTo>
                <a:lnTo>
                  <a:pt x="1781" y="517"/>
                </a:lnTo>
                <a:lnTo>
                  <a:pt x="1828" y="595"/>
                </a:lnTo>
                <a:lnTo>
                  <a:pt x="1871" y="673"/>
                </a:lnTo>
                <a:lnTo>
                  <a:pt x="1907" y="751"/>
                </a:lnTo>
                <a:lnTo>
                  <a:pt x="1941" y="829"/>
                </a:lnTo>
                <a:lnTo>
                  <a:pt x="1971" y="907"/>
                </a:lnTo>
                <a:lnTo>
                  <a:pt x="1994" y="981"/>
                </a:lnTo>
                <a:lnTo>
                  <a:pt x="2011" y="1048"/>
                </a:lnTo>
                <a:lnTo>
                  <a:pt x="2021" y="1114"/>
                </a:lnTo>
                <a:lnTo>
                  <a:pt x="2024" y="1178"/>
                </a:lnTo>
                <a:lnTo>
                  <a:pt x="2021" y="1248"/>
                </a:lnTo>
                <a:lnTo>
                  <a:pt x="2011" y="1315"/>
                </a:lnTo>
                <a:lnTo>
                  <a:pt x="1997" y="1386"/>
                </a:lnTo>
                <a:lnTo>
                  <a:pt x="1977" y="1456"/>
                </a:lnTo>
                <a:lnTo>
                  <a:pt x="1951" y="1527"/>
                </a:lnTo>
                <a:lnTo>
                  <a:pt x="1921" y="1594"/>
                </a:lnTo>
                <a:lnTo>
                  <a:pt x="1891" y="1664"/>
                </a:lnTo>
                <a:lnTo>
                  <a:pt x="1854" y="1727"/>
                </a:lnTo>
                <a:lnTo>
                  <a:pt x="1814" y="1790"/>
                </a:lnTo>
                <a:lnTo>
                  <a:pt x="1774" y="1850"/>
                </a:lnTo>
                <a:lnTo>
                  <a:pt x="1728" y="1905"/>
                </a:lnTo>
                <a:lnTo>
                  <a:pt x="1684" y="1957"/>
                </a:lnTo>
                <a:lnTo>
                  <a:pt x="1638" y="2002"/>
                </a:lnTo>
                <a:lnTo>
                  <a:pt x="1588" y="2043"/>
                </a:lnTo>
                <a:lnTo>
                  <a:pt x="1541" y="2076"/>
                </a:lnTo>
                <a:lnTo>
                  <a:pt x="1491" y="2106"/>
                </a:lnTo>
                <a:lnTo>
                  <a:pt x="1431" y="2128"/>
                </a:lnTo>
                <a:lnTo>
                  <a:pt x="1371" y="2147"/>
                </a:lnTo>
                <a:lnTo>
                  <a:pt x="1305" y="2162"/>
                </a:lnTo>
                <a:lnTo>
                  <a:pt x="1235" y="2173"/>
                </a:lnTo>
                <a:lnTo>
                  <a:pt x="1162" y="2180"/>
                </a:lnTo>
                <a:lnTo>
                  <a:pt x="1015" y="2188"/>
                </a:lnTo>
                <a:lnTo>
                  <a:pt x="865" y="2177"/>
                </a:lnTo>
                <a:lnTo>
                  <a:pt x="792" y="2169"/>
                </a:lnTo>
                <a:lnTo>
                  <a:pt x="722" y="2154"/>
                </a:lnTo>
                <a:lnTo>
                  <a:pt x="656" y="2139"/>
                </a:lnTo>
                <a:lnTo>
                  <a:pt x="596" y="2121"/>
                </a:lnTo>
                <a:lnTo>
                  <a:pt x="536" y="2099"/>
                </a:lnTo>
                <a:lnTo>
                  <a:pt x="486" y="2076"/>
                </a:lnTo>
                <a:lnTo>
                  <a:pt x="439" y="2047"/>
                </a:lnTo>
                <a:lnTo>
                  <a:pt x="393" y="2013"/>
                </a:lnTo>
                <a:lnTo>
                  <a:pt x="349" y="1972"/>
                </a:lnTo>
                <a:lnTo>
                  <a:pt x="306" y="1928"/>
                </a:lnTo>
                <a:lnTo>
                  <a:pt x="266" y="1876"/>
                </a:lnTo>
                <a:lnTo>
                  <a:pt x="229" y="1824"/>
                </a:lnTo>
                <a:lnTo>
                  <a:pt x="163" y="1705"/>
                </a:lnTo>
                <a:lnTo>
                  <a:pt x="103" y="1582"/>
                </a:lnTo>
                <a:lnTo>
                  <a:pt x="60" y="1456"/>
                </a:lnTo>
                <a:lnTo>
                  <a:pt x="40" y="1393"/>
                </a:lnTo>
                <a:lnTo>
                  <a:pt x="26" y="1330"/>
                </a:lnTo>
                <a:lnTo>
                  <a:pt x="13" y="1270"/>
                </a:lnTo>
                <a:lnTo>
                  <a:pt x="6" y="1211"/>
                </a:lnTo>
              </a:path>
            </a:pathLst>
          </a:custGeom>
          <a:noFill/>
          <a:ln w="57150" cap="rnd" cmpd="tri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Freeform 44"/>
          <p:cNvSpPr>
            <a:spLocks/>
          </p:cNvSpPr>
          <p:nvPr/>
        </p:nvSpPr>
        <p:spPr bwMode="auto">
          <a:xfrm>
            <a:off x="4287838" y="2560638"/>
            <a:ext cx="3935412" cy="3260725"/>
          </a:xfrm>
          <a:custGeom>
            <a:avLst/>
            <a:gdLst>
              <a:gd name="T0" fmla="*/ 646112 w 2479"/>
              <a:gd name="T1" fmla="*/ 2908300 h 2054"/>
              <a:gd name="T2" fmla="*/ 412750 w 2479"/>
              <a:gd name="T3" fmla="*/ 2689225 h 2054"/>
              <a:gd name="T4" fmla="*/ 239712 w 2479"/>
              <a:gd name="T5" fmla="*/ 2414588 h 2054"/>
              <a:gd name="T6" fmla="*/ 133350 w 2479"/>
              <a:gd name="T7" fmla="*/ 2101850 h 2054"/>
              <a:gd name="T8" fmla="*/ 87312 w 2479"/>
              <a:gd name="T9" fmla="*/ 1838325 h 2054"/>
              <a:gd name="T10" fmla="*/ 53975 w 2479"/>
              <a:gd name="T11" fmla="*/ 1619250 h 2054"/>
              <a:gd name="T12" fmla="*/ 6350 w 2479"/>
              <a:gd name="T13" fmla="*/ 1244600 h 2054"/>
              <a:gd name="T14" fmla="*/ 6350 w 2479"/>
              <a:gd name="T15" fmla="*/ 855663 h 2054"/>
              <a:gd name="T16" fmla="*/ 39687 w 2479"/>
              <a:gd name="T17" fmla="*/ 614363 h 2054"/>
              <a:gd name="T18" fmla="*/ 112712 w 2479"/>
              <a:gd name="T19" fmla="*/ 404813 h 2054"/>
              <a:gd name="T20" fmla="*/ 239712 w 2479"/>
              <a:gd name="T21" fmla="*/ 234950 h 2054"/>
              <a:gd name="T22" fmla="*/ 379412 w 2479"/>
              <a:gd name="T23" fmla="*/ 147638 h 2054"/>
              <a:gd name="T24" fmla="*/ 566737 w 2479"/>
              <a:gd name="T25" fmla="*/ 87313 h 2054"/>
              <a:gd name="T26" fmla="*/ 879475 w 2479"/>
              <a:gd name="T27" fmla="*/ 26988 h 2054"/>
              <a:gd name="T28" fmla="*/ 1260475 w 2479"/>
              <a:gd name="T29" fmla="*/ 0 h 2054"/>
              <a:gd name="T30" fmla="*/ 1660525 w 2479"/>
              <a:gd name="T31" fmla="*/ 0 h 2054"/>
              <a:gd name="T32" fmla="*/ 2273300 w 2479"/>
              <a:gd name="T33" fmla="*/ 38100 h 2054"/>
              <a:gd name="T34" fmla="*/ 2640012 w 2479"/>
              <a:gd name="T35" fmla="*/ 87313 h 2054"/>
              <a:gd name="T36" fmla="*/ 2946400 w 2479"/>
              <a:gd name="T37" fmla="*/ 142875 h 2054"/>
              <a:gd name="T38" fmla="*/ 3179762 w 2479"/>
              <a:gd name="T39" fmla="*/ 212725 h 2054"/>
              <a:gd name="T40" fmla="*/ 3367087 w 2479"/>
              <a:gd name="T41" fmla="*/ 306388 h 2054"/>
              <a:gd name="T42" fmla="*/ 3513137 w 2479"/>
              <a:gd name="T43" fmla="*/ 427038 h 2054"/>
              <a:gd name="T44" fmla="*/ 3633787 w 2479"/>
              <a:gd name="T45" fmla="*/ 558800 h 2054"/>
              <a:gd name="T46" fmla="*/ 3760787 w 2479"/>
              <a:gd name="T47" fmla="*/ 784225 h 2054"/>
              <a:gd name="T48" fmla="*/ 3873500 w 2479"/>
              <a:gd name="T49" fmla="*/ 1096963 h 2054"/>
              <a:gd name="T50" fmla="*/ 3933825 w 2479"/>
              <a:gd name="T51" fmla="*/ 1393825 h 2054"/>
              <a:gd name="T52" fmla="*/ 3913187 w 2479"/>
              <a:gd name="T53" fmla="*/ 1711325 h 2054"/>
              <a:gd name="T54" fmla="*/ 3827462 w 2479"/>
              <a:gd name="T55" fmla="*/ 2035175 h 2054"/>
              <a:gd name="T56" fmla="*/ 3687762 w 2479"/>
              <a:gd name="T57" fmla="*/ 2332038 h 2054"/>
              <a:gd name="T58" fmla="*/ 3513137 w 2479"/>
              <a:gd name="T59" fmla="*/ 2590800 h 2054"/>
              <a:gd name="T60" fmla="*/ 3287712 w 2479"/>
              <a:gd name="T61" fmla="*/ 2825750 h 2054"/>
              <a:gd name="T62" fmla="*/ 3021012 w 2479"/>
              <a:gd name="T63" fmla="*/ 3028950 h 2054"/>
              <a:gd name="T64" fmla="*/ 2713037 w 2479"/>
              <a:gd name="T65" fmla="*/ 3182938 h 2054"/>
              <a:gd name="T66" fmla="*/ 2540000 w 2479"/>
              <a:gd name="T67" fmla="*/ 3227388 h 2054"/>
              <a:gd name="T68" fmla="*/ 2346325 w 2479"/>
              <a:gd name="T69" fmla="*/ 3249613 h 2054"/>
              <a:gd name="T70" fmla="*/ 2127250 w 2479"/>
              <a:gd name="T71" fmla="*/ 3259138 h 2054"/>
              <a:gd name="T72" fmla="*/ 1639887 w 2479"/>
              <a:gd name="T73" fmla="*/ 3227388 h 2054"/>
              <a:gd name="T74" fmla="*/ 1166812 w 2479"/>
              <a:gd name="T75" fmla="*/ 3133725 h 2054"/>
              <a:gd name="T76" fmla="*/ 960437 w 2479"/>
              <a:gd name="T77" fmla="*/ 3073400 h 2054"/>
              <a:gd name="T78" fmla="*/ 787400 w 2479"/>
              <a:gd name="T79" fmla="*/ 2995613 h 20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479"/>
              <a:gd name="T121" fmla="*/ 0 h 2054"/>
              <a:gd name="T122" fmla="*/ 2479 w 2479"/>
              <a:gd name="T123" fmla="*/ 2054 h 205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479" h="2054">
                <a:moveTo>
                  <a:pt x="496" y="1887"/>
                </a:moveTo>
                <a:lnTo>
                  <a:pt x="407" y="1832"/>
                </a:lnTo>
                <a:lnTo>
                  <a:pt x="328" y="1766"/>
                </a:lnTo>
                <a:lnTo>
                  <a:pt x="260" y="1694"/>
                </a:lnTo>
                <a:lnTo>
                  <a:pt x="202" y="1611"/>
                </a:lnTo>
                <a:lnTo>
                  <a:pt x="151" y="1521"/>
                </a:lnTo>
                <a:lnTo>
                  <a:pt x="113" y="1428"/>
                </a:lnTo>
                <a:lnTo>
                  <a:pt x="84" y="1324"/>
                </a:lnTo>
                <a:lnTo>
                  <a:pt x="63" y="1217"/>
                </a:lnTo>
                <a:lnTo>
                  <a:pt x="55" y="1158"/>
                </a:lnTo>
                <a:lnTo>
                  <a:pt x="42" y="1092"/>
                </a:lnTo>
                <a:lnTo>
                  <a:pt x="34" y="1020"/>
                </a:lnTo>
                <a:lnTo>
                  <a:pt x="21" y="944"/>
                </a:lnTo>
                <a:lnTo>
                  <a:pt x="4" y="784"/>
                </a:lnTo>
                <a:lnTo>
                  <a:pt x="0" y="622"/>
                </a:lnTo>
                <a:lnTo>
                  <a:pt x="4" y="539"/>
                </a:lnTo>
                <a:lnTo>
                  <a:pt x="13" y="463"/>
                </a:lnTo>
                <a:lnTo>
                  <a:pt x="25" y="387"/>
                </a:lnTo>
                <a:lnTo>
                  <a:pt x="46" y="318"/>
                </a:lnTo>
                <a:lnTo>
                  <a:pt x="71" y="255"/>
                </a:lnTo>
                <a:lnTo>
                  <a:pt x="109" y="197"/>
                </a:lnTo>
                <a:lnTo>
                  <a:pt x="151" y="148"/>
                </a:lnTo>
                <a:lnTo>
                  <a:pt x="206" y="110"/>
                </a:lnTo>
                <a:lnTo>
                  <a:pt x="239" y="93"/>
                </a:lnTo>
                <a:lnTo>
                  <a:pt x="273" y="79"/>
                </a:lnTo>
                <a:lnTo>
                  <a:pt x="357" y="55"/>
                </a:lnTo>
                <a:lnTo>
                  <a:pt x="449" y="34"/>
                </a:lnTo>
                <a:lnTo>
                  <a:pt x="554" y="17"/>
                </a:lnTo>
                <a:lnTo>
                  <a:pt x="672" y="7"/>
                </a:lnTo>
                <a:lnTo>
                  <a:pt x="794" y="0"/>
                </a:lnTo>
                <a:lnTo>
                  <a:pt x="920" y="0"/>
                </a:lnTo>
                <a:lnTo>
                  <a:pt x="1046" y="0"/>
                </a:lnTo>
                <a:lnTo>
                  <a:pt x="1306" y="13"/>
                </a:lnTo>
                <a:lnTo>
                  <a:pt x="1432" y="24"/>
                </a:lnTo>
                <a:lnTo>
                  <a:pt x="1550" y="38"/>
                </a:lnTo>
                <a:lnTo>
                  <a:pt x="1663" y="55"/>
                </a:lnTo>
                <a:lnTo>
                  <a:pt x="1768" y="72"/>
                </a:lnTo>
                <a:lnTo>
                  <a:pt x="1856" y="90"/>
                </a:lnTo>
                <a:lnTo>
                  <a:pt x="1936" y="110"/>
                </a:lnTo>
                <a:lnTo>
                  <a:pt x="2003" y="134"/>
                </a:lnTo>
                <a:lnTo>
                  <a:pt x="2062" y="162"/>
                </a:lnTo>
                <a:lnTo>
                  <a:pt x="2121" y="193"/>
                </a:lnTo>
                <a:lnTo>
                  <a:pt x="2167" y="231"/>
                </a:lnTo>
                <a:lnTo>
                  <a:pt x="2213" y="269"/>
                </a:lnTo>
                <a:lnTo>
                  <a:pt x="2251" y="311"/>
                </a:lnTo>
                <a:lnTo>
                  <a:pt x="2289" y="352"/>
                </a:lnTo>
                <a:lnTo>
                  <a:pt x="2318" y="401"/>
                </a:lnTo>
                <a:lnTo>
                  <a:pt x="2369" y="494"/>
                </a:lnTo>
                <a:lnTo>
                  <a:pt x="2411" y="594"/>
                </a:lnTo>
                <a:lnTo>
                  <a:pt x="2440" y="691"/>
                </a:lnTo>
                <a:lnTo>
                  <a:pt x="2461" y="784"/>
                </a:lnTo>
                <a:lnTo>
                  <a:pt x="2478" y="878"/>
                </a:lnTo>
                <a:lnTo>
                  <a:pt x="2478" y="975"/>
                </a:lnTo>
                <a:lnTo>
                  <a:pt x="2465" y="1078"/>
                </a:lnTo>
                <a:lnTo>
                  <a:pt x="2444" y="1179"/>
                </a:lnTo>
                <a:lnTo>
                  <a:pt x="2411" y="1282"/>
                </a:lnTo>
                <a:lnTo>
                  <a:pt x="2369" y="1379"/>
                </a:lnTo>
                <a:lnTo>
                  <a:pt x="2323" y="1469"/>
                </a:lnTo>
                <a:lnTo>
                  <a:pt x="2272" y="1552"/>
                </a:lnTo>
                <a:lnTo>
                  <a:pt x="2213" y="1632"/>
                </a:lnTo>
                <a:lnTo>
                  <a:pt x="2146" y="1708"/>
                </a:lnTo>
                <a:lnTo>
                  <a:pt x="2071" y="1780"/>
                </a:lnTo>
                <a:lnTo>
                  <a:pt x="1991" y="1849"/>
                </a:lnTo>
                <a:lnTo>
                  <a:pt x="1903" y="1908"/>
                </a:lnTo>
                <a:lnTo>
                  <a:pt x="1810" y="1964"/>
                </a:lnTo>
                <a:lnTo>
                  <a:pt x="1709" y="2005"/>
                </a:lnTo>
                <a:lnTo>
                  <a:pt x="1655" y="2019"/>
                </a:lnTo>
                <a:lnTo>
                  <a:pt x="1600" y="2033"/>
                </a:lnTo>
                <a:lnTo>
                  <a:pt x="1541" y="2043"/>
                </a:lnTo>
                <a:lnTo>
                  <a:pt x="1478" y="2047"/>
                </a:lnTo>
                <a:lnTo>
                  <a:pt x="1411" y="2050"/>
                </a:lnTo>
                <a:lnTo>
                  <a:pt x="1340" y="2053"/>
                </a:lnTo>
                <a:lnTo>
                  <a:pt x="1189" y="2047"/>
                </a:lnTo>
                <a:lnTo>
                  <a:pt x="1033" y="2033"/>
                </a:lnTo>
                <a:lnTo>
                  <a:pt x="878" y="2008"/>
                </a:lnTo>
                <a:lnTo>
                  <a:pt x="735" y="1974"/>
                </a:lnTo>
                <a:lnTo>
                  <a:pt x="668" y="1957"/>
                </a:lnTo>
                <a:lnTo>
                  <a:pt x="605" y="1936"/>
                </a:lnTo>
                <a:lnTo>
                  <a:pt x="546" y="1912"/>
                </a:lnTo>
                <a:lnTo>
                  <a:pt x="496" y="1887"/>
                </a:lnTo>
              </a:path>
            </a:pathLst>
          </a:custGeom>
          <a:noFill/>
          <a:ln w="57150" cap="rnd" cmpd="tri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Oval 45"/>
          <p:cNvSpPr>
            <a:spLocks noChangeArrowheads="1"/>
          </p:cNvSpPr>
          <p:nvPr/>
        </p:nvSpPr>
        <p:spPr bwMode="auto">
          <a:xfrm>
            <a:off x="3498850" y="4275138"/>
            <a:ext cx="225425" cy="2254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Oval 46"/>
          <p:cNvSpPr>
            <a:spLocks noChangeArrowheads="1"/>
          </p:cNvSpPr>
          <p:nvPr/>
        </p:nvSpPr>
        <p:spPr bwMode="auto">
          <a:xfrm>
            <a:off x="2366963" y="3433763"/>
            <a:ext cx="536575" cy="536575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Oval 47"/>
          <p:cNvSpPr>
            <a:spLocks noChangeArrowheads="1"/>
          </p:cNvSpPr>
          <p:nvPr/>
        </p:nvSpPr>
        <p:spPr bwMode="auto">
          <a:xfrm>
            <a:off x="5934075" y="3738563"/>
            <a:ext cx="536575" cy="536575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Line 48"/>
          <p:cNvSpPr>
            <a:spLocks noChangeShapeType="1"/>
          </p:cNvSpPr>
          <p:nvPr/>
        </p:nvSpPr>
        <p:spPr bwMode="auto">
          <a:xfrm flipH="1" flipV="1">
            <a:off x="2597150" y="3663950"/>
            <a:ext cx="1009650" cy="71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49"/>
          <p:cNvSpPr>
            <a:spLocks noChangeShapeType="1"/>
          </p:cNvSpPr>
          <p:nvPr/>
        </p:nvSpPr>
        <p:spPr bwMode="auto">
          <a:xfrm flipV="1">
            <a:off x="3587750" y="4010025"/>
            <a:ext cx="2619375" cy="414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459E0221-2A20-4A8E-8306-47750120A4A8}" type="slidenum">
              <a:rPr lang="en-US" sz="1400">
                <a:latin typeface="Times New Roman" pitchFamily="18" charset="0"/>
                <a:cs typeface="Times New Roman (Hebrew)" pitchFamily="18" charset="-79"/>
              </a:rPr>
              <a:pPr algn="l"/>
              <a:t>44</a:t>
            </a:fld>
            <a:endParaRPr lang="en-US" sz="1400">
              <a:latin typeface="Times New Roman" pitchFamily="18" charset="0"/>
              <a:cs typeface="Times New Roman (Hebrew)" pitchFamily="18" charset="-79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Subproblem II: </a:t>
            </a:r>
            <a:r>
              <a:rPr lang="en-US" smtClean="0"/>
              <a:t>Finding the centers from known clustering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762000" y="1816100"/>
            <a:ext cx="7708900" cy="41275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1608138" y="24336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1531938" y="31194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217738" y="38052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598738" y="25860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2370138" y="43386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1989138" y="28908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1303338" y="38052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1"/>
          <p:cNvSpPr>
            <a:spLocks noChangeArrowheads="1"/>
          </p:cNvSpPr>
          <p:nvPr/>
        </p:nvSpPr>
        <p:spPr bwMode="auto">
          <a:xfrm>
            <a:off x="2827338" y="30432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3589338" y="31194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3360738" y="35766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3132138" y="50244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1531938" y="43386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2674938" y="48720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3513138" y="25860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Oval 18"/>
          <p:cNvSpPr>
            <a:spLocks noChangeArrowheads="1"/>
          </p:cNvSpPr>
          <p:nvPr/>
        </p:nvSpPr>
        <p:spPr bwMode="auto">
          <a:xfrm>
            <a:off x="1760538" y="36528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Oval 19"/>
          <p:cNvSpPr>
            <a:spLocks noChangeArrowheads="1"/>
          </p:cNvSpPr>
          <p:nvPr/>
        </p:nvSpPr>
        <p:spPr bwMode="auto">
          <a:xfrm>
            <a:off x="1989138" y="49482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Oval 20"/>
          <p:cNvSpPr>
            <a:spLocks noChangeArrowheads="1"/>
          </p:cNvSpPr>
          <p:nvPr/>
        </p:nvSpPr>
        <p:spPr bwMode="auto">
          <a:xfrm>
            <a:off x="2141538" y="22812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Oval 21"/>
          <p:cNvSpPr>
            <a:spLocks noChangeArrowheads="1"/>
          </p:cNvSpPr>
          <p:nvPr/>
        </p:nvSpPr>
        <p:spPr bwMode="auto">
          <a:xfrm>
            <a:off x="3908425" y="35004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Oval 22"/>
          <p:cNvSpPr>
            <a:spLocks noChangeArrowheads="1"/>
          </p:cNvSpPr>
          <p:nvPr/>
        </p:nvSpPr>
        <p:spPr bwMode="auto">
          <a:xfrm>
            <a:off x="2827338" y="41100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2903538" y="2205038"/>
            <a:ext cx="225425" cy="225425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Oval 24"/>
          <p:cNvSpPr>
            <a:spLocks noChangeArrowheads="1"/>
          </p:cNvSpPr>
          <p:nvPr/>
        </p:nvSpPr>
        <p:spPr bwMode="auto">
          <a:xfrm>
            <a:off x="7475538" y="47196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Oval 25"/>
          <p:cNvSpPr>
            <a:spLocks noChangeArrowheads="1"/>
          </p:cNvSpPr>
          <p:nvPr/>
        </p:nvSpPr>
        <p:spPr bwMode="auto">
          <a:xfrm>
            <a:off x="6561138" y="37290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Oval 26"/>
          <p:cNvSpPr>
            <a:spLocks noChangeArrowheads="1"/>
          </p:cNvSpPr>
          <p:nvPr/>
        </p:nvSpPr>
        <p:spPr bwMode="auto">
          <a:xfrm>
            <a:off x="7094538" y="28146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Oval 27"/>
          <p:cNvSpPr>
            <a:spLocks noChangeArrowheads="1"/>
          </p:cNvSpPr>
          <p:nvPr/>
        </p:nvSpPr>
        <p:spPr bwMode="auto">
          <a:xfrm>
            <a:off x="5799138" y="28908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Oval 28"/>
          <p:cNvSpPr>
            <a:spLocks noChangeArrowheads="1"/>
          </p:cNvSpPr>
          <p:nvPr/>
        </p:nvSpPr>
        <p:spPr bwMode="auto">
          <a:xfrm>
            <a:off x="6637338" y="53292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Oval 29"/>
          <p:cNvSpPr>
            <a:spLocks noChangeArrowheads="1"/>
          </p:cNvSpPr>
          <p:nvPr/>
        </p:nvSpPr>
        <p:spPr bwMode="auto">
          <a:xfrm>
            <a:off x="4579938" y="28908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7094538" y="40338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31"/>
          <p:cNvSpPr>
            <a:spLocks noChangeArrowheads="1"/>
          </p:cNvSpPr>
          <p:nvPr/>
        </p:nvSpPr>
        <p:spPr bwMode="auto">
          <a:xfrm>
            <a:off x="5127625" y="37290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Oval 32"/>
          <p:cNvSpPr>
            <a:spLocks noChangeArrowheads="1"/>
          </p:cNvSpPr>
          <p:nvPr/>
        </p:nvSpPr>
        <p:spPr bwMode="auto">
          <a:xfrm>
            <a:off x="5113338" y="30432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33"/>
          <p:cNvSpPr>
            <a:spLocks noChangeArrowheads="1"/>
          </p:cNvSpPr>
          <p:nvPr/>
        </p:nvSpPr>
        <p:spPr bwMode="auto">
          <a:xfrm>
            <a:off x="4503738" y="42624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Oval 34"/>
          <p:cNvSpPr>
            <a:spLocks noChangeArrowheads="1"/>
          </p:cNvSpPr>
          <p:nvPr/>
        </p:nvSpPr>
        <p:spPr bwMode="auto">
          <a:xfrm>
            <a:off x="6561138" y="31956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Oval 35"/>
          <p:cNvSpPr>
            <a:spLocks noChangeArrowheads="1"/>
          </p:cNvSpPr>
          <p:nvPr/>
        </p:nvSpPr>
        <p:spPr bwMode="auto">
          <a:xfrm>
            <a:off x="5875338" y="45672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Oval 36"/>
          <p:cNvSpPr>
            <a:spLocks noChangeArrowheads="1"/>
          </p:cNvSpPr>
          <p:nvPr/>
        </p:nvSpPr>
        <p:spPr bwMode="auto">
          <a:xfrm>
            <a:off x="5570538" y="41100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7"/>
          <p:cNvSpPr>
            <a:spLocks noChangeArrowheads="1"/>
          </p:cNvSpPr>
          <p:nvPr/>
        </p:nvSpPr>
        <p:spPr bwMode="auto">
          <a:xfrm>
            <a:off x="6484938" y="41862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8"/>
          <p:cNvSpPr>
            <a:spLocks noChangeArrowheads="1"/>
          </p:cNvSpPr>
          <p:nvPr/>
        </p:nvSpPr>
        <p:spPr bwMode="auto">
          <a:xfrm>
            <a:off x="5722938" y="34242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39"/>
          <p:cNvSpPr>
            <a:spLocks noChangeArrowheads="1"/>
          </p:cNvSpPr>
          <p:nvPr/>
        </p:nvSpPr>
        <p:spPr bwMode="auto">
          <a:xfrm>
            <a:off x="5189538" y="50244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Oval 40"/>
          <p:cNvSpPr>
            <a:spLocks noChangeArrowheads="1"/>
          </p:cNvSpPr>
          <p:nvPr/>
        </p:nvSpPr>
        <p:spPr bwMode="auto">
          <a:xfrm>
            <a:off x="6637338" y="47196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41"/>
          <p:cNvSpPr>
            <a:spLocks noChangeArrowheads="1"/>
          </p:cNvSpPr>
          <p:nvPr/>
        </p:nvSpPr>
        <p:spPr bwMode="auto">
          <a:xfrm>
            <a:off x="7704138" y="36528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Oval 42"/>
          <p:cNvSpPr>
            <a:spLocks noChangeArrowheads="1"/>
          </p:cNvSpPr>
          <p:nvPr/>
        </p:nvSpPr>
        <p:spPr bwMode="auto">
          <a:xfrm>
            <a:off x="6027738" y="5100638"/>
            <a:ext cx="225425" cy="225425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Freeform 43"/>
          <p:cNvSpPr>
            <a:spLocks/>
          </p:cNvSpPr>
          <p:nvPr/>
        </p:nvSpPr>
        <p:spPr bwMode="auto">
          <a:xfrm>
            <a:off x="1065213" y="1957388"/>
            <a:ext cx="3214687" cy="3475037"/>
          </a:xfrm>
          <a:custGeom>
            <a:avLst/>
            <a:gdLst>
              <a:gd name="T0" fmla="*/ 4762 w 2025"/>
              <a:gd name="T1" fmla="*/ 1828800 h 2189"/>
              <a:gd name="T2" fmla="*/ 9525 w 2025"/>
              <a:gd name="T3" fmla="*/ 1522412 h 2189"/>
              <a:gd name="T4" fmla="*/ 84137 w 2025"/>
              <a:gd name="T5" fmla="*/ 1090612 h 2189"/>
              <a:gd name="T6" fmla="*/ 190500 w 2025"/>
              <a:gd name="T7" fmla="*/ 790575 h 2189"/>
              <a:gd name="T8" fmla="*/ 284162 w 2025"/>
              <a:gd name="T9" fmla="*/ 608012 h 2189"/>
              <a:gd name="T10" fmla="*/ 401637 w 2025"/>
              <a:gd name="T11" fmla="*/ 460375 h 2189"/>
              <a:gd name="T12" fmla="*/ 538162 w 2025"/>
              <a:gd name="T13" fmla="*/ 342900 h 2189"/>
              <a:gd name="T14" fmla="*/ 712787 w 2025"/>
              <a:gd name="T15" fmla="*/ 236537 h 2189"/>
              <a:gd name="T16" fmla="*/ 919162 w 2025"/>
              <a:gd name="T17" fmla="*/ 147637 h 2189"/>
              <a:gd name="T18" fmla="*/ 1146175 w 2025"/>
              <a:gd name="T19" fmla="*/ 77787 h 2189"/>
              <a:gd name="T20" fmla="*/ 1384300 w 2025"/>
              <a:gd name="T21" fmla="*/ 23812 h 2189"/>
              <a:gd name="T22" fmla="*/ 1622425 w 2025"/>
              <a:gd name="T23" fmla="*/ 0 h 2189"/>
              <a:gd name="T24" fmla="*/ 1849437 w 2025"/>
              <a:gd name="T25" fmla="*/ 12700 h 2189"/>
              <a:gd name="T26" fmla="*/ 2051050 w 2025"/>
              <a:gd name="T27" fmla="*/ 60325 h 2189"/>
              <a:gd name="T28" fmla="*/ 2230437 w 2025"/>
              <a:gd name="T29" fmla="*/ 147637 h 2189"/>
              <a:gd name="T30" fmla="*/ 2405062 w 2025"/>
              <a:gd name="T31" fmla="*/ 288925 h 2189"/>
              <a:gd name="T32" fmla="*/ 2578100 w 2025"/>
              <a:gd name="T33" fmla="*/ 477837 h 2189"/>
              <a:gd name="T34" fmla="*/ 2747962 w 2025"/>
              <a:gd name="T35" fmla="*/ 701675 h 2189"/>
              <a:gd name="T36" fmla="*/ 2901950 w 2025"/>
              <a:gd name="T37" fmla="*/ 944562 h 2189"/>
              <a:gd name="T38" fmla="*/ 3027362 w 2025"/>
              <a:gd name="T39" fmla="*/ 1192212 h 2189"/>
              <a:gd name="T40" fmla="*/ 3128962 w 2025"/>
              <a:gd name="T41" fmla="*/ 1439862 h 2189"/>
              <a:gd name="T42" fmla="*/ 3192462 w 2025"/>
              <a:gd name="T43" fmla="*/ 1663700 h 2189"/>
              <a:gd name="T44" fmla="*/ 3213100 w 2025"/>
              <a:gd name="T45" fmla="*/ 1870075 h 2189"/>
              <a:gd name="T46" fmla="*/ 3192462 w 2025"/>
              <a:gd name="T47" fmla="*/ 2087562 h 2189"/>
              <a:gd name="T48" fmla="*/ 3138487 w 2025"/>
              <a:gd name="T49" fmla="*/ 2311400 h 2189"/>
              <a:gd name="T50" fmla="*/ 3049587 w 2025"/>
              <a:gd name="T51" fmla="*/ 2530475 h 2189"/>
              <a:gd name="T52" fmla="*/ 2943225 w 2025"/>
              <a:gd name="T53" fmla="*/ 2741612 h 2189"/>
              <a:gd name="T54" fmla="*/ 2816225 w 2025"/>
              <a:gd name="T55" fmla="*/ 2936875 h 2189"/>
              <a:gd name="T56" fmla="*/ 2673350 w 2025"/>
              <a:gd name="T57" fmla="*/ 3106737 h 2189"/>
              <a:gd name="T58" fmla="*/ 2520950 w 2025"/>
              <a:gd name="T59" fmla="*/ 3243262 h 2189"/>
              <a:gd name="T60" fmla="*/ 2366962 w 2025"/>
              <a:gd name="T61" fmla="*/ 3343275 h 2189"/>
              <a:gd name="T62" fmla="*/ 2176462 w 2025"/>
              <a:gd name="T63" fmla="*/ 3408362 h 2189"/>
              <a:gd name="T64" fmla="*/ 1960562 w 2025"/>
              <a:gd name="T65" fmla="*/ 3449637 h 2189"/>
              <a:gd name="T66" fmla="*/ 1611312 w 2025"/>
              <a:gd name="T67" fmla="*/ 3473450 h 2189"/>
              <a:gd name="T68" fmla="*/ 1257300 w 2025"/>
              <a:gd name="T69" fmla="*/ 3443287 h 2189"/>
              <a:gd name="T70" fmla="*/ 1041400 w 2025"/>
              <a:gd name="T71" fmla="*/ 3395662 h 2189"/>
              <a:gd name="T72" fmla="*/ 850900 w 2025"/>
              <a:gd name="T73" fmla="*/ 3332162 h 2189"/>
              <a:gd name="T74" fmla="*/ 696912 w 2025"/>
              <a:gd name="T75" fmla="*/ 3249612 h 2189"/>
              <a:gd name="T76" fmla="*/ 554037 w 2025"/>
              <a:gd name="T77" fmla="*/ 3130550 h 2189"/>
              <a:gd name="T78" fmla="*/ 422275 w 2025"/>
              <a:gd name="T79" fmla="*/ 2978150 h 2189"/>
              <a:gd name="T80" fmla="*/ 258762 w 2025"/>
              <a:gd name="T81" fmla="*/ 2706687 h 2189"/>
              <a:gd name="T82" fmla="*/ 95250 w 2025"/>
              <a:gd name="T83" fmla="*/ 2311400 h 2189"/>
              <a:gd name="T84" fmla="*/ 41275 w 2025"/>
              <a:gd name="T85" fmla="*/ 2111375 h 2189"/>
              <a:gd name="T86" fmla="*/ 9525 w 2025"/>
              <a:gd name="T87" fmla="*/ 1922462 h 218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025"/>
              <a:gd name="T133" fmla="*/ 0 h 2189"/>
              <a:gd name="T134" fmla="*/ 2025 w 2025"/>
              <a:gd name="T135" fmla="*/ 2189 h 218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025" h="2189">
                <a:moveTo>
                  <a:pt x="6" y="1211"/>
                </a:moveTo>
                <a:lnTo>
                  <a:pt x="3" y="1152"/>
                </a:lnTo>
                <a:lnTo>
                  <a:pt x="0" y="1088"/>
                </a:lnTo>
                <a:lnTo>
                  <a:pt x="6" y="959"/>
                </a:lnTo>
                <a:lnTo>
                  <a:pt x="23" y="825"/>
                </a:lnTo>
                <a:lnTo>
                  <a:pt x="53" y="687"/>
                </a:lnTo>
                <a:lnTo>
                  <a:pt x="96" y="557"/>
                </a:lnTo>
                <a:lnTo>
                  <a:pt x="120" y="498"/>
                </a:lnTo>
                <a:lnTo>
                  <a:pt x="149" y="439"/>
                </a:lnTo>
                <a:lnTo>
                  <a:pt x="179" y="383"/>
                </a:lnTo>
                <a:lnTo>
                  <a:pt x="216" y="335"/>
                </a:lnTo>
                <a:lnTo>
                  <a:pt x="253" y="290"/>
                </a:lnTo>
                <a:lnTo>
                  <a:pt x="293" y="249"/>
                </a:lnTo>
                <a:lnTo>
                  <a:pt x="339" y="216"/>
                </a:lnTo>
                <a:lnTo>
                  <a:pt x="389" y="182"/>
                </a:lnTo>
                <a:lnTo>
                  <a:pt x="449" y="149"/>
                </a:lnTo>
                <a:lnTo>
                  <a:pt x="512" y="119"/>
                </a:lnTo>
                <a:lnTo>
                  <a:pt x="579" y="93"/>
                </a:lnTo>
                <a:lnTo>
                  <a:pt x="649" y="67"/>
                </a:lnTo>
                <a:lnTo>
                  <a:pt x="722" y="49"/>
                </a:lnTo>
                <a:lnTo>
                  <a:pt x="795" y="30"/>
                </a:lnTo>
                <a:lnTo>
                  <a:pt x="872" y="15"/>
                </a:lnTo>
                <a:lnTo>
                  <a:pt x="949" y="8"/>
                </a:lnTo>
                <a:lnTo>
                  <a:pt x="1022" y="0"/>
                </a:lnTo>
                <a:lnTo>
                  <a:pt x="1095" y="0"/>
                </a:lnTo>
                <a:lnTo>
                  <a:pt x="1165" y="8"/>
                </a:lnTo>
                <a:lnTo>
                  <a:pt x="1228" y="19"/>
                </a:lnTo>
                <a:lnTo>
                  <a:pt x="1292" y="38"/>
                </a:lnTo>
                <a:lnTo>
                  <a:pt x="1348" y="60"/>
                </a:lnTo>
                <a:lnTo>
                  <a:pt x="1405" y="93"/>
                </a:lnTo>
                <a:lnTo>
                  <a:pt x="1458" y="134"/>
                </a:lnTo>
                <a:lnTo>
                  <a:pt x="1515" y="182"/>
                </a:lnTo>
                <a:lnTo>
                  <a:pt x="1571" y="238"/>
                </a:lnTo>
                <a:lnTo>
                  <a:pt x="1624" y="301"/>
                </a:lnTo>
                <a:lnTo>
                  <a:pt x="1681" y="368"/>
                </a:lnTo>
                <a:lnTo>
                  <a:pt x="1731" y="442"/>
                </a:lnTo>
                <a:lnTo>
                  <a:pt x="1781" y="517"/>
                </a:lnTo>
                <a:lnTo>
                  <a:pt x="1828" y="595"/>
                </a:lnTo>
                <a:lnTo>
                  <a:pt x="1871" y="673"/>
                </a:lnTo>
                <a:lnTo>
                  <a:pt x="1907" y="751"/>
                </a:lnTo>
                <a:lnTo>
                  <a:pt x="1941" y="829"/>
                </a:lnTo>
                <a:lnTo>
                  <a:pt x="1971" y="907"/>
                </a:lnTo>
                <a:lnTo>
                  <a:pt x="1994" y="981"/>
                </a:lnTo>
                <a:lnTo>
                  <a:pt x="2011" y="1048"/>
                </a:lnTo>
                <a:lnTo>
                  <a:pt x="2021" y="1114"/>
                </a:lnTo>
                <a:lnTo>
                  <a:pt x="2024" y="1178"/>
                </a:lnTo>
                <a:lnTo>
                  <a:pt x="2021" y="1248"/>
                </a:lnTo>
                <a:lnTo>
                  <a:pt x="2011" y="1315"/>
                </a:lnTo>
                <a:lnTo>
                  <a:pt x="1997" y="1386"/>
                </a:lnTo>
                <a:lnTo>
                  <a:pt x="1977" y="1456"/>
                </a:lnTo>
                <a:lnTo>
                  <a:pt x="1951" y="1527"/>
                </a:lnTo>
                <a:lnTo>
                  <a:pt x="1921" y="1594"/>
                </a:lnTo>
                <a:lnTo>
                  <a:pt x="1891" y="1664"/>
                </a:lnTo>
                <a:lnTo>
                  <a:pt x="1854" y="1727"/>
                </a:lnTo>
                <a:lnTo>
                  <a:pt x="1814" y="1790"/>
                </a:lnTo>
                <a:lnTo>
                  <a:pt x="1774" y="1850"/>
                </a:lnTo>
                <a:lnTo>
                  <a:pt x="1728" y="1905"/>
                </a:lnTo>
                <a:lnTo>
                  <a:pt x="1684" y="1957"/>
                </a:lnTo>
                <a:lnTo>
                  <a:pt x="1638" y="2002"/>
                </a:lnTo>
                <a:lnTo>
                  <a:pt x="1588" y="2043"/>
                </a:lnTo>
                <a:lnTo>
                  <a:pt x="1541" y="2076"/>
                </a:lnTo>
                <a:lnTo>
                  <a:pt x="1491" y="2106"/>
                </a:lnTo>
                <a:lnTo>
                  <a:pt x="1431" y="2128"/>
                </a:lnTo>
                <a:lnTo>
                  <a:pt x="1371" y="2147"/>
                </a:lnTo>
                <a:lnTo>
                  <a:pt x="1305" y="2162"/>
                </a:lnTo>
                <a:lnTo>
                  <a:pt x="1235" y="2173"/>
                </a:lnTo>
                <a:lnTo>
                  <a:pt x="1162" y="2180"/>
                </a:lnTo>
                <a:lnTo>
                  <a:pt x="1015" y="2188"/>
                </a:lnTo>
                <a:lnTo>
                  <a:pt x="865" y="2177"/>
                </a:lnTo>
                <a:lnTo>
                  <a:pt x="792" y="2169"/>
                </a:lnTo>
                <a:lnTo>
                  <a:pt x="722" y="2154"/>
                </a:lnTo>
                <a:lnTo>
                  <a:pt x="656" y="2139"/>
                </a:lnTo>
                <a:lnTo>
                  <a:pt x="596" y="2121"/>
                </a:lnTo>
                <a:lnTo>
                  <a:pt x="536" y="2099"/>
                </a:lnTo>
                <a:lnTo>
                  <a:pt x="486" y="2076"/>
                </a:lnTo>
                <a:lnTo>
                  <a:pt x="439" y="2047"/>
                </a:lnTo>
                <a:lnTo>
                  <a:pt x="393" y="2013"/>
                </a:lnTo>
                <a:lnTo>
                  <a:pt x="349" y="1972"/>
                </a:lnTo>
                <a:lnTo>
                  <a:pt x="306" y="1928"/>
                </a:lnTo>
                <a:lnTo>
                  <a:pt x="266" y="1876"/>
                </a:lnTo>
                <a:lnTo>
                  <a:pt x="229" y="1824"/>
                </a:lnTo>
                <a:lnTo>
                  <a:pt x="163" y="1705"/>
                </a:lnTo>
                <a:lnTo>
                  <a:pt x="103" y="1582"/>
                </a:lnTo>
                <a:lnTo>
                  <a:pt x="60" y="1456"/>
                </a:lnTo>
                <a:lnTo>
                  <a:pt x="40" y="1393"/>
                </a:lnTo>
                <a:lnTo>
                  <a:pt x="26" y="1330"/>
                </a:lnTo>
                <a:lnTo>
                  <a:pt x="13" y="1270"/>
                </a:lnTo>
                <a:lnTo>
                  <a:pt x="6" y="1211"/>
                </a:lnTo>
              </a:path>
            </a:pathLst>
          </a:custGeom>
          <a:noFill/>
          <a:ln w="25400" cap="rnd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3" name="Freeform 44"/>
          <p:cNvSpPr>
            <a:spLocks/>
          </p:cNvSpPr>
          <p:nvPr/>
        </p:nvSpPr>
        <p:spPr bwMode="auto">
          <a:xfrm>
            <a:off x="4364038" y="2547938"/>
            <a:ext cx="3935412" cy="3260725"/>
          </a:xfrm>
          <a:custGeom>
            <a:avLst/>
            <a:gdLst>
              <a:gd name="T0" fmla="*/ 646112 w 2479"/>
              <a:gd name="T1" fmla="*/ 2908300 h 2054"/>
              <a:gd name="T2" fmla="*/ 412750 w 2479"/>
              <a:gd name="T3" fmla="*/ 2689225 h 2054"/>
              <a:gd name="T4" fmla="*/ 239712 w 2479"/>
              <a:gd name="T5" fmla="*/ 2414588 h 2054"/>
              <a:gd name="T6" fmla="*/ 133350 w 2479"/>
              <a:gd name="T7" fmla="*/ 2101850 h 2054"/>
              <a:gd name="T8" fmla="*/ 87312 w 2479"/>
              <a:gd name="T9" fmla="*/ 1838325 h 2054"/>
              <a:gd name="T10" fmla="*/ 53975 w 2479"/>
              <a:gd name="T11" fmla="*/ 1619250 h 2054"/>
              <a:gd name="T12" fmla="*/ 6350 w 2479"/>
              <a:gd name="T13" fmla="*/ 1244600 h 2054"/>
              <a:gd name="T14" fmla="*/ 6350 w 2479"/>
              <a:gd name="T15" fmla="*/ 855663 h 2054"/>
              <a:gd name="T16" fmla="*/ 39687 w 2479"/>
              <a:gd name="T17" fmla="*/ 614363 h 2054"/>
              <a:gd name="T18" fmla="*/ 112712 w 2479"/>
              <a:gd name="T19" fmla="*/ 404813 h 2054"/>
              <a:gd name="T20" fmla="*/ 239712 w 2479"/>
              <a:gd name="T21" fmla="*/ 234950 h 2054"/>
              <a:gd name="T22" fmla="*/ 379412 w 2479"/>
              <a:gd name="T23" fmla="*/ 147638 h 2054"/>
              <a:gd name="T24" fmla="*/ 566737 w 2479"/>
              <a:gd name="T25" fmla="*/ 87313 h 2054"/>
              <a:gd name="T26" fmla="*/ 879475 w 2479"/>
              <a:gd name="T27" fmla="*/ 26988 h 2054"/>
              <a:gd name="T28" fmla="*/ 1260475 w 2479"/>
              <a:gd name="T29" fmla="*/ 0 h 2054"/>
              <a:gd name="T30" fmla="*/ 1660525 w 2479"/>
              <a:gd name="T31" fmla="*/ 0 h 2054"/>
              <a:gd name="T32" fmla="*/ 2273300 w 2479"/>
              <a:gd name="T33" fmla="*/ 38100 h 2054"/>
              <a:gd name="T34" fmla="*/ 2640012 w 2479"/>
              <a:gd name="T35" fmla="*/ 87313 h 2054"/>
              <a:gd name="T36" fmla="*/ 2946400 w 2479"/>
              <a:gd name="T37" fmla="*/ 142875 h 2054"/>
              <a:gd name="T38" fmla="*/ 3179762 w 2479"/>
              <a:gd name="T39" fmla="*/ 212725 h 2054"/>
              <a:gd name="T40" fmla="*/ 3367087 w 2479"/>
              <a:gd name="T41" fmla="*/ 306388 h 2054"/>
              <a:gd name="T42" fmla="*/ 3513137 w 2479"/>
              <a:gd name="T43" fmla="*/ 427038 h 2054"/>
              <a:gd name="T44" fmla="*/ 3633787 w 2479"/>
              <a:gd name="T45" fmla="*/ 558800 h 2054"/>
              <a:gd name="T46" fmla="*/ 3760787 w 2479"/>
              <a:gd name="T47" fmla="*/ 784225 h 2054"/>
              <a:gd name="T48" fmla="*/ 3873500 w 2479"/>
              <a:gd name="T49" fmla="*/ 1096963 h 2054"/>
              <a:gd name="T50" fmla="*/ 3933825 w 2479"/>
              <a:gd name="T51" fmla="*/ 1393825 h 2054"/>
              <a:gd name="T52" fmla="*/ 3913187 w 2479"/>
              <a:gd name="T53" fmla="*/ 1711325 h 2054"/>
              <a:gd name="T54" fmla="*/ 3827462 w 2479"/>
              <a:gd name="T55" fmla="*/ 2035175 h 2054"/>
              <a:gd name="T56" fmla="*/ 3687762 w 2479"/>
              <a:gd name="T57" fmla="*/ 2332038 h 2054"/>
              <a:gd name="T58" fmla="*/ 3513137 w 2479"/>
              <a:gd name="T59" fmla="*/ 2590800 h 2054"/>
              <a:gd name="T60" fmla="*/ 3287712 w 2479"/>
              <a:gd name="T61" fmla="*/ 2825750 h 2054"/>
              <a:gd name="T62" fmla="*/ 3021012 w 2479"/>
              <a:gd name="T63" fmla="*/ 3028950 h 2054"/>
              <a:gd name="T64" fmla="*/ 2713037 w 2479"/>
              <a:gd name="T65" fmla="*/ 3182938 h 2054"/>
              <a:gd name="T66" fmla="*/ 2540000 w 2479"/>
              <a:gd name="T67" fmla="*/ 3227388 h 2054"/>
              <a:gd name="T68" fmla="*/ 2346325 w 2479"/>
              <a:gd name="T69" fmla="*/ 3249613 h 2054"/>
              <a:gd name="T70" fmla="*/ 2127250 w 2479"/>
              <a:gd name="T71" fmla="*/ 3259138 h 2054"/>
              <a:gd name="T72" fmla="*/ 1639887 w 2479"/>
              <a:gd name="T73" fmla="*/ 3227388 h 2054"/>
              <a:gd name="T74" fmla="*/ 1166812 w 2479"/>
              <a:gd name="T75" fmla="*/ 3133725 h 2054"/>
              <a:gd name="T76" fmla="*/ 960437 w 2479"/>
              <a:gd name="T77" fmla="*/ 3073400 h 2054"/>
              <a:gd name="T78" fmla="*/ 787400 w 2479"/>
              <a:gd name="T79" fmla="*/ 2995613 h 20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479"/>
              <a:gd name="T121" fmla="*/ 0 h 2054"/>
              <a:gd name="T122" fmla="*/ 2479 w 2479"/>
              <a:gd name="T123" fmla="*/ 2054 h 205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479" h="2054">
                <a:moveTo>
                  <a:pt x="496" y="1887"/>
                </a:moveTo>
                <a:lnTo>
                  <a:pt x="407" y="1832"/>
                </a:lnTo>
                <a:lnTo>
                  <a:pt x="328" y="1766"/>
                </a:lnTo>
                <a:lnTo>
                  <a:pt x="260" y="1694"/>
                </a:lnTo>
                <a:lnTo>
                  <a:pt x="202" y="1611"/>
                </a:lnTo>
                <a:lnTo>
                  <a:pt x="151" y="1521"/>
                </a:lnTo>
                <a:lnTo>
                  <a:pt x="113" y="1428"/>
                </a:lnTo>
                <a:lnTo>
                  <a:pt x="84" y="1324"/>
                </a:lnTo>
                <a:lnTo>
                  <a:pt x="63" y="1217"/>
                </a:lnTo>
                <a:lnTo>
                  <a:pt x="55" y="1158"/>
                </a:lnTo>
                <a:lnTo>
                  <a:pt x="42" y="1092"/>
                </a:lnTo>
                <a:lnTo>
                  <a:pt x="34" y="1020"/>
                </a:lnTo>
                <a:lnTo>
                  <a:pt x="21" y="944"/>
                </a:lnTo>
                <a:lnTo>
                  <a:pt x="4" y="784"/>
                </a:lnTo>
                <a:lnTo>
                  <a:pt x="0" y="622"/>
                </a:lnTo>
                <a:lnTo>
                  <a:pt x="4" y="539"/>
                </a:lnTo>
                <a:lnTo>
                  <a:pt x="13" y="463"/>
                </a:lnTo>
                <a:lnTo>
                  <a:pt x="25" y="387"/>
                </a:lnTo>
                <a:lnTo>
                  <a:pt x="46" y="318"/>
                </a:lnTo>
                <a:lnTo>
                  <a:pt x="71" y="255"/>
                </a:lnTo>
                <a:lnTo>
                  <a:pt x="109" y="197"/>
                </a:lnTo>
                <a:lnTo>
                  <a:pt x="151" y="148"/>
                </a:lnTo>
                <a:lnTo>
                  <a:pt x="206" y="110"/>
                </a:lnTo>
                <a:lnTo>
                  <a:pt x="239" y="93"/>
                </a:lnTo>
                <a:lnTo>
                  <a:pt x="273" y="79"/>
                </a:lnTo>
                <a:lnTo>
                  <a:pt x="357" y="55"/>
                </a:lnTo>
                <a:lnTo>
                  <a:pt x="449" y="34"/>
                </a:lnTo>
                <a:lnTo>
                  <a:pt x="554" y="17"/>
                </a:lnTo>
                <a:lnTo>
                  <a:pt x="672" y="7"/>
                </a:lnTo>
                <a:lnTo>
                  <a:pt x="794" y="0"/>
                </a:lnTo>
                <a:lnTo>
                  <a:pt x="920" y="0"/>
                </a:lnTo>
                <a:lnTo>
                  <a:pt x="1046" y="0"/>
                </a:lnTo>
                <a:lnTo>
                  <a:pt x="1306" y="13"/>
                </a:lnTo>
                <a:lnTo>
                  <a:pt x="1432" y="24"/>
                </a:lnTo>
                <a:lnTo>
                  <a:pt x="1550" y="38"/>
                </a:lnTo>
                <a:lnTo>
                  <a:pt x="1663" y="55"/>
                </a:lnTo>
                <a:lnTo>
                  <a:pt x="1768" y="72"/>
                </a:lnTo>
                <a:lnTo>
                  <a:pt x="1856" y="90"/>
                </a:lnTo>
                <a:lnTo>
                  <a:pt x="1936" y="110"/>
                </a:lnTo>
                <a:lnTo>
                  <a:pt x="2003" y="134"/>
                </a:lnTo>
                <a:lnTo>
                  <a:pt x="2062" y="162"/>
                </a:lnTo>
                <a:lnTo>
                  <a:pt x="2121" y="193"/>
                </a:lnTo>
                <a:lnTo>
                  <a:pt x="2167" y="231"/>
                </a:lnTo>
                <a:lnTo>
                  <a:pt x="2213" y="269"/>
                </a:lnTo>
                <a:lnTo>
                  <a:pt x="2251" y="311"/>
                </a:lnTo>
                <a:lnTo>
                  <a:pt x="2289" y="352"/>
                </a:lnTo>
                <a:lnTo>
                  <a:pt x="2318" y="401"/>
                </a:lnTo>
                <a:lnTo>
                  <a:pt x="2369" y="494"/>
                </a:lnTo>
                <a:lnTo>
                  <a:pt x="2411" y="594"/>
                </a:lnTo>
                <a:lnTo>
                  <a:pt x="2440" y="691"/>
                </a:lnTo>
                <a:lnTo>
                  <a:pt x="2461" y="784"/>
                </a:lnTo>
                <a:lnTo>
                  <a:pt x="2478" y="878"/>
                </a:lnTo>
                <a:lnTo>
                  <a:pt x="2478" y="975"/>
                </a:lnTo>
                <a:lnTo>
                  <a:pt x="2465" y="1078"/>
                </a:lnTo>
                <a:lnTo>
                  <a:pt x="2444" y="1179"/>
                </a:lnTo>
                <a:lnTo>
                  <a:pt x="2411" y="1282"/>
                </a:lnTo>
                <a:lnTo>
                  <a:pt x="2369" y="1379"/>
                </a:lnTo>
                <a:lnTo>
                  <a:pt x="2323" y="1469"/>
                </a:lnTo>
                <a:lnTo>
                  <a:pt x="2272" y="1552"/>
                </a:lnTo>
                <a:lnTo>
                  <a:pt x="2213" y="1632"/>
                </a:lnTo>
                <a:lnTo>
                  <a:pt x="2146" y="1708"/>
                </a:lnTo>
                <a:lnTo>
                  <a:pt x="2071" y="1780"/>
                </a:lnTo>
                <a:lnTo>
                  <a:pt x="1991" y="1849"/>
                </a:lnTo>
                <a:lnTo>
                  <a:pt x="1903" y="1908"/>
                </a:lnTo>
                <a:lnTo>
                  <a:pt x="1810" y="1964"/>
                </a:lnTo>
                <a:lnTo>
                  <a:pt x="1709" y="2005"/>
                </a:lnTo>
                <a:lnTo>
                  <a:pt x="1655" y="2019"/>
                </a:lnTo>
                <a:lnTo>
                  <a:pt x="1600" y="2033"/>
                </a:lnTo>
                <a:lnTo>
                  <a:pt x="1541" y="2043"/>
                </a:lnTo>
                <a:lnTo>
                  <a:pt x="1478" y="2047"/>
                </a:lnTo>
                <a:lnTo>
                  <a:pt x="1411" y="2050"/>
                </a:lnTo>
                <a:lnTo>
                  <a:pt x="1340" y="2053"/>
                </a:lnTo>
                <a:lnTo>
                  <a:pt x="1189" y="2047"/>
                </a:lnTo>
                <a:lnTo>
                  <a:pt x="1033" y="2033"/>
                </a:lnTo>
                <a:lnTo>
                  <a:pt x="878" y="2008"/>
                </a:lnTo>
                <a:lnTo>
                  <a:pt x="735" y="1974"/>
                </a:lnTo>
                <a:lnTo>
                  <a:pt x="668" y="1957"/>
                </a:lnTo>
                <a:lnTo>
                  <a:pt x="605" y="1936"/>
                </a:lnTo>
                <a:lnTo>
                  <a:pt x="546" y="1912"/>
                </a:lnTo>
                <a:lnTo>
                  <a:pt x="496" y="1887"/>
                </a:lnTo>
              </a:path>
            </a:pathLst>
          </a:custGeom>
          <a:noFill/>
          <a:ln w="25400" cap="rnd" cmpd="sng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4" name="Oval 45"/>
          <p:cNvSpPr>
            <a:spLocks noChangeArrowheads="1"/>
          </p:cNvSpPr>
          <p:nvPr/>
        </p:nvSpPr>
        <p:spPr bwMode="auto">
          <a:xfrm>
            <a:off x="3575050" y="4262438"/>
            <a:ext cx="225425" cy="2254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Oval 46"/>
          <p:cNvSpPr>
            <a:spLocks noChangeArrowheads="1"/>
          </p:cNvSpPr>
          <p:nvPr/>
        </p:nvSpPr>
        <p:spPr bwMode="auto">
          <a:xfrm>
            <a:off x="2443163" y="3421063"/>
            <a:ext cx="536575" cy="5365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Oval 47"/>
          <p:cNvSpPr>
            <a:spLocks noChangeArrowheads="1"/>
          </p:cNvSpPr>
          <p:nvPr/>
        </p:nvSpPr>
        <p:spPr bwMode="auto">
          <a:xfrm>
            <a:off x="6010275" y="3725863"/>
            <a:ext cx="536575" cy="5365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Line 48"/>
          <p:cNvSpPr>
            <a:spLocks noChangeShapeType="1"/>
          </p:cNvSpPr>
          <p:nvPr/>
        </p:nvSpPr>
        <p:spPr bwMode="auto">
          <a:xfrm flipV="1">
            <a:off x="2368550" y="372745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49"/>
          <p:cNvSpPr>
            <a:spLocks noChangeShapeType="1"/>
          </p:cNvSpPr>
          <p:nvPr/>
        </p:nvSpPr>
        <p:spPr bwMode="auto">
          <a:xfrm flipV="1">
            <a:off x="1682750" y="3654425"/>
            <a:ext cx="1066800" cy="75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" name="Line 50"/>
          <p:cNvSpPr>
            <a:spLocks noChangeShapeType="1"/>
          </p:cNvSpPr>
          <p:nvPr/>
        </p:nvSpPr>
        <p:spPr bwMode="auto">
          <a:xfrm flipV="1">
            <a:off x="2519363" y="3679825"/>
            <a:ext cx="179387" cy="733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Freeform 51"/>
          <p:cNvSpPr>
            <a:spLocks/>
          </p:cNvSpPr>
          <p:nvPr/>
        </p:nvSpPr>
        <p:spPr bwMode="auto">
          <a:xfrm>
            <a:off x="2139950" y="3656013"/>
            <a:ext cx="561975" cy="1368425"/>
          </a:xfrm>
          <a:custGeom>
            <a:avLst/>
            <a:gdLst>
              <a:gd name="T0" fmla="*/ 0 w 354"/>
              <a:gd name="T1" fmla="*/ 1366838 h 862"/>
              <a:gd name="T2" fmla="*/ 560388 w 354"/>
              <a:gd name="T3" fmla="*/ 0 h 862"/>
              <a:gd name="T4" fmla="*/ 0 60000 65536"/>
              <a:gd name="T5" fmla="*/ 0 60000 65536"/>
              <a:gd name="T6" fmla="*/ 0 w 354"/>
              <a:gd name="T7" fmla="*/ 0 h 862"/>
              <a:gd name="T8" fmla="*/ 354 w 354"/>
              <a:gd name="T9" fmla="*/ 862 h 8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4" h="862">
                <a:moveTo>
                  <a:pt x="0" y="861"/>
                </a:moveTo>
                <a:lnTo>
                  <a:pt x="35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41" name="Freeform 52"/>
          <p:cNvSpPr>
            <a:spLocks/>
          </p:cNvSpPr>
          <p:nvPr/>
        </p:nvSpPr>
        <p:spPr bwMode="auto">
          <a:xfrm>
            <a:off x="2700338" y="3700463"/>
            <a:ext cx="127000" cy="1247775"/>
          </a:xfrm>
          <a:custGeom>
            <a:avLst/>
            <a:gdLst>
              <a:gd name="T0" fmla="*/ 125413 w 80"/>
              <a:gd name="T1" fmla="*/ 1246188 h 786"/>
              <a:gd name="T2" fmla="*/ 0 w 80"/>
              <a:gd name="T3" fmla="*/ 0 h 786"/>
              <a:gd name="T4" fmla="*/ 0 60000 65536"/>
              <a:gd name="T5" fmla="*/ 0 60000 65536"/>
              <a:gd name="T6" fmla="*/ 0 w 80"/>
              <a:gd name="T7" fmla="*/ 0 h 786"/>
              <a:gd name="T8" fmla="*/ 80 w 80"/>
              <a:gd name="T9" fmla="*/ 786 h 7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" h="786">
                <a:moveTo>
                  <a:pt x="79" y="785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42" name="Freeform 53"/>
          <p:cNvSpPr>
            <a:spLocks/>
          </p:cNvSpPr>
          <p:nvPr/>
        </p:nvSpPr>
        <p:spPr bwMode="auto">
          <a:xfrm>
            <a:off x="2700338" y="3686175"/>
            <a:ext cx="522287" cy="1443038"/>
          </a:xfrm>
          <a:custGeom>
            <a:avLst/>
            <a:gdLst>
              <a:gd name="T0" fmla="*/ 520700 w 329"/>
              <a:gd name="T1" fmla="*/ 1441450 h 909"/>
              <a:gd name="T2" fmla="*/ 0 w 329"/>
              <a:gd name="T3" fmla="*/ 0 h 909"/>
              <a:gd name="T4" fmla="*/ 0 60000 65536"/>
              <a:gd name="T5" fmla="*/ 0 60000 65536"/>
              <a:gd name="T6" fmla="*/ 0 w 329"/>
              <a:gd name="T7" fmla="*/ 0 h 909"/>
              <a:gd name="T8" fmla="*/ 329 w 329"/>
              <a:gd name="T9" fmla="*/ 909 h 9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9" h="909">
                <a:moveTo>
                  <a:pt x="328" y="908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43" name="Line 54"/>
          <p:cNvSpPr>
            <a:spLocks noChangeShapeType="1"/>
          </p:cNvSpPr>
          <p:nvPr/>
        </p:nvSpPr>
        <p:spPr bwMode="auto">
          <a:xfrm flipH="1" flipV="1">
            <a:off x="2671763" y="3649663"/>
            <a:ext cx="290512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Freeform 55"/>
          <p:cNvSpPr>
            <a:spLocks/>
          </p:cNvSpPr>
          <p:nvPr/>
        </p:nvSpPr>
        <p:spPr bwMode="auto">
          <a:xfrm>
            <a:off x="1911350" y="3686175"/>
            <a:ext cx="804863" cy="44450"/>
          </a:xfrm>
          <a:custGeom>
            <a:avLst/>
            <a:gdLst>
              <a:gd name="T0" fmla="*/ 0 w 507"/>
              <a:gd name="T1" fmla="*/ 42863 h 28"/>
              <a:gd name="T2" fmla="*/ 803275 w 507"/>
              <a:gd name="T3" fmla="*/ 0 h 28"/>
              <a:gd name="T4" fmla="*/ 0 60000 65536"/>
              <a:gd name="T5" fmla="*/ 0 60000 65536"/>
              <a:gd name="T6" fmla="*/ 0 w 507"/>
              <a:gd name="T7" fmla="*/ 0 h 28"/>
              <a:gd name="T8" fmla="*/ 507 w 507"/>
              <a:gd name="T9" fmla="*/ 28 h 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7" h="28">
                <a:moveTo>
                  <a:pt x="0" y="27"/>
                </a:moveTo>
                <a:lnTo>
                  <a:pt x="50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45" name="Freeform 56"/>
          <p:cNvSpPr>
            <a:spLocks/>
          </p:cNvSpPr>
          <p:nvPr/>
        </p:nvSpPr>
        <p:spPr bwMode="auto">
          <a:xfrm>
            <a:off x="1409700" y="3686175"/>
            <a:ext cx="1306513" cy="241300"/>
          </a:xfrm>
          <a:custGeom>
            <a:avLst/>
            <a:gdLst>
              <a:gd name="T0" fmla="*/ 0 w 823"/>
              <a:gd name="T1" fmla="*/ 239713 h 152"/>
              <a:gd name="T2" fmla="*/ 1304925 w 823"/>
              <a:gd name="T3" fmla="*/ 0 h 152"/>
              <a:gd name="T4" fmla="*/ 0 60000 65536"/>
              <a:gd name="T5" fmla="*/ 0 60000 65536"/>
              <a:gd name="T6" fmla="*/ 0 w 823"/>
              <a:gd name="T7" fmla="*/ 0 h 152"/>
              <a:gd name="T8" fmla="*/ 823 w 823"/>
              <a:gd name="T9" fmla="*/ 152 h 1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3" h="152">
                <a:moveTo>
                  <a:pt x="0" y="151"/>
                </a:moveTo>
                <a:lnTo>
                  <a:pt x="82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46" name="Freeform 57"/>
          <p:cNvSpPr>
            <a:spLocks/>
          </p:cNvSpPr>
          <p:nvPr/>
        </p:nvSpPr>
        <p:spPr bwMode="auto">
          <a:xfrm>
            <a:off x="1606550" y="3194050"/>
            <a:ext cx="1123950" cy="493713"/>
          </a:xfrm>
          <a:custGeom>
            <a:avLst/>
            <a:gdLst>
              <a:gd name="T0" fmla="*/ 0 w 708"/>
              <a:gd name="T1" fmla="*/ 0 h 311"/>
              <a:gd name="T2" fmla="*/ 1122363 w 708"/>
              <a:gd name="T3" fmla="*/ 492125 h 311"/>
              <a:gd name="T4" fmla="*/ 0 60000 65536"/>
              <a:gd name="T5" fmla="*/ 0 60000 65536"/>
              <a:gd name="T6" fmla="*/ 0 w 708"/>
              <a:gd name="T7" fmla="*/ 0 h 311"/>
              <a:gd name="T8" fmla="*/ 708 w 708"/>
              <a:gd name="T9" fmla="*/ 311 h 3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8" h="311">
                <a:moveTo>
                  <a:pt x="0" y="0"/>
                </a:moveTo>
                <a:lnTo>
                  <a:pt x="707" y="31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47" name="Line 58"/>
          <p:cNvSpPr>
            <a:spLocks noChangeShapeType="1"/>
          </p:cNvSpPr>
          <p:nvPr/>
        </p:nvSpPr>
        <p:spPr bwMode="auto">
          <a:xfrm>
            <a:off x="2139950" y="296545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Freeform 59"/>
          <p:cNvSpPr>
            <a:spLocks/>
          </p:cNvSpPr>
          <p:nvPr/>
        </p:nvSpPr>
        <p:spPr bwMode="auto">
          <a:xfrm>
            <a:off x="2714625" y="3117850"/>
            <a:ext cx="265113" cy="539750"/>
          </a:xfrm>
          <a:custGeom>
            <a:avLst/>
            <a:gdLst>
              <a:gd name="T0" fmla="*/ 263525 w 167"/>
              <a:gd name="T1" fmla="*/ 0 h 340"/>
              <a:gd name="T2" fmla="*/ 0 w 167"/>
              <a:gd name="T3" fmla="*/ 538163 h 340"/>
              <a:gd name="T4" fmla="*/ 0 60000 65536"/>
              <a:gd name="T5" fmla="*/ 0 60000 65536"/>
              <a:gd name="T6" fmla="*/ 0 w 167"/>
              <a:gd name="T7" fmla="*/ 0 h 340"/>
              <a:gd name="T8" fmla="*/ 167 w 167"/>
              <a:gd name="T9" fmla="*/ 340 h 3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340">
                <a:moveTo>
                  <a:pt x="166" y="0"/>
                </a:moveTo>
                <a:lnTo>
                  <a:pt x="0" y="33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49" name="Freeform 60"/>
          <p:cNvSpPr>
            <a:spLocks/>
          </p:cNvSpPr>
          <p:nvPr/>
        </p:nvSpPr>
        <p:spPr bwMode="auto">
          <a:xfrm>
            <a:off x="1709738" y="2546350"/>
            <a:ext cx="1008062" cy="1149350"/>
          </a:xfrm>
          <a:custGeom>
            <a:avLst/>
            <a:gdLst>
              <a:gd name="T0" fmla="*/ 0 w 635"/>
              <a:gd name="T1" fmla="*/ 0 h 724"/>
              <a:gd name="T2" fmla="*/ 1006475 w 635"/>
              <a:gd name="T3" fmla="*/ 1147763 h 724"/>
              <a:gd name="T4" fmla="*/ 0 60000 65536"/>
              <a:gd name="T5" fmla="*/ 0 60000 65536"/>
              <a:gd name="T6" fmla="*/ 0 w 635"/>
              <a:gd name="T7" fmla="*/ 0 h 724"/>
              <a:gd name="T8" fmla="*/ 635 w 635"/>
              <a:gd name="T9" fmla="*/ 724 h 7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5" h="724">
                <a:moveTo>
                  <a:pt x="0" y="0"/>
                </a:moveTo>
                <a:lnTo>
                  <a:pt x="634" y="7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50" name="Freeform 61"/>
          <p:cNvSpPr>
            <a:spLocks/>
          </p:cNvSpPr>
          <p:nvPr/>
        </p:nvSpPr>
        <p:spPr bwMode="auto">
          <a:xfrm>
            <a:off x="2684463" y="2660650"/>
            <a:ext cx="66675" cy="1027113"/>
          </a:xfrm>
          <a:custGeom>
            <a:avLst/>
            <a:gdLst>
              <a:gd name="T0" fmla="*/ 65088 w 42"/>
              <a:gd name="T1" fmla="*/ 0 h 647"/>
              <a:gd name="T2" fmla="*/ 0 w 42"/>
              <a:gd name="T3" fmla="*/ 1025525 h 647"/>
              <a:gd name="T4" fmla="*/ 0 60000 65536"/>
              <a:gd name="T5" fmla="*/ 0 60000 65536"/>
              <a:gd name="T6" fmla="*/ 0 w 42"/>
              <a:gd name="T7" fmla="*/ 0 h 647"/>
              <a:gd name="T8" fmla="*/ 42 w 42"/>
              <a:gd name="T9" fmla="*/ 647 h 6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" h="647">
                <a:moveTo>
                  <a:pt x="41" y="0"/>
                </a:moveTo>
                <a:lnTo>
                  <a:pt x="0" y="64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51" name="Freeform 62"/>
          <p:cNvSpPr>
            <a:spLocks/>
          </p:cNvSpPr>
          <p:nvPr/>
        </p:nvSpPr>
        <p:spPr bwMode="auto">
          <a:xfrm>
            <a:off x="2249488" y="2411413"/>
            <a:ext cx="454025" cy="1270000"/>
          </a:xfrm>
          <a:custGeom>
            <a:avLst/>
            <a:gdLst>
              <a:gd name="T0" fmla="*/ 0 w 286"/>
              <a:gd name="T1" fmla="*/ 0 h 800"/>
              <a:gd name="T2" fmla="*/ 452438 w 286"/>
              <a:gd name="T3" fmla="*/ 1268413 h 800"/>
              <a:gd name="T4" fmla="*/ 0 60000 65536"/>
              <a:gd name="T5" fmla="*/ 0 60000 65536"/>
              <a:gd name="T6" fmla="*/ 0 w 286"/>
              <a:gd name="T7" fmla="*/ 0 h 800"/>
              <a:gd name="T8" fmla="*/ 286 w 286"/>
              <a:gd name="T9" fmla="*/ 800 h 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" h="800">
                <a:moveTo>
                  <a:pt x="0" y="0"/>
                </a:moveTo>
                <a:lnTo>
                  <a:pt x="285" y="79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52" name="Line 63"/>
          <p:cNvSpPr>
            <a:spLocks noChangeShapeType="1"/>
          </p:cNvSpPr>
          <p:nvPr/>
        </p:nvSpPr>
        <p:spPr bwMode="auto">
          <a:xfrm flipH="1">
            <a:off x="2749550" y="36512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3" name="Freeform 64"/>
          <p:cNvSpPr>
            <a:spLocks/>
          </p:cNvSpPr>
          <p:nvPr/>
        </p:nvSpPr>
        <p:spPr bwMode="auto">
          <a:xfrm>
            <a:off x="2714625" y="3575050"/>
            <a:ext cx="1331913" cy="112713"/>
          </a:xfrm>
          <a:custGeom>
            <a:avLst/>
            <a:gdLst>
              <a:gd name="T0" fmla="*/ 1330325 w 839"/>
              <a:gd name="T1" fmla="*/ 0 h 71"/>
              <a:gd name="T2" fmla="*/ 0 w 839"/>
              <a:gd name="T3" fmla="*/ 111125 h 71"/>
              <a:gd name="T4" fmla="*/ 0 60000 65536"/>
              <a:gd name="T5" fmla="*/ 0 60000 65536"/>
              <a:gd name="T6" fmla="*/ 0 w 839"/>
              <a:gd name="T7" fmla="*/ 0 h 71"/>
              <a:gd name="T8" fmla="*/ 839 w 839"/>
              <a:gd name="T9" fmla="*/ 71 h 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9" h="71">
                <a:moveTo>
                  <a:pt x="838" y="0"/>
                </a:moveTo>
                <a:lnTo>
                  <a:pt x="0" y="7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54" name="Freeform 65"/>
          <p:cNvSpPr>
            <a:spLocks/>
          </p:cNvSpPr>
          <p:nvPr/>
        </p:nvSpPr>
        <p:spPr bwMode="auto">
          <a:xfrm>
            <a:off x="2684463" y="3194050"/>
            <a:ext cx="1057275" cy="493713"/>
          </a:xfrm>
          <a:custGeom>
            <a:avLst/>
            <a:gdLst>
              <a:gd name="T0" fmla="*/ 1055688 w 666"/>
              <a:gd name="T1" fmla="*/ 0 h 311"/>
              <a:gd name="T2" fmla="*/ 0 w 666"/>
              <a:gd name="T3" fmla="*/ 492125 h 311"/>
              <a:gd name="T4" fmla="*/ 0 60000 65536"/>
              <a:gd name="T5" fmla="*/ 0 60000 65536"/>
              <a:gd name="T6" fmla="*/ 0 w 666"/>
              <a:gd name="T7" fmla="*/ 0 h 311"/>
              <a:gd name="T8" fmla="*/ 666 w 666"/>
              <a:gd name="T9" fmla="*/ 311 h 3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311">
                <a:moveTo>
                  <a:pt x="665" y="0"/>
                </a:moveTo>
                <a:lnTo>
                  <a:pt x="0" y="31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55" name="Freeform 66"/>
          <p:cNvSpPr>
            <a:spLocks/>
          </p:cNvSpPr>
          <p:nvPr/>
        </p:nvSpPr>
        <p:spPr bwMode="auto">
          <a:xfrm>
            <a:off x="2684463" y="2660650"/>
            <a:ext cx="981075" cy="1027113"/>
          </a:xfrm>
          <a:custGeom>
            <a:avLst/>
            <a:gdLst>
              <a:gd name="T0" fmla="*/ 979488 w 618"/>
              <a:gd name="T1" fmla="*/ 0 h 647"/>
              <a:gd name="T2" fmla="*/ 0 w 618"/>
              <a:gd name="T3" fmla="*/ 1025525 h 647"/>
              <a:gd name="T4" fmla="*/ 0 60000 65536"/>
              <a:gd name="T5" fmla="*/ 0 60000 65536"/>
              <a:gd name="T6" fmla="*/ 0 w 618"/>
              <a:gd name="T7" fmla="*/ 0 h 647"/>
              <a:gd name="T8" fmla="*/ 618 w 618"/>
              <a:gd name="T9" fmla="*/ 647 h 6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8" h="647">
                <a:moveTo>
                  <a:pt x="617" y="0"/>
                </a:moveTo>
                <a:lnTo>
                  <a:pt x="0" y="64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56" name="Freeform 67"/>
          <p:cNvSpPr>
            <a:spLocks/>
          </p:cNvSpPr>
          <p:nvPr/>
        </p:nvSpPr>
        <p:spPr bwMode="auto">
          <a:xfrm>
            <a:off x="2714625" y="2279650"/>
            <a:ext cx="341313" cy="1408113"/>
          </a:xfrm>
          <a:custGeom>
            <a:avLst/>
            <a:gdLst>
              <a:gd name="T0" fmla="*/ 339725 w 215"/>
              <a:gd name="T1" fmla="*/ 0 h 887"/>
              <a:gd name="T2" fmla="*/ 0 w 215"/>
              <a:gd name="T3" fmla="*/ 1406525 h 887"/>
              <a:gd name="T4" fmla="*/ 0 60000 65536"/>
              <a:gd name="T5" fmla="*/ 0 60000 65536"/>
              <a:gd name="T6" fmla="*/ 0 w 215"/>
              <a:gd name="T7" fmla="*/ 0 h 887"/>
              <a:gd name="T8" fmla="*/ 215 w 215"/>
              <a:gd name="T9" fmla="*/ 887 h 88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5" h="887">
                <a:moveTo>
                  <a:pt x="214" y="0"/>
                </a:moveTo>
                <a:lnTo>
                  <a:pt x="0" y="88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57" name="Freeform 68"/>
          <p:cNvSpPr>
            <a:spLocks/>
          </p:cNvSpPr>
          <p:nvPr/>
        </p:nvSpPr>
        <p:spPr bwMode="auto">
          <a:xfrm>
            <a:off x="5697538" y="3986213"/>
            <a:ext cx="601662" cy="227012"/>
          </a:xfrm>
          <a:custGeom>
            <a:avLst/>
            <a:gdLst>
              <a:gd name="T0" fmla="*/ 0 w 379"/>
              <a:gd name="T1" fmla="*/ 225425 h 143"/>
              <a:gd name="T2" fmla="*/ 600075 w 379"/>
              <a:gd name="T3" fmla="*/ 0 h 143"/>
              <a:gd name="T4" fmla="*/ 0 60000 65536"/>
              <a:gd name="T5" fmla="*/ 0 60000 65536"/>
              <a:gd name="T6" fmla="*/ 0 w 379"/>
              <a:gd name="T7" fmla="*/ 0 h 143"/>
              <a:gd name="T8" fmla="*/ 379 w 379"/>
              <a:gd name="T9" fmla="*/ 143 h 14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9" h="143">
                <a:moveTo>
                  <a:pt x="0" y="142"/>
                </a:moveTo>
                <a:lnTo>
                  <a:pt x="37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58" name="Line 69"/>
          <p:cNvSpPr>
            <a:spLocks noChangeShapeType="1"/>
          </p:cNvSpPr>
          <p:nvPr/>
        </p:nvSpPr>
        <p:spPr bwMode="auto">
          <a:xfrm flipH="1">
            <a:off x="6297613" y="3803650"/>
            <a:ext cx="414337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Line 70"/>
          <p:cNvSpPr>
            <a:spLocks noChangeShapeType="1"/>
          </p:cNvSpPr>
          <p:nvPr/>
        </p:nvSpPr>
        <p:spPr bwMode="auto">
          <a:xfrm>
            <a:off x="5187950" y="3803650"/>
            <a:ext cx="106680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1"/>
          <p:cNvSpPr>
            <a:spLocks noChangeShapeType="1"/>
          </p:cNvSpPr>
          <p:nvPr/>
        </p:nvSpPr>
        <p:spPr bwMode="auto">
          <a:xfrm>
            <a:off x="5797550" y="349885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Freeform 72"/>
          <p:cNvSpPr>
            <a:spLocks/>
          </p:cNvSpPr>
          <p:nvPr/>
        </p:nvSpPr>
        <p:spPr bwMode="auto">
          <a:xfrm>
            <a:off x="4578350" y="4000500"/>
            <a:ext cx="1720850" cy="338138"/>
          </a:xfrm>
          <a:custGeom>
            <a:avLst/>
            <a:gdLst>
              <a:gd name="T0" fmla="*/ 0 w 1084"/>
              <a:gd name="T1" fmla="*/ 336550 h 213"/>
              <a:gd name="T2" fmla="*/ 1719263 w 1084"/>
              <a:gd name="T3" fmla="*/ 0 h 213"/>
              <a:gd name="T4" fmla="*/ 0 60000 65536"/>
              <a:gd name="T5" fmla="*/ 0 60000 65536"/>
              <a:gd name="T6" fmla="*/ 0 w 1084"/>
              <a:gd name="T7" fmla="*/ 0 h 213"/>
              <a:gd name="T8" fmla="*/ 1084 w 1084"/>
              <a:gd name="T9" fmla="*/ 213 h 2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84" h="213">
                <a:moveTo>
                  <a:pt x="0" y="212"/>
                </a:moveTo>
                <a:lnTo>
                  <a:pt x="108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62" name="Freeform 73"/>
          <p:cNvSpPr>
            <a:spLocks/>
          </p:cNvSpPr>
          <p:nvPr/>
        </p:nvSpPr>
        <p:spPr bwMode="auto">
          <a:xfrm>
            <a:off x="5949950" y="2965450"/>
            <a:ext cx="349250" cy="1022350"/>
          </a:xfrm>
          <a:custGeom>
            <a:avLst/>
            <a:gdLst>
              <a:gd name="T0" fmla="*/ 0 w 220"/>
              <a:gd name="T1" fmla="*/ 0 h 644"/>
              <a:gd name="T2" fmla="*/ 347663 w 220"/>
              <a:gd name="T3" fmla="*/ 1020763 h 644"/>
              <a:gd name="T4" fmla="*/ 0 60000 65536"/>
              <a:gd name="T5" fmla="*/ 0 60000 65536"/>
              <a:gd name="T6" fmla="*/ 0 w 220"/>
              <a:gd name="T7" fmla="*/ 0 h 644"/>
              <a:gd name="T8" fmla="*/ 220 w 220"/>
              <a:gd name="T9" fmla="*/ 644 h 6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0" h="644">
                <a:moveTo>
                  <a:pt x="0" y="0"/>
                </a:moveTo>
                <a:lnTo>
                  <a:pt x="219" y="64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63" name="Line 74"/>
          <p:cNvSpPr>
            <a:spLocks noChangeShapeType="1"/>
          </p:cNvSpPr>
          <p:nvPr/>
        </p:nvSpPr>
        <p:spPr bwMode="auto">
          <a:xfrm>
            <a:off x="5187950" y="3117850"/>
            <a:ext cx="1066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4" name="Line 75"/>
          <p:cNvSpPr>
            <a:spLocks noChangeShapeType="1"/>
          </p:cNvSpPr>
          <p:nvPr/>
        </p:nvSpPr>
        <p:spPr bwMode="auto">
          <a:xfrm>
            <a:off x="4730750" y="2965450"/>
            <a:ext cx="1566863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5" name="Line 76"/>
          <p:cNvSpPr>
            <a:spLocks noChangeShapeType="1"/>
          </p:cNvSpPr>
          <p:nvPr/>
        </p:nvSpPr>
        <p:spPr bwMode="auto">
          <a:xfrm flipV="1">
            <a:off x="6011863" y="3956050"/>
            <a:ext cx="28575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Freeform 77"/>
          <p:cNvSpPr>
            <a:spLocks/>
          </p:cNvSpPr>
          <p:nvPr/>
        </p:nvSpPr>
        <p:spPr bwMode="auto">
          <a:xfrm>
            <a:off x="5340350" y="4000500"/>
            <a:ext cx="942975" cy="1100138"/>
          </a:xfrm>
          <a:custGeom>
            <a:avLst/>
            <a:gdLst>
              <a:gd name="T0" fmla="*/ 0 w 594"/>
              <a:gd name="T1" fmla="*/ 1098550 h 693"/>
              <a:gd name="T2" fmla="*/ 941388 w 594"/>
              <a:gd name="T3" fmla="*/ 0 h 693"/>
              <a:gd name="T4" fmla="*/ 0 60000 65536"/>
              <a:gd name="T5" fmla="*/ 0 60000 65536"/>
              <a:gd name="T6" fmla="*/ 0 w 594"/>
              <a:gd name="T7" fmla="*/ 0 h 693"/>
              <a:gd name="T8" fmla="*/ 594 w 594"/>
              <a:gd name="T9" fmla="*/ 693 h 6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4" h="693">
                <a:moveTo>
                  <a:pt x="0" y="692"/>
                </a:moveTo>
                <a:lnTo>
                  <a:pt x="59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67" name="Line 78"/>
          <p:cNvSpPr>
            <a:spLocks noChangeShapeType="1"/>
          </p:cNvSpPr>
          <p:nvPr/>
        </p:nvSpPr>
        <p:spPr bwMode="auto">
          <a:xfrm flipH="1">
            <a:off x="6297613" y="3346450"/>
            <a:ext cx="414337" cy="63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Line 79"/>
          <p:cNvSpPr>
            <a:spLocks noChangeShapeType="1"/>
          </p:cNvSpPr>
          <p:nvPr/>
        </p:nvSpPr>
        <p:spPr bwMode="auto">
          <a:xfrm flipH="1" flipV="1">
            <a:off x="6181725" y="3998913"/>
            <a:ext cx="1023938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9" name="Line 80"/>
          <p:cNvSpPr>
            <a:spLocks noChangeShapeType="1"/>
          </p:cNvSpPr>
          <p:nvPr/>
        </p:nvSpPr>
        <p:spPr bwMode="auto">
          <a:xfrm flipH="1" flipV="1">
            <a:off x="6254750" y="3984625"/>
            <a:ext cx="381000" cy="350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1"/>
          <p:cNvSpPr>
            <a:spLocks noChangeShapeType="1"/>
          </p:cNvSpPr>
          <p:nvPr/>
        </p:nvSpPr>
        <p:spPr bwMode="auto">
          <a:xfrm flipV="1">
            <a:off x="6183313" y="4032250"/>
            <a:ext cx="1143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1" name="Line 82"/>
          <p:cNvSpPr>
            <a:spLocks noChangeShapeType="1"/>
          </p:cNvSpPr>
          <p:nvPr/>
        </p:nvSpPr>
        <p:spPr bwMode="auto">
          <a:xfrm flipH="1" flipV="1">
            <a:off x="6296025" y="4108450"/>
            <a:ext cx="490538" cy="139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2" name="Line 83"/>
          <p:cNvSpPr>
            <a:spLocks noChangeShapeType="1"/>
          </p:cNvSpPr>
          <p:nvPr/>
        </p:nvSpPr>
        <p:spPr bwMode="auto">
          <a:xfrm flipH="1" flipV="1">
            <a:off x="6296025" y="4000500"/>
            <a:ext cx="414338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3" name="Line 84"/>
          <p:cNvSpPr>
            <a:spLocks noChangeShapeType="1"/>
          </p:cNvSpPr>
          <p:nvPr/>
        </p:nvSpPr>
        <p:spPr bwMode="auto">
          <a:xfrm flipH="1" flipV="1">
            <a:off x="6296025" y="4000500"/>
            <a:ext cx="1404938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4" name="Line 85"/>
          <p:cNvSpPr>
            <a:spLocks noChangeShapeType="1"/>
          </p:cNvSpPr>
          <p:nvPr/>
        </p:nvSpPr>
        <p:spPr bwMode="auto">
          <a:xfrm flipH="1">
            <a:off x="6297613" y="3756025"/>
            <a:ext cx="1519237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5" name="Line 86"/>
          <p:cNvSpPr>
            <a:spLocks noChangeShapeType="1"/>
          </p:cNvSpPr>
          <p:nvPr/>
        </p:nvSpPr>
        <p:spPr bwMode="auto">
          <a:xfrm flipH="1">
            <a:off x="6297613" y="2889250"/>
            <a:ext cx="9096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Example of </a:t>
            </a:r>
            <a:r>
              <a:rPr lang="en-US" altLang="zh-CN" dirty="0" err="1" smtClean="0"/>
              <a:t>Kmeans</a:t>
            </a:r>
            <a:r>
              <a:rPr lang="en-US" altLang="zh-CN" dirty="0" smtClean="0"/>
              <a:t> Clustering</a:t>
            </a:r>
            <a:endParaRPr lang="en-US" dirty="0" smtClean="0"/>
          </a:p>
        </p:txBody>
      </p:sp>
      <p:pic>
        <p:nvPicPr>
          <p:cNvPr id="13315" name="Picture 5" descr="124px-K_Means_Example_Step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6" name="Picture 7" descr="139px-K_Means_Example_Step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76400"/>
            <a:ext cx="132397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7" name="Picture 9" descr="139px-K_Means_Example_Step_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581400"/>
            <a:ext cx="132397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8" name="Picture 11" descr="139px-K_Means_Example_Step_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657600"/>
            <a:ext cx="132397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2133600" y="2895600"/>
            <a:ext cx="196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1.Initialization</a:t>
            </a:r>
            <a:endParaRPr lang="en-US"/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5181600" y="2895600"/>
            <a:ext cx="222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2.NN-Clustering</a:t>
            </a:r>
            <a:endParaRPr lang="en-US"/>
          </a:p>
        </p:txBody>
      </p:sp>
      <p:sp>
        <p:nvSpPr>
          <p:cNvPr id="13321" name="Text Box 14"/>
          <p:cNvSpPr txBox="1">
            <a:spLocks noChangeArrowheads="1"/>
          </p:cNvSpPr>
          <p:nvPr/>
        </p:nvSpPr>
        <p:spPr bwMode="auto">
          <a:xfrm>
            <a:off x="1905000" y="4800600"/>
            <a:ext cx="2595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3.Codeword-update</a:t>
            </a:r>
            <a:endParaRPr lang="en-US"/>
          </a:p>
        </p:txBody>
      </p:sp>
      <p:sp>
        <p:nvSpPr>
          <p:cNvPr id="13322" name="Text Box 15"/>
          <p:cNvSpPr txBox="1">
            <a:spLocks noChangeArrowheads="1"/>
          </p:cNvSpPr>
          <p:nvPr/>
        </p:nvSpPr>
        <p:spPr bwMode="auto">
          <a:xfrm>
            <a:off x="4876800" y="4876800"/>
            <a:ext cx="2670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4. Alternate 2 and 3 </a:t>
            </a:r>
          </a:p>
          <a:p>
            <a:r>
              <a:rPr lang="en-US" altLang="zh-CN"/>
              <a:t>until convergence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2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9" name="Rectangle 43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0" name="Line 44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Line 45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46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47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48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Rectangle 49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50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51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52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53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54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55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56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57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58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59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60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Line 61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62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63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Freeform 64"/>
          <p:cNvSpPr>
            <a:spLocks/>
          </p:cNvSpPr>
          <p:nvPr/>
        </p:nvSpPr>
        <p:spPr bwMode="auto">
          <a:xfrm>
            <a:off x="3179763" y="4662488"/>
            <a:ext cx="125412" cy="125412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65"/>
          <p:cNvSpPr>
            <a:spLocks noChangeArrowheads="1"/>
          </p:cNvSpPr>
          <p:nvPr/>
        </p:nvSpPr>
        <p:spPr bwMode="auto">
          <a:xfrm>
            <a:off x="1781175" y="54165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4362" name="Rectangle 66"/>
          <p:cNvSpPr>
            <a:spLocks noChangeArrowheads="1"/>
          </p:cNvSpPr>
          <p:nvPr/>
        </p:nvSpPr>
        <p:spPr bwMode="auto">
          <a:xfrm>
            <a:off x="1781175" y="45989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4363" name="Rectangle 67"/>
          <p:cNvSpPr>
            <a:spLocks noChangeArrowheads="1"/>
          </p:cNvSpPr>
          <p:nvPr/>
        </p:nvSpPr>
        <p:spPr bwMode="auto">
          <a:xfrm>
            <a:off x="1781175" y="37830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4364" name="Rectangle 68"/>
          <p:cNvSpPr>
            <a:spLocks noChangeArrowheads="1"/>
          </p:cNvSpPr>
          <p:nvPr/>
        </p:nvSpPr>
        <p:spPr bwMode="auto">
          <a:xfrm>
            <a:off x="1781175" y="29733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4365" name="Rectangle 69"/>
          <p:cNvSpPr>
            <a:spLocks noChangeArrowheads="1"/>
          </p:cNvSpPr>
          <p:nvPr/>
        </p:nvSpPr>
        <p:spPr bwMode="auto">
          <a:xfrm>
            <a:off x="1781175" y="2155825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4366" name="Rectangle 70"/>
          <p:cNvSpPr>
            <a:spLocks noChangeArrowheads="1"/>
          </p:cNvSpPr>
          <p:nvPr/>
        </p:nvSpPr>
        <p:spPr bwMode="auto">
          <a:xfrm>
            <a:off x="1781175" y="13398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14367" name="Rectangle 71"/>
          <p:cNvSpPr>
            <a:spLocks noChangeArrowheads="1"/>
          </p:cNvSpPr>
          <p:nvPr/>
        </p:nvSpPr>
        <p:spPr bwMode="auto">
          <a:xfrm>
            <a:off x="20177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4368" name="Rectangle 72"/>
          <p:cNvSpPr>
            <a:spLocks noChangeArrowheads="1"/>
          </p:cNvSpPr>
          <p:nvPr/>
        </p:nvSpPr>
        <p:spPr bwMode="auto">
          <a:xfrm>
            <a:off x="3187700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4369" name="Rectangle 73"/>
          <p:cNvSpPr>
            <a:spLocks noChangeArrowheads="1"/>
          </p:cNvSpPr>
          <p:nvPr/>
        </p:nvSpPr>
        <p:spPr bwMode="auto">
          <a:xfrm>
            <a:off x="43656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4370" name="Rectangle 74"/>
          <p:cNvSpPr>
            <a:spLocks noChangeArrowheads="1"/>
          </p:cNvSpPr>
          <p:nvPr/>
        </p:nvSpPr>
        <p:spPr bwMode="auto">
          <a:xfrm>
            <a:off x="55356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4371" name="Rectangle 75"/>
          <p:cNvSpPr>
            <a:spLocks noChangeArrowheads="1"/>
          </p:cNvSpPr>
          <p:nvPr/>
        </p:nvSpPr>
        <p:spPr bwMode="auto">
          <a:xfrm>
            <a:off x="67151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4372" name="Rectangle 76"/>
          <p:cNvSpPr>
            <a:spLocks noChangeArrowheads="1"/>
          </p:cNvSpPr>
          <p:nvPr/>
        </p:nvSpPr>
        <p:spPr bwMode="auto">
          <a:xfrm>
            <a:off x="78851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1</a:t>
            </a:r>
          </a:p>
        </p:txBody>
      </p:sp>
      <p:sp>
        <p:nvSpPr>
          <p:cNvPr id="14374" name="Text Box 4"/>
          <p:cNvSpPr txBox="1">
            <a:spLocks noChangeArrowheads="1"/>
          </p:cNvSpPr>
          <p:nvPr/>
        </p:nvSpPr>
        <p:spPr bwMode="auto">
          <a:xfrm>
            <a:off x="979488" y="838200"/>
            <a:ext cx="726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sp>
        <p:nvSpPr>
          <p:cNvPr id="14375" name="AutoShape 5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AutoShape 6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AutoShape 7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AutoShape 8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AutoShape 9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AutoShape 10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AutoShape 11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AutoShape 12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AutoShape 13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AutoShape 14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AutoShape 15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AutoShape 16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AutoShape 17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AutoShape 18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AutoShape 19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AutoShape 20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AutoShape 21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AutoShape 22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AutoShape 23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AutoShape 24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AutoShape 25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AutoShape 26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AutoShape 27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8" name="AutoShape 28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9" name="AutoShape 29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AutoShape 30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1" name="AutoShape 31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657600" y="2286000"/>
            <a:ext cx="2743200" cy="3276600"/>
            <a:chOff x="2304" y="1440"/>
            <a:chExt cx="1728" cy="2064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14410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14408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9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14406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7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5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3" name="Rectangle 46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47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Line 48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Line 49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50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51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Rectangle 52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53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54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55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Line 56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4" name="Line 57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58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59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60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61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62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63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Line 64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Line 65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Line 66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Freeform 67"/>
          <p:cNvSpPr>
            <a:spLocks/>
          </p:cNvSpPr>
          <p:nvPr/>
        </p:nvSpPr>
        <p:spPr bwMode="auto">
          <a:xfrm>
            <a:off x="3179763" y="4662488"/>
            <a:ext cx="125412" cy="125412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5" name="Rectangle 68"/>
          <p:cNvSpPr>
            <a:spLocks noChangeArrowheads="1"/>
          </p:cNvSpPr>
          <p:nvPr/>
        </p:nvSpPr>
        <p:spPr bwMode="auto">
          <a:xfrm>
            <a:off x="1781175" y="54165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5386" name="Rectangle 69"/>
          <p:cNvSpPr>
            <a:spLocks noChangeArrowheads="1"/>
          </p:cNvSpPr>
          <p:nvPr/>
        </p:nvSpPr>
        <p:spPr bwMode="auto">
          <a:xfrm>
            <a:off x="1781175" y="45989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387" name="Rectangle 70"/>
          <p:cNvSpPr>
            <a:spLocks noChangeArrowheads="1"/>
          </p:cNvSpPr>
          <p:nvPr/>
        </p:nvSpPr>
        <p:spPr bwMode="auto">
          <a:xfrm>
            <a:off x="1781175" y="37830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5388" name="Rectangle 71"/>
          <p:cNvSpPr>
            <a:spLocks noChangeArrowheads="1"/>
          </p:cNvSpPr>
          <p:nvPr/>
        </p:nvSpPr>
        <p:spPr bwMode="auto">
          <a:xfrm>
            <a:off x="1781175" y="29733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5389" name="Rectangle 72"/>
          <p:cNvSpPr>
            <a:spLocks noChangeArrowheads="1"/>
          </p:cNvSpPr>
          <p:nvPr/>
        </p:nvSpPr>
        <p:spPr bwMode="auto">
          <a:xfrm>
            <a:off x="1781175" y="2155825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5390" name="Rectangle 73"/>
          <p:cNvSpPr>
            <a:spLocks noChangeArrowheads="1"/>
          </p:cNvSpPr>
          <p:nvPr/>
        </p:nvSpPr>
        <p:spPr bwMode="auto">
          <a:xfrm>
            <a:off x="1781175" y="13398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15391" name="Rectangle 74"/>
          <p:cNvSpPr>
            <a:spLocks noChangeArrowheads="1"/>
          </p:cNvSpPr>
          <p:nvPr/>
        </p:nvSpPr>
        <p:spPr bwMode="auto">
          <a:xfrm>
            <a:off x="20177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5392" name="Rectangle 75"/>
          <p:cNvSpPr>
            <a:spLocks noChangeArrowheads="1"/>
          </p:cNvSpPr>
          <p:nvPr/>
        </p:nvSpPr>
        <p:spPr bwMode="auto">
          <a:xfrm>
            <a:off x="3187700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393" name="Rectangle 76"/>
          <p:cNvSpPr>
            <a:spLocks noChangeArrowheads="1"/>
          </p:cNvSpPr>
          <p:nvPr/>
        </p:nvSpPr>
        <p:spPr bwMode="auto">
          <a:xfrm>
            <a:off x="43656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5394" name="Rectangle 77"/>
          <p:cNvSpPr>
            <a:spLocks noChangeArrowheads="1"/>
          </p:cNvSpPr>
          <p:nvPr/>
        </p:nvSpPr>
        <p:spPr bwMode="auto">
          <a:xfrm>
            <a:off x="55356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5395" name="Rectangle 78"/>
          <p:cNvSpPr>
            <a:spLocks noChangeArrowheads="1"/>
          </p:cNvSpPr>
          <p:nvPr/>
        </p:nvSpPr>
        <p:spPr bwMode="auto">
          <a:xfrm>
            <a:off x="67151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5396" name="Rectangle 79"/>
          <p:cNvSpPr>
            <a:spLocks noChangeArrowheads="1"/>
          </p:cNvSpPr>
          <p:nvPr/>
        </p:nvSpPr>
        <p:spPr bwMode="auto">
          <a:xfrm>
            <a:off x="78851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2</a:t>
            </a:r>
          </a:p>
        </p:txBody>
      </p:sp>
      <p:sp>
        <p:nvSpPr>
          <p:cNvPr id="15398" name="Text Box 4"/>
          <p:cNvSpPr txBox="1">
            <a:spLocks noChangeArrowheads="1"/>
          </p:cNvSpPr>
          <p:nvPr/>
        </p:nvSpPr>
        <p:spPr bwMode="auto">
          <a:xfrm>
            <a:off x="979488" y="838200"/>
            <a:ext cx="726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15440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15438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15436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5402" name="AutoShape 14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AutoShape 15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AutoShape 16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AutoShape 17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AutoShape 18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AutoShape 1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AutoShape 20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AutoShape 21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AutoShape 22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AutoShape 23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AutoShape 24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AutoShape 25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AutoShape 26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AutoShape 27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AutoShape 28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AutoShape 29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AutoShape 30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AutoShape 31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AutoShape 32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AutoShape 3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AutoShape 34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AutoShape 35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AutoShape 36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AutoShape 37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AutoShape 38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AutoShape 39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AutoShape 40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505200" y="2438400"/>
            <a:ext cx="2895600" cy="2590800"/>
            <a:chOff x="2208" y="1536"/>
            <a:chExt cx="1824" cy="1632"/>
          </a:xfrm>
        </p:grpSpPr>
        <p:sp>
          <p:nvSpPr>
            <p:cNvPr id="15433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35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30" name="Line 82"/>
          <p:cNvSpPr>
            <a:spLocks noChangeShapeType="1"/>
          </p:cNvSpPr>
          <p:nvPr/>
        </p:nvSpPr>
        <p:spPr bwMode="auto">
          <a:xfrm flipH="1" flipV="1">
            <a:off x="2057400" y="1752600"/>
            <a:ext cx="2971800" cy="190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1" name="Line 83"/>
          <p:cNvSpPr>
            <a:spLocks noChangeShapeType="1"/>
          </p:cNvSpPr>
          <p:nvPr/>
        </p:nvSpPr>
        <p:spPr bwMode="auto">
          <a:xfrm flipH="1">
            <a:off x="4038600" y="3657600"/>
            <a:ext cx="990600" cy="182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2" name="Line 84"/>
          <p:cNvSpPr>
            <a:spLocks noChangeShapeType="1"/>
          </p:cNvSpPr>
          <p:nvPr/>
        </p:nvSpPr>
        <p:spPr bwMode="auto">
          <a:xfrm flipV="1">
            <a:off x="5029200" y="3657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8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Rectangle 69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8" name="Line 70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71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72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73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74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75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76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77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78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79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80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81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82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83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84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85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86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Line 87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88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89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Freeform 90"/>
          <p:cNvSpPr>
            <a:spLocks/>
          </p:cNvSpPr>
          <p:nvPr/>
        </p:nvSpPr>
        <p:spPr bwMode="auto">
          <a:xfrm>
            <a:off x="3179763" y="4662488"/>
            <a:ext cx="125412" cy="125412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91"/>
          <p:cNvSpPr>
            <a:spLocks noChangeArrowheads="1"/>
          </p:cNvSpPr>
          <p:nvPr/>
        </p:nvSpPr>
        <p:spPr bwMode="auto">
          <a:xfrm>
            <a:off x="1781175" y="54165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6410" name="Rectangle 92"/>
          <p:cNvSpPr>
            <a:spLocks noChangeArrowheads="1"/>
          </p:cNvSpPr>
          <p:nvPr/>
        </p:nvSpPr>
        <p:spPr bwMode="auto">
          <a:xfrm>
            <a:off x="1781175" y="45989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6411" name="Rectangle 93"/>
          <p:cNvSpPr>
            <a:spLocks noChangeArrowheads="1"/>
          </p:cNvSpPr>
          <p:nvPr/>
        </p:nvSpPr>
        <p:spPr bwMode="auto">
          <a:xfrm>
            <a:off x="1781175" y="37830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6412" name="Rectangle 94"/>
          <p:cNvSpPr>
            <a:spLocks noChangeArrowheads="1"/>
          </p:cNvSpPr>
          <p:nvPr/>
        </p:nvSpPr>
        <p:spPr bwMode="auto">
          <a:xfrm>
            <a:off x="1781175" y="29733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6413" name="Rectangle 95"/>
          <p:cNvSpPr>
            <a:spLocks noChangeArrowheads="1"/>
          </p:cNvSpPr>
          <p:nvPr/>
        </p:nvSpPr>
        <p:spPr bwMode="auto">
          <a:xfrm>
            <a:off x="1781175" y="2155825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6414" name="Rectangle 96"/>
          <p:cNvSpPr>
            <a:spLocks noChangeArrowheads="1"/>
          </p:cNvSpPr>
          <p:nvPr/>
        </p:nvSpPr>
        <p:spPr bwMode="auto">
          <a:xfrm>
            <a:off x="1781175" y="13398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16415" name="Rectangle 97"/>
          <p:cNvSpPr>
            <a:spLocks noChangeArrowheads="1"/>
          </p:cNvSpPr>
          <p:nvPr/>
        </p:nvSpPr>
        <p:spPr bwMode="auto">
          <a:xfrm>
            <a:off x="20177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6416" name="Rectangle 98"/>
          <p:cNvSpPr>
            <a:spLocks noChangeArrowheads="1"/>
          </p:cNvSpPr>
          <p:nvPr/>
        </p:nvSpPr>
        <p:spPr bwMode="auto">
          <a:xfrm>
            <a:off x="3187700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6417" name="Rectangle 99"/>
          <p:cNvSpPr>
            <a:spLocks noChangeArrowheads="1"/>
          </p:cNvSpPr>
          <p:nvPr/>
        </p:nvSpPr>
        <p:spPr bwMode="auto">
          <a:xfrm>
            <a:off x="43656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6418" name="Rectangle 100"/>
          <p:cNvSpPr>
            <a:spLocks noChangeArrowheads="1"/>
          </p:cNvSpPr>
          <p:nvPr/>
        </p:nvSpPr>
        <p:spPr bwMode="auto">
          <a:xfrm>
            <a:off x="55356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6419" name="Rectangle 101"/>
          <p:cNvSpPr>
            <a:spLocks noChangeArrowheads="1"/>
          </p:cNvSpPr>
          <p:nvPr/>
        </p:nvSpPr>
        <p:spPr bwMode="auto">
          <a:xfrm>
            <a:off x="67151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6420" name="Rectangle 102"/>
          <p:cNvSpPr>
            <a:spLocks noChangeArrowheads="1"/>
          </p:cNvSpPr>
          <p:nvPr/>
        </p:nvSpPr>
        <p:spPr bwMode="auto">
          <a:xfrm>
            <a:off x="78851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3</a:t>
            </a:r>
          </a:p>
        </p:txBody>
      </p:sp>
      <p:sp>
        <p:nvSpPr>
          <p:cNvPr id="16422" name="Text Box 4"/>
          <p:cNvSpPr txBox="1">
            <a:spLocks noChangeArrowheads="1"/>
          </p:cNvSpPr>
          <p:nvPr/>
        </p:nvSpPr>
        <p:spPr bwMode="auto">
          <a:xfrm>
            <a:off x="979488" y="838200"/>
            <a:ext cx="726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72200" y="2133600"/>
            <a:ext cx="685800" cy="533400"/>
            <a:chOff x="192" y="1824"/>
            <a:chExt cx="432" cy="336"/>
          </a:xfrm>
        </p:grpSpPr>
        <p:sp>
          <p:nvSpPr>
            <p:cNvPr id="16484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5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24200" y="4343400"/>
            <a:ext cx="685800" cy="533400"/>
            <a:chOff x="192" y="1824"/>
            <a:chExt cx="432" cy="336"/>
          </a:xfrm>
        </p:grpSpPr>
        <p:sp>
          <p:nvSpPr>
            <p:cNvPr id="16482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3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248400" y="4038600"/>
            <a:ext cx="685800" cy="533400"/>
            <a:chOff x="192" y="1824"/>
            <a:chExt cx="432" cy="336"/>
          </a:xfrm>
        </p:grpSpPr>
        <p:sp>
          <p:nvSpPr>
            <p:cNvPr id="16480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1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6426" name="AutoShape 14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AutoShape 15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AutoShape 16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AutoShape 17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AutoShape 18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AutoShape 1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AutoShape 20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AutoShape 21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4" name="AutoShape 22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AutoShape 23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AutoShape 24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7" name="AutoShape 25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8" name="AutoShape 26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9" name="AutoShape 27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0" name="AutoShape 28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AutoShape 29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2" name="AutoShape 30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3" name="AutoShape 31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4" name="AutoShape 32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AutoShape 3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AutoShape 34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AutoShape 35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AutoShape 36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AutoShape 37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AutoShape 38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AutoShape 39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AutoShape 40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AutoShape 41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AutoShape 42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AutoShape 43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AutoShape 44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7" name="AutoShape 45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8" name="AutoShape 46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9" name="AutoShape 47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0" name="AutoShape 48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1" name="AutoShape 49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2" name="AutoShape 50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3" name="AutoShape 51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4" name="AutoShape 52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5" name="AutoShape 53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" name="AutoShape 54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7" name="AutoShape 55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8" name="AutoShape 56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9" name="AutoShape 57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0" name="AutoShape 58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1" name="AutoShape 59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2" name="AutoShape 60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3" name="AutoShape 61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4" name="AutoShape 62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5" name="AutoShape 63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6" name="AutoShape 64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7" name="AutoShape 65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8" name="AutoShape 66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79" name="AutoShape 67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5"/>
          <p:cNvSpPr>
            <a:spLocks noChangeArrowheads="1"/>
          </p:cNvSpPr>
          <p:nvPr/>
        </p:nvSpPr>
        <p:spPr bwMode="auto">
          <a:xfrm>
            <a:off x="1122363" y="1198563"/>
            <a:ext cx="6989762" cy="5481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Rectangle 46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Line 47"/>
          <p:cNvSpPr>
            <a:spLocks noChangeShapeType="1"/>
          </p:cNvSpPr>
          <p:nvPr/>
        </p:nvSpPr>
        <p:spPr bwMode="auto">
          <a:xfrm>
            <a:off x="2071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48"/>
          <p:cNvSpPr>
            <a:spLocks noChangeShapeType="1"/>
          </p:cNvSpPr>
          <p:nvPr/>
        </p:nvSpPr>
        <p:spPr bwMode="auto">
          <a:xfrm>
            <a:off x="2071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49"/>
          <p:cNvSpPr>
            <a:spLocks noChangeShapeType="1"/>
          </p:cNvSpPr>
          <p:nvPr/>
        </p:nvSpPr>
        <p:spPr bwMode="auto">
          <a:xfrm>
            <a:off x="2071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50"/>
          <p:cNvSpPr>
            <a:spLocks noChangeShapeType="1"/>
          </p:cNvSpPr>
          <p:nvPr/>
        </p:nvSpPr>
        <p:spPr bwMode="auto">
          <a:xfrm>
            <a:off x="2071688" y="2281238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51"/>
          <p:cNvSpPr>
            <a:spLocks noChangeShapeType="1"/>
          </p:cNvSpPr>
          <p:nvPr/>
        </p:nvSpPr>
        <p:spPr bwMode="auto">
          <a:xfrm>
            <a:off x="2071688" y="14652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Rectangle 52"/>
          <p:cNvSpPr>
            <a:spLocks noChangeArrowheads="1"/>
          </p:cNvSpPr>
          <p:nvPr/>
        </p:nvSpPr>
        <p:spPr bwMode="auto">
          <a:xfrm>
            <a:off x="2071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53"/>
          <p:cNvSpPr>
            <a:spLocks noChangeShapeType="1"/>
          </p:cNvSpPr>
          <p:nvPr/>
        </p:nvSpPr>
        <p:spPr bwMode="auto">
          <a:xfrm>
            <a:off x="2071688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54"/>
          <p:cNvSpPr>
            <a:spLocks noChangeShapeType="1"/>
          </p:cNvSpPr>
          <p:nvPr/>
        </p:nvSpPr>
        <p:spPr bwMode="auto">
          <a:xfrm>
            <a:off x="2001838" y="55419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55"/>
          <p:cNvSpPr>
            <a:spLocks noChangeShapeType="1"/>
          </p:cNvSpPr>
          <p:nvPr/>
        </p:nvSpPr>
        <p:spPr bwMode="auto">
          <a:xfrm>
            <a:off x="2001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56"/>
          <p:cNvSpPr>
            <a:spLocks noChangeShapeType="1"/>
          </p:cNvSpPr>
          <p:nvPr/>
        </p:nvSpPr>
        <p:spPr bwMode="auto">
          <a:xfrm>
            <a:off x="2001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57"/>
          <p:cNvSpPr>
            <a:spLocks noChangeShapeType="1"/>
          </p:cNvSpPr>
          <p:nvPr/>
        </p:nvSpPr>
        <p:spPr bwMode="auto">
          <a:xfrm>
            <a:off x="2001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58"/>
          <p:cNvSpPr>
            <a:spLocks noChangeShapeType="1"/>
          </p:cNvSpPr>
          <p:nvPr/>
        </p:nvSpPr>
        <p:spPr bwMode="auto">
          <a:xfrm>
            <a:off x="2001838" y="2281238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59"/>
          <p:cNvSpPr>
            <a:spLocks noChangeShapeType="1"/>
          </p:cNvSpPr>
          <p:nvPr/>
        </p:nvSpPr>
        <p:spPr bwMode="auto">
          <a:xfrm>
            <a:off x="2001838" y="1465263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60"/>
          <p:cNvSpPr>
            <a:spLocks noChangeShapeType="1"/>
          </p:cNvSpPr>
          <p:nvPr/>
        </p:nvSpPr>
        <p:spPr bwMode="auto">
          <a:xfrm>
            <a:off x="2071688" y="5541963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61"/>
          <p:cNvSpPr>
            <a:spLocks noChangeShapeType="1"/>
          </p:cNvSpPr>
          <p:nvPr/>
        </p:nvSpPr>
        <p:spPr bwMode="auto">
          <a:xfrm flipV="1">
            <a:off x="20716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62"/>
          <p:cNvSpPr>
            <a:spLocks noChangeShapeType="1"/>
          </p:cNvSpPr>
          <p:nvPr/>
        </p:nvSpPr>
        <p:spPr bwMode="auto">
          <a:xfrm flipV="1">
            <a:off x="3243263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63"/>
          <p:cNvSpPr>
            <a:spLocks noChangeShapeType="1"/>
          </p:cNvSpPr>
          <p:nvPr/>
        </p:nvSpPr>
        <p:spPr bwMode="auto">
          <a:xfrm flipV="1">
            <a:off x="44211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64"/>
          <p:cNvSpPr>
            <a:spLocks noChangeShapeType="1"/>
          </p:cNvSpPr>
          <p:nvPr/>
        </p:nvSpPr>
        <p:spPr bwMode="auto">
          <a:xfrm flipV="1">
            <a:off x="5591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65"/>
          <p:cNvSpPr>
            <a:spLocks noChangeShapeType="1"/>
          </p:cNvSpPr>
          <p:nvPr/>
        </p:nvSpPr>
        <p:spPr bwMode="auto">
          <a:xfrm flipV="1">
            <a:off x="6769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66"/>
          <p:cNvSpPr>
            <a:spLocks noChangeShapeType="1"/>
          </p:cNvSpPr>
          <p:nvPr/>
        </p:nvSpPr>
        <p:spPr bwMode="auto">
          <a:xfrm flipV="1">
            <a:off x="7939088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Freeform 67"/>
          <p:cNvSpPr>
            <a:spLocks/>
          </p:cNvSpPr>
          <p:nvPr/>
        </p:nvSpPr>
        <p:spPr bwMode="auto">
          <a:xfrm>
            <a:off x="3179763" y="4662488"/>
            <a:ext cx="125412" cy="125412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Rectangle 68"/>
          <p:cNvSpPr>
            <a:spLocks noChangeArrowheads="1"/>
          </p:cNvSpPr>
          <p:nvPr/>
        </p:nvSpPr>
        <p:spPr bwMode="auto">
          <a:xfrm>
            <a:off x="1781175" y="54165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7434" name="Rectangle 69"/>
          <p:cNvSpPr>
            <a:spLocks noChangeArrowheads="1"/>
          </p:cNvSpPr>
          <p:nvPr/>
        </p:nvSpPr>
        <p:spPr bwMode="auto">
          <a:xfrm>
            <a:off x="1781175" y="45989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7435" name="Rectangle 70"/>
          <p:cNvSpPr>
            <a:spLocks noChangeArrowheads="1"/>
          </p:cNvSpPr>
          <p:nvPr/>
        </p:nvSpPr>
        <p:spPr bwMode="auto">
          <a:xfrm>
            <a:off x="1781175" y="37830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7436" name="Rectangle 71"/>
          <p:cNvSpPr>
            <a:spLocks noChangeArrowheads="1"/>
          </p:cNvSpPr>
          <p:nvPr/>
        </p:nvSpPr>
        <p:spPr bwMode="auto">
          <a:xfrm>
            <a:off x="1781175" y="2973388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7437" name="Rectangle 72"/>
          <p:cNvSpPr>
            <a:spLocks noChangeArrowheads="1"/>
          </p:cNvSpPr>
          <p:nvPr/>
        </p:nvSpPr>
        <p:spPr bwMode="auto">
          <a:xfrm>
            <a:off x="1781175" y="2155825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7438" name="Rectangle 73"/>
          <p:cNvSpPr>
            <a:spLocks noChangeArrowheads="1"/>
          </p:cNvSpPr>
          <p:nvPr/>
        </p:nvSpPr>
        <p:spPr bwMode="auto">
          <a:xfrm>
            <a:off x="1781175" y="1339850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17439" name="Rectangle 74"/>
          <p:cNvSpPr>
            <a:spLocks noChangeArrowheads="1"/>
          </p:cNvSpPr>
          <p:nvPr/>
        </p:nvSpPr>
        <p:spPr bwMode="auto">
          <a:xfrm>
            <a:off x="20177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7440" name="Rectangle 75"/>
          <p:cNvSpPr>
            <a:spLocks noChangeArrowheads="1"/>
          </p:cNvSpPr>
          <p:nvPr/>
        </p:nvSpPr>
        <p:spPr bwMode="auto">
          <a:xfrm>
            <a:off x="3187700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7441" name="Rectangle 76"/>
          <p:cNvSpPr>
            <a:spLocks noChangeArrowheads="1"/>
          </p:cNvSpPr>
          <p:nvPr/>
        </p:nvSpPr>
        <p:spPr bwMode="auto">
          <a:xfrm>
            <a:off x="43656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17442" name="Rectangle 77"/>
          <p:cNvSpPr>
            <a:spLocks noChangeArrowheads="1"/>
          </p:cNvSpPr>
          <p:nvPr/>
        </p:nvSpPr>
        <p:spPr bwMode="auto">
          <a:xfrm>
            <a:off x="55356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17443" name="Rectangle 78"/>
          <p:cNvSpPr>
            <a:spLocks noChangeArrowheads="1"/>
          </p:cNvSpPr>
          <p:nvPr/>
        </p:nvSpPr>
        <p:spPr bwMode="auto">
          <a:xfrm>
            <a:off x="6715125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17444" name="Rectangle 79"/>
          <p:cNvSpPr>
            <a:spLocks noChangeArrowheads="1"/>
          </p:cNvSpPr>
          <p:nvPr/>
        </p:nvSpPr>
        <p:spPr bwMode="auto">
          <a:xfrm>
            <a:off x="7885113" y="5738813"/>
            <a:ext cx="212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4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79488" y="838200"/>
            <a:ext cx="726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72200" y="2133600"/>
            <a:ext cx="685800" cy="533400"/>
            <a:chOff x="192" y="1824"/>
            <a:chExt cx="432" cy="336"/>
          </a:xfrm>
        </p:grpSpPr>
        <p:sp>
          <p:nvSpPr>
            <p:cNvPr id="17485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124200" y="4343400"/>
            <a:ext cx="685800" cy="533400"/>
            <a:chOff x="192" y="1824"/>
            <a:chExt cx="432" cy="336"/>
          </a:xfrm>
        </p:grpSpPr>
        <p:sp>
          <p:nvSpPr>
            <p:cNvPr id="17483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4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248400" y="4038600"/>
            <a:ext cx="685800" cy="533400"/>
            <a:chOff x="192" y="1824"/>
            <a:chExt cx="432" cy="336"/>
          </a:xfrm>
        </p:grpSpPr>
        <p:sp>
          <p:nvSpPr>
            <p:cNvPr id="17481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7450" name="AutoShape 14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AutoShape 15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AutoShape 16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AutoShape 17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AutoShape 18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AutoShape 1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AutoShape 20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7" name="AutoShape 21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AutoShape 22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AutoShape 23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AutoShape 24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AutoShape 25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2" name="AutoShape 26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3" name="AutoShape 27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4" name="AutoShape 28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5" name="AutoShape 29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6" name="AutoShape 30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7" name="AutoShape 31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AutoShape 32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9" name="AutoShape 3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0" name="AutoShape 34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1" name="AutoShape 35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2" name="AutoShape 36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3" name="AutoShape 37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4" name="AutoShape 38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5" name="AutoShape 39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76" name="AutoShape 40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819400" y="2209800"/>
            <a:ext cx="3962400" cy="2514600"/>
            <a:chOff x="1776" y="1392"/>
            <a:chExt cx="2496" cy="1584"/>
          </a:xfrm>
        </p:grpSpPr>
        <p:sp>
          <p:nvSpPr>
            <p:cNvPr id="17478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Algorithms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algorithms are based on one of two basic properties of color, gray values, or texture: discontinuity and similarity.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category is to partition an image based on abrupt changes in intensity, such as edges in an image.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category are based on partitioning an image into regions that are similar according to a predefined criteria. Histogram thresholding approach falls under this category.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066800" y="1143000"/>
          <a:ext cx="7100888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9" name="Chart" r:id="rId3" imgW="7438680" imgH="5850360" progId="Excel.Chart.8">
                  <p:embed/>
                </p:oleObj>
              </mc:Choice>
              <mc:Fallback>
                <p:oleObj name="Chart" r:id="rId3" imgW="7438680" imgH="585036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7100888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5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79488" y="838200"/>
            <a:ext cx="726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Algorithm: k-means, Distance Metric: Euclidean Distance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2133600"/>
            <a:ext cx="685800" cy="533400"/>
            <a:chOff x="192" y="1824"/>
            <a:chExt cx="432" cy="336"/>
          </a:xfrm>
        </p:grpSpPr>
        <p:sp>
          <p:nvSpPr>
            <p:cNvPr id="18471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43200" y="4038600"/>
            <a:ext cx="685800" cy="533400"/>
            <a:chOff x="192" y="1824"/>
            <a:chExt cx="432" cy="336"/>
          </a:xfrm>
        </p:grpSpPr>
        <p:sp>
          <p:nvSpPr>
            <p:cNvPr id="1846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172200" y="4267200"/>
            <a:ext cx="685800" cy="533400"/>
            <a:chOff x="192" y="1824"/>
            <a:chExt cx="432" cy="336"/>
          </a:xfrm>
        </p:grpSpPr>
        <p:sp>
          <p:nvSpPr>
            <p:cNvPr id="18467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8440" name="AutoShape 14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AutoShape 15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AutoShape 16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AutoShape 17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AutoShape 18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AutoShape 1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AutoShape 20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AutoShape 21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AutoShape 22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AutoShape 23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AutoShape 24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AutoShape 25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AutoShape 26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AutoShape 27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AutoShape 28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AutoShape 29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AutoShape 30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AutoShape 31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AutoShape 32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AutoShape 33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AutoShape 34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AutoShape 35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AutoShape 36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AutoShape 37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AutoShape 38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AutoShape 39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AutoShape 40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52F3B7A2-D456-47C7-8016-DC6A297DFD1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 Clustering via Kmeans</a:t>
            </a:r>
            <a:endParaRPr lang="en-US" smtClean="0"/>
          </a:p>
        </p:txBody>
      </p:sp>
      <p:pic>
        <p:nvPicPr>
          <p:cNvPr id="19461" name="Picture 5" descr="kmean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1295400"/>
            <a:ext cx="5257800" cy="4122738"/>
          </a:xfrm>
          <a:noFill/>
        </p:spPr>
      </p:pic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755650" y="5562600"/>
            <a:ext cx="739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Instead of 2D, kmeans can be applied to 3D color space RGB or L*a*b*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E1D6F1D2-2A4A-4DC1-9358-7EC29D79520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Texture-based Techniques</a:t>
            </a:r>
            <a:endParaRPr lang="en-US" smtClean="0"/>
          </a:p>
        </p:txBody>
      </p:sp>
      <p:pic>
        <p:nvPicPr>
          <p:cNvPr id="20485" name="Picture 5" descr="psfg25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1524000"/>
            <a:ext cx="3657600" cy="3657600"/>
          </a:xfrm>
          <a:noFill/>
        </p:spPr>
      </p:pic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5241925" y="1789113"/>
            <a:ext cx="33845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What is Texture?</a:t>
            </a:r>
          </a:p>
          <a:p>
            <a:endParaRPr lang="en-US" altLang="zh-CN"/>
          </a:p>
          <a:p>
            <a:r>
              <a:rPr lang="en-US" altLang="zh-CN"/>
              <a:t>No one exactly knows.</a:t>
            </a:r>
          </a:p>
          <a:p>
            <a:endParaRPr lang="en-US" altLang="zh-CN"/>
          </a:p>
          <a:p>
            <a:r>
              <a:rPr lang="en-US"/>
              <a:t>In the visual arts, </a:t>
            </a:r>
            <a:r>
              <a:rPr lang="en-US" b="1"/>
              <a:t>texture</a:t>
            </a:r>
            <a:r>
              <a:rPr lang="en-US"/>
              <a:t> </a:t>
            </a:r>
            <a:endParaRPr lang="en-US" altLang="zh-CN"/>
          </a:p>
          <a:p>
            <a:r>
              <a:rPr lang="en-US"/>
              <a:t>is the perceived surface quality </a:t>
            </a:r>
            <a:endParaRPr lang="en-US" altLang="zh-CN"/>
          </a:p>
          <a:p>
            <a:r>
              <a:rPr lang="en-US"/>
              <a:t>of an artwork.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5000921B-DDA1-4185-A880-94DFAC4181A7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Disparity-based Techniques</a:t>
            </a:r>
            <a:endParaRPr lang="en-US" smtClean="0"/>
          </a:p>
        </p:txBody>
      </p:sp>
      <p:pic>
        <p:nvPicPr>
          <p:cNvPr id="21509" name="Picture 5" descr="Hexagonal plate with sectorlike extensions and secondary growth. 40X Magnified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1219200"/>
            <a:ext cx="6324600" cy="4635500"/>
          </a:xfr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624064A8-CE0B-42E1-BB77-B86933EE83F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Motion Segmentation</a:t>
            </a:r>
            <a:endParaRPr lang="en-US" smtClean="0"/>
          </a:p>
        </p:txBody>
      </p:sp>
      <p:pic>
        <p:nvPicPr>
          <p:cNvPr id="22533" name="Picture 5" descr="PinnaBrelstaf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57400" y="1371600"/>
            <a:ext cx="4538663" cy="4530725"/>
          </a:xfr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C725FB30-3A33-428A-8323-7B550C61213D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Document Segmentation</a:t>
            </a:r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Document images consist of texts, graphics, photos and so on</a:t>
            </a:r>
          </a:p>
          <a:p>
            <a:pPr eaLnBrk="1" hangingPunct="1"/>
            <a:r>
              <a:rPr lang="en-US" altLang="zh-CN" sz="2600" smtClean="0"/>
              <a:t>Document segmentation is useful for compression, text recognition</a:t>
            </a:r>
          </a:p>
          <a:p>
            <a:pPr eaLnBrk="1" hangingPunct="1"/>
            <a:r>
              <a:rPr lang="en-US" altLang="zh-CN" sz="2600" smtClean="0"/>
              <a:t>Adobe and Xerox are the major players</a:t>
            </a:r>
          </a:p>
        </p:txBody>
      </p:sp>
      <p:pic>
        <p:nvPicPr>
          <p:cNvPr id="23558" name="Picture 6" descr="figure6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68863" y="1600200"/>
            <a:ext cx="3595687" cy="4530725"/>
          </a:xfr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794E5AC7-E742-43B0-A4BD-3C2BBEF7E03E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Medical Image Segmentation</a:t>
            </a:r>
          </a:p>
        </p:txBody>
      </p:sp>
      <p:sp>
        <p:nvSpPr>
          <p:cNvPr id="24581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Medical image analysis can be used as preliminary screening techniques to help doctors</a:t>
            </a:r>
          </a:p>
          <a:p>
            <a:pPr eaLnBrk="1" hangingPunct="1"/>
            <a:r>
              <a:rPr lang="en-US" altLang="zh-CN" sz="2600" smtClean="0"/>
              <a:t>Partial Differential Equation (PDE) has been used for segmenting medical images</a:t>
            </a:r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43434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622925" y="5827713"/>
            <a:ext cx="311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active contour model (snake)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D89E4B77-9353-445E-9ED5-28EEE443C704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Range Image Segmentation</a:t>
            </a:r>
          </a:p>
        </p:txBody>
      </p:sp>
      <p:pic>
        <p:nvPicPr>
          <p:cNvPr id="25605" name="Picture 1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800600" y="1752600"/>
            <a:ext cx="3990975" cy="1376363"/>
          </a:xfrm>
          <a:noFill/>
        </p:spPr>
      </p:pic>
      <p:pic>
        <p:nvPicPr>
          <p:cNvPr id="25606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800600" y="3148013"/>
            <a:ext cx="3970338" cy="1433512"/>
          </a:xfrm>
          <a:noFill/>
        </p:spPr>
      </p:pic>
      <p:sp>
        <p:nvSpPr>
          <p:cNvPr id="25607" name="Text Box 14"/>
          <p:cNvSpPr txBox="1">
            <a:spLocks noChangeArrowheads="1"/>
          </p:cNvSpPr>
          <p:nvPr/>
        </p:nvSpPr>
        <p:spPr bwMode="auto">
          <a:xfrm>
            <a:off x="5089525" y="46085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range</a:t>
            </a:r>
          </a:p>
        </p:txBody>
      </p:sp>
      <p:sp>
        <p:nvSpPr>
          <p:cNvPr id="25608" name="Text Box 15"/>
          <p:cNvSpPr txBox="1">
            <a:spLocks noChangeArrowheads="1"/>
          </p:cNvSpPr>
          <p:nvPr/>
        </p:nvSpPr>
        <p:spPr bwMode="auto">
          <a:xfrm>
            <a:off x="6324600" y="46482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intensity</a:t>
            </a:r>
          </a:p>
        </p:txBody>
      </p:sp>
      <p:sp>
        <p:nvSpPr>
          <p:cNvPr id="25609" name="Text Box 16"/>
          <p:cNvSpPr txBox="1">
            <a:spLocks noChangeArrowheads="1"/>
          </p:cNvSpPr>
          <p:nvPr/>
        </p:nvSpPr>
        <p:spPr bwMode="auto">
          <a:xfrm>
            <a:off x="7543800" y="4648200"/>
            <a:ext cx="89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ground</a:t>
            </a:r>
          </a:p>
          <a:p>
            <a:r>
              <a:rPr lang="en-US" altLang="zh-CN"/>
              <a:t>truth</a:t>
            </a:r>
          </a:p>
        </p:txBody>
      </p:sp>
      <p:pic>
        <p:nvPicPr>
          <p:cNvPr id="25610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24000"/>
            <a:ext cx="4321175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ACC64D07-7F91-48DC-8213-5A0F01E7EEDA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Biometric Image Segmentation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For fingerprint, face and iris images, we also need to segment out the region of interest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Various cues can be used such as ridge pattern, skin color and pupil shape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Robust segmentation could be difficult for poor-quality images </a:t>
            </a:r>
          </a:p>
        </p:txBody>
      </p:sp>
      <p:pic>
        <p:nvPicPr>
          <p:cNvPr id="266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62600" y="3733800"/>
            <a:ext cx="2438400" cy="2133600"/>
          </a:xfrm>
          <a:noFill/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5638800" y="1676400"/>
          <a:ext cx="23050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3" r:id="rId4" imgW="10407721" imgH="6061753" progId="Imaging.Document">
                  <p:embed/>
                </p:oleObj>
              </mc:Choice>
              <mc:Fallback>
                <p:oleObj r:id="rId4" imgW="10407721" imgH="6061753" progId="Imaging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30505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Algorithms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Grey-Level Segmentation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with a single threshold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with a pair of thresholds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Grey-Level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9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Thresholding with a single threshold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Grey-level thresholding applies to every pixel by the rule: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 is the threshold value.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96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2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Grey-Level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9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Thresholding with a pair threshold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Grey-level thresholding using a pair of threshold value applies to every pixel by the rule: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)&lt;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)≤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 two threshold value that defines a range of acceptable grey levels.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96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8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Grey-Level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Thresholding </a:t>
                </a:r>
                <a:r>
                  <a:rPr lang="en-US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(Iterative threshold determination)</a:t>
                </a:r>
              </a:p>
              <a:p>
                <a:pPr algn="just">
                  <a:lnSpc>
                    <a:spcPct val="90000"/>
                  </a:lnSpc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lnSpc>
                    <a:spcPct val="9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Compute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mean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grey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level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corner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pixels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lnSpc>
                    <a:spcPct val="9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Compute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mean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grey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level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other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pixels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lnSpc>
                    <a:spcPct val="9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old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lnSpc>
                    <a:spcPct val="9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971550" lvl="1" indent="-571500" algn="just">
                  <a:lnSpc>
                    <a:spcPct val="90000"/>
                  </a:lnSpc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mean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grey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level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pixels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 algn="just">
                  <a:lnSpc>
                    <a:spcPct val="90000"/>
                  </a:lnSpc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mean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grey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level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pixels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 algn="just">
                  <a:lnSpc>
                    <a:spcPct val="90000"/>
                  </a:lnSpc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old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71500" algn="just">
                  <a:lnSpc>
                    <a:spcPct val="90000"/>
                  </a:lnSpc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while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3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1571</Words>
  <Application>Microsoft Office PowerPoint</Application>
  <PresentationFormat>On-screen Show (4:3)</PresentationFormat>
  <Paragraphs>381</Paragraphs>
  <Slides>58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SimSun</vt:lpstr>
      <vt:lpstr>Arial</vt:lpstr>
      <vt:lpstr>Calibri</vt:lpstr>
      <vt:lpstr>Cambria Math</vt:lpstr>
      <vt:lpstr>新細明體</vt:lpstr>
      <vt:lpstr>Times New Roman</vt:lpstr>
      <vt:lpstr>Times New Roman (Hebrew)</vt:lpstr>
      <vt:lpstr>Vrinda</vt:lpstr>
      <vt:lpstr>Office Theme</vt:lpstr>
      <vt:lpstr>Equation</vt:lpstr>
      <vt:lpstr>Chart</vt:lpstr>
      <vt:lpstr>Imaging.Document</vt:lpstr>
      <vt:lpstr>Image Segmentation</vt:lpstr>
      <vt:lpstr>Image Segmentation</vt:lpstr>
      <vt:lpstr>What it is useful for</vt:lpstr>
      <vt:lpstr>Applications</vt:lpstr>
      <vt:lpstr>Segmentation Algorithms</vt:lpstr>
      <vt:lpstr>Segmentation Algorithms</vt:lpstr>
      <vt:lpstr>Grey-Level Segmentation</vt:lpstr>
      <vt:lpstr>Grey-Level Segmentation</vt:lpstr>
      <vt:lpstr>Grey-Level Segmentation</vt:lpstr>
      <vt:lpstr>Improving Segmentation</vt:lpstr>
      <vt:lpstr>Improving Segmentation</vt:lpstr>
      <vt:lpstr>Improving Segmentation</vt:lpstr>
      <vt:lpstr>Matlab Link</vt:lpstr>
      <vt:lpstr>Other Segmentation method</vt:lpstr>
      <vt:lpstr>Edge-based segmentation</vt:lpstr>
      <vt:lpstr>PowerPoint Presentation</vt:lpstr>
      <vt:lpstr>Edge-based segmentation</vt:lpstr>
      <vt:lpstr>Canny Edge Detection</vt:lpstr>
      <vt:lpstr>PowerPoint Presentation</vt:lpstr>
      <vt:lpstr>Edge-based segmentation</vt:lpstr>
      <vt:lpstr>Region-based segmentation</vt:lpstr>
      <vt:lpstr>Region-based segmentation</vt:lpstr>
      <vt:lpstr>Seeded Region Growing (SRG)</vt:lpstr>
      <vt:lpstr>Region-based segmentation SRG</vt:lpstr>
      <vt:lpstr>Region-based segmentation USRG</vt:lpstr>
      <vt:lpstr>Region-based segmentation USRG</vt:lpstr>
      <vt:lpstr>Region-based segmentation fast scanning</vt:lpstr>
      <vt:lpstr>Region-based segmentation fast scanning</vt:lpstr>
      <vt:lpstr>Region-based segmentation fast scanning</vt:lpstr>
      <vt:lpstr>Region-based segmentation fast scanning</vt:lpstr>
      <vt:lpstr>Region-based segmentation fast scanning-improved by morphology</vt:lpstr>
      <vt:lpstr>Region-based segmentation fast scanning-improved by morphology</vt:lpstr>
      <vt:lpstr>Region-based segmentation fast scanning-improved by morphology</vt:lpstr>
      <vt:lpstr>Region-based segmentation fast scanning-improved by Geometric Mathematic</vt:lpstr>
      <vt:lpstr>Region-based segmentation fast scanning-improved by Geometric Mathematic</vt:lpstr>
      <vt:lpstr>Region-based segmentation application</vt:lpstr>
      <vt:lpstr>Segmentation by Thresholding</vt:lpstr>
      <vt:lpstr>Gray Scale Image Example</vt:lpstr>
      <vt:lpstr>Histogram </vt:lpstr>
      <vt:lpstr>Segmented Image</vt:lpstr>
      <vt:lpstr>PowerPoint Presentation</vt:lpstr>
      <vt:lpstr>PowerPoint Presentation</vt:lpstr>
      <vt:lpstr>Subproblem I: Clustering by distance to known centers</vt:lpstr>
      <vt:lpstr>Subproblem II: Finding the centers from known clustering</vt:lpstr>
      <vt:lpstr>Example of Kmeans Clustering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  <vt:lpstr>Data Clustering via Kmeans</vt:lpstr>
      <vt:lpstr>Texture-based Techniques</vt:lpstr>
      <vt:lpstr>Disparity-based Techniques</vt:lpstr>
      <vt:lpstr>Motion Segmentation</vt:lpstr>
      <vt:lpstr>Document Segmentation</vt:lpstr>
      <vt:lpstr>Medical Image Segmentation</vt:lpstr>
      <vt:lpstr>Range Image Segmentation</vt:lpstr>
      <vt:lpstr>Biometric Image Segmentation</vt:lpstr>
    </vt:vector>
  </TitlesOfParts>
  <Company>Temple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Longin Jan Latecki</dc:creator>
  <cp:lastModifiedBy>Rafiqul Islam</cp:lastModifiedBy>
  <cp:revision>61</cp:revision>
  <dcterms:created xsi:type="dcterms:W3CDTF">2004-10-10T17:24:24Z</dcterms:created>
  <dcterms:modified xsi:type="dcterms:W3CDTF">2020-02-09T14:47:11Z</dcterms:modified>
</cp:coreProperties>
</file>