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18" r:id="rId4"/>
    <p:sldId id="31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7" r:id="rId29"/>
    <p:sldId id="308" r:id="rId30"/>
    <p:sldId id="302" r:id="rId31"/>
    <p:sldId id="303" r:id="rId32"/>
    <p:sldId id="295" r:id="rId33"/>
    <p:sldId id="296" r:id="rId34"/>
    <p:sldId id="297" r:id="rId35"/>
    <p:sldId id="298" r:id="rId36"/>
    <p:sldId id="299" r:id="rId37"/>
    <p:sldId id="300" r:id="rId38"/>
    <p:sldId id="304" r:id="rId39"/>
    <p:sldId id="305" r:id="rId40"/>
    <p:sldId id="306" r:id="rId41"/>
    <p:sldId id="301" r:id="rId42"/>
    <p:sldId id="310" r:id="rId43"/>
    <p:sldId id="311" r:id="rId44"/>
    <p:sldId id="312" r:id="rId45"/>
    <p:sldId id="313" r:id="rId46"/>
    <p:sldId id="315" r:id="rId47"/>
    <p:sldId id="316" r:id="rId48"/>
    <p:sldId id="317" r:id="rId49"/>
    <p:sldId id="30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3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B675-2F22-0A43-A145-175ADC635DD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2B38F-ABBE-0840-A59B-683B68EE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D679F-69DD-4F8A-87A7-0FEEA47CBBCB}" type="slidenum">
              <a:rPr lang="en-US"/>
              <a:pPr/>
              <a:t>5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42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5AA9-DB55-46B8-9FE0-4A71EBBFC4FC}" type="slidenum">
              <a:rPr lang="en-US"/>
              <a:pPr/>
              <a:t>14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7917C-B311-4FC0-A9D7-77E7D83B98C4}" type="slidenum">
              <a:rPr lang="en-US"/>
              <a:pPr/>
              <a:t>15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E1A81-73F6-409E-A7AE-47263B1C2D7D}" type="slidenum">
              <a:rPr lang="en-US"/>
              <a:pPr/>
              <a:t>16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5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75785-3534-43A5-A20E-D0E8C4322EEF}" type="slidenum">
              <a:rPr lang="en-US"/>
              <a:pPr/>
              <a:t>17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91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1594F-7665-4D5B-BCB0-FA4D48F6B098}" type="slidenum">
              <a:rPr lang="en-US"/>
              <a:pPr/>
              <a:t>18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7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52DC96-D70B-4CAE-9FDB-3C120597BF84}" type="slidenum">
              <a:rPr lang="en-US"/>
              <a:pPr/>
              <a:t>19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CD73E-E0FE-473D-A3F4-6258F1ED761D}" type="slidenum">
              <a:rPr lang="en-US"/>
              <a:pPr/>
              <a:t>20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731E1-F992-4377-93CF-89033B7C6CA7}" type="slidenum">
              <a:rPr lang="en-US"/>
              <a:pPr/>
              <a:t>21</a:t>
            </a:fld>
            <a:endParaRPr lang="en-US"/>
          </a:p>
        </p:txBody>
      </p:sp>
      <p:sp>
        <p:nvSpPr>
          <p:cNvPr id="468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F0B43-E4DE-4A02-A198-131D82E106C3}" type="slidenum">
              <a:rPr lang="en-US"/>
              <a:pPr/>
              <a:t>22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4159B-F250-4614-880C-E4CADED06593}" type="slidenum">
              <a:rPr lang="en-US"/>
              <a:pPr/>
              <a:t>23</a:t>
            </a:fld>
            <a:endParaRPr lang="en-US"/>
          </a:p>
        </p:txBody>
      </p:sp>
      <p:sp>
        <p:nvSpPr>
          <p:cNvPr id="47309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3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9FA40-0F67-41D3-B051-48F51996D58D}" type="slidenum">
              <a:rPr lang="en-US"/>
              <a:pPr/>
              <a:t>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9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0D5A6-B636-4FE3-9CF8-B514E3119C63}" type="slidenum">
              <a:rPr lang="en-US"/>
              <a:pPr/>
              <a:t>24</a:t>
            </a:fld>
            <a:endParaRPr lang="en-US"/>
          </a:p>
        </p:txBody>
      </p:sp>
      <p:sp>
        <p:nvSpPr>
          <p:cNvPr id="47513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7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9BBFB-EF95-49B8-8A21-8D49EAAA6717}" type="slidenum">
              <a:rPr lang="en-US"/>
              <a:pPr/>
              <a:t>25</a:t>
            </a:fld>
            <a:endParaRPr lang="en-US"/>
          </a:p>
        </p:txBody>
      </p:sp>
      <p:sp>
        <p:nvSpPr>
          <p:cNvPr id="47718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71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B8E945E0-CB40-A74E-8FE7-A4C03EC1E287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</p:spPr>
        <p:txBody>
          <a:bodyPr/>
          <a:lstStyle/>
          <a:p>
            <a:endParaRPr lang="en-US">
              <a:latin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27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/>
            <a:fld id="{EF9242EE-B409-8945-9541-1FA5110F5A65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3587" cy="34305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4988"/>
            <a:ext cx="5032375" cy="4113212"/>
          </a:xfrm>
          <a:noFill/>
          <a:ln/>
        </p:spPr>
        <p:txBody>
          <a:bodyPr/>
          <a:lstStyle/>
          <a:p>
            <a:endParaRPr lang="en-US">
              <a:latin typeface="Times New Roman" pitchFamily="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2A639-FD1B-4274-A069-5A01FCD85CD7}" type="slidenum">
              <a:rPr lang="en-US"/>
              <a:pPr/>
              <a:t>7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57405-F4F7-4D42-B7C1-215F7742D926}" type="slidenum">
              <a:rPr lang="en-US"/>
              <a:pPr/>
              <a:t>8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6F51C-BFBA-4CCE-85EC-5B3183A05EAE}" type="slidenum">
              <a:rPr lang="en-US"/>
              <a:pPr/>
              <a:t>9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EBFB8F-DDAA-4290-AF74-3993C9EE70E1}" type="slidenum">
              <a:rPr lang="en-US"/>
              <a:pPr/>
              <a:t>10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4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13D9E-F457-4A14-A40F-F709AC421516}" type="slidenum">
              <a:rPr lang="en-US"/>
              <a:pPr/>
              <a:t>11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0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740E5-DD41-4D89-B719-F18A222CE95C}" type="slidenum">
              <a:rPr lang="en-US"/>
              <a:pPr/>
              <a:t>12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D33F6-D478-4428-A3CB-8FEE2A814303}" type="slidenum">
              <a:rPr lang="en-US"/>
              <a:pPr/>
              <a:t>13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8563" y="701675"/>
            <a:ext cx="4681537" cy="351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2997" y="4447772"/>
            <a:ext cx="5191084" cy="421245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928" tIns="46964" rIns="93928" bIns="4696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0C428-2D16-9640-8B52-FB74488265C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1252-A66F-E348-BE44-6B2FCEB5E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Tomography (CT)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Rafiqul Islam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 Dept, DUET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2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73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45446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47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732315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45449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0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1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2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3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4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5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6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7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8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59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60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61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62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5463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6172200" y="5095301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45465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35048" r="169" b="52605"/>
          <a:stretch>
            <a:fillRect/>
          </a:stretch>
        </p:blipFill>
        <p:spPr bwMode="auto">
          <a:xfrm rot="5400000">
            <a:off x="5829300" y="3238500"/>
            <a:ext cx="2819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5466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7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68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5469" name="Line 29"/>
          <p:cNvSpPr>
            <a:spLocks noChangeShapeType="1"/>
          </p:cNvSpPr>
          <p:nvPr/>
        </p:nvSpPr>
        <p:spPr bwMode="auto">
          <a:xfrm>
            <a:off x="73152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47519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0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21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47494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5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1484042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8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49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0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3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6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10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7511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6029438" y="50292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47513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31897" r="226" b="52669"/>
          <a:stretch>
            <a:fillRect/>
          </a:stretch>
        </p:blipFill>
        <p:spPr bwMode="auto">
          <a:xfrm rot="5400000">
            <a:off x="5867400" y="3200400"/>
            <a:ext cx="2819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7514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15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6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7517" name="Line 29"/>
          <p:cNvSpPr>
            <a:spLocks noChangeShapeType="1"/>
          </p:cNvSpPr>
          <p:nvPr/>
        </p:nvSpPr>
        <p:spPr bwMode="auto">
          <a:xfrm>
            <a:off x="73914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49567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8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69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43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2121157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49545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46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47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48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49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0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1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2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3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4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5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6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7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8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9559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6553200" y="5101619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ea typeface="ＭＳ Ｐゴシック" pitchFamily="28" charset="-128"/>
              </a:rPr>
              <a:t>Sinogram</a:t>
            </a:r>
          </a:p>
        </p:txBody>
      </p:sp>
      <p:pic>
        <p:nvPicPr>
          <p:cNvPr id="449561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28746" r="282" b="52733"/>
          <a:stretch>
            <a:fillRect/>
          </a:stretch>
        </p:blipFill>
        <p:spPr bwMode="auto">
          <a:xfrm rot="5400000">
            <a:off x="5905500" y="3162300"/>
            <a:ext cx="2819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9562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3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4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7467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51615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6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17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3030185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51593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4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5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6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7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8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9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0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1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2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4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6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607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1608" name="Text Box 24"/>
          <p:cNvSpPr txBox="1">
            <a:spLocks noChangeArrowheads="1"/>
          </p:cNvSpPr>
          <p:nvPr/>
        </p:nvSpPr>
        <p:spPr bwMode="auto">
          <a:xfrm>
            <a:off x="6400800" y="5279834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51609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" t="22508" r="339" b="52797"/>
          <a:stretch>
            <a:fillRect/>
          </a:stretch>
        </p:blipFill>
        <p:spPr bwMode="auto">
          <a:xfrm rot="5400000">
            <a:off x="5981700" y="3086100"/>
            <a:ext cx="281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1610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1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12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13" name="Line 29"/>
          <p:cNvSpPr>
            <a:spLocks noChangeShapeType="1"/>
          </p:cNvSpPr>
          <p:nvPr/>
        </p:nvSpPr>
        <p:spPr bwMode="auto">
          <a:xfrm>
            <a:off x="76200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53663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4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5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53638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39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3601145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2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4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5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6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7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8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49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0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1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2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3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4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55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3656" name="Text Box 24"/>
          <p:cNvSpPr txBox="1">
            <a:spLocks noChangeArrowheads="1"/>
          </p:cNvSpPr>
          <p:nvPr/>
        </p:nvSpPr>
        <p:spPr bwMode="auto">
          <a:xfrm>
            <a:off x="6131718" y="5185665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53657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" t="16270" r="395" b="52861"/>
          <a:stretch>
            <a:fillRect/>
          </a:stretch>
        </p:blipFill>
        <p:spPr bwMode="auto">
          <a:xfrm rot="5400000">
            <a:off x="6057900" y="3009900"/>
            <a:ext cx="2819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3658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59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60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61" name="Line 29"/>
          <p:cNvSpPr>
            <a:spLocks noChangeShapeType="1"/>
          </p:cNvSpPr>
          <p:nvPr/>
        </p:nvSpPr>
        <p:spPr bwMode="auto">
          <a:xfrm>
            <a:off x="77724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55711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2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13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55686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87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5434485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55689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0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1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2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3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5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6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7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699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0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1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5703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5704" name="Text Box 24"/>
          <p:cNvSpPr txBox="1">
            <a:spLocks noChangeArrowheads="1"/>
          </p:cNvSpPr>
          <p:nvPr/>
        </p:nvSpPr>
        <p:spPr bwMode="auto">
          <a:xfrm>
            <a:off x="6207918" y="51816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55705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" t="13120" r="452" b="52925"/>
          <a:stretch>
            <a:fillRect/>
          </a:stretch>
        </p:blipFill>
        <p:spPr bwMode="auto">
          <a:xfrm rot="5400000">
            <a:off x="6096000" y="2971800"/>
            <a:ext cx="2819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5706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7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708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5709" name="Line 29"/>
          <p:cNvSpPr>
            <a:spLocks noChangeShapeType="1"/>
          </p:cNvSpPr>
          <p:nvPr/>
        </p:nvSpPr>
        <p:spPr bwMode="auto">
          <a:xfrm>
            <a:off x="7848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4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57759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0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61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57734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5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7784463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57737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8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3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0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2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3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4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5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6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7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8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49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0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7751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7752" name="Text Box 24"/>
          <p:cNvSpPr txBox="1">
            <a:spLocks noChangeArrowheads="1"/>
          </p:cNvSpPr>
          <p:nvPr/>
        </p:nvSpPr>
        <p:spPr bwMode="auto">
          <a:xfrm>
            <a:off x="6741318" y="52578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57753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t="6882" r="508" b="52989"/>
          <a:stretch>
            <a:fillRect/>
          </a:stretch>
        </p:blipFill>
        <p:spPr bwMode="auto">
          <a:xfrm rot="5400000">
            <a:off x="6172200" y="2895600"/>
            <a:ext cx="2819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7754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5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56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7757" name="Line 29"/>
          <p:cNvSpPr>
            <a:spLocks noChangeShapeType="1"/>
          </p:cNvSpPr>
          <p:nvPr/>
        </p:nvSpPr>
        <p:spPr bwMode="auto">
          <a:xfrm>
            <a:off x="80010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28" charset="-128"/>
              </a:rPr>
              <a:t>This is called a </a:t>
            </a:r>
            <a:r>
              <a:rPr lang="en-US" dirty="0" err="1" smtClean="0">
                <a:latin typeface="Arial" charset="0"/>
                <a:ea typeface="ＭＳ Ｐゴシック" pitchFamily="28" charset="-128"/>
              </a:rPr>
              <a:t>sinogram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59807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59782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3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10803577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59785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6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7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8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89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0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1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2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3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4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5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6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7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8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9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6588918" y="57150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ea typeface="ＭＳ Ｐゴシック" pitchFamily="28" charset="-128"/>
              </a:rPr>
              <a:t>Sinogram</a:t>
            </a:r>
          </a:p>
        </p:txBody>
      </p:sp>
      <p:pic>
        <p:nvPicPr>
          <p:cNvPr id="459801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9802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03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804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805" name="Line 29"/>
          <p:cNvSpPr>
            <a:spLocks noChangeShapeType="1"/>
          </p:cNvSpPr>
          <p:nvPr/>
        </p:nvSpPr>
        <p:spPr bwMode="auto">
          <a:xfrm>
            <a:off x="8229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683569" y="324734"/>
            <a:ext cx="7546032" cy="769441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This is called a </a:t>
            </a:r>
            <a:r>
              <a:rPr lang="en-US" dirty="0" err="1"/>
              <a:t>sinogram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61856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7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58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1826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3" t="95760" r="-1630" b="-8107"/>
          <a:stretch>
            <a:fillRect/>
          </a:stretch>
        </p:blipFill>
        <p:spPr bwMode="auto">
          <a:xfrm rot="5400000">
            <a:off x="4495800" y="3352800"/>
            <a:ext cx="28956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61831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2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1493160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61834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5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6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7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8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39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0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1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2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3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4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5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6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7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848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849" name="Text Box 25"/>
          <p:cNvSpPr txBox="1">
            <a:spLocks noChangeArrowheads="1"/>
          </p:cNvSpPr>
          <p:nvPr/>
        </p:nvSpPr>
        <p:spPr bwMode="auto">
          <a:xfrm>
            <a:off x="6324600" y="5235766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61850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1851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2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53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854" name="Line 30"/>
          <p:cNvSpPr>
            <a:spLocks noChangeShapeType="1"/>
          </p:cNvSpPr>
          <p:nvPr/>
        </p:nvSpPr>
        <p:spPr bwMode="auto">
          <a:xfrm>
            <a:off x="5943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63904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5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6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3874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9" t="92609" r="-1573" b="-8043"/>
          <a:stretch>
            <a:fillRect/>
          </a:stretch>
        </p:blipFill>
        <p:spPr bwMode="auto">
          <a:xfrm rot="5400000">
            <a:off x="4533900" y="3314700"/>
            <a:ext cx="28956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63879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0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2141923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63882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3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4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5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6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7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8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89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0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1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2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3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4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5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896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6019800" y="52578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63898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3899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00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01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3902" name="Line 30"/>
          <p:cNvSpPr>
            <a:spLocks noChangeShapeType="1"/>
          </p:cNvSpPr>
          <p:nvPr/>
        </p:nvSpPr>
        <p:spPr bwMode="auto">
          <a:xfrm>
            <a:off x="60198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Acquisition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transmission measurement through the patient made by a single detector at a given moment in time is called ray.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rays that pass through the patient at the same orientation is called projection.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65952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53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54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5922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" t="89458" r="-1517" b="-7979"/>
          <a:stretch>
            <a:fillRect/>
          </a:stretch>
        </p:blipFill>
        <p:spPr bwMode="auto">
          <a:xfrm rot="5400000">
            <a:off x="4572000" y="32766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65927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28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2843157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65930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1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2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3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4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6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8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39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41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42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43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944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6324600" y="5464366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65946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5947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8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949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5950" name="Line 30"/>
          <p:cNvSpPr>
            <a:spLocks noChangeShapeType="1"/>
          </p:cNvSpPr>
          <p:nvPr/>
        </p:nvSpPr>
        <p:spPr bwMode="auto">
          <a:xfrm>
            <a:off x="60960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68000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001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8002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67970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2" t="86307" r="-1460" b="-7915"/>
          <a:stretch>
            <a:fillRect/>
          </a:stretch>
        </p:blipFill>
        <p:spPr bwMode="auto">
          <a:xfrm rot="5400000">
            <a:off x="4610100" y="3238500"/>
            <a:ext cx="2895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67975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76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3355700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67978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79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0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1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2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3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4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5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6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7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8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89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90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91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992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7993" name="Text Box 25"/>
          <p:cNvSpPr txBox="1">
            <a:spLocks noChangeArrowheads="1"/>
          </p:cNvSpPr>
          <p:nvPr/>
        </p:nvSpPr>
        <p:spPr bwMode="auto">
          <a:xfrm>
            <a:off x="6588918" y="53340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67994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7995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6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97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998" name="Line 30"/>
          <p:cNvSpPr>
            <a:spLocks noChangeShapeType="1"/>
          </p:cNvSpPr>
          <p:nvPr/>
        </p:nvSpPr>
        <p:spPr bwMode="auto">
          <a:xfrm>
            <a:off x="61722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70048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49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50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0018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5" t="80005" r="-1347" b="-7787"/>
          <a:stretch>
            <a:fillRect/>
          </a:stretch>
        </p:blipFill>
        <p:spPr bwMode="auto">
          <a:xfrm rot="5400000">
            <a:off x="4653159" y="3048000"/>
            <a:ext cx="2895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70023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24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6205837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70026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27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28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29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0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1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2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3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4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5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6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7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8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39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0040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041" name="Text Box 25"/>
          <p:cNvSpPr txBox="1">
            <a:spLocks noChangeArrowheads="1"/>
          </p:cNvSpPr>
          <p:nvPr/>
        </p:nvSpPr>
        <p:spPr bwMode="auto">
          <a:xfrm>
            <a:off x="5410200" y="50292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ea typeface="ＭＳ Ｐゴシック" pitchFamily="28" charset="-128"/>
              </a:rPr>
              <a:t>Sinogram</a:t>
            </a:r>
          </a:p>
        </p:txBody>
      </p:sp>
      <p:pic>
        <p:nvPicPr>
          <p:cNvPr id="470042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0043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44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045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0046" name="Line 30"/>
          <p:cNvSpPr>
            <a:spLocks noChangeShapeType="1"/>
          </p:cNvSpPr>
          <p:nvPr/>
        </p:nvSpPr>
        <p:spPr bwMode="auto">
          <a:xfrm>
            <a:off x="6324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7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8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2066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" t="67593" r="-1291" b="-7722"/>
          <a:stretch>
            <a:fillRect/>
          </a:stretch>
        </p:blipFill>
        <p:spPr bwMode="auto">
          <a:xfrm rot="5400000">
            <a:off x="4826111" y="2954915"/>
            <a:ext cx="2895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72071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18732144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72074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5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6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7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8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79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0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1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2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3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4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5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6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7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8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2089" name="Text Box 25"/>
          <p:cNvSpPr txBox="1">
            <a:spLocks noChangeArrowheads="1"/>
          </p:cNvSpPr>
          <p:nvPr/>
        </p:nvSpPr>
        <p:spPr bwMode="auto">
          <a:xfrm>
            <a:off x="5410200" y="50292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ea typeface="ＭＳ Ｐゴシック" pitchFamily="28" charset="-128"/>
              </a:rPr>
              <a:t>Sinogram</a:t>
            </a:r>
          </a:p>
        </p:txBody>
      </p:sp>
      <p:pic>
        <p:nvPicPr>
          <p:cNvPr id="472090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2091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92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093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2094" name="Line 30"/>
          <p:cNvSpPr>
            <a:spLocks noChangeShapeType="1"/>
          </p:cNvSpPr>
          <p:nvPr/>
        </p:nvSpPr>
        <p:spPr bwMode="auto">
          <a:xfrm>
            <a:off x="66294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74144" name="Rectangle 32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5" name="Oval 33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6" name="Oval 34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4114" name="Picture 2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8" t="58269" r="-1234" b="-7658"/>
          <a:stretch>
            <a:fillRect/>
          </a:stretch>
        </p:blipFill>
        <p:spPr bwMode="auto">
          <a:xfrm rot="5400000">
            <a:off x="5005788" y="2766611"/>
            <a:ext cx="286622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 rot="-21235822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74122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3" name="Line 11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6" name="Line 14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7" name="Line 15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8" name="Line 16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9" name="Line 17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0" name="Line 18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1" name="Line 19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2" name="Line 20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137" name="Text Box 25"/>
          <p:cNvSpPr txBox="1">
            <a:spLocks noChangeArrowheads="1"/>
          </p:cNvSpPr>
          <p:nvPr/>
        </p:nvSpPr>
        <p:spPr bwMode="auto">
          <a:xfrm>
            <a:off x="5410200" y="50292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  <a:ea typeface="ＭＳ Ｐゴシック" pitchFamily="28" charset="-128"/>
              </a:rPr>
              <a:t>Sinogram</a:t>
            </a:r>
          </a:p>
        </p:txBody>
      </p:sp>
      <p:pic>
        <p:nvPicPr>
          <p:cNvPr id="474138" name="Picture 26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1" t="580" r="621" b="53117"/>
          <a:stretch>
            <a:fillRect/>
          </a:stretch>
        </p:blipFill>
        <p:spPr bwMode="auto">
          <a:xfrm rot="5400000">
            <a:off x="6248400" y="2819400"/>
            <a:ext cx="2819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4139" name="Object 27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40" name="Line 28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41" name="Line 29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142" name="Line 30"/>
          <p:cNvSpPr>
            <a:spLocks noChangeShapeType="1"/>
          </p:cNvSpPr>
          <p:nvPr/>
        </p:nvSpPr>
        <p:spPr bwMode="auto">
          <a:xfrm>
            <a:off x="69342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524000" y="2011496"/>
            <a:ext cx="2209800" cy="2133600"/>
            <a:chOff x="960" y="1440"/>
            <a:chExt cx="1392" cy="1344"/>
          </a:xfrm>
        </p:grpSpPr>
        <p:sp>
          <p:nvSpPr>
            <p:cNvPr id="476174" name="Rectangle 14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5" name="Oval 15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76" name="Oval 16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1859096"/>
            <a:ext cx="2514600" cy="2438400"/>
            <a:chOff x="864" y="1344"/>
            <a:chExt cx="1584" cy="1536"/>
          </a:xfrm>
        </p:grpSpPr>
        <p:sp>
          <p:nvSpPr>
            <p:cNvPr id="476166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6167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381000" y="5029200"/>
            <a:ext cx="899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inogram</a:t>
            </a:r>
            <a:r>
              <a:rPr lang="en-US" sz="2800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 is what is measured by a CT machine.  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ＭＳ Ｐゴシック" pitchFamily="2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476169" name="Object 9"/>
          <p:cNvGraphicFramePr>
            <a:graphicFrameLocks noChangeAspect="1"/>
          </p:cNvGraphicFramePr>
          <p:nvPr>
            <p:extLst/>
          </p:nvPr>
        </p:nvGraphicFramePr>
        <p:xfrm>
          <a:off x="8458200" y="2849696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4" imgW="114300" imgH="139700" progId="Equation.3">
                  <p:embed/>
                </p:oleObj>
              </mc:Choice>
              <mc:Fallback>
                <p:oleObj name="Equation" r:id="rId4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849696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6170" name="Picture 10" descr="sino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8" t="708" r="508" b="-2574"/>
          <a:stretch>
            <a:fillRect/>
          </a:stretch>
        </p:blipFill>
        <p:spPr bwMode="auto">
          <a:xfrm rot="5400000">
            <a:off x="5638800" y="2011496"/>
            <a:ext cx="2819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6171" name="Line 11"/>
          <p:cNvSpPr>
            <a:spLocks noChangeShapeType="1"/>
          </p:cNvSpPr>
          <p:nvPr/>
        </p:nvSpPr>
        <p:spPr bwMode="auto">
          <a:xfrm>
            <a:off x="7086600" y="1478096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6172" name="Line 12"/>
          <p:cNvSpPr>
            <a:spLocks noChangeShapeType="1"/>
          </p:cNvSpPr>
          <p:nvPr/>
        </p:nvSpPr>
        <p:spPr bwMode="auto">
          <a:xfrm>
            <a:off x="5562600" y="3078296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005021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005021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2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977906" y="3372881"/>
            <a:ext cx="5064794" cy="3421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Radon 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 l="6540" r="40206"/>
          <a:stretch>
            <a:fillRect/>
          </a:stretch>
        </p:blipFill>
        <p:spPr bwMode="auto">
          <a:xfrm>
            <a:off x="405703" y="1117675"/>
            <a:ext cx="3223369" cy="365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024648"/>
              </p:ext>
            </p:extLst>
          </p:nvPr>
        </p:nvGraphicFramePr>
        <p:xfrm>
          <a:off x="4561609" y="777030"/>
          <a:ext cx="1868549" cy="743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4" imgW="7315200" imgH="2921000" progId="Equation.3">
                  <p:embed/>
                </p:oleObj>
              </mc:Choice>
              <mc:Fallback>
                <p:oleObj name="Equation" r:id="rId4" imgW="7315200" imgH="292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609" y="777030"/>
                        <a:ext cx="1868549" cy="7435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70599" y="893771"/>
            <a:ext cx="90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Given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6682" y="890307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17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128000"/>
              </p:ext>
            </p:extLst>
          </p:nvPr>
        </p:nvGraphicFramePr>
        <p:xfrm>
          <a:off x="7041595" y="944741"/>
          <a:ext cx="1906109" cy="36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6" imgW="7315200" imgH="1397000" progId="Equation.3">
                  <p:embed/>
                </p:oleObj>
              </mc:Choice>
              <mc:Fallback>
                <p:oleObj name="Equation" r:id="rId6" imgW="7315200" imgH="1397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595" y="944741"/>
                        <a:ext cx="1906109" cy="3615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95105"/>
              </p:ext>
            </p:extLst>
          </p:nvPr>
        </p:nvGraphicFramePr>
        <p:xfrm>
          <a:off x="4419600" y="1458644"/>
          <a:ext cx="2740708" cy="192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Equation" r:id="rId8" imgW="1625600" imgH="1143000" progId="Equation.3">
                  <p:embed/>
                </p:oleObj>
              </mc:Choice>
              <mc:Fallback>
                <p:oleObj name="Equation" r:id="rId8" imgW="1625600" imgH="1143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58644"/>
                        <a:ext cx="2740708" cy="1921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038600" y="3618795"/>
            <a:ext cx="2471703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CT we measure </a:t>
            </a:r>
            <a:endParaRPr lang="en-US" sz="2400" dirty="0"/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099913"/>
              </p:ext>
            </p:extLst>
          </p:nvPr>
        </p:nvGraphicFramePr>
        <p:xfrm>
          <a:off x="6414935" y="3496481"/>
          <a:ext cx="2214431" cy="814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Equation" r:id="rId10" imgW="1079032" imgH="431613" progId="Equation.3">
                  <p:embed/>
                </p:oleObj>
              </mc:Choice>
              <mc:Fallback>
                <p:oleObj name="Equation" r:id="rId10" imgW="1079032" imgH="43161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935" y="3496481"/>
                        <a:ext cx="2214431" cy="814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038600" y="4249155"/>
            <a:ext cx="2244717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need to find</a:t>
            </a:r>
            <a:endParaRPr lang="en-US" sz="2400" dirty="0"/>
          </a:p>
        </p:txBody>
      </p:sp>
      <p:graphicFrame>
        <p:nvGraphicFramePr>
          <p:cNvPr id="178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274804"/>
              </p:ext>
            </p:extLst>
          </p:nvPr>
        </p:nvGraphicFramePr>
        <p:xfrm>
          <a:off x="6233326" y="4270978"/>
          <a:ext cx="2382185" cy="41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Equation" r:id="rId12" imgW="7315200" imgH="1397000" progId="Equation.3">
                  <p:embed/>
                </p:oleObj>
              </mc:Choice>
              <mc:Fallback>
                <p:oleObj name="Equation" r:id="rId12" imgW="7315200" imgH="1397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326" y="4270978"/>
                        <a:ext cx="2382185" cy="4177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923306"/>
              </p:ext>
            </p:extLst>
          </p:nvPr>
        </p:nvGraphicFramePr>
        <p:xfrm>
          <a:off x="5388869" y="4770070"/>
          <a:ext cx="3437639" cy="195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Equation" r:id="rId14" imgW="1625600" imgH="927100" progId="Equation.3">
                  <p:embed/>
                </p:oleObj>
              </mc:Choice>
              <mc:Fallback>
                <p:oleObj name="Equation" r:id="rId14" imgW="1625600" imgH="927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869" y="4770070"/>
                        <a:ext cx="3437639" cy="1955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363710" y="4963162"/>
            <a:ext cx="869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Radon Transform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4400" y="1555246"/>
            <a:ext cx="2908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CT we measure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>
            <p:extLst/>
          </p:nvPr>
        </p:nvGraphicFramePr>
        <p:xfrm>
          <a:off x="3768323" y="1488362"/>
          <a:ext cx="1262098" cy="59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3" imgW="7315200" imgH="3441700" progId="Equation.3">
                  <p:embed/>
                </p:oleObj>
              </mc:Choice>
              <mc:Fallback>
                <p:oleObj name="Equation" r:id="rId3" imgW="7315200" imgH="3441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323" y="1488362"/>
                        <a:ext cx="1262098" cy="590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92550" y="2268995"/>
            <a:ext cx="258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need to find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184" name="Object 8"/>
          <p:cNvGraphicFramePr>
            <a:graphicFrameLocks noChangeAspect="1"/>
          </p:cNvGraphicFramePr>
          <p:nvPr>
            <p:extLst/>
          </p:nvPr>
        </p:nvGraphicFramePr>
        <p:xfrm>
          <a:off x="3733800" y="2217174"/>
          <a:ext cx="1330256" cy="556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5" imgW="7315200" imgH="3086100" progId="Equation.3">
                  <p:embed/>
                </p:oleObj>
              </mc:Choice>
              <mc:Fallback>
                <p:oleObj name="Equation" r:id="rId5" imgW="7315200" imgH="3086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17174"/>
                        <a:ext cx="1330256" cy="5563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1006405" y="3395863"/>
            <a:ext cx="1106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use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018256" y="3991994"/>
          <a:ext cx="714591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7" imgW="2933700" imgH="469900" progId="Equation.3">
                  <p:embed/>
                </p:oleObj>
              </mc:Choice>
              <mc:Fallback>
                <p:oleObj name="Equation" r:id="rId7" imgW="2933700" imgH="469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256" y="3991994"/>
                        <a:ext cx="714591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8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1" y="16074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Step #1:   Generate a complete an image for each projection (e.g. for each angle </a:t>
            </a:r>
            <a:r>
              <a:rPr lang="en-US" sz="2400" dirty="0" smtClean="0">
                <a:solidFill>
                  <a:srgbClr val="000000"/>
                </a:solidFill>
                <a:latin typeface="Symbol" pitchFamily="18" charset="2"/>
              </a:rPr>
              <a:t>q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</a:p>
        </p:txBody>
      </p:sp>
      <p:graphicFrame>
        <p:nvGraphicFramePr>
          <p:cNvPr id="177160" name="Object 8"/>
          <p:cNvGraphicFramePr>
            <a:graphicFrameLocks noChangeAspect="1"/>
          </p:cNvGraphicFramePr>
          <p:nvPr>
            <p:extLst/>
          </p:nvPr>
        </p:nvGraphicFramePr>
        <p:xfrm>
          <a:off x="2286000" y="2436757"/>
          <a:ext cx="5009490" cy="65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3" imgW="7315200" imgH="787400" progId="Equation.3">
                  <p:embed/>
                </p:oleObj>
              </mc:Choice>
              <mc:Fallback>
                <p:oleObj name="Equation" r:id="rId3" imgW="7315200" imgH="78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36757"/>
                        <a:ext cx="5009490" cy="651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81000" y="4415135"/>
            <a:ext cx="738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Step #2: Add all the back projected images together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311973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These are called back projected images</a:t>
            </a: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>
            <p:extLst/>
          </p:nvPr>
        </p:nvGraphicFramePr>
        <p:xfrm>
          <a:off x="3200400" y="4922134"/>
          <a:ext cx="3020022" cy="125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5" imgW="1397000" imgH="482600" progId="Equation.3">
                  <p:embed/>
                </p:oleObj>
              </mc:Choice>
              <mc:Fallback>
                <p:oleObj name="Equation" r:id="rId5" imgW="13970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22134"/>
                        <a:ext cx="3020022" cy="125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6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5105400"/>
            <a:ext cx="8237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 of worked but we need to do better than this. Need to come up with a better reconstruction algorithm.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t="9454" r="7177" b="7929"/>
          <a:stretch/>
        </p:blipFill>
        <p:spPr bwMode="auto">
          <a:xfrm>
            <a:off x="5029200" y="2207045"/>
            <a:ext cx="3357933" cy="259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39" y="2025956"/>
            <a:ext cx="4247892" cy="307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1595735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Original object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206862" y="1671935"/>
            <a:ext cx="2837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Reconstructed object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71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Projection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beam geometry- in which all of the rays in a projection are parallel to each other.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Fan beam geometry – the rays at a given projection angle diverge and have the appearance of a fan.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modern CT scanners incorporate fan beam geometry in the acquisition and reconstruction process.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1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2651" y="61722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little trick that almost works!</a:t>
            </a: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2024854"/>
            <a:ext cx="2926773" cy="26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013" y="3812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6791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1095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4277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7459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60641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382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6551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9973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7291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07005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80187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53369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27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6" r="26867"/>
          <a:stretch/>
        </p:blipFill>
        <p:spPr bwMode="auto">
          <a:xfrm rot="10800000">
            <a:off x="1258562" y="4706715"/>
            <a:ext cx="2300719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42975" y="4907461"/>
            <a:ext cx="81935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274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/>
          <a:stretch/>
        </p:blipFill>
        <p:spPr bwMode="auto">
          <a:xfrm>
            <a:off x="5335264" y="3946304"/>
            <a:ext cx="2922183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2024854"/>
            <a:ext cx="2926773" cy="26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013" y="3812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 rot="18921076">
            <a:off x="1406310" y="1752303"/>
            <a:ext cx="1905000" cy="2858645"/>
            <a:chOff x="1467913" y="1828800"/>
            <a:chExt cx="1905000" cy="285864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467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4109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1427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745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6064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3382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2655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9973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72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50700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68018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85336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Arrow 4"/>
          <p:cNvSpPr/>
          <p:nvPr/>
        </p:nvSpPr>
        <p:spPr>
          <a:xfrm rot="18757605">
            <a:off x="4964517" y="3996782"/>
            <a:ext cx="81935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2934">
            <a:off x="1464599" y="4090924"/>
            <a:ext cx="4737874" cy="14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t="7609" r="9105" b="10082"/>
          <a:stretch/>
        </p:blipFill>
        <p:spPr bwMode="auto">
          <a:xfrm>
            <a:off x="5847866" y="1860501"/>
            <a:ext cx="2737725" cy="213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9532" y="5715000"/>
            <a:ext cx="754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do this for every angle and then add together all the back projected images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 l="11252" t="25289" r="34550" b="12502"/>
          <a:stretch>
            <a:fillRect/>
          </a:stretch>
        </p:blipFill>
        <p:spPr bwMode="auto">
          <a:xfrm>
            <a:off x="1866900" y="1600200"/>
            <a:ext cx="6019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Line 6"/>
          <p:cNvSpPr>
            <a:spLocks noChangeShapeType="1"/>
          </p:cNvSpPr>
          <p:nvPr/>
        </p:nvSpPr>
        <p:spPr bwMode="auto">
          <a:xfrm flipH="1" flipV="1">
            <a:off x="5257800" y="5029200"/>
            <a:ext cx="1570038" cy="882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6446838" y="6126163"/>
            <a:ext cx="1889125" cy="649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We know that objects are somewhere here in black stripes, but where?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 Back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/>
          <a:srcRect l="15002" t="24064" r="15939" b="12502"/>
          <a:stretch>
            <a:fillRect/>
          </a:stretch>
        </p:blipFill>
        <p:spPr bwMode="auto">
          <a:xfrm>
            <a:off x="1295400" y="1600200"/>
            <a:ext cx="641611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Content Placeholder 2"/>
          <p:cNvSpPr>
            <a:spLocks noGrp="1"/>
          </p:cNvSpPr>
          <p:nvPr>
            <p:ph idx="4294967295"/>
          </p:nvPr>
        </p:nvSpPr>
        <p:spPr>
          <a:xfrm>
            <a:off x="709613" y="5700713"/>
            <a:ext cx="7822827" cy="9175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400" dirty="0"/>
              <a:t>Given are sums, we have to reconstruct values of pixels A, B, C and D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 l="12000" t="26250" r="13499" b="20000"/>
          <a:stretch>
            <a:fillRect/>
          </a:stretch>
        </p:blipFill>
        <p:spPr bwMode="auto">
          <a:xfrm>
            <a:off x="201613" y="1387475"/>
            <a:ext cx="8704262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Reconstruction: Back 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/>
          <a:srcRect l="15002" t="25993" r="12189" b="16252"/>
          <a:stretch>
            <a:fillRect/>
          </a:stretch>
        </p:blipFill>
        <p:spPr bwMode="auto">
          <a:xfrm>
            <a:off x="762000" y="1417638"/>
            <a:ext cx="76200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565275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Reconstruction Technique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technique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attributed to Gordon</a:t>
            </a:r>
          </a:p>
        </p:txBody>
      </p:sp>
      <p:sp>
        <p:nvSpPr>
          <p:cNvPr id="36868" name="Rectangle 4" descr="Dark upward diagonal"/>
          <p:cNvSpPr>
            <a:spLocks noChangeArrowheads="1"/>
          </p:cNvSpPr>
          <p:nvPr/>
        </p:nvSpPr>
        <p:spPr bwMode="auto">
          <a:xfrm>
            <a:off x="3810000" y="3438525"/>
            <a:ext cx="2209800" cy="1057275"/>
          </a:xfrm>
          <a:prstGeom prst="rect">
            <a:avLst/>
          </a:prstGeom>
          <a:pattFill prst="dkUpDiag">
            <a:fgClr>
              <a:srgbClr val="66FF33"/>
            </a:fgClr>
            <a:bgClr>
              <a:srgbClr val="FFFFFF"/>
            </a:bgClr>
          </a:patt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960813" y="3438525"/>
            <a:ext cx="1925637" cy="1095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Reconstructed</a:t>
            </a:r>
            <a:br>
              <a:rPr lang="en-US" i="1">
                <a:solidFill>
                  <a:srgbClr val="000000"/>
                </a:solidFill>
                <a:latin typeface="Times" pitchFamily="4" charset="0"/>
              </a:rPr>
            </a:b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model</a:t>
            </a:r>
          </a:p>
        </p:txBody>
      </p:sp>
      <p:sp>
        <p:nvSpPr>
          <p:cNvPr id="36870" name="Rectangle 6" descr="Dark upward diagonal"/>
          <p:cNvSpPr>
            <a:spLocks noChangeArrowheads="1"/>
          </p:cNvSpPr>
          <p:nvPr/>
        </p:nvSpPr>
        <p:spPr bwMode="auto">
          <a:xfrm>
            <a:off x="3829050" y="5105400"/>
            <a:ext cx="2209800" cy="1057275"/>
          </a:xfrm>
          <a:prstGeom prst="rect">
            <a:avLst/>
          </a:prstGeom>
          <a:pattFill prst="dkUpDiag">
            <a:fgClr>
              <a:srgbClr val="66FF33"/>
            </a:fgClr>
            <a:bgClr>
              <a:srgbClr val="FFFFFF"/>
            </a:bgClr>
          </a:patt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117975" y="5105400"/>
            <a:ext cx="1663700" cy="1095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Actual Data</a:t>
            </a:r>
            <a:br>
              <a:rPr lang="en-US" i="1">
                <a:solidFill>
                  <a:srgbClr val="000000"/>
                </a:solidFill>
                <a:latin typeface="Times" pitchFamily="4" charset="0"/>
              </a:rPr>
            </a:b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Slices</a:t>
            </a:r>
          </a:p>
        </p:txBody>
      </p:sp>
      <p:sp>
        <p:nvSpPr>
          <p:cNvPr id="36872" name="Freeform 8"/>
          <p:cNvSpPr>
            <a:spLocks/>
          </p:cNvSpPr>
          <p:nvPr/>
        </p:nvSpPr>
        <p:spPr bwMode="auto">
          <a:xfrm>
            <a:off x="6019800" y="3873500"/>
            <a:ext cx="1384300" cy="1765300"/>
          </a:xfrm>
          <a:custGeom>
            <a:avLst/>
            <a:gdLst>
              <a:gd name="T0" fmla="*/ 0 w 872"/>
              <a:gd name="T1" fmla="*/ 12700 h 1112"/>
              <a:gd name="T2" fmla="*/ 1066800 w 872"/>
              <a:gd name="T3" fmla="*/ 165100 h 1112"/>
              <a:gd name="T4" fmla="*/ 1371600 w 872"/>
              <a:gd name="T5" fmla="*/ 1003300 h 1112"/>
              <a:gd name="T6" fmla="*/ 1143000 w 872"/>
              <a:gd name="T7" fmla="*/ 1612900 h 1112"/>
              <a:gd name="T8" fmla="*/ 0 w 872"/>
              <a:gd name="T9" fmla="*/ 1765300 h 1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2"/>
              <a:gd name="T16" fmla="*/ 0 h 1112"/>
              <a:gd name="T17" fmla="*/ 872 w 872"/>
              <a:gd name="T18" fmla="*/ 1112 h 1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2" h="1112">
                <a:moveTo>
                  <a:pt x="0" y="8"/>
                </a:moveTo>
                <a:cubicBezTo>
                  <a:pt x="264" y="4"/>
                  <a:pt x="528" y="0"/>
                  <a:pt x="672" y="104"/>
                </a:cubicBezTo>
                <a:cubicBezTo>
                  <a:pt x="816" y="208"/>
                  <a:pt x="856" y="480"/>
                  <a:pt x="864" y="632"/>
                </a:cubicBezTo>
                <a:cubicBezTo>
                  <a:pt x="872" y="784"/>
                  <a:pt x="864" y="936"/>
                  <a:pt x="720" y="1016"/>
                </a:cubicBezTo>
                <a:cubicBezTo>
                  <a:pt x="576" y="1096"/>
                  <a:pt x="120" y="1096"/>
                  <a:pt x="0" y="111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Freeform 9"/>
          <p:cNvSpPr>
            <a:spLocks/>
          </p:cNvSpPr>
          <p:nvPr/>
        </p:nvSpPr>
        <p:spPr bwMode="auto">
          <a:xfrm rot="10800000">
            <a:off x="2438400" y="3886200"/>
            <a:ext cx="1384300" cy="1765300"/>
          </a:xfrm>
          <a:custGeom>
            <a:avLst/>
            <a:gdLst>
              <a:gd name="T0" fmla="*/ 0 w 872"/>
              <a:gd name="T1" fmla="*/ 12700 h 1112"/>
              <a:gd name="T2" fmla="*/ 1066800 w 872"/>
              <a:gd name="T3" fmla="*/ 165100 h 1112"/>
              <a:gd name="T4" fmla="*/ 1371600 w 872"/>
              <a:gd name="T5" fmla="*/ 1003300 h 1112"/>
              <a:gd name="T6" fmla="*/ 1143000 w 872"/>
              <a:gd name="T7" fmla="*/ 1612900 h 1112"/>
              <a:gd name="T8" fmla="*/ 0 w 872"/>
              <a:gd name="T9" fmla="*/ 1765300 h 1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2"/>
              <a:gd name="T16" fmla="*/ 0 h 1112"/>
              <a:gd name="T17" fmla="*/ 872 w 872"/>
              <a:gd name="T18" fmla="*/ 1112 h 1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2" h="1112">
                <a:moveTo>
                  <a:pt x="0" y="8"/>
                </a:moveTo>
                <a:cubicBezTo>
                  <a:pt x="264" y="4"/>
                  <a:pt x="528" y="0"/>
                  <a:pt x="672" y="104"/>
                </a:cubicBezTo>
                <a:cubicBezTo>
                  <a:pt x="816" y="208"/>
                  <a:pt x="856" y="480"/>
                  <a:pt x="864" y="632"/>
                </a:cubicBezTo>
                <a:cubicBezTo>
                  <a:pt x="872" y="784"/>
                  <a:pt x="864" y="936"/>
                  <a:pt x="720" y="1016"/>
                </a:cubicBezTo>
                <a:cubicBezTo>
                  <a:pt x="576" y="1096"/>
                  <a:pt x="120" y="1096"/>
                  <a:pt x="0" y="111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315200" y="4419600"/>
            <a:ext cx="1468438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Projection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990600" y="4114800"/>
            <a:ext cx="1468438" cy="1095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Back-</a:t>
            </a:r>
            <a:br>
              <a:rPr lang="en-US" i="1">
                <a:solidFill>
                  <a:srgbClr val="000000"/>
                </a:solidFill>
                <a:latin typeface="Times" pitchFamily="4" charset="0"/>
              </a:rPr>
            </a:b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Projection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421438" y="2562225"/>
            <a:ext cx="1984375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Comic Sans MS" pitchFamily="4" charset="0"/>
              </a:rPr>
              <a:t>Initial Guess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6243638" y="2419350"/>
            <a:ext cx="2362200" cy="857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5029200" y="2971800"/>
            <a:ext cx="1214438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Reconstruction: ART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15240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US" sz="2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Filtered Back Projection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Radon transform 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Fourier Slice Theorem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1981200" y="35814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143000" y="4724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Freeform 6" descr="Dark downward diagonal"/>
          <p:cNvSpPr>
            <a:spLocks/>
          </p:cNvSpPr>
          <p:nvPr/>
        </p:nvSpPr>
        <p:spPr bwMode="auto">
          <a:xfrm>
            <a:off x="1295400" y="4038600"/>
            <a:ext cx="1346200" cy="1349375"/>
          </a:xfrm>
          <a:custGeom>
            <a:avLst/>
            <a:gdLst>
              <a:gd name="T0" fmla="*/ 952500 w 848"/>
              <a:gd name="T1" fmla="*/ 42862 h 850"/>
              <a:gd name="T2" fmla="*/ 552450 w 848"/>
              <a:gd name="T3" fmla="*/ 30163 h 850"/>
              <a:gd name="T4" fmla="*/ 376237 w 848"/>
              <a:gd name="T5" fmla="*/ 66675 h 850"/>
              <a:gd name="T6" fmla="*/ 200025 w 848"/>
              <a:gd name="T7" fmla="*/ 147638 h 850"/>
              <a:gd name="T8" fmla="*/ 152400 w 848"/>
              <a:gd name="T9" fmla="*/ 219075 h 850"/>
              <a:gd name="T10" fmla="*/ 128588 w 848"/>
              <a:gd name="T11" fmla="*/ 254000 h 850"/>
              <a:gd name="T12" fmla="*/ 80963 w 848"/>
              <a:gd name="T13" fmla="*/ 406400 h 850"/>
              <a:gd name="T14" fmla="*/ 0 w 848"/>
              <a:gd name="T15" fmla="*/ 712787 h 850"/>
              <a:gd name="T16" fmla="*/ 11112 w 848"/>
              <a:gd name="T17" fmla="*/ 971550 h 850"/>
              <a:gd name="T18" fmla="*/ 258763 w 848"/>
              <a:gd name="T19" fmla="*/ 1265238 h 850"/>
              <a:gd name="T20" fmla="*/ 646113 w 848"/>
              <a:gd name="T21" fmla="*/ 1347788 h 850"/>
              <a:gd name="T22" fmla="*/ 835025 w 848"/>
              <a:gd name="T23" fmla="*/ 1336675 h 850"/>
              <a:gd name="T24" fmla="*/ 974725 w 848"/>
              <a:gd name="T25" fmla="*/ 1277938 h 850"/>
              <a:gd name="T26" fmla="*/ 1104900 w 848"/>
              <a:gd name="T27" fmla="*/ 1160463 h 850"/>
              <a:gd name="T28" fmla="*/ 1139825 w 848"/>
              <a:gd name="T29" fmla="*/ 1112838 h 850"/>
              <a:gd name="T30" fmla="*/ 1211263 w 848"/>
              <a:gd name="T31" fmla="*/ 1065213 h 850"/>
              <a:gd name="T32" fmla="*/ 1270000 w 848"/>
              <a:gd name="T33" fmla="*/ 982663 h 850"/>
              <a:gd name="T34" fmla="*/ 1304925 w 848"/>
              <a:gd name="T35" fmla="*/ 877888 h 850"/>
              <a:gd name="T36" fmla="*/ 1211263 w 848"/>
              <a:gd name="T37" fmla="*/ 277813 h 850"/>
              <a:gd name="T38" fmla="*/ 1163638 w 848"/>
              <a:gd name="T39" fmla="*/ 160338 h 850"/>
              <a:gd name="T40" fmla="*/ 1022350 w 848"/>
              <a:gd name="T41" fmla="*/ 88900 h 850"/>
              <a:gd name="T42" fmla="*/ 952500 w 848"/>
              <a:gd name="T43" fmla="*/ 42862 h 85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48"/>
              <a:gd name="T67" fmla="*/ 0 h 850"/>
              <a:gd name="T68" fmla="*/ 848 w 848"/>
              <a:gd name="T69" fmla="*/ 850 h 85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48" h="850">
                <a:moveTo>
                  <a:pt x="600" y="27"/>
                </a:moveTo>
                <a:cubicBezTo>
                  <a:pt x="498" y="0"/>
                  <a:pt x="521" y="13"/>
                  <a:pt x="348" y="19"/>
                </a:cubicBezTo>
                <a:cubicBezTo>
                  <a:pt x="311" y="29"/>
                  <a:pt x="237" y="42"/>
                  <a:pt x="237" y="42"/>
                </a:cubicBezTo>
                <a:cubicBezTo>
                  <a:pt x="200" y="59"/>
                  <a:pt x="161" y="71"/>
                  <a:pt x="126" y="93"/>
                </a:cubicBezTo>
                <a:cubicBezTo>
                  <a:pt x="116" y="108"/>
                  <a:pt x="106" y="123"/>
                  <a:pt x="96" y="138"/>
                </a:cubicBezTo>
                <a:cubicBezTo>
                  <a:pt x="91" y="145"/>
                  <a:pt x="81" y="160"/>
                  <a:pt x="81" y="160"/>
                </a:cubicBezTo>
                <a:cubicBezTo>
                  <a:pt x="64" y="238"/>
                  <a:pt x="77" y="207"/>
                  <a:pt x="51" y="256"/>
                </a:cubicBezTo>
                <a:cubicBezTo>
                  <a:pt x="41" y="322"/>
                  <a:pt x="15" y="384"/>
                  <a:pt x="0" y="449"/>
                </a:cubicBezTo>
                <a:cubicBezTo>
                  <a:pt x="2" y="503"/>
                  <a:pt x="3" y="558"/>
                  <a:pt x="7" y="612"/>
                </a:cubicBezTo>
                <a:cubicBezTo>
                  <a:pt x="12" y="675"/>
                  <a:pt x="104" y="783"/>
                  <a:pt x="163" y="797"/>
                </a:cubicBezTo>
                <a:cubicBezTo>
                  <a:pt x="236" y="835"/>
                  <a:pt x="327" y="836"/>
                  <a:pt x="407" y="849"/>
                </a:cubicBezTo>
                <a:cubicBezTo>
                  <a:pt x="447" y="847"/>
                  <a:pt x="487" y="850"/>
                  <a:pt x="526" y="842"/>
                </a:cubicBezTo>
                <a:cubicBezTo>
                  <a:pt x="557" y="836"/>
                  <a:pt x="583" y="812"/>
                  <a:pt x="614" y="805"/>
                </a:cubicBezTo>
                <a:cubicBezTo>
                  <a:pt x="663" y="767"/>
                  <a:pt x="635" y="791"/>
                  <a:pt x="696" y="731"/>
                </a:cubicBezTo>
                <a:cubicBezTo>
                  <a:pt x="705" y="722"/>
                  <a:pt x="709" y="709"/>
                  <a:pt x="718" y="701"/>
                </a:cubicBezTo>
                <a:cubicBezTo>
                  <a:pt x="731" y="689"/>
                  <a:pt x="763" y="671"/>
                  <a:pt x="763" y="671"/>
                </a:cubicBezTo>
                <a:cubicBezTo>
                  <a:pt x="774" y="653"/>
                  <a:pt x="792" y="639"/>
                  <a:pt x="800" y="619"/>
                </a:cubicBezTo>
                <a:cubicBezTo>
                  <a:pt x="840" y="519"/>
                  <a:pt x="779" y="615"/>
                  <a:pt x="822" y="553"/>
                </a:cubicBezTo>
                <a:cubicBezTo>
                  <a:pt x="829" y="386"/>
                  <a:pt x="848" y="309"/>
                  <a:pt x="763" y="175"/>
                </a:cubicBezTo>
                <a:cubicBezTo>
                  <a:pt x="759" y="158"/>
                  <a:pt x="744" y="115"/>
                  <a:pt x="733" y="101"/>
                </a:cubicBezTo>
                <a:cubicBezTo>
                  <a:pt x="715" y="78"/>
                  <a:pt x="669" y="73"/>
                  <a:pt x="644" y="56"/>
                </a:cubicBezTo>
                <a:cubicBezTo>
                  <a:pt x="630" y="36"/>
                  <a:pt x="626" y="27"/>
                  <a:pt x="600" y="27"/>
                </a:cubicBezTo>
                <a:close/>
              </a:path>
            </a:pathLst>
          </a:custGeom>
          <a:pattFill prst="dkDnDiag">
            <a:fgClr>
              <a:srgbClr val="FFFF00"/>
            </a:fgClr>
            <a:bgClr>
              <a:srgbClr val="FFFFFF"/>
            </a:bgClr>
          </a:patt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2336800" y="3519488"/>
            <a:ext cx="817563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f(x,y)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2209800" y="4495800"/>
            <a:ext cx="18288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209800" y="5943600"/>
            <a:ext cx="2057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2641600" y="5387975"/>
            <a:ext cx="342900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Symbol" pitchFamily="4" charset="2"/>
              </a:rPr>
              <a:t>f</a:t>
            </a:r>
            <a:endParaRPr lang="en-US" i="1">
              <a:solidFill>
                <a:srgbClr val="000000"/>
              </a:solidFill>
              <a:latin typeface="Times" pitchFamily="4" charset="0"/>
            </a:endParaRPr>
          </a:p>
        </p:txBody>
      </p:sp>
      <p:sp>
        <p:nvSpPr>
          <p:cNvPr id="37899" name="Freeform 11"/>
          <p:cNvSpPr>
            <a:spLocks/>
          </p:cNvSpPr>
          <p:nvPr/>
        </p:nvSpPr>
        <p:spPr bwMode="auto">
          <a:xfrm>
            <a:off x="2312988" y="4926013"/>
            <a:ext cx="1085850" cy="906462"/>
          </a:xfrm>
          <a:custGeom>
            <a:avLst/>
            <a:gdLst>
              <a:gd name="T0" fmla="*/ 3175 w 684"/>
              <a:gd name="T1" fmla="*/ 906462 h 571"/>
              <a:gd name="T2" fmla="*/ 50800 w 684"/>
              <a:gd name="T3" fmla="*/ 684212 h 571"/>
              <a:gd name="T4" fmla="*/ 133350 w 684"/>
              <a:gd name="T5" fmla="*/ 554037 h 571"/>
              <a:gd name="T6" fmla="*/ 192087 w 684"/>
              <a:gd name="T7" fmla="*/ 471487 h 571"/>
              <a:gd name="T8" fmla="*/ 203200 w 684"/>
              <a:gd name="T9" fmla="*/ 436562 h 571"/>
              <a:gd name="T10" fmla="*/ 227013 w 684"/>
              <a:gd name="T11" fmla="*/ 401637 h 571"/>
              <a:gd name="T12" fmla="*/ 238125 w 684"/>
              <a:gd name="T13" fmla="*/ 319087 h 571"/>
              <a:gd name="T14" fmla="*/ 273050 w 684"/>
              <a:gd name="T15" fmla="*/ 295275 h 571"/>
              <a:gd name="T16" fmla="*/ 309562 w 684"/>
              <a:gd name="T17" fmla="*/ 166687 h 571"/>
              <a:gd name="T18" fmla="*/ 344487 w 684"/>
              <a:gd name="T19" fmla="*/ 130175 h 571"/>
              <a:gd name="T20" fmla="*/ 414338 w 684"/>
              <a:gd name="T21" fmla="*/ 107950 h 571"/>
              <a:gd name="T22" fmla="*/ 768350 w 684"/>
              <a:gd name="T23" fmla="*/ 60325 h 571"/>
              <a:gd name="T24" fmla="*/ 1085850 w 684"/>
              <a:gd name="T25" fmla="*/ 84137 h 5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4"/>
              <a:gd name="T40" fmla="*/ 0 h 571"/>
              <a:gd name="T41" fmla="*/ 684 w 684"/>
              <a:gd name="T42" fmla="*/ 571 h 57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4" h="571">
                <a:moveTo>
                  <a:pt x="2" y="571"/>
                </a:moveTo>
                <a:cubicBezTo>
                  <a:pt x="8" y="504"/>
                  <a:pt x="0" y="479"/>
                  <a:pt x="32" y="431"/>
                </a:cubicBezTo>
                <a:cubicBezTo>
                  <a:pt x="43" y="394"/>
                  <a:pt x="51" y="371"/>
                  <a:pt x="84" y="349"/>
                </a:cubicBezTo>
                <a:cubicBezTo>
                  <a:pt x="95" y="331"/>
                  <a:pt x="110" y="315"/>
                  <a:pt x="121" y="297"/>
                </a:cubicBezTo>
                <a:cubicBezTo>
                  <a:pt x="125" y="290"/>
                  <a:pt x="125" y="282"/>
                  <a:pt x="128" y="275"/>
                </a:cubicBezTo>
                <a:cubicBezTo>
                  <a:pt x="132" y="267"/>
                  <a:pt x="138" y="260"/>
                  <a:pt x="143" y="253"/>
                </a:cubicBezTo>
                <a:cubicBezTo>
                  <a:pt x="145" y="236"/>
                  <a:pt x="143" y="217"/>
                  <a:pt x="150" y="201"/>
                </a:cubicBezTo>
                <a:cubicBezTo>
                  <a:pt x="154" y="193"/>
                  <a:pt x="168" y="194"/>
                  <a:pt x="172" y="186"/>
                </a:cubicBezTo>
                <a:cubicBezTo>
                  <a:pt x="208" y="106"/>
                  <a:pt x="156" y="160"/>
                  <a:pt x="195" y="105"/>
                </a:cubicBezTo>
                <a:cubicBezTo>
                  <a:pt x="201" y="96"/>
                  <a:pt x="208" y="87"/>
                  <a:pt x="217" y="82"/>
                </a:cubicBezTo>
                <a:cubicBezTo>
                  <a:pt x="230" y="74"/>
                  <a:pt x="261" y="68"/>
                  <a:pt x="261" y="68"/>
                </a:cubicBezTo>
                <a:cubicBezTo>
                  <a:pt x="323" y="28"/>
                  <a:pt x="419" y="41"/>
                  <a:pt x="484" y="38"/>
                </a:cubicBezTo>
                <a:cubicBezTo>
                  <a:pt x="680" y="45"/>
                  <a:pt x="631" y="0"/>
                  <a:pt x="684" y="53"/>
                </a:cubicBezTo>
              </a:path>
            </a:pathLst>
          </a:custGeom>
          <a:solidFill>
            <a:srgbClr val="FFFF00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1295400" y="4176713"/>
            <a:ext cx="1346200" cy="1462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1447800" y="4017963"/>
            <a:ext cx="1346200" cy="1462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993900" y="3352800"/>
            <a:ext cx="319088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y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2984500" y="4176713"/>
            <a:ext cx="319088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x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046538" y="4268788"/>
            <a:ext cx="303212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s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622675" y="5049838"/>
            <a:ext cx="765175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Symbol" pitchFamily="4" charset="2"/>
              </a:rPr>
              <a:t>f</a:t>
            </a: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(s)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V="1">
            <a:off x="6705600" y="3519488"/>
            <a:ext cx="0" cy="2312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257800" y="4724400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V="1">
            <a:off x="5791200" y="4010025"/>
            <a:ext cx="18288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7791450" y="3838575"/>
            <a:ext cx="881063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G</a:t>
            </a:r>
            <a:r>
              <a:rPr lang="en-US" i="1" baseline="-25000">
                <a:solidFill>
                  <a:srgbClr val="000000"/>
                </a:solidFill>
                <a:latin typeface="Symbol" pitchFamily="4" charset="2"/>
              </a:rPr>
              <a:t>f</a:t>
            </a: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(</a:t>
            </a:r>
            <a:r>
              <a:rPr lang="en-US" i="1">
                <a:solidFill>
                  <a:srgbClr val="000000"/>
                </a:solidFill>
                <a:latin typeface="Symbol" pitchFamily="4" charset="2"/>
              </a:rPr>
              <a:t>r</a:t>
            </a: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)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8213725" y="4495800"/>
            <a:ext cx="336550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u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199063" y="3352800"/>
            <a:ext cx="936625" cy="6572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i="1">
                <a:solidFill>
                  <a:srgbClr val="000000"/>
                </a:solidFill>
                <a:latin typeface="Times" pitchFamily="4" charset="0"/>
              </a:rPr>
              <a:t>F(u,v)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 flipV="1">
            <a:off x="5943600" y="4010025"/>
            <a:ext cx="1524000" cy="13779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6135688" y="3838575"/>
            <a:ext cx="1027112" cy="1641475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V="1">
            <a:off x="6400800" y="3581400"/>
            <a:ext cx="762000" cy="18986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791200" y="4495800"/>
            <a:ext cx="1676400" cy="430213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2786063" y="5943600"/>
            <a:ext cx="1941512" cy="584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sz="2000">
                <a:solidFill>
                  <a:srgbClr val="000000"/>
                </a:solidFill>
                <a:latin typeface="Comic Sans MS" pitchFamily="4" charset="0"/>
              </a:rPr>
              <a:t>Spatial Domain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5491163" y="5943600"/>
            <a:ext cx="2322512" cy="584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sz="2000">
                <a:solidFill>
                  <a:srgbClr val="000000"/>
                </a:solidFill>
                <a:latin typeface="Comic Sans MS" pitchFamily="4" charset="0"/>
              </a:rPr>
              <a:t>Frequency Domain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Reconstruction: Filtered Back Projection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2651" y="13671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always works!</a:t>
            </a: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2024854"/>
            <a:ext cx="2926773" cy="26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013" y="3812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6791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41095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14277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87459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60641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33382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26551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9973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372913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07005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80187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53369" y="1828800"/>
            <a:ext cx="0" cy="2858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27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6" r="26867"/>
          <a:stretch/>
        </p:blipFill>
        <p:spPr bwMode="auto">
          <a:xfrm rot="10800000">
            <a:off x="1258562" y="4706715"/>
            <a:ext cx="2300719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37062" y="4917059"/>
            <a:ext cx="81935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00599" y="4343400"/>
            <a:ext cx="3905451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4395083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Digital Filter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take 1D FFT of projection</a:t>
            </a:r>
          </a:p>
          <a:p>
            <a:pPr marL="457200" indent="-457200">
              <a:buAutoNum type="arabicParenR"/>
            </a:pPr>
            <a:r>
              <a:rPr lang="en-US" sz="2400" dirty="0"/>
              <a:t>m</a:t>
            </a:r>
            <a:r>
              <a:rPr lang="en-US" sz="2400" dirty="0" smtClean="0"/>
              <a:t>ultiply by ramp filter</a:t>
            </a:r>
          </a:p>
          <a:p>
            <a:pPr marL="457200" indent="-457200">
              <a:buAutoNum type="arabicParenR"/>
            </a:pPr>
            <a:r>
              <a:rPr lang="en-US" sz="2400" dirty="0"/>
              <a:t>t</a:t>
            </a:r>
            <a:r>
              <a:rPr lang="en-US" sz="2400" dirty="0" smtClean="0"/>
              <a:t>ake 1D inverse FFT</a:t>
            </a:r>
          </a:p>
          <a:p>
            <a:pPr marL="457200" indent="-457200">
              <a:buAutoNum type="arabicParenR"/>
            </a:pPr>
            <a:r>
              <a:rPr lang="en-US" sz="2400" dirty="0"/>
              <a:t>m</a:t>
            </a:r>
            <a:r>
              <a:rPr lang="en-US" sz="2400" dirty="0" smtClean="0"/>
              <a:t>ake a back projection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0" t="6430" r="16561" b="9561"/>
          <a:stretch/>
        </p:blipFill>
        <p:spPr bwMode="auto">
          <a:xfrm>
            <a:off x="5105401" y="1390492"/>
            <a:ext cx="2606972" cy="249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Right Arrow 31"/>
          <p:cNvSpPr/>
          <p:nvPr/>
        </p:nvSpPr>
        <p:spPr>
          <a:xfrm rot="16200000">
            <a:off x="6127435" y="3872225"/>
            <a:ext cx="564191" cy="439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Reconstruction: Filtered Back Projection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84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2651" y="12147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Always works!</a:t>
            </a: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2024854"/>
            <a:ext cx="2926773" cy="26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013" y="3812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 rot="18921076">
            <a:off x="1406310" y="1752303"/>
            <a:ext cx="1905000" cy="2858645"/>
            <a:chOff x="1467913" y="1828800"/>
            <a:chExt cx="1905000" cy="285864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467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4109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1427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745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6064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3382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2655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9973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72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50700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68018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85336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Arrow 4"/>
          <p:cNvSpPr/>
          <p:nvPr/>
        </p:nvSpPr>
        <p:spPr>
          <a:xfrm rot="16200000">
            <a:off x="6187651" y="4105173"/>
            <a:ext cx="526606" cy="40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2934">
            <a:off x="1464599" y="4090924"/>
            <a:ext cx="4737874" cy="14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ight Arrow 30"/>
          <p:cNvSpPr/>
          <p:nvPr/>
        </p:nvSpPr>
        <p:spPr>
          <a:xfrm>
            <a:off x="3671296" y="5187725"/>
            <a:ext cx="81935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34833" y="4614066"/>
            <a:ext cx="3905451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87234" y="4665749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Digital Filter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take 1D FFT of projection</a:t>
            </a:r>
          </a:p>
          <a:p>
            <a:pPr marL="457200" indent="-457200">
              <a:buAutoNum type="arabicParenR"/>
            </a:pPr>
            <a:r>
              <a:rPr lang="en-US" sz="2400" dirty="0"/>
              <a:t>m</a:t>
            </a:r>
            <a:r>
              <a:rPr lang="en-US" sz="2400" dirty="0" smtClean="0"/>
              <a:t>ultiply by ramp filter</a:t>
            </a:r>
          </a:p>
          <a:p>
            <a:pPr marL="457200" indent="-457200">
              <a:buAutoNum type="arabicParenR"/>
            </a:pPr>
            <a:r>
              <a:rPr lang="en-US" sz="2400" dirty="0"/>
              <a:t>t</a:t>
            </a:r>
            <a:r>
              <a:rPr lang="en-US" sz="2400" dirty="0" smtClean="0"/>
              <a:t>ake 1D inverse FFT</a:t>
            </a:r>
          </a:p>
          <a:p>
            <a:pPr marL="457200" indent="-457200">
              <a:buAutoNum type="arabicParenR"/>
            </a:pPr>
            <a:r>
              <a:rPr lang="en-US" sz="2400" dirty="0"/>
              <a:t>m</a:t>
            </a:r>
            <a:r>
              <a:rPr lang="en-US" sz="2400" dirty="0" smtClean="0"/>
              <a:t>ake a back projection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7570" r="16561" b="9843"/>
          <a:stretch/>
        </p:blipFill>
        <p:spPr bwMode="auto">
          <a:xfrm>
            <a:off x="5181600" y="1544315"/>
            <a:ext cx="2590800" cy="24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Reconstruction: Filtered Back Projection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2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88750"/>
            <a:ext cx="6000432" cy="310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19124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Parallel beam projection  (b) fan beam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45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52651" y="1145232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Always works!</a:t>
            </a:r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2024854"/>
            <a:ext cx="2926773" cy="266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013" y="381211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Object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 rot="18921076">
            <a:off x="1406310" y="1752303"/>
            <a:ext cx="1905000" cy="2858645"/>
            <a:chOff x="1467913" y="1828800"/>
            <a:chExt cx="1905000" cy="285864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467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4109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1427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8745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16064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33382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26551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19973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72913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507005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680187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853369" y="1828800"/>
              <a:ext cx="0" cy="2858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ight Arrow 4"/>
          <p:cNvSpPr/>
          <p:nvPr/>
        </p:nvSpPr>
        <p:spPr>
          <a:xfrm rot="16200000">
            <a:off x="6187651" y="4105173"/>
            <a:ext cx="526606" cy="40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62934">
            <a:off x="1464599" y="4090924"/>
            <a:ext cx="4737874" cy="1484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ight Arrow 30"/>
          <p:cNvSpPr/>
          <p:nvPr/>
        </p:nvSpPr>
        <p:spPr>
          <a:xfrm>
            <a:off x="3671296" y="5187725"/>
            <a:ext cx="81935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34833" y="4614066"/>
            <a:ext cx="3905451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8970" y="4635952"/>
            <a:ext cx="3841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Filter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1D FFT of projection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ultiply by ramp filter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1D inverse FFT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ake a back projection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5" t="7570" r="16561" b="9843"/>
          <a:stretch/>
        </p:blipFill>
        <p:spPr bwMode="auto">
          <a:xfrm>
            <a:off x="5181600" y="1544315"/>
            <a:ext cx="2590800" cy="249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7427" y="5072503"/>
            <a:ext cx="3843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We do this for every angle and then add together all the filtered back projected images</a:t>
            </a:r>
            <a:endParaRPr lang="en-US" sz="2400" b="1" dirty="0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Reconstruction: Filtered Back Projection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9925" y="3200400"/>
            <a:ext cx="3886200" cy="2895600"/>
          </a:xfrm>
          <a:ln>
            <a:solidFill>
              <a:srgbClr val="9966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cheap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Clinically usually 500 projections per slice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 for noisy projections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616450" y="2332038"/>
            <a:ext cx="4024313" cy="4160837"/>
          </a:xfrm>
          <a:prstGeom prst="rect">
            <a:avLst/>
          </a:prstGeom>
          <a:noFill/>
          <a:ln w="9525">
            <a:solidFill>
              <a:srgbClr val="9966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Still slow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 for fewer projections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 for non-uniform project.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“guided” reconstruct. (initial guess!)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003168" y="1852666"/>
            <a:ext cx="1005403" cy="75713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FBP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834063" y="1122363"/>
            <a:ext cx="1117600" cy="750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  <a:spcAft>
                <a:spcPts val="1000"/>
              </a:spcAft>
              <a:buClr>
                <a:schemeClr val="accent2"/>
              </a:buClr>
              <a:buFont typeface="Monotype Sorts" pitchFamily="4" charset="2"/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867275" y="1831975"/>
            <a:ext cx="354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Algebraic Reconstruction Technique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493838" y="2674938"/>
            <a:ext cx="2176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Filtered Back Projection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Comparison: ART Vs FBP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Radon Transform and a Head Phantom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 l="11041" t="32293" r="24293" b="7500"/>
          <a:stretch>
            <a:fillRect/>
          </a:stretch>
        </p:blipFill>
        <p:spPr bwMode="auto">
          <a:xfrm>
            <a:off x="457200" y="1828800"/>
            <a:ext cx="80010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 l="29236" t="17593" r="23333" b="10185"/>
          <a:stretch>
            <a:fillRect/>
          </a:stretch>
        </p:blipFill>
        <p:spPr bwMode="auto">
          <a:xfrm>
            <a:off x="2438400" y="1451113"/>
            <a:ext cx="5918200" cy="481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57200" y="4938713"/>
            <a:ext cx="23066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Reconstructing with more and more 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348" name="Picture 5" descr="D:\Data\minwu\course\ENEE631_F01\lec22_1127\eg\matlab_radonPhanto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988" y="1828800"/>
            <a:ext cx="7085012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4" descr="D:\Data\minwu\course\ENEE631_F01\lec22_1127\eg\phantom2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103438"/>
            <a:ext cx="2925763" cy="292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6644481" y="5441157"/>
            <a:ext cx="1676400" cy="639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200" dirty="0">
                <a:latin typeface="Arial" pitchFamily="4" charset="0"/>
              </a:rPr>
              <a:t>(From </a:t>
            </a:r>
            <a:r>
              <a:rPr lang="en-US" sz="1200" dirty="0" err="1">
                <a:latin typeface="Arial" pitchFamily="4" charset="0"/>
              </a:rPr>
              <a:t>Matlab</a:t>
            </a:r>
            <a:r>
              <a:rPr lang="en-US" sz="1200" dirty="0">
                <a:latin typeface="Arial" pitchFamily="4" charset="0"/>
              </a:rPr>
              <a:t> Image Processing Toolbox Documentation)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143000" y="1706563"/>
            <a:ext cx="327660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29" tIns="45714" rIns="91429" bIns="45714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latin typeface="Arial" pitchFamily="4" charset="0"/>
              </a:rPr>
              <a:t>[Y-axis] distance, [X-axis] angle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 Reconstruction: </a:t>
            </a:r>
            <a:r>
              <a:rPr lang="en-US" dirty="0" err="1" smtClean="0"/>
              <a:t>Matlab</a:t>
            </a:r>
            <a:endParaRPr lang="en-US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 l="13189" t="26275" r="11252" b="10001"/>
          <a:stretch>
            <a:fillRect/>
          </a:stretch>
        </p:blipFill>
        <p:spPr bwMode="auto">
          <a:xfrm>
            <a:off x="609600" y="1417638"/>
            <a:ext cx="8077200" cy="510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 l="13127" t="25488" r="12189" b="14245"/>
          <a:stretch>
            <a:fillRect/>
          </a:stretch>
        </p:blipFill>
        <p:spPr bwMode="auto">
          <a:xfrm>
            <a:off x="457200" y="1417638"/>
            <a:ext cx="8458200" cy="511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Reconstruction: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 l="10313" t="23371" r="15939" b="14148"/>
          <a:stretch>
            <a:fillRect/>
          </a:stretch>
        </p:blipFill>
        <p:spPr bwMode="auto">
          <a:xfrm>
            <a:off x="0" y="1212850"/>
            <a:ext cx="8882063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79425" y="6096000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00"/>
                </a:solidFill>
              </a:rPr>
              <a:t>No noise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585075" y="6116638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big noise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31167" name="Rectangle 63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8" name="Oval 64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9" name="Oval 65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31116" name="Line 12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17" name="Line 13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20" name="Line 16"/>
          <p:cNvSpPr>
            <a:spLocks noChangeShapeType="1"/>
          </p:cNvSpPr>
          <p:nvPr/>
        </p:nvSpPr>
        <p:spPr bwMode="auto">
          <a:xfrm>
            <a:off x="4648200" y="2438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46482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4648200" y="2743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Line 19"/>
          <p:cNvSpPr>
            <a:spLocks noChangeShapeType="1"/>
          </p:cNvSpPr>
          <p:nvPr/>
        </p:nvSpPr>
        <p:spPr bwMode="auto">
          <a:xfrm>
            <a:off x="46482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46482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46482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Line 22"/>
          <p:cNvSpPr>
            <a:spLocks noChangeShapeType="1"/>
          </p:cNvSpPr>
          <p:nvPr/>
        </p:nvSpPr>
        <p:spPr bwMode="auto">
          <a:xfrm>
            <a:off x="46482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46482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>
            <a:off x="46482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>
            <a:off x="4648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Line 26"/>
          <p:cNvSpPr>
            <a:spLocks noChangeShapeType="1"/>
          </p:cNvSpPr>
          <p:nvPr/>
        </p:nvSpPr>
        <p:spPr bwMode="auto">
          <a:xfrm>
            <a:off x="4648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Line 27"/>
          <p:cNvSpPr>
            <a:spLocks noChangeShapeType="1"/>
          </p:cNvSpPr>
          <p:nvPr/>
        </p:nvSpPr>
        <p:spPr bwMode="auto">
          <a:xfrm>
            <a:off x="46482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5400" y="2286000"/>
            <a:ext cx="3352800" cy="2133600"/>
            <a:chOff x="816" y="1440"/>
            <a:chExt cx="2112" cy="1344"/>
          </a:xfrm>
        </p:grpSpPr>
        <p:sp>
          <p:nvSpPr>
            <p:cNvPr id="431133" name="Line 2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8" name="Line 3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39" name="Line 3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0" name="Line 3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1" name="Line 3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2" name="Line 3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3" name="Line 3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4" name="Line 4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5" name="Line 4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Line 4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7" name="Line 4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48" name="Line 44"/>
          <p:cNvSpPr>
            <a:spLocks noChangeShapeType="1"/>
          </p:cNvSpPr>
          <p:nvPr/>
        </p:nvSpPr>
        <p:spPr bwMode="auto">
          <a:xfrm>
            <a:off x="4648200" y="4267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9" name="Freeform 45"/>
          <p:cNvSpPr>
            <a:spLocks/>
          </p:cNvSpPr>
          <p:nvPr/>
        </p:nvSpPr>
        <p:spPr bwMode="auto">
          <a:xfrm>
            <a:off x="4648200" y="2362200"/>
            <a:ext cx="952500" cy="2057400"/>
          </a:xfrm>
          <a:custGeom>
            <a:avLst/>
            <a:gdLst>
              <a:gd name="T0" fmla="*/ 0 w 600"/>
              <a:gd name="T1" fmla="*/ 0 h 1296"/>
              <a:gd name="T2" fmla="*/ 96 w 600"/>
              <a:gd name="T3" fmla="*/ 48 h 1296"/>
              <a:gd name="T4" fmla="*/ 144 w 600"/>
              <a:gd name="T5" fmla="*/ 144 h 1296"/>
              <a:gd name="T6" fmla="*/ 480 w 600"/>
              <a:gd name="T7" fmla="*/ 240 h 1296"/>
              <a:gd name="T8" fmla="*/ 576 w 600"/>
              <a:gd name="T9" fmla="*/ 336 h 1296"/>
              <a:gd name="T10" fmla="*/ 336 w 600"/>
              <a:gd name="T11" fmla="*/ 432 h 1296"/>
              <a:gd name="T12" fmla="*/ 384 w 600"/>
              <a:gd name="T13" fmla="*/ 528 h 1296"/>
              <a:gd name="T14" fmla="*/ 432 w 600"/>
              <a:gd name="T15" fmla="*/ 624 h 1296"/>
              <a:gd name="T16" fmla="*/ 384 w 600"/>
              <a:gd name="T17" fmla="*/ 720 h 1296"/>
              <a:gd name="T18" fmla="*/ 384 w 600"/>
              <a:gd name="T19" fmla="*/ 816 h 1296"/>
              <a:gd name="T20" fmla="*/ 288 w 600"/>
              <a:gd name="T21" fmla="*/ 912 h 1296"/>
              <a:gd name="T22" fmla="*/ 240 w 600"/>
              <a:gd name="T23" fmla="*/ 1008 h 1296"/>
              <a:gd name="T24" fmla="*/ 144 w 600"/>
              <a:gd name="T25" fmla="*/ 1104 h 1296"/>
              <a:gd name="T26" fmla="*/ 96 w 600"/>
              <a:gd name="T27" fmla="*/ 1200 h 1296"/>
              <a:gd name="T28" fmla="*/ 0 w 600"/>
              <a:gd name="T29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0" h="1296">
                <a:moveTo>
                  <a:pt x="0" y="0"/>
                </a:moveTo>
                <a:cubicBezTo>
                  <a:pt x="36" y="12"/>
                  <a:pt x="72" y="24"/>
                  <a:pt x="96" y="48"/>
                </a:cubicBezTo>
                <a:cubicBezTo>
                  <a:pt x="120" y="72"/>
                  <a:pt x="80" y="112"/>
                  <a:pt x="144" y="144"/>
                </a:cubicBezTo>
                <a:cubicBezTo>
                  <a:pt x="208" y="176"/>
                  <a:pt x="408" y="208"/>
                  <a:pt x="480" y="240"/>
                </a:cubicBezTo>
                <a:cubicBezTo>
                  <a:pt x="552" y="272"/>
                  <a:pt x="600" y="304"/>
                  <a:pt x="576" y="336"/>
                </a:cubicBezTo>
                <a:cubicBezTo>
                  <a:pt x="552" y="368"/>
                  <a:pt x="368" y="400"/>
                  <a:pt x="336" y="432"/>
                </a:cubicBezTo>
                <a:cubicBezTo>
                  <a:pt x="304" y="464"/>
                  <a:pt x="368" y="496"/>
                  <a:pt x="384" y="528"/>
                </a:cubicBezTo>
                <a:cubicBezTo>
                  <a:pt x="400" y="560"/>
                  <a:pt x="432" y="592"/>
                  <a:pt x="432" y="624"/>
                </a:cubicBezTo>
                <a:cubicBezTo>
                  <a:pt x="432" y="656"/>
                  <a:pt x="392" y="688"/>
                  <a:pt x="384" y="720"/>
                </a:cubicBezTo>
                <a:cubicBezTo>
                  <a:pt x="376" y="752"/>
                  <a:pt x="400" y="784"/>
                  <a:pt x="384" y="816"/>
                </a:cubicBezTo>
                <a:cubicBezTo>
                  <a:pt x="368" y="848"/>
                  <a:pt x="312" y="880"/>
                  <a:pt x="288" y="912"/>
                </a:cubicBezTo>
                <a:cubicBezTo>
                  <a:pt x="264" y="944"/>
                  <a:pt x="264" y="976"/>
                  <a:pt x="240" y="1008"/>
                </a:cubicBezTo>
                <a:cubicBezTo>
                  <a:pt x="216" y="1040"/>
                  <a:pt x="168" y="1072"/>
                  <a:pt x="144" y="1104"/>
                </a:cubicBezTo>
                <a:cubicBezTo>
                  <a:pt x="120" y="1136"/>
                  <a:pt x="120" y="1168"/>
                  <a:pt x="96" y="1200"/>
                </a:cubicBezTo>
                <a:cubicBezTo>
                  <a:pt x="72" y="1232"/>
                  <a:pt x="16" y="1280"/>
                  <a:pt x="0" y="1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50" name="Line 46"/>
          <p:cNvSpPr>
            <a:spLocks noChangeShapeType="1"/>
          </p:cNvSpPr>
          <p:nvPr/>
        </p:nvSpPr>
        <p:spPr bwMode="auto">
          <a:xfrm>
            <a:off x="4648200" y="20574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1151" name="Object 47"/>
          <p:cNvGraphicFramePr>
            <a:graphicFrameLocks noChangeAspect="1"/>
          </p:cNvGraphicFramePr>
          <p:nvPr>
            <p:extLst/>
          </p:nvPr>
        </p:nvGraphicFramePr>
        <p:xfrm>
          <a:off x="4532313" y="4614863"/>
          <a:ext cx="2587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4" imgW="2844800" imgH="5689600" progId="Equation.3">
                  <p:embed/>
                </p:oleObj>
              </mc:Choice>
              <mc:Fallback>
                <p:oleObj name="Equation" r:id="rId4" imgW="2844800" imgH="568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4614863"/>
                        <a:ext cx="2587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52" name="Line 48"/>
          <p:cNvSpPr>
            <a:spLocks noChangeShapeType="1"/>
          </p:cNvSpPr>
          <p:nvPr/>
        </p:nvSpPr>
        <p:spPr bwMode="auto">
          <a:xfrm>
            <a:off x="4572000" y="220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1153" name="Object 49"/>
          <p:cNvGraphicFramePr>
            <a:graphicFrameLocks noChangeAspect="1"/>
          </p:cNvGraphicFramePr>
          <p:nvPr>
            <p:extLst/>
          </p:nvPr>
        </p:nvGraphicFramePr>
        <p:xfrm>
          <a:off x="5981700" y="1908175"/>
          <a:ext cx="1927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6" imgW="7315200" imgH="2247900" progId="Equation.3">
                  <p:embed/>
                </p:oleObj>
              </mc:Choice>
              <mc:Fallback>
                <p:oleObj name="Equation" r:id="rId6" imgW="7315200" imgH="224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908175"/>
                        <a:ext cx="19272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0"/>
          <p:cNvGrpSpPr>
            <a:grpSpLocks/>
          </p:cNvGrpSpPr>
          <p:nvPr/>
        </p:nvGrpSpPr>
        <p:grpSpPr bwMode="auto">
          <a:xfrm rot="-1877479"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31155" name="Line 51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6" name="Line 52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1158" name="Arc 54"/>
          <p:cNvSpPr>
            <a:spLocks/>
          </p:cNvSpPr>
          <p:nvPr/>
        </p:nvSpPr>
        <p:spPr bwMode="auto">
          <a:xfrm>
            <a:off x="3124200" y="3048000"/>
            <a:ext cx="2286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1159" name="Object 55"/>
          <p:cNvGraphicFramePr>
            <a:graphicFrameLocks noChangeAspect="1"/>
          </p:cNvGraphicFramePr>
          <p:nvPr/>
        </p:nvGraphicFramePr>
        <p:xfrm>
          <a:off x="3429000" y="28956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8" imgW="114300" imgH="139700" progId="Equation.3">
                  <p:embed/>
                </p:oleObj>
              </mc:Choice>
              <mc:Fallback>
                <p:oleObj name="Equation" r:id="rId8" imgW="114300" imgH="139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333375" cy="406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CT: First Projection</a:t>
            </a:r>
            <a:b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587869" y="3618047"/>
            <a:ext cx="2209800" cy="2133600"/>
            <a:chOff x="960" y="1440"/>
            <a:chExt cx="1392" cy="1344"/>
          </a:xfrm>
        </p:grpSpPr>
        <p:sp>
          <p:nvSpPr>
            <p:cNvPr id="437289" name="Rectangle 4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90" name="Oval 4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91" name="Oval 4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7253" name="Object 5"/>
          <p:cNvGraphicFramePr>
            <a:graphicFrameLocks noChangeAspect="1"/>
          </p:cNvGraphicFramePr>
          <p:nvPr>
            <p:extLst/>
          </p:nvPr>
        </p:nvGraphicFramePr>
        <p:xfrm>
          <a:off x="5093069" y="4592772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4" imgW="2844800" imgH="5689600" progId="Equation.3">
                  <p:embed/>
                </p:oleObj>
              </mc:Choice>
              <mc:Fallback>
                <p:oleObj name="Equation" r:id="rId4" imgW="2844800" imgH="568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069" y="4592772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4" name="Freeform 6"/>
          <p:cNvSpPr>
            <a:spLocks/>
          </p:cNvSpPr>
          <p:nvPr/>
        </p:nvSpPr>
        <p:spPr bwMode="auto">
          <a:xfrm>
            <a:off x="3819894" y="2644910"/>
            <a:ext cx="1354138" cy="1819275"/>
          </a:xfrm>
          <a:custGeom>
            <a:avLst/>
            <a:gdLst>
              <a:gd name="T0" fmla="*/ 0 w 853"/>
              <a:gd name="T1" fmla="*/ 62 h 1146"/>
              <a:gd name="T2" fmla="*/ 107 w 853"/>
              <a:gd name="T3" fmla="*/ 49 h 1146"/>
              <a:gd name="T4" fmla="*/ 200 w 853"/>
              <a:gd name="T5" fmla="*/ 103 h 1146"/>
              <a:gd name="T6" fmla="*/ 527 w 853"/>
              <a:gd name="T7" fmla="*/ 2 h 1146"/>
              <a:gd name="T8" fmla="*/ 641 w 853"/>
              <a:gd name="T9" fmla="*/ 116 h 1146"/>
              <a:gd name="T10" fmla="*/ 634 w 853"/>
              <a:gd name="T11" fmla="*/ 252 h 1146"/>
              <a:gd name="T12" fmla="*/ 656 w 853"/>
              <a:gd name="T13" fmla="*/ 352 h 1146"/>
              <a:gd name="T14" fmla="*/ 748 w 853"/>
              <a:gd name="T15" fmla="*/ 409 h 1146"/>
              <a:gd name="T16" fmla="*/ 827 w 853"/>
              <a:gd name="T17" fmla="*/ 587 h 1146"/>
              <a:gd name="T18" fmla="*/ 841 w 853"/>
              <a:gd name="T19" fmla="*/ 666 h 1146"/>
              <a:gd name="T20" fmla="*/ 848 w 853"/>
              <a:gd name="T21" fmla="*/ 752 h 1146"/>
              <a:gd name="T22" fmla="*/ 813 w 853"/>
              <a:gd name="T23" fmla="*/ 837 h 1146"/>
              <a:gd name="T24" fmla="*/ 798 w 853"/>
              <a:gd name="T25" fmla="*/ 937 h 1146"/>
              <a:gd name="T26" fmla="*/ 738 w 853"/>
              <a:gd name="T27" fmla="*/ 1013 h 1146"/>
              <a:gd name="T28" fmla="*/ 711 w 853"/>
              <a:gd name="T2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3" h="1146">
                <a:moveTo>
                  <a:pt x="0" y="62"/>
                </a:moveTo>
                <a:cubicBezTo>
                  <a:pt x="37" y="52"/>
                  <a:pt x="74" y="42"/>
                  <a:pt x="107" y="49"/>
                </a:cubicBezTo>
                <a:cubicBezTo>
                  <a:pt x="140" y="56"/>
                  <a:pt x="130" y="111"/>
                  <a:pt x="200" y="103"/>
                </a:cubicBezTo>
                <a:cubicBezTo>
                  <a:pt x="270" y="95"/>
                  <a:pt x="454" y="0"/>
                  <a:pt x="527" y="2"/>
                </a:cubicBezTo>
                <a:cubicBezTo>
                  <a:pt x="600" y="4"/>
                  <a:pt x="623" y="74"/>
                  <a:pt x="641" y="116"/>
                </a:cubicBezTo>
                <a:cubicBezTo>
                  <a:pt x="659" y="158"/>
                  <a:pt x="632" y="213"/>
                  <a:pt x="634" y="252"/>
                </a:cubicBezTo>
                <a:cubicBezTo>
                  <a:pt x="636" y="291"/>
                  <a:pt x="637" y="326"/>
                  <a:pt x="656" y="352"/>
                </a:cubicBezTo>
                <a:cubicBezTo>
                  <a:pt x="675" y="378"/>
                  <a:pt x="720" y="370"/>
                  <a:pt x="748" y="409"/>
                </a:cubicBezTo>
                <a:cubicBezTo>
                  <a:pt x="776" y="448"/>
                  <a:pt x="811" y="544"/>
                  <a:pt x="827" y="587"/>
                </a:cubicBezTo>
                <a:cubicBezTo>
                  <a:pt x="843" y="630"/>
                  <a:pt x="838" y="639"/>
                  <a:pt x="841" y="666"/>
                </a:cubicBezTo>
                <a:cubicBezTo>
                  <a:pt x="844" y="693"/>
                  <a:pt x="853" y="724"/>
                  <a:pt x="848" y="752"/>
                </a:cubicBezTo>
                <a:cubicBezTo>
                  <a:pt x="843" y="780"/>
                  <a:pt x="821" y="806"/>
                  <a:pt x="813" y="837"/>
                </a:cubicBezTo>
                <a:cubicBezTo>
                  <a:pt x="805" y="868"/>
                  <a:pt x="810" y="908"/>
                  <a:pt x="798" y="937"/>
                </a:cubicBezTo>
                <a:cubicBezTo>
                  <a:pt x="786" y="966"/>
                  <a:pt x="752" y="978"/>
                  <a:pt x="738" y="1013"/>
                </a:cubicBezTo>
                <a:cubicBezTo>
                  <a:pt x="724" y="1048"/>
                  <a:pt x="715" y="1124"/>
                  <a:pt x="711" y="1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 rot="19606597">
            <a:off x="4385044" y="227026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 rot="19606597">
            <a:off x="3573832" y="232423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 rot="-1877479">
            <a:off x="1435469" y="3465647"/>
            <a:ext cx="2514600" cy="2438400"/>
            <a:chOff x="864" y="1344"/>
            <a:chExt cx="1584" cy="1536"/>
          </a:xfrm>
        </p:grpSpPr>
        <p:sp>
          <p:nvSpPr>
            <p:cNvPr id="437259" name="Line 11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prstDash val="dash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1" name="Arc 13"/>
          <p:cNvSpPr>
            <a:spLocks/>
          </p:cNvSpPr>
          <p:nvPr/>
        </p:nvSpPr>
        <p:spPr bwMode="auto">
          <a:xfrm>
            <a:off x="3188069" y="4380047"/>
            <a:ext cx="2286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7262" name="Object 14"/>
          <p:cNvGraphicFramePr>
            <a:graphicFrameLocks noChangeAspect="1"/>
          </p:cNvGraphicFramePr>
          <p:nvPr>
            <p:extLst/>
          </p:nvPr>
        </p:nvGraphicFramePr>
        <p:xfrm>
          <a:off x="3416669" y="4151447"/>
          <a:ext cx="1370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6" imgW="469900" imgH="165100" progId="Equation.3">
                  <p:embed/>
                </p:oleObj>
              </mc:Choice>
              <mc:Fallback>
                <p:oleObj name="Equation" r:id="rId6" imgW="469900" imgH="165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669" y="4151447"/>
                        <a:ext cx="1370013" cy="479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>
            <p:extLst/>
          </p:nvPr>
        </p:nvGraphicFramePr>
        <p:xfrm>
          <a:off x="6781800" y="2492658"/>
          <a:ext cx="258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8" imgW="2844800" imgH="5689600" progId="Equation.3">
                  <p:embed/>
                </p:oleObj>
              </mc:Choice>
              <mc:Fallback>
                <p:oleObj name="Equation" r:id="rId8" imgW="2844800" imgH="568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92658"/>
                        <a:ext cx="258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16"/>
          <p:cNvGraphicFramePr>
            <a:graphicFrameLocks noChangeAspect="1"/>
          </p:cNvGraphicFramePr>
          <p:nvPr>
            <p:extLst/>
          </p:nvPr>
        </p:nvGraphicFramePr>
        <p:xfrm>
          <a:off x="7924800" y="3956333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10" imgW="114300" imgH="139700" progId="Equation.3">
                  <p:embed/>
                </p:oleObj>
              </mc:Choice>
              <mc:Fallback>
                <p:oleObj name="Equation" r:id="rId10" imgW="114300" imgH="139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956333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5" name="Line 17"/>
          <p:cNvSpPr>
            <a:spLocks noChangeShapeType="1"/>
          </p:cNvSpPr>
          <p:nvPr/>
        </p:nvSpPr>
        <p:spPr bwMode="auto">
          <a:xfrm>
            <a:off x="5638800" y="418493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66" name="Line 18"/>
          <p:cNvSpPr>
            <a:spLocks noChangeShapeType="1"/>
          </p:cNvSpPr>
          <p:nvPr/>
        </p:nvSpPr>
        <p:spPr bwMode="auto">
          <a:xfrm>
            <a:off x="6934200" y="296573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7267" name="Picture 19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94333"/>
            <a:ext cx="63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435469" y="3465647"/>
            <a:ext cx="2514600" cy="2438400"/>
            <a:chOff x="864" y="1344"/>
            <a:chExt cx="1584" cy="1536"/>
          </a:xfrm>
        </p:grpSpPr>
        <p:sp>
          <p:nvSpPr>
            <p:cNvPr id="437269" name="Line 21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0" name="Line 22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 rot="19651729">
            <a:off x="1359269" y="3541847"/>
            <a:ext cx="3352800" cy="2133600"/>
            <a:chOff x="816" y="1440"/>
            <a:chExt cx="2112" cy="1344"/>
          </a:xfrm>
        </p:grpSpPr>
        <p:sp>
          <p:nvSpPr>
            <p:cNvPr id="437272" name="Line 24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3" name="Line 25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4" name="Line 26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5" name="Line 27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6" name="Line 28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7" name="Line 29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8" name="Line 30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79" name="Line 31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0" name="Line 32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1" name="Line 33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2" name="Line 34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3" name="Line 35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4" name="Line 36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5" name="Line 37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286" name="Line 38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37287" name="Picture 39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94333"/>
            <a:ext cx="63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629519" y="1657485"/>
          <a:ext cx="23733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13" imgW="7315200" imgH="2057400" progId="Equation.3">
                  <p:embed/>
                </p:oleObj>
              </mc:Choice>
              <mc:Fallback>
                <p:oleObj name="Equation" r:id="rId13" imgW="7315200" imgH="2057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519" y="1657485"/>
                        <a:ext cx="237331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Rotate and Take Another Projection</a:t>
            </a:r>
            <a:b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8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447801" y="3551238"/>
            <a:ext cx="2209800" cy="2133600"/>
            <a:chOff x="960" y="1440"/>
            <a:chExt cx="1392" cy="1344"/>
          </a:xfrm>
        </p:grpSpPr>
        <p:sp>
          <p:nvSpPr>
            <p:cNvPr id="439335" name="Rectangle 39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6" name="Oval 40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7" name="Oval 41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9301" name="Object 5"/>
          <p:cNvGraphicFramePr>
            <a:graphicFrameLocks noChangeAspect="1"/>
          </p:cNvGraphicFramePr>
          <p:nvPr>
            <p:extLst/>
          </p:nvPr>
        </p:nvGraphicFramePr>
        <p:xfrm>
          <a:off x="3962401" y="2849563"/>
          <a:ext cx="258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4" imgW="2844800" imgH="5689600" progId="Equation.3">
                  <p:embed/>
                </p:oleObj>
              </mc:Choice>
              <mc:Fallback>
                <p:oleObj name="Equation" r:id="rId4" imgW="2844800" imgH="568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2849563"/>
                        <a:ext cx="258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3" name="Arc 7"/>
          <p:cNvSpPr>
            <a:spLocks/>
          </p:cNvSpPr>
          <p:nvPr/>
        </p:nvSpPr>
        <p:spPr bwMode="auto">
          <a:xfrm>
            <a:off x="2590801" y="3932238"/>
            <a:ext cx="685800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39304" name="Object 8"/>
          <p:cNvGraphicFramePr>
            <a:graphicFrameLocks noChangeAspect="1"/>
          </p:cNvGraphicFramePr>
          <p:nvPr>
            <p:extLst/>
          </p:nvPr>
        </p:nvGraphicFramePr>
        <p:xfrm>
          <a:off x="3143251" y="3703638"/>
          <a:ext cx="13319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6" imgW="457200" imgH="165100" progId="Equation.3">
                  <p:embed/>
                </p:oleObj>
              </mc:Choice>
              <mc:Fallback>
                <p:oleObj name="Equation" r:id="rId6" imgW="457200" imgH="165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3703638"/>
                        <a:ext cx="1331913" cy="479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5" name="Object 9"/>
          <p:cNvGraphicFramePr>
            <a:graphicFrameLocks noChangeAspect="1"/>
          </p:cNvGraphicFramePr>
          <p:nvPr>
            <p:extLst/>
          </p:nvPr>
        </p:nvGraphicFramePr>
        <p:xfrm>
          <a:off x="7239000" y="2955925"/>
          <a:ext cx="258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8" imgW="2844800" imgH="5689600" progId="Equation.3">
                  <p:embed/>
                </p:oleObj>
              </mc:Choice>
              <mc:Fallback>
                <p:oleObj name="Equation" r:id="rId8" imgW="2844800" imgH="5689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55925"/>
                        <a:ext cx="258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06" name="Object 10"/>
          <p:cNvGraphicFramePr>
            <a:graphicFrameLocks noChangeAspect="1"/>
          </p:cNvGraphicFramePr>
          <p:nvPr/>
        </p:nvGraphicFramePr>
        <p:xfrm>
          <a:off x="8382000" y="44196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Equation" r:id="rId10" imgW="114300" imgH="139700" progId="Equation.3">
                  <p:embed/>
                </p:oleObj>
              </mc:Choice>
              <mc:Fallback>
                <p:oleObj name="Equation" r:id="rId10" imgW="114300" imgH="139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4196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7" name="Line 11"/>
          <p:cNvSpPr>
            <a:spLocks noChangeShapeType="1"/>
          </p:cNvSpPr>
          <p:nvPr/>
        </p:nvSpPr>
        <p:spPr bwMode="auto">
          <a:xfrm>
            <a:off x="60960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7391400" y="3429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9309" name="Picture 13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57600"/>
            <a:ext cx="63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5401" y="3398838"/>
            <a:ext cx="2514600" cy="2438400"/>
            <a:chOff x="864" y="1344"/>
            <a:chExt cx="1584" cy="1536"/>
          </a:xfrm>
        </p:grpSpPr>
        <p:sp>
          <p:nvSpPr>
            <p:cNvPr id="439311" name="Line 15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2" name="Line 16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9313" name="Freeform 17"/>
          <p:cNvSpPr>
            <a:spLocks/>
          </p:cNvSpPr>
          <p:nvPr/>
        </p:nvSpPr>
        <p:spPr bwMode="auto">
          <a:xfrm>
            <a:off x="1598614" y="2178051"/>
            <a:ext cx="2057400" cy="912812"/>
          </a:xfrm>
          <a:custGeom>
            <a:avLst/>
            <a:gdLst>
              <a:gd name="T0" fmla="*/ 0 w 1296"/>
              <a:gd name="T1" fmla="*/ 575 h 575"/>
              <a:gd name="T2" fmla="*/ 47 w 1296"/>
              <a:gd name="T3" fmla="*/ 479 h 575"/>
              <a:gd name="T4" fmla="*/ 131 w 1296"/>
              <a:gd name="T5" fmla="*/ 404 h 575"/>
              <a:gd name="T6" fmla="*/ 231 w 1296"/>
              <a:gd name="T7" fmla="*/ 347 h 575"/>
              <a:gd name="T8" fmla="*/ 316 w 1296"/>
              <a:gd name="T9" fmla="*/ 282 h 575"/>
              <a:gd name="T10" fmla="*/ 424 w 1296"/>
              <a:gd name="T11" fmla="*/ 218 h 575"/>
              <a:gd name="T12" fmla="*/ 509 w 1296"/>
              <a:gd name="T13" fmla="*/ 154 h 575"/>
              <a:gd name="T14" fmla="*/ 623 w 1296"/>
              <a:gd name="T15" fmla="*/ 143 h 575"/>
              <a:gd name="T16" fmla="*/ 719 w 1296"/>
              <a:gd name="T17" fmla="*/ 191 h 575"/>
              <a:gd name="T18" fmla="*/ 802 w 1296"/>
              <a:gd name="T19" fmla="*/ 154 h 575"/>
              <a:gd name="T20" fmla="*/ 895 w 1296"/>
              <a:gd name="T21" fmla="*/ 32 h 575"/>
              <a:gd name="T22" fmla="*/ 1038 w 1296"/>
              <a:gd name="T23" fmla="*/ 347 h 575"/>
              <a:gd name="T24" fmla="*/ 1124 w 1296"/>
              <a:gd name="T25" fmla="*/ 425 h 575"/>
              <a:gd name="T26" fmla="*/ 1199 w 1296"/>
              <a:gd name="T27" fmla="*/ 479 h 575"/>
              <a:gd name="T28" fmla="*/ 1296 w 1296"/>
              <a:gd name="T29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96" h="575">
                <a:moveTo>
                  <a:pt x="0" y="575"/>
                </a:moveTo>
                <a:cubicBezTo>
                  <a:pt x="11" y="539"/>
                  <a:pt x="25" y="507"/>
                  <a:pt x="47" y="479"/>
                </a:cubicBezTo>
                <a:cubicBezTo>
                  <a:pt x="69" y="451"/>
                  <a:pt x="100" y="426"/>
                  <a:pt x="131" y="404"/>
                </a:cubicBezTo>
                <a:cubicBezTo>
                  <a:pt x="162" y="382"/>
                  <a:pt x="200" y="367"/>
                  <a:pt x="231" y="347"/>
                </a:cubicBezTo>
                <a:cubicBezTo>
                  <a:pt x="262" y="327"/>
                  <a:pt x="284" y="303"/>
                  <a:pt x="316" y="282"/>
                </a:cubicBezTo>
                <a:cubicBezTo>
                  <a:pt x="348" y="261"/>
                  <a:pt x="392" y="239"/>
                  <a:pt x="424" y="218"/>
                </a:cubicBezTo>
                <a:cubicBezTo>
                  <a:pt x="456" y="197"/>
                  <a:pt x="476" y="166"/>
                  <a:pt x="509" y="154"/>
                </a:cubicBezTo>
                <a:cubicBezTo>
                  <a:pt x="542" y="142"/>
                  <a:pt x="588" y="137"/>
                  <a:pt x="623" y="143"/>
                </a:cubicBezTo>
                <a:cubicBezTo>
                  <a:pt x="658" y="149"/>
                  <a:pt x="689" y="189"/>
                  <a:pt x="719" y="191"/>
                </a:cubicBezTo>
                <a:cubicBezTo>
                  <a:pt x="749" y="193"/>
                  <a:pt x="773" y="181"/>
                  <a:pt x="802" y="154"/>
                </a:cubicBezTo>
                <a:cubicBezTo>
                  <a:pt x="831" y="127"/>
                  <a:pt x="856" y="0"/>
                  <a:pt x="895" y="32"/>
                </a:cubicBezTo>
                <a:cubicBezTo>
                  <a:pt x="934" y="64"/>
                  <a:pt x="1000" y="282"/>
                  <a:pt x="1038" y="347"/>
                </a:cubicBezTo>
                <a:cubicBezTo>
                  <a:pt x="1076" y="412"/>
                  <a:pt x="1097" y="403"/>
                  <a:pt x="1124" y="425"/>
                </a:cubicBezTo>
                <a:cubicBezTo>
                  <a:pt x="1151" y="447"/>
                  <a:pt x="1170" y="454"/>
                  <a:pt x="1199" y="479"/>
                </a:cubicBezTo>
                <a:cubicBezTo>
                  <a:pt x="1228" y="504"/>
                  <a:pt x="1279" y="559"/>
                  <a:pt x="1296" y="5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4" name="Line 18"/>
          <p:cNvSpPr>
            <a:spLocks noChangeShapeType="1"/>
          </p:cNvSpPr>
          <p:nvPr/>
        </p:nvSpPr>
        <p:spPr bwMode="auto">
          <a:xfrm rot="-5400000">
            <a:off x="2628901" y="1758951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 rot="-5400000">
            <a:off x="836614" y="255905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 rot="-5400000">
            <a:off x="990601" y="3627438"/>
            <a:ext cx="3352800" cy="2133600"/>
            <a:chOff x="816" y="1440"/>
            <a:chExt cx="2112" cy="1344"/>
          </a:xfrm>
        </p:grpSpPr>
        <p:sp>
          <p:nvSpPr>
            <p:cNvPr id="439317" name="Line 21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8" name="Line 22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19" name="Line 23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0" name="Line 24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1" name="Line 25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2" name="Line 26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3" name="Line 27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4" name="Line 28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6" name="Line 30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7" name="Line 31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8" name="Line 32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29" name="Line 33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0" name="Line 34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31" name="Line 35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39332" name="Picture 36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657600"/>
            <a:ext cx="63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333" name="Picture 37" descr="untitl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657600"/>
            <a:ext cx="635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727201" y="1493838"/>
          <a:ext cx="2336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Equation" r:id="rId13" imgW="7315200" imgH="2095500" progId="Equation.3">
                  <p:embed/>
                </p:oleObj>
              </mc:Choice>
              <mc:Fallback>
                <p:oleObj name="Equation" r:id="rId13" imgW="7315200" imgH="2095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1" y="1493838"/>
                        <a:ext cx="23368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Rotate and Take Another Projection</a:t>
            </a:r>
            <a:b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1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41375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41348" name="Object 4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4" imgW="2844800" imgH="5689600" progId="Equation.3">
                  <p:embed/>
                </p:oleObj>
              </mc:Choice>
              <mc:Fallback>
                <p:oleObj name="Equation" r:id="rId4" imgW="2844800" imgH="568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41350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41353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41369" name="Picture 25" descr="sino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15000" y="3352800"/>
            <a:ext cx="28194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1370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7" imgW="114300" imgH="139700" progId="Equation.3">
                  <p:embed/>
                </p:oleObj>
              </mc:Choice>
              <mc:Fallback>
                <p:oleObj name="Equation" r:id="rId7" imgW="114300" imgH="139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71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2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1373" name="Line 29"/>
          <p:cNvSpPr>
            <a:spLocks noChangeShapeType="1"/>
          </p:cNvSpPr>
          <p:nvPr/>
        </p:nvSpPr>
        <p:spPr bwMode="auto">
          <a:xfrm>
            <a:off x="70866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524000" y="2286000"/>
            <a:ext cx="2209800" cy="2133600"/>
            <a:chOff x="960" y="1440"/>
            <a:chExt cx="1392" cy="1344"/>
          </a:xfrm>
        </p:grpSpPr>
        <p:sp>
          <p:nvSpPr>
            <p:cNvPr id="443423" name="Rectangle 31"/>
            <p:cNvSpPr>
              <a:spLocks noChangeArrowheads="1"/>
            </p:cNvSpPr>
            <p:nvPr/>
          </p:nvSpPr>
          <p:spPr bwMode="auto">
            <a:xfrm>
              <a:off x="960" y="1440"/>
              <a:ext cx="1392" cy="13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4" name="Oval 32"/>
            <p:cNvSpPr>
              <a:spLocks noChangeArrowheads="1"/>
            </p:cNvSpPr>
            <p:nvPr/>
          </p:nvSpPr>
          <p:spPr bwMode="auto">
            <a:xfrm>
              <a:off x="1056" y="1488"/>
              <a:ext cx="1248" cy="124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25" name="Oval 33"/>
            <p:cNvSpPr>
              <a:spLocks noChangeArrowheads="1"/>
            </p:cNvSpPr>
            <p:nvPr/>
          </p:nvSpPr>
          <p:spPr bwMode="auto">
            <a:xfrm>
              <a:off x="1776" y="1680"/>
              <a:ext cx="240" cy="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71600" y="2133600"/>
            <a:ext cx="2514600" cy="2438400"/>
            <a:chOff x="864" y="1344"/>
            <a:chExt cx="1584" cy="1536"/>
          </a:xfrm>
        </p:grpSpPr>
        <p:sp>
          <p:nvSpPr>
            <p:cNvPr id="443398" name="Line 6"/>
            <p:cNvSpPr>
              <a:spLocks noChangeShapeType="1"/>
            </p:cNvSpPr>
            <p:nvPr/>
          </p:nvSpPr>
          <p:spPr bwMode="auto">
            <a:xfrm>
              <a:off x="1680" y="134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399" name="Line 7"/>
            <p:cNvSpPr>
              <a:spLocks noChangeShapeType="1"/>
            </p:cNvSpPr>
            <p:nvPr/>
          </p:nvSpPr>
          <p:spPr bwMode="auto">
            <a:xfrm>
              <a:off x="864" y="211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 rot="-229320">
            <a:off x="1066800" y="2286000"/>
            <a:ext cx="3352800" cy="2133600"/>
            <a:chOff x="816" y="1440"/>
            <a:chExt cx="2112" cy="1344"/>
          </a:xfrm>
        </p:grpSpPr>
        <p:sp>
          <p:nvSpPr>
            <p:cNvPr id="443401" name="Line 9"/>
            <p:cNvSpPr>
              <a:spLocks noChangeShapeType="1"/>
            </p:cNvSpPr>
            <p:nvPr/>
          </p:nvSpPr>
          <p:spPr bwMode="auto">
            <a:xfrm>
              <a:off x="816" y="144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2" name="Line 10"/>
            <p:cNvSpPr>
              <a:spLocks noChangeShapeType="1"/>
            </p:cNvSpPr>
            <p:nvPr/>
          </p:nvSpPr>
          <p:spPr bwMode="auto">
            <a:xfrm>
              <a:off x="816" y="153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4" name="Line 12"/>
            <p:cNvSpPr>
              <a:spLocks noChangeShapeType="1"/>
            </p:cNvSpPr>
            <p:nvPr/>
          </p:nvSpPr>
          <p:spPr bwMode="auto">
            <a:xfrm>
              <a:off x="816" y="172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5" name="Line 13"/>
            <p:cNvSpPr>
              <a:spLocks noChangeShapeType="1"/>
            </p:cNvSpPr>
            <p:nvPr/>
          </p:nvSpPr>
          <p:spPr bwMode="auto">
            <a:xfrm>
              <a:off x="816" y="182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6" name="Line 14"/>
            <p:cNvSpPr>
              <a:spLocks noChangeShapeType="1"/>
            </p:cNvSpPr>
            <p:nvPr/>
          </p:nvSpPr>
          <p:spPr bwMode="auto">
            <a:xfrm>
              <a:off x="816" y="192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7" name="Line 15"/>
            <p:cNvSpPr>
              <a:spLocks noChangeShapeType="1"/>
            </p:cNvSpPr>
            <p:nvPr/>
          </p:nvSpPr>
          <p:spPr bwMode="auto">
            <a:xfrm>
              <a:off x="816" y="201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8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09" name="Line 17"/>
            <p:cNvSpPr>
              <a:spLocks noChangeShapeType="1"/>
            </p:cNvSpPr>
            <p:nvPr/>
          </p:nvSpPr>
          <p:spPr bwMode="auto">
            <a:xfrm>
              <a:off x="816" y="278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0" name="Line 18"/>
            <p:cNvSpPr>
              <a:spLocks noChangeShapeType="1"/>
            </p:cNvSpPr>
            <p:nvPr/>
          </p:nvSpPr>
          <p:spPr bwMode="auto">
            <a:xfrm>
              <a:off x="816" y="220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1" name="Line 19"/>
            <p:cNvSpPr>
              <a:spLocks noChangeShapeType="1"/>
            </p:cNvSpPr>
            <p:nvPr/>
          </p:nvSpPr>
          <p:spPr bwMode="auto">
            <a:xfrm>
              <a:off x="816" y="2304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2" name="Line 20"/>
            <p:cNvSpPr>
              <a:spLocks noChangeShapeType="1"/>
            </p:cNvSpPr>
            <p:nvPr/>
          </p:nvSpPr>
          <p:spPr bwMode="auto">
            <a:xfrm>
              <a:off x="816" y="2400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3" name="Line 21"/>
            <p:cNvSpPr>
              <a:spLocks noChangeShapeType="1"/>
            </p:cNvSpPr>
            <p:nvPr/>
          </p:nvSpPr>
          <p:spPr bwMode="auto">
            <a:xfrm>
              <a:off x="816" y="2496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4" name="Line 22"/>
            <p:cNvSpPr>
              <a:spLocks noChangeShapeType="1"/>
            </p:cNvSpPr>
            <p:nvPr/>
          </p:nvSpPr>
          <p:spPr bwMode="auto">
            <a:xfrm>
              <a:off x="816" y="2592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3415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21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3416" name="Text Box 24"/>
          <p:cNvSpPr txBox="1">
            <a:spLocks noChangeArrowheads="1"/>
          </p:cNvSpPr>
          <p:nvPr/>
        </p:nvSpPr>
        <p:spPr bwMode="auto">
          <a:xfrm>
            <a:off x="6324600" y="4953000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Arial" charset="0"/>
                <a:ea typeface="ＭＳ Ｐゴシック" pitchFamily="28" charset="-128"/>
              </a:rPr>
              <a:t>Sinogram</a:t>
            </a:r>
            <a:endParaRPr lang="en-US" dirty="0">
              <a:latin typeface="Arial" charset="0"/>
              <a:ea typeface="ＭＳ Ｐゴシック" pitchFamily="28" charset="-128"/>
            </a:endParaRPr>
          </a:p>
        </p:txBody>
      </p:sp>
      <p:pic>
        <p:nvPicPr>
          <p:cNvPr id="443417" name="Picture 25" descr="sino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41286" r="113" b="52541"/>
          <a:stretch>
            <a:fillRect/>
          </a:stretch>
        </p:blipFill>
        <p:spPr bwMode="auto">
          <a:xfrm rot="5400000">
            <a:off x="5753100" y="3314700"/>
            <a:ext cx="2819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3418" name="Object 26"/>
          <p:cNvGraphicFramePr>
            <a:graphicFrameLocks noChangeAspect="1"/>
          </p:cNvGraphicFramePr>
          <p:nvPr/>
        </p:nvGraphicFramePr>
        <p:xfrm>
          <a:off x="8458200" y="3124200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5" imgW="114300" imgH="139700" progId="Equation.3">
                  <p:embed/>
                </p:oleObj>
              </mc:Choice>
              <mc:Fallback>
                <p:oleObj name="Equation" r:id="rId5" imgW="114300" imgH="1397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124200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419" name="Line 27"/>
          <p:cNvSpPr>
            <a:spLocks noChangeShapeType="1"/>
          </p:cNvSpPr>
          <p:nvPr/>
        </p:nvSpPr>
        <p:spPr bwMode="auto">
          <a:xfrm>
            <a:off x="5562600" y="3352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420" name="Line 28"/>
          <p:cNvSpPr>
            <a:spLocks noChangeShapeType="1"/>
          </p:cNvSpPr>
          <p:nvPr/>
        </p:nvSpPr>
        <p:spPr bwMode="auto">
          <a:xfrm>
            <a:off x="7086600" y="1752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421" name="Line 29"/>
          <p:cNvSpPr>
            <a:spLocks noChangeShapeType="1"/>
          </p:cNvSpPr>
          <p:nvPr/>
        </p:nvSpPr>
        <p:spPr bwMode="auto">
          <a:xfrm>
            <a:off x="7162800" y="1981200"/>
            <a:ext cx="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010400" y="1279525"/>
          <a:ext cx="2587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7" imgW="2844800" imgH="5689600" progId="Equation.3">
                  <p:embed/>
                </p:oleObj>
              </mc:Choice>
              <mc:Fallback>
                <p:oleObj name="Equation" r:id="rId7" imgW="2844800" imgH="568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79525"/>
                        <a:ext cx="2587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This is called a </a:t>
            </a:r>
            <a:r>
              <a:rPr lang="en-US" dirty="0" err="1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>sinogram</a:t>
            </a:r>
            <a: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ea typeface="ＭＳ Ｐゴシック" pitchFamily="28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723</Words>
  <Application>Microsoft Office PowerPoint</Application>
  <PresentationFormat>On-screen Show (4:3)</PresentationFormat>
  <Paragraphs>186</Paragraphs>
  <Slides>49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Comic Sans MS</vt:lpstr>
      <vt:lpstr>Courier New</vt:lpstr>
      <vt:lpstr>Monotype Sorts</vt:lpstr>
      <vt:lpstr>Symbol</vt:lpstr>
      <vt:lpstr>Times</vt:lpstr>
      <vt:lpstr>Times New Roman</vt:lpstr>
      <vt:lpstr>Office Theme</vt:lpstr>
      <vt:lpstr>Equation</vt:lpstr>
      <vt:lpstr>Computed Tomography (CT)</vt:lpstr>
      <vt:lpstr>Introduction</vt:lpstr>
      <vt:lpstr>Introduction</vt:lpstr>
      <vt:lpstr>Introduction</vt:lpstr>
      <vt:lpstr>CT: First Projection </vt:lpstr>
      <vt:lpstr>Rotate and Take Another Projection </vt:lpstr>
      <vt:lpstr>Rotate and Take Another Projection </vt:lpstr>
      <vt:lpstr>This is called a sinogram </vt:lpstr>
      <vt:lpstr>This is called a sinogram </vt:lpstr>
      <vt:lpstr>This is called a sinogram 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PowerPoint Presentation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This is called a sinogram</vt:lpstr>
      <vt:lpstr>Radon Transform</vt:lpstr>
      <vt:lpstr>Radon Transform</vt:lpstr>
      <vt:lpstr>Reconstruction: Back Projection</vt:lpstr>
      <vt:lpstr>Reconstruction: Back Projection</vt:lpstr>
      <vt:lpstr>Reconstruction: Back projection</vt:lpstr>
      <vt:lpstr>Reconstruction: Back projection</vt:lpstr>
      <vt:lpstr>Reconstruction: Back projection</vt:lpstr>
      <vt:lpstr>Reconstruction: Back projection</vt:lpstr>
      <vt:lpstr>PowerPoint Presentation</vt:lpstr>
      <vt:lpstr>Reconstruction: ART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CT Reconstruction: Matlab</vt:lpstr>
      <vt:lpstr>CT Reconstruction: Matlab</vt:lpstr>
      <vt:lpstr>CT Reconstruction: Matlab</vt:lpstr>
      <vt:lpstr>CT Reconstruction: Matlab</vt:lpstr>
      <vt:lpstr>CT Reconstruction: Matlab</vt:lpstr>
      <vt:lpstr>CT Reconstruction: Matlab</vt:lpstr>
      <vt:lpstr>CT Reconstruction: Matlab</vt:lpstr>
      <vt:lpstr>Thank you</vt:lpstr>
    </vt:vector>
  </TitlesOfParts>
  <Company>DUET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Computed Tomography (CT)</dc:title>
  <dc:creator>Rafiqul Islam</dc:creator>
  <cp:lastModifiedBy>Rafiqul Islam</cp:lastModifiedBy>
  <cp:revision>23</cp:revision>
  <dcterms:created xsi:type="dcterms:W3CDTF">2016-01-19T18:00:58Z</dcterms:created>
  <dcterms:modified xsi:type="dcterms:W3CDTF">2020-02-15T15:11:28Z</dcterms:modified>
</cp:coreProperties>
</file>