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7" r:id="rId4"/>
    <p:sldId id="265" r:id="rId5"/>
    <p:sldId id="282" r:id="rId6"/>
    <p:sldId id="275" r:id="rId7"/>
    <p:sldId id="258" r:id="rId8"/>
    <p:sldId id="259" r:id="rId9"/>
    <p:sldId id="283" r:id="rId10"/>
    <p:sldId id="269" r:id="rId11"/>
    <p:sldId id="260" r:id="rId12"/>
    <p:sldId id="284" r:id="rId13"/>
    <p:sldId id="277" r:id="rId14"/>
    <p:sldId id="281" r:id="rId15"/>
    <p:sldId id="278" r:id="rId16"/>
    <p:sldId id="264" r:id="rId17"/>
    <p:sldId id="270" r:id="rId18"/>
    <p:sldId id="271" r:id="rId19"/>
    <p:sldId id="272" r:id="rId20"/>
    <p:sldId id="273" r:id="rId21"/>
    <p:sldId id="274" r:id="rId22"/>
    <p:sldId id="280" r:id="rId23"/>
  </p:sldIdLst>
  <p:sldSz cx="12192000" cy="6858000"/>
  <p:notesSz cx="6954838" cy="119840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>
      <p:cViewPr varScale="1">
        <p:scale>
          <a:sx n="48" d="100"/>
          <a:sy n="48" d="100"/>
        </p:scale>
        <p:origin x="7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601283"/>
          </a:xfrm>
          <a:prstGeom prst="rect">
            <a:avLst/>
          </a:prstGeom>
        </p:spPr>
        <p:txBody>
          <a:bodyPr vert="horz" lIns="108219" tIns="54110" rIns="108219" bIns="54110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601283"/>
          </a:xfrm>
          <a:prstGeom prst="rect">
            <a:avLst/>
          </a:prstGeom>
        </p:spPr>
        <p:txBody>
          <a:bodyPr vert="horz" lIns="108219" tIns="54110" rIns="108219" bIns="54110" rtlCol="0"/>
          <a:lstStyle>
            <a:lvl1pPr algn="r">
              <a:defRPr sz="1400"/>
            </a:lvl1pPr>
          </a:lstStyle>
          <a:p>
            <a:fld id="{B6434ECB-695A-4D32-962D-3BBB4F18993B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1382757"/>
            <a:ext cx="3013763" cy="601282"/>
          </a:xfrm>
          <a:prstGeom prst="rect">
            <a:avLst/>
          </a:prstGeom>
        </p:spPr>
        <p:txBody>
          <a:bodyPr vert="horz" lIns="108219" tIns="54110" rIns="108219" bIns="54110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11382757"/>
            <a:ext cx="3013763" cy="601282"/>
          </a:xfrm>
          <a:prstGeom prst="rect">
            <a:avLst/>
          </a:prstGeom>
        </p:spPr>
        <p:txBody>
          <a:bodyPr vert="horz" lIns="108219" tIns="54110" rIns="108219" bIns="54110" rtlCol="0" anchor="b"/>
          <a:lstStyle>
            <a:lvl1pPr algn="r">
              <a:defRPr sz="1400"/>
            </a:lvl1pPr>
          </a:lstStyle>
          <a:p>
            <a:fld id="{D609A551-1B76-48D4-BC69-3ABBA6EF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06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601283"/>
          </a:xfrm>
          <a:prstGeom prst="rect">
            <a:avLst/>
          </a:prstGeom>
        </p:spPr>
        <p:txBody>
          <a:bodyPr vert="horz" lIns="108219" tIns="54110" rIns="108219" bIns="54110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601283"/>
          </a:xfrm>
          <a:prstGeom prst="rect">
            <a:avLst/>
          </a:prstGeom>
        </p:spPr>
        <p:txBody>
          <a:bodyPr vert="horz" lIns="108219" tIns="54110" rIns="108219" bIns="54110" rtlCol="0"/>
          <a:lstStyle>
            <a:lvl1pPr algn="r">
              <a:defRPr sz="1400"/>
            </a:lvl1pPr>
          </a:lstStyle>
          <a:p>
            <a:fld id="{7351BE88-AEFC-48D5-A2D1-C3F0A1681968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15888" y="1498600"/>
            <a:ext cx="7186613" cy="40433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8219" tIns="54110" rIns="108219" bIns="5411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5767318"/>
            <a:ext cx="5563870" cy="4718715"/>
          </a:xfrm>
          <a:prstGeom prst="rect">
            <a:avLst/>
          </a:prstGeom>
        </p:spPr>
        <p:txBody>
          <a:bodyPr vert="horz" lIns="108219" tIns="54110" rIns="108219" bIns="5411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382757"/>
            <a:ext cx="3013763" cy="601282"/>
          </a:xfrm>
          <a:prstGeom prst="rect">
            <a:avLst/>
          </a:prstGeom>
        </p:spPr>
        <p:txBody>
          <a:bodyPr vert="horz" lIns="108219" tIns="54110" rIns="108219" bIns="54110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11382757"/>
            <a:ext cx="3013763" cy="601282"/>
          </a:xfrm>
          <a:prstGeom prst="rect">
            <a:avLst/>
          </a:prstGeom>
        </p:spPr>
        <p:txBody>
          <a:bodyPr vert="horz" lIns="108219" tIns="54110" rIns="108219" bIns="54110" rtlCol="0" anchor="b"/>
          <a:lstStyle>
            <a:lvl1pPr algn="r">
              <a:defRPr sz="1400"/>
            </a:lvl1pPr>
          </a:lstStyle>
          <a:p>
            <a:fld id="{CBADD059-20D6-49ED-B47E-67CEEA2AE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23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06C6B8-5140-FE45-8B2B-54D3FFF3F495}" type="slidenum">
              <a:rPr lang="en-US"/>
              <a:pPr/>
              <a:t>5</a:t>
            </a:fld>
            <a:endParaRPr lang="en-US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15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AB1B8-9412-6844-85D3-4BD770C046CC}" type="slidenum">
              <a:rPr lang="en-US"/>
              <a:pPr/>
              <a:t>9</a:t>
            </a:fld>
            <a:endParaRPr lang="en-US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04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D0E45-FB9C-4970-A1CC-DEF5A77313F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95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DD059-20D6-49ED-B47E-67CEEA2AECC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9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30C1-89E6-4E78-9AE2-B1C15697807D}" type="datetime1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A69-FC69-4C17-B281-B95864951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3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BCE1-A3AC-43C7-B36B-473B5B994D59}" type="datetime1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A69-FC69-4C17-B281-B95864951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6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C0B3-73AD-40CE-985D-F1BB683AB199}" type="datetime1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A69-FC69-4C17-B281-B95864951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4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E8DCE-C5C2-491F-8714-5C4F86965F69}" type="datetime1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A69-FC69-4C17-B281-B95864951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9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6032-1FB9-40F8-88D4-44A41A10B667}" type="datetime1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A69-FC69-4C17-B281-B95864951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5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DFCB-5DFB-436B-B017-94EEA76DE7D4}" type="datetime1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A69-FC69-4C17-B281-B95864951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4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EF04-3BCA-4326-A214-600E027C5FD3}" type="datetime1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A69-FC69-4C17-B281-B95864951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0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55F6-C0BA-4052-9FE3-EFAE7B685BEF}" type="datetime1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A69-FC69-4C17-B281-B95864951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2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DA69-620E-4C1C-99E2-D725E29163F6}" type="datetime1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A69-FC69-4C17-B281-B95864951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1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2241-D8A8-4A35-A24D-84367576EA0F}" type="datetime1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A69-FC69-4C17-B281-B95864951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90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461DA-59B2-427D-B0EB-DD1806FC8396}" type="datetime1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A69-FC69-4C17-B281-B95864951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6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51AB1-7A82-47C0-BFFD-4B3692010560}" type="datetime1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40A69-FC69-4C17-B281-B95864951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Reconstruction of Compressed Sampling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Medical Imaging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Rafiqul Islam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214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Compressed Sampling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93710085"/>
                  </p:ext>
                </p:extLst>
              </p:nvPr>
            </p:nvGraphicFramePr>
            <p:xfrm>
              <a:off x="1981200" y="1818565"/>
              <a:ext cx="8229600" cy="3124199"/>
            </p:xfrm>
            <a:graphic>
              <a:graphicData uri="http://schemas.openxmlformats.org/drawingml/2006/table">
                <a:tbl>
                  <a:tblPr firstRow="1" bandRow="1">
                    <a:tableStyleId>{85BE263C-DBD7-4A20-BB59-AAB30ACAA65A}</a:tableStyleId>
                  </a:tblPr>
                  <a:tblGrid>
                    <a:gridCol w="220980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2971800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94787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Nyquist’s Sampling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Compressed Sampling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12284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Sampling</a:t>
                          </a:r>
                          <a:r>
                            <a:rPr lang="en-US" altLang="zh-TW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Frequency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smtClean="0">
                                    <a:latin typeface="Cambria Math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zh-TW" sz="2400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2400" smtClean="0"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smtClean="0">
                                    <a:latin typeface="Cambria Math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zh-TW" sz="2400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2400" smtClean="0"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9478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Reconstruction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Low pass filter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Non-linear reconstruction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93710085"/>
                  </p:ext>
                </p:extLst>
              </p:nvPr>
            </p:nvGraphicFramePr>
            <p:xfrm>
              <a:off x="1981200" y="1818565"/>
              <a:ext cx="8229600" cy="3124199"/>
            </p:xfrm>
            <a:graphic>
              <a:graphicData uri="http://schemas.openxmlformats.org/drawingml/2006/table">
                <a:tbl>
                  <a:tblPr firstRow="1" bandRow="1">
                    <a:tableStyleId>{85BE263C-DBD7-4A20-BB59-AAB30ACAA65A}</a:tableStyleId>
                  </a:tblPr>
                  <a:tblGrid>
                    <a:gridCol w="2209800"/>
                    <a:gridCol w="3048000"/>
                    <a:gridCol w="2971800"/>
                  </a:tblGrid>
                  <a:tr h="94787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Nyquist’s Sampling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Compressed Sampling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2284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Sampling</a:t>
                          </a:r>
                          <a:r>
                            <a:rPr lang="en-US" altLang="zh-TW" sz="24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Frequency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73000" t="-78109" r="-98000" b="-840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77618" t="-78109" r="-616" b="-84080"/>
                          </a:stretch>
                        </a:blipFill>
                      </a:tcPr>
                    </a:tc>
                  </a:tr>
                  <a:tr h="9478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Reconstruction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Low pass filter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Non-linear reconstruction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A69-FC69-4C17-B281-B958649511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66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Iterative Reconstruction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Basic formulation of CS technique: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Objective function: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J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i="1">
                                      <a:latin typeface="Cambria Math"/>
                                      <a:ea typeface="Cambria Math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l-GR" altLang="zh-TW" i="1">
                                  <a:latin typeface="Cambria Math"/>
                                  <a:ea typeface="Cambria Math"/>
                                </a:rPr>
                                <m:t>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altLang="zh-TW" i="1">
                                  <a:latin typeface="Cambria Math"/>
                                  <a:ea typeface="Cambria Math"/>
                                </a:rPr>
                                <m:t>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l-GR" altLang="zh-TW" i="1">
                        <a:latin typeface="Cambria Math"/>
                        <a:ea typeface="Cambria Math"/>
                      </a:rPr>
                      <m:t>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/>
                      </a:rPr>
                      <m:t>𝑥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generates low coherence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Our goal is to achieve and optimal balance of data consistency and sparsity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883" y="2316944"/>
            <a:ext cx="1403417" cy="5217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A69-FC69-4C17-B281-B958649511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0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Iterative Reconstruction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Variation (TV) based iterative algorithm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Soft-thresholding based iterative algorithm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Composite Splitting Algorithm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More….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lvl="1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Beck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Teboulle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 2009.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iterative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shrinkage-thresholding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linear inverse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Guerquin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-Kern 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Haberlin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Pruessmann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KP, Unser M. 2011. A fast wavelet-based reconstruction method for magnetic resonance imaging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Huang J, Zhang S, Metaxas D. 2011. Efficient MR image reconstruction for compressed MR imaging.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Islam 2014, Improved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regularisation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constraints for compressed sensing of multi-slice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A69-FC69-4C17-B281-B958649511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84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Methodology: Algorithm Flowchart</a:t>
            </a:r>
          </a:p>
        </p:txBody>
      </p:sp>
      <p:grpSp>
        <p:nvGrpSpPr>
          <p:cNvPr id="7" name="Canvas 5"/>
          <p:cNvGrpSpPr/>
          <p:nvPr/>
        </p:nvGrpSpPr>
        <p:grpSpPr>
          <a:xfrm>
            <a:off x="3521122" y="1675406"/>
            <a:ext cx="4462817" cy="5182594"/>
            <a:chOff x="0" y="0"/>
            <a:chExt cx="2913380" cy="349377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2913380" cy="3493770"/>
            </a:xfrm>
            <a:prstGeom prst="rect">
              <a:avLst/>
            </a:prstGeom>
          </p:spPr>
        </p:sp>
        <p:sp>
          <p:nvSpPr>
            <p:cNvPr id="9" name="Rectangle 8"/>
            <p:cNvSpPr/>
            <p:nvPr/>
          </p:nvSpPr>
          <p:spPr>
            <a:xfrm>
              <a:off x="733548" y="36007"/>
              <a:ext cx="1344314" cy="32755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Initialization</a:t>
              </a:r>
            </a:p>
            <a:p>
              <a:pPr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(All Parameters)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3539" y="506785"/>
              <a:ext cx="1344297" cy="29346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Initialization</a:t>
              </a:r>
            </a:p>
            <a:p>
              <a:pPr algn="ctr"/>
              <a:r>
                <a:rPr lang="en-US" sz="1500" dirty="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(Reconstructed Image)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170" y="942607"/>
              <a:ext cx="2715831" cy="43771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5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Iteration:</a:t>
              </a: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174" y="1529300"/>
              <a:ext cx="2715863" cy="42422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5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De-noising followed by inverse wavelet transform:</a:t>
              </a: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3" name="Flowchart: Decision 12"/>
            <p:cNvSpPr>
              <a:spLocks noChangeAspect="1"/>
            </p:cNvSpPr>
            <p:nvPr/>
          </p:nvSpPr>
          <p:spPr>
            <a:xfrm>
              <a:off x="30698" y="2095813"/>
              <a:ext cx="2756778" cy="676455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5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Converge or max iteration</a:t>
              </a:r>
              <a:endParaRPr lang="en-US" sz="1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1074" y="3085731"/>
              <a:ext cx="1862890" cy="31406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5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Quit and Save reconstructed image</a:t>
              </a:r>
              <a:endParaRPr lang="en-US" sz="1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5" name="Text Box 16"/>
            <p:cNvSpPr txBox="1"/>
            <p:nvPr/>
          </p:nvSpPr>
          <p:spPr>
            <a:xfrm>
              <a:off x="1497831" y="2813149"/>
              <a:ext cx="211533" cy="1769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Y</a:t>
              </a:r>
            </a:p>
          </p:txBody>
        </p:sp>
        <p:sp>
          <p:nvSpPr>
            <p:cNvPr id="16" name="Text Box 18"/>
            <p:cNvSpPr txBox="1"/>
            <p:nvPr/>
          </p:nvSpPr>
          <p:spPr>
            <a:xfrm>
              <a:off x="2664685" y="2158319"/>
              <a:ext cx="211533" cy="1769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N</a:t>
              </a:r>
            </a:p>
          </p:txBody>
        </p:sp>
        <p:cxnSp>
          <p:nvCxnSpPr>
            <p:cNvPr id="17" name="Straight Arrow Connector 16"/>
            <p:cNvCxnSpPr>
              <a:stCxn id="9" idx="2"/>
              <a:endCxn id="10" idx="0"/>
            </p:cNvCxnSpPr>
            <p:nvPr/>
          </p:nvCxnSpPr>
          <p:spPr>
            <a:xfrm flipH="1">
              <a:off x="1405688" y="363558"/>
              <a:ext cx="17" cy="14322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2"/>
              <a:endCxn id="11" idx="0"/>
            </p:cNvCxnSpPr>
            <p:nvPr/>
          </p:nvCxnSpPr>
          <p:spPr>
            <a:xfrm>
              <a:off x="1405688" y="800249"/>
              <a:ext cx="3398" cy="1423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2"/>
              <a:endCxn id="12" idx="0"/>
            </p:cNvCxnSpPr>
            <p:nvPr/>
          </p:nvCxnSpPr>
          <p:spPr>
            <a:xfrm>
              <a:off x="1409086" y="1380317"/>
              <a:ext cx="20" cy="14898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2"/>
              <a:endCxn id="13" idx="0"/>
            </p:cNvCxnSpPr>
            <p:nvPr/>
          </p:nvCxnSpPr>
          <p:spPr>
            <a:xfrm flipH="1">
              <a:off x="1409087" y="1953522"/>
              <a:ext cx="19" cy="14229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2"/>
              <a:endCxn id="14" idx="0"/>
            </p:cNvCxnSpPr>
            <p:nvPr/>
          </p:nvCxnSpPr>
          <p:spPr>
            <a:xfrm>
              <a:off x="1409087" y="2772268"/>
              <a:ext cx="3432" cy="31346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13" idx="3"/>
            </p:cNvCxnSpPr>
            <p:nvPr/>
          </p:nvCxnSpPr>
          <p:spPr>
            <a:xfrm flipV="1">
              <a:off x="2787476" y="861556"/>
              <a:ext cx="122792" cy="1572466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1412484" y="861506"/>
              <a:ext cx="1497747" cy="9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628329"/>
              </p:ext>
            </p:extLst>
          </p:nvPr>
        </p:nvGraphicFramePr>
        <p:xfrm>
          <a:off x="4926843" y="4221960"/>
          <a:ext cx="1536168" cy="38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Equation" r:id="rId3" imgW="961497" imgH="238322" progId="Equation.DSMT4">
                  <p:embed/>
                </p:oleObj>
              </mc:Choice>
              <mc:Fallback>
                <p:oleObj name="Equation" r:id="rId3" imgW="961497" imgH="23832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6843" y="4221960"/>
                        <a:ext cx="1536168" cy="380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556811"/>
              </p:ext>
            </p:extLst>
          </p:nvPr>
        </p:nvGraphicFramePr>
        <p:xfrm>
          <a:off x="4012445" y="3272000"/>
          <a:ext cx="3335966" cy="449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Equation" r:id="rId5" imgW="1980208" imgH="267166" progId="Equation.DSMT4">
                  <p:embed/>
                </p:oleObj>
              </mc:Choice>
              <mc:Fallback>
                <p:oleObj name="Equation" r:id="rId5" imgW="1980208" imgH="26716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12445" y="3272000"/>
                        <a:ext cx="3335966" cy="4494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A69-FC69-4C17-B281-B958649511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67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7F8970-9BF1-674E-925F-041E7703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on GPU: 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C474A0C-7528-5048-9018-C35E5BDF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A69-FC69-4C17-B281-B958649511FF}" type="slidenum">
              <a:rPr lang="en-US" smtClean="0"/>
              <a:t>14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000519FC-6A51-AF44-A817-077DE0A61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2938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 is coprocessor, which is controlled by CPU.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consists of hundreds of special purpose streaming multiprocessors (SMs)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virtually partitioned into several grids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grid is further partitioned into multiple blocks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block comprises hundreds of threads,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which run concurrently on SMs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8D7060A-CB5B-E140-BC5A-9BA5228AC8EF}"/>
              </a:ext>
            </a:extLst>
          </p:cNvPr>
          <p:cNvPicPr/>
          <p:nvPr/>
        </p:nvPicPr>
        <p:blipFill>
          <a:blip r:embed="rId2"/>
          <a:srcRect l="2609" t="5014" r="2065" b="3736"/>
          <a:stretch>
            <a:fillRect/>
          </a:stretch>
        </p:blipFill>
        <p:spPr bwMode="auto">
          <a:xfrm>
            <a:off x="5739686" y="5081793"/>
            <a:ext cx="2590800" cy="1143000"/>
          </a:xfrm>
          <a:prstGeom prst="rect">
            <a:avLst/>
          </a:prstGeom>
          <a:noFill/>
        </p:spPr>
      </p:pic>
      <p:pic>
        <p:nvPicPr>
          <p:cNvPr id="12" name="Picture 11" descr="memory-hierarchy.png">
            <a:extLst>
              <a:ext uri="{FF2B5EF4-FFF2-40B4-BE49-F238E27FC236}">
                <a16:creationId xmlns:a16="http://schemas.microsoft.com/office/drawing/2014/main" xmlns="" id="{48904BC5-C908-434C-AFC6-5A5F96623F08}"/>
              </a:ext>
            </a:extLst>
          </p:cNvPr>
          <p:cNvPicPr/>
          <p:nvPr/>
        </p:nvPicPr>
        <p:blipFill>
          <a:blip r:embed="rId3"/>
          <a:srcRect l="11001"/>
          <a:stretch>
            <a:fillRect/>
          </a:stretch>
        </p:blipFill>
        <p:spPr>
          <a:xfrm>
            <a:off x="8501134" y="2859959"/>
            <a:ext cx="3200400" cy="3581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D5A683F-EAAE-4D4B-AAE4-0BE384108FA3}"/>
              </a:ext>
            </a:extLst>
          </p:cNvPr>
          <p:cNvSpPr txBox="1"/>
          <p:nvPr/>
        </p:nvSpPr>
        <p:spPr>
          <a:xfrm>
            <a:off x="9890975" y="643943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32BEC58-16DD-5343-9F0D-4DB628B632E6}"/>
              </a:ext>
            </a:extLst>
          </p:cNvPr>
          <p:cNvSpPr txBox="1"/>
          <p:nvPr/>
        </p:nvSpPr>
        <p:spPr>
          <a:xfrm>
            <a:off x="5976915" y="6392670"/>
            <a:ext cx="221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CPU-GPU comparison</a:t>
            </a:r>
          </a:p>
        </p:txBody>
      </p:sp>
    </p:spTree>
    <p:extLst>
      <p:ext uri="{BB962C8B-B14F-4D97-AF65-F5344CB8AC3E}">
        <p14:creationId xmlns:p14="http://schemas.microsoft.com/office/powerpoint/2010/main" val="3103189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on GPU: Mapping</a:t>
            </a:r>
          </a:p>
        </p:txBody>
      </p:sp>
      <p:pic>
        <p:nvPicPr>
          <p:cNvPr id="25" name="Picture 2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281" y="1785936"/>
            <a:ext cx="4200989" cy="5072063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A69-FC69-4C17-B281-B958649511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05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Setup: System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914252"/>
              </p:ext>
            </p:extLst>
          </p:nvPr>
        </p:nvGraphicFramePr>
        <p:xfrm>
          <a:off x="2279177" y="1978925"/>
          <a:ext cx="6141491" cy="36669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84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73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922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234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40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Property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CPU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Property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GPU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66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Processor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Core i7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Brand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NVIDIA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Geforce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730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87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Clock Speed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3.40 GHz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Graphics Speed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602 MHz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87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Cores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CUDA Cores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87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Threads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Threads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87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GB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Graphics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 MB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87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M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Bandwidth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14.40 GB/s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A69-FC69-4C17-B281-B958649511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24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7332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Setup : Input and sampling mask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995" y="1944858"/>
            <a:ext cx="3025042" cy="2880360"/>
          </a:xfrm>
          <a:prstGeom prst="rect">
            <a:avLst/>
          </a:prstGeom>
          <a:noFill/>
        </p:spPr>
      </p:pic>
      <p:pic>
        <p:nvPicPr>
          <p:cNvPr id="13" name="Picture 1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538" y="1944858"/>
            <a:ext cx="3026664" cy="288036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251538" y="5036234"/>
            <a:ext cx="286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Original Image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10995" y="5036234"/>
            <a:ext cx="286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Undersampled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00665" y="5616582"/>
            <a:ext cx="7047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Fig: Visual display of (a) Original Image (b) Random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Undersampled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Mask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A69-FC69-4C17-B281-B958649511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33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Result: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35981" y="4990940"/>
            <a:ext cx="187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TV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95366" y="4995608"/>
            <a:ext cx="202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ST</a:t>
            </a:r>
          </a:p>
        </p:txBody>
      </p: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106" y="2760048"/>
            <a:ext cx="2029968" cy="1956816"/>
          </a:xfrm>
          <a:prstGeom prst="rect">
            <a:avLst/>
          </a:prstGeom>
          <a:noFill/>
        </p:spPr>
      </p:pic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366" y="2760048"/>
            <a:ext cx="2029968" cy="1956816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665" y="2760647"/>
            <a:ext cx="2032929" cy="1956217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630016" y="5724935"/>
            <a:ext cx="9004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Fig. Visual display of the output of the algorithms using (a) TV (b) ST and (c) proposed prior.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93502" y="4995608"/>
            <a:ext cx="216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Proposed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A69-FC69-4C17-B281-B958649511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70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Result: PSNR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843770"/>
              </p:ext>
            </p:extLst>
          </p:nvPr>
        </p:nvGraphicFramePr>
        <p:xfrm>
          <a:off x="2757268" y="2066747"/>
          <a:ext cx="6246054" cy="32477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47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633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265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265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47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268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Image Size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Sampling measurements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 Name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05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2754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256×256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27.52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30.02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31.95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0338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66.7%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23.34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24.32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28.40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0338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21.16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22.54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26.86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033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512×512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31.73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33.27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35.61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0338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66.7%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25.87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26.72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29.97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0338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24.70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25.13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28.73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2953976" y="5555576"/>
            <a:ext cx="559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TABLE.  </a:t>
            </a:r>
            <a:r>
              <a:rPr lang="en-US" cap="small" dirty="0">
                <a:latin typeface="Times New Roman" panose="02020603050405020304" pitchFamily="18" charset="0"/>
                <a:ea typeface="SimSun" panose="02010600030101010101" pitchFamily="2" charset="-122"/>
              </a:rPr>
              <a:t>PSNR Comparison of Different Algorithms</a:t>
            </a:r>
            <a:endParaRPr lang="en-US" sz="2000" b="1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A69-FC69-4C17-B281-B958649511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7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Compressed Sensing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Reconstruction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A69-FC69-4C17-B281-B958649511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03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Result: Execution Time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479305"/>
              </p:ext>
            </p:extLst>
          </p:nvPr>
        </p:nvGraphicFramePr>
        <p:xfrm>
          <a:off x="2698652" y="1690688"/>
          <a:ext cx="6794696" cy="40064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24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13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454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454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460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Processor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 Name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Execution time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(256×256)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Execution time (512×512)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6092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CPU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2135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1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1829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81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2062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8121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GPU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81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81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8121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Speed-up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81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81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642379" y="5975209"/>
            <a:ext cx="7403141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tabLst>
                <a:tab pos="685800" algn="l"/>
                <a:tab pos="457200" algn="l"/>
              </a:tabLst>
            </a:pPr>
            <a:r>
              <a:rPr lang="en-US" cap="small" dirty="0">
                <a:latin typeface="Times New Roman" panose="02020603050405020304" pitchFamily="18" charset="0"/>
                <a:ea typeface="SimSun" panose="02010600030101010101" pitchFamily="2" charset="-122"/>
              </a:rPr>
              <a:t>TABLE. Execution Time,  in Seconds</a:t>
            </a:r>
            <a:endParaRPr lang="en-US" cap="small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A69-FC69-4C17-B281-B958649511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13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The proposed prior-based method exhibits improved performance in terms of quality of the reconstructed image</a:t>
            </a:r>
            <a:endParaRPr lang="en-US" dirty="0"/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GPU implementation exceedingly outperforms the CPU implementation, yielding a speedup of 26x, 32x, and 30x over the CPU-based methods, for TV, ST and proposed implementation respectively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GPU implementation exhibits massive parallelism that can enable real-time reconstruction of CS MRI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A69-FC69-4C17-B281-B958649511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06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A69-FC69-4C17-B281-B958649511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1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Resonance Imaging (MRI) is a fascinating imaging technology for capturing image to visualize inside of the human body.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Painless and non-invasive procedure.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MRI does not use any ionizing radiation.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A69-FC69-4C17-B281-B958649511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54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MRI Principle</a:t>
            </a:r>
          </a:p>
        </p:txBody>
      </p:sp>
      <p:pic>
        <p:nvPicPr>
          <p:cNvPr id="4" name="Picture 2" descr="「mri image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9" r="11560"/>
          <a:stretch>
            <a:fillRect/>
          </a:stretch>
        </p:blipFill>
        <p:spPr bwMode="auto">
          <a:xfrm>
            <a:off x="7783309" y="2811702"/>
            <a:ext cx="2160587" cy="208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035" y="3006964"/>
            <a:ext cx="184785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266" y="2868852"/>
            <a:ext cx="21336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112885" y="3373677"/>
            <a:ext cx="1270793" cy="1081087"/>
          </a:xfrm>
          <a:prstGeom prst="rightArrow">
            <a:avLst>
              <a:gd name="adj1" fmla="val 50000"/>
              <a:gd name="adj2" fmla="val 2661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dirty="0"/>
              <a:t>Data</a:t>
            </a:r>
          </a:p>
          <a:p>
            <a:pPr algn="ctr" eaLnBrk="1" hangingPunct="1"/>
            <a:r>
              <a:rPr lang="en-US" altLang="zh-TW" dirty="0"/>
              <a:t>acquisition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961528" y="2437052"/>
            <a:ext cx="971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k space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57153" y="2437052"/>
            <a:ext cx="806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image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6518866" y="3553857"/>
            <a:ext cx="1237023" cy="720725"/>
          </a:xfrm>
          <a:prstGeom prst="rightArrow">
            <a:avLst>
              <a:gd name="adj1" fmla="val 50000"/>
              <a:gd name="adj2" fmla="val 39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dirty="0"/>
              <a:t>IDFT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A69-FC69-4C17-B281-B958649511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0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55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02013" y="573088"/>
            <a:ext cx="5626100" cy="6227762"/>
          </a:xfrm>
          <a:prstGeom prst="rect">
            <a:avLst/>
          </a:prstGeom>
          <a:noFill/>
        </p:spPr>
      </p:pic>
      <p:sp>
        <p:nvSpPr>
          <p:cNvPr id="236553" name="Text Box 9"/>
          <p:cNvSpPr txBox="1">
            <a:spLocks noChangeArrowheads="1"/>
          </p:cNvSpPr>
          <p:nvPr/>
        </p:nvSpPr>
        <p:spPr bwMode="auto">
          <a:xfrm>
            <a:off x="3919538" y="25401"/>
            <a:ext cx="13404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-space</a:t>
            </a:r>
          </a:p>
        </p:txBody>
      </p:sp>
      <p:sp>
        <p:nvSpPr>
          <p:cNvPr id="236554" name="Text Box 10"/>
          <p:cNvSpPr txBox="1">
            <a:spLocks noChangeArrowheads="1"/>
          </p:cNvSpPr>
          <p:nvPr/>
        </p:nvSpPr>
        <p:spPr bwMode="auto">
          <a:xfrm>
            <a:off x="7324726" y="26989"/>
            <a:ext cx="114646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30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36555" name="Text Box 11"/>
          <p:cNvSpPr txBox="1">
            <a:spLocks noChangeArrowheads="1"/>
          </p:cNvSpPr>
          <p:nvPr/>
        </p:nvSpPr>
        <p:spPr bwMode="auto">
          <a:xfrm>
            <a:off x="1209317" y="1371600"/>
            <a:ext cx="23022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  <a:r>
              <a:rPr lang="en-US" dirty="0">
                <a:solidFill>
                  <a:srgbClr val="FFFF00"/>
                </a:solidFill>
                <a:latin typeface="Arial" pitchFamily="32" charset="0"/>
              </a:rPr>
              <a:t>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</a:p>
        </p:txBody>
      </p:sp>
      <p:sp>
        <p:nvSpPr>
          <p:cNvPr id="236556" name="Text Box 12"/>
          <p:cNvSpPr txBox="1">
            <a:spLocks noChangeArrowheads="1"/>
          </p:cNvSpPr>
          <p:nvPr/>
        </p:nvSpPr>
        <p:spPr bwMode="auto">
          <a:xfrm>
            <a:off x="9253977" y="1186933"/>
            <a:ext cx="175092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>
              <a:lnSpc>
                <a:spcPct val="80000"/>
              </a:lnSpc>
              <a:defRPr sz="30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Full-FOV,</a:t>
            </a:r>
          </a:p>
          <a:p>
            <a:r>
              <a:rPr lang="en-US" dirty="0"/>
              <a:t>high-res</a:t>
            </a:r>
          </a:p>
        </p:txBody>
      </p:sp>
      <p:sp>
        <p:nvSpPr>
          <p:cNvPr id="236557" name="Text Box 13"/>
          <p:cNvSpPr txBox="1">
            <a:spLocks noChangeArrowheads="1"/>
          </p:cNvSpPr>
          <p:nvPr/>
        </p:nvSpPr>
        <p:spPr bwMode="auto">
          <a:xfrm>
            <a:off x="9133499" y="3252407"/>
            <a:ext cx="175092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>
              <a:lnSpc>
                <a:spcPct val="80000"/>
              </a:lnSpc>
              <a:defRPr sz="30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Full-FOV,</a:t>
            </a:r>
          </a:p>
          <a:p>
            <a:r>
              <a:rPr lang="en-US" dirty="0"/>
              <a:t>low-res:</a:t>
            </a:r>
          </a:p>
          <a:p>
            <a:r>
              <a:rPr lang="en-US" dirty="0"/>
              <a:t>blurred</a:t>
            </a:r>
          </a:p>
        </p:txBody>
      </p:sp>
      <p:sp>
        <p:nvSpPr>
          <p:cNvPr id="236558" name="Text Box 14"/>
          <p:cNvSpPr txBox="1">
            <a:spLocks noChangeArrowheads="1"/>
          </p:cNvSpPr>
          <p:nvPr/>
        </p:nvSpPr>
        <p:spPr bwMode="auto">
          <a:xfrm>
            <a:off x="9028113" y="4902383"/>
            <a:ext cx="197679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>
              <a:lnSpc>
                <a:spcPct val="80000"/>
              </a:lnSpc>
              <a:defRPr sz="30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Low-FOV,</a:t>
            </a:r>
          </a:p>
          <a:p>
            <a:r>
              <a:rPr lang="en-US" dirty="0"/>
              <a:t>high-res:</a:t>
            </a:r>
          </a:p>
          <a:p>
            <a:r>
              <a:rPr lang="en-US" dirty="0"/>
              <a:t>may be aliased</a:t>
            </a:r>
          </a:p>
        </p:txBody>
      </p:sp>
      <p:sp>
        <p:nvSpPr>
          <p:cNvPr id="236559" name="Text Box 15"/>
          <p:cNvSpPr txBox="1">
            <a:spLocks noChangeArrowheads="1"/>
          </p:cNvSpPr>
          <p:nvPr/>
        </p:nvSpPr>
        <p:spPr bwMode="auto">
          <a:xfrm>
            <a:off x="905494" y="3398932"/>
            <a:ext cx="21964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en-US" dirty="0">
                <a:solidFill>
                  <a:srgbClr val="FFFF00"/>
                </a:solidFill>
                <a:latin typeface="Arial" pitchFamily="32" charset="0"/>
              </a:rPr>
              <a:t> </a:t>
            </a:r>
            <a:r>
              <a:rPr lang="en-US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kmax</a:t>
            </a:r>
            <a:endParaRPr lang="en-U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560" name="Text Box 16"/>
          <p:cNvSpPr txBox="1">
            <a:spLocks noChangeArrowheads="1"/>
          </p:cNvSpPr>
          <p:nvPr/>
        </p:nvSpPr>
        <p:spPr bwMode="auto">
          <a:xfrm>
            <a:off x="905494" y="5426264"/>
            <a:ext cx="23911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>
              <a:lnSpc>
                <a:spcPct val="80000"/>
              </a:lnSpc>
              <a:defRPr sz="30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Increase </a:t>
            </a:r>
            <a:r>
              <a:rPr lang="en-US">
                <a:sym typeface="Symbol" pitchFamily="32" charset="2"/>
              </a:rPr>
              <a:t></a:t>
            </a:r>
            <a:r>
              <a:rPr lang="en-US"/>
              <a:t>k</a:t>
            </a:r>
          </a:p>
        </p:txBody>
      </p:sp>
      <p:sp>
        <p:nvSpPr>
          <p:cNvPr id="236561" name="Line 17"/>
          <p:cNvSpPr>
            <a:spLocks noChangeShapeType="1"/>
          </p:cNvSpPr>
          <p:nvPr/>
        </p:nvSpPr>
        <p:spPr bwMode="auto">
          <a:xfrm>
            <a:off x="5748338" y="3692525"/>
            <a:ext cx="908050" cy="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562" name="Text Box 18"/>
          <p:cNvSpPr txBox="1">
            <a:spLocks noChangeArrowheads="1"/>
          </p:cNvSpPr>
          <p:nvPr/>
        </p:nvSpPr>
        <p:spPr bwMode="auto">
          <a:xfrm>
            <a:off x="5775326" y="3163888"/>
            <a:ext cx="7617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FFF00"/>
                </a:solidFill>
                <a:latin typeface="Arial" pitchFamily="32" charset="0"/>
              </a:rPr>
              <a:t>2DFT</a:t>
            </a:r>
          </a:p>
        </p:txBody>
      </p:sp>
    </p:spTree>
    <p:extLst>
      <p:ext uri="{BB962C8B-B14F-4D97-AF65-F5344CB8AC3E}">
        <p14:creationId xmlns:p14="http://schemas.microsoft.com/office/powerpoint/2010/main" val="318131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Inherent slow data collection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Limits spatial resolution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Limits temporal resolution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Introduces artifacts in image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Moreover, slow acquisition is uncomfortable  for patients, especially-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anxious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can not keep still or motionless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have limited breath-hold capacity, and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uncooperative such as children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A69-FC69-4C17-B281-B958649511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20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Acquisition of k-space data within reasonable time is a challenge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solution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faster acquisition by reducing sampling data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challenges can be solved using compressed sampling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A69-FC69-4C17-B281-B958649511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72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Compressed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Compressed Sampling in MRI, while reducing acquisition time, enables high subsampling factors maintaining diagnosable image quality.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technique changes the goal based on three golden rules: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Incoherent sub-sampling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sparsity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iterative reconstruction technique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A69-FC69-4C17-B281-B958649511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68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476" name="Picture 4"/>
          <p:cNvPicPr>
            <a:picLocks noChangeAspect="1" noChangeArrowheads="1"/>
          </p:cNvPicPr>
          <p:nvPr/>
        </p:nvPicPr>
        <p:blipFill>
          <a:blip r:embed="rId3"/>
          <a:srcRect t="626"/>
          <a:stretch>
            <a:fillRect/>
          </a:stretch>
        </p:blipFill>
        <p:spPr bwMode="auto">
          <a:xfrm>
            <a:off x="3238501" y="936626"/>
            <a:ext cx="5959475" cy="592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1930401" y="198439"/>
            <a:ext cx="83153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latin typeface="Arial" pitchFamily="32" charset="0"/>
              </a:rPr>
              <a:t>Many possible trajectories through </a:t>
            </a:r>
            <a:r>
              <a:rPr lang="en-US" sz="3200" i="1" dirty="0">
                <a:latin typeface="Arial" pitchFamily="32" charset="0"/>
              </a:rPr>
              <a:t>k</a:t>
            </a:r>
            <a:r>
              <a:rPr lang="en-US" sz="3200" dirty="0">
                <a:latin typeface="Arial" pitchFamily="32" charset="0"/>
              </a:rPr>
              <a:t>-space…</a:t>
            </a:r>
          </a:p>
        </p:txBody>
      </p:sp>
    </p:spTree>
    <p:extLst>
      <p:ext uri="{BB962C8B-B14F-4D97-AF65-F5344CB8AC3E}">
        <p14:creationId xmlns:p14="http://schemas.microsoft.com/office/powerpoint/2010/main" val="121218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775</Words>
  <Application>Microsoft Office PowerPoint</Application>
  <PresentationFormat>Widescreen</PresentationFormat>
  <Paragraphs>245</Paragraphs>
  <Slides>22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SimSun</vt:lpstr>
      <vt:lpstr>Arial</vt:lpstr>
      <vt:lpstr>Calibri</vt:lpstr>
      <vt:lpstr>Calibri Light</vt:lpstr>
      <vt:lpstr>Cambria Math</vt:lpstr>
      <vt:lpstr>新細明體</vt:lpstr>
      <vt:lpstr>Symbol</vt:lpstr>
      <vt:lpstr>Times New Roman</vt:lpstr>
      <vt:lpstr>Office Theme</vt:lpstr>
      <vt:lpstr>Equation</vt:lpstr>
      <vt:lpstr>Real Time Reconstruction of Compressed Sampling Medical Imaging </vt:lpstr>
      <vt:lpstr>Presentation Outline</vt:lpstr>
      <vt:lpstr>Introduction</vt:lpstr>
      <vt:lpstr>Introduction</vt:lpstr>
      <vt:lpstr>PowerPoint Presentation</vt:lpstr>
      <vt:lpstr>Introduction</vt:lpstr>
      <vt:lpstr>Introduction</vt:lpstr>
      <vt:lpstr>Compressed Sampling</vt:lpstr>
      <vt:lpstr>PowerPoint Presentation</vt:lpstr>
      <vt:lpstr>Compressed Sampling</vt:lpstr>
      <vt:lpstr>Non-linear Iterative Reconstruction</vt:lpstr>
      <vt:lpstr>Non-linear Iterative Reconstruction</vt:lpstr>
      <vt:lpstr>Proposed Methodology: Algorithm Flowchart</vt:lpstr>
      <vt:lpstr>Implementation on GPU: Background</vt:lpstr>
      <vt:lpstr>Implementation on GPU: Mapping</vt:lpstr>
      <vt:lpstr>Experimental Setup: System Configuration</vt:lpstr>
      <vt:lpstr>Experimental Setup : Input and sampling mask</vt:lpstr>
      <vt:lpstr>Experimental Result: Visualization</vt:lpstr>
      <vt:lpstr>Experimental Result: PSNR</vt:lpstr>
      <vt:lpstr>Experimental Result: Execution Time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GPU based Real Time Reconstruction of Compressed Sampling MRI </dc:title>
  <dc:creator>Rafiqul Islam</dc:creator>
  <cp:lastModifiedBy>Rafiqul Islam</cp:lastModifiedBy>
  <cp:revision>66</cp:revision>
  <cp:lastPrinted>2020-02-04T09:04:58Z</cp:lastPrinted>
  <dcterms:created xsi:type="dcterms:W3CDTF">2020-01-22T15:03:51Z</dcterms:created>
  <dcterms:modified xsi:type="dcterms:W3CDTF">2020-02-15T15:04:57Z</dcterms:modified>
</cp:coreProperties>
</file>