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8" r:id="rId6"/>
    <p:sldId id="272" r:id="rId7"/>
    <p:sldId id="269" r:id="rId8"/>
    <p:sldId id="270" r:id="rId9"/>
    <p:sldId id="267" r:id="rId10"/>
    <p:sldId id="260" r:id="rId11"/>
    <p:sldId id="261" r:id="rId12"/>
    <p:sldId id="262" r:id="rId13"/>
    <p:sldId id="263" r:id="rId14"/>
    <p:sldId id="264" r:id="rId15"/>
    <p:sldId id="265" r:id="rId16"/>
    <p:sldId id="273" r:id="rId17"/>
    <p:sldId id="266"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3"/>
  </p:normalViewPr>
  <p:slideViewPr>
    <p:cSldViewPr snapToGrid="0">
      <p:cViewPr>
        <p:scale>
          <a:sx n="50" d="100"/>
          <a:sy n="50" d="100"/>
        </p:scale>
        <p:origin x="1176"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2DA98-C188-4AD1-A7BA-5F03793035FA}"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268137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2DA98-C188-4AD1-A7BA-5F03793035FA}"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341469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2DA98-C188-4AD1-A7BA-5F03793035FA}"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103838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2DA98-C188-4AD1-A7BA-5F03793035FA}"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143421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2DA98-C188-4AD1-A7BA-5F03793035FA}" type="datetimeFigureOut">
              <a:rPr lang="en-US" smtClean="0"/>
              <a:t>3/3/20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289935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2DA98-C188-4AD1-A7BA-5F03793035FA}"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401331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2DA98-C188-4AD1-A7BA-5F03793035FA}" type="datetimeFigureOut">
              <a:rPr lang="en-US" smtClean="0"/>
              <a:t>3/3/20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352089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2DA98-C188-4AD1-A7BA-5F03793035FA}" type="datetimeFigureOut">
              <a:rPr lang="en-US" smtClean="0"/>
              <a:t>3/3/20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331022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2DA98-C188-4AD1-A7BA-5F03793035FA}" type="datetimeFigureOut">
              <a:rPr lang="en-US" smtClean="0"/>
              <a:t>3/3/20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32886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2DA98-C188-4AD1-A7BA-5F03793035FA}"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183985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2DA98-C188-4AD1-A7BA-5F03793035FA}" type="datetimeFigureOut">
              <a:rPr lang="en-US" smtClean="0"/>
              <a:t>3/3/20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A1D45-E22E-446A-9123-31036A8252B1}" type="slidenum">
              <a:rPr lang="en-US" smtClean="0"/>
              <a:t>‹#›</a:t>
            </a:fld>
            <a:endParaRPr lang="en-US"/>
          </a:p>
        </p:txBody>
      </p:sp>
    </p:spTree>
    <p:extLst>
      <p:ext uri="{BB962C8B-B14F-4D97-AF65-F5344CB8AC3E}">
        <p14:creationId xmlns:p14="http://schemas.microsoft.com/office/powerpoint/2010/main" val="3926950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2DA98-C188-4AD1-A7BA-5F03793035FA}" type="datetimeFigureOut">
              <a:rPr lang="en-US" smtClean="0"/>
              <a:t>3/3/20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A1D45-E22E-446A-9123-31036A8252B1}" type="slidenum">
              <a:rPr lang="en-US" smtClean="0"/>
              <a:t>‹#›</a:t>
            </a:fld>
            <a:endParaRPr lang="en-US"/>
          </a:p>
        </p:txBody>
      </p:sp>
    </p:spTree>
    <p:extLst>
      <p:ext uri="{BB962C8B-B14F-4D97-AF65-F5344CB8AC3E}">
        <p14:creationId xmlns:p14="http://schemas.microsoft.com/office/powerpoint/2010/main" val="360860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 Id="rId3" Type="http://schemas.openxmlformats.org/officeDocument/2006/relationships/image" Target="../media/image7.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f"/><Relationship Id="rId3"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Image Clustering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Dr. Rafiqul Islam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DBSCAN (</a:t>
            </a:r>
            <a:r>
              <a:rPr lang="en-US" dirty="0">
                <a:latin typeface="Times New Roman" panose="02020603050405020304" pitchFamily="18" charset="0"/>
                <a:cs typeface="Times New Roman" panose="02020603050405020304" pitchFamily="18" charset="0"/>
              </a:rPr>
              <a:t>Density-based spatial clustering of applications with noise</a:t>
            </a:r>
            <a:r>
              <a:rPr lang="en-US" dirty="0" smtClean="0">
                <a:latin typeface="Times New Roman" panose="02020603050405020304" pitchFamily="18" charset="0"/>
                <a:cs typeface="Times New Roman" panose="02020603050405020304" pitchFamily="18" charset="0"/>
              </a:rPr>
              <a:t>) works based on distance between nearest points.</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DBSCAN algorithm identifies the dense region by grouping together data points that are closed to each other based on distance measurement.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Partitioning methods (K-means, PAM clustering) and hierarchical clustering work for finding spherical-shaped clusters or convex clusters.</a:t>
            </a:r>
          </a:p>
          <a:p>
            <a:r>
              <a:rPr lang="en-US" dirty="0">
                <a:latin typeface="Times New Roman" panose="02020603050405020304" pitchFamily="18" charset="0"/>
                <a:cs typeface="Times New Roman" panose="02020603050405020304" pitchFamily="18" charset="0"/>
              </a:rPr>
              <a:t>In other words, they are suitable only for compact and well-separated clusters.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Moreover</a:t>
            </a:r>
            <a:r>
              <a:rPr lang="en-US" dirty="0">
                <a:latin typeface="Times New Roman" panose="02020603050405020304" pitchFamily="18" charset="0"/>
                <a:cs typeface="Times New Roman" panose="02020603050405020304" pitchFamily="18" charset="0"/>
              </a:rPr>
              <a:t>, they are also severely affected by the presence of noise and outliers in the data.</a:t>
            </a:r>
          </a:p>
        </p:txBody>
      </p:sp>
    </p:spTree>
    <p:extLst>
      <p:ext uri="{BB962C8B-B14F-4D97-AF65-F5344CB8AC3E}">
        <p14:creationId xmlns:p14="http://schemas.microsoft.com/office/powerpoint/2010/main" val="114162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Real life data may contain irregularities, like –</a:t>
            </a:r>
          </a:p>
          <a:p>
            <a:pPr lvl="1"/>
            <a:r>
              <a:rPr lang="en-US" sz="2800" dirty="0" smtClean="0">
                <a:latin typeface="Times New Roman" panose="02020603050405020304" pitchFamily="18" charset="0"/>
                <a:cs typeface="Times New Roman" panose="02020603050405020304" pitchFamily="18" charset="0"/>
              </a:rPr>
              <a:t>Clusters can be of arbitrary shape such as those shown in the figure below.</a:t>
            </a:r>
          </a:p>
          <a:p>
            <a:pPr lvl="1"/>
            <a:r>
              <a:rPr lang="en-US" sz="2800" dirty="0" smtClean="0">
                <a:latin typeface="Times New Roman" panose="02020603050405020304" pitchFamily="18" charset="0"/>
                <a:cs typeface="Times New Roman" panose="02020603050405020304" pitchFamily="18" charset="0"/>
              </a:rPr>
              <a:t>Data may contain noise.</a:t>
            </a:r>
            <a:endParaRPr lang="en-US" sz="2800" dirty="0">
              <a:latin typeface="Times New Roman" panose="02020603050405020304" pitchFamily="18" charset="0"/>
              <a:cs typeface="Times New Roman" panose="02020603050405020304" pitchFamily="18" charset="0"/>
            </a:endParaRPr>
          </a:p>
        </p:txBody>
      </p:sp>
      <p:pic>
        <p:nvPicPr>
          <p:cNvPr id="1026" name="Picture 2" descr="https://media.geeksforgeeks.org/wp-content/uploads/20190318040927/Drawing2.png"/>
          <p:cNvPicPr>
            <a:picLocks noChangeAspect="1" noChangeArrowheads="1"/>
          </p:cNvPicPr>
          <p:nvPr/>
        </p:nvPicPr>
        <p:blipFill rotWithShape="1">
          <a:blip r:embed="rId2">
            <a:extLst>
              <a:ext uri="{28A0092B-C50C-407E-A947-70E740481C1C}">
                <a14:useLocalDpi xmlns:a14="http://schemas.microsoft.com/office/drawing/2010/main" val="0"/>
              </a:ext>
            </a:extLst>
          </a:blip>
          <a:srcRect l="4859" t="4382" r="4564" b="12382"/>
          <a:stretch/>
        </p:blipFill>
        <p:spPr bwMode="auto">
          <a:xfrm>
            <a:off x="6082748" y="3160642"/>
            <a:ext cx="3399182"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54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DBSCAN algorithm requires two </a:t>
            </a:r>
            <a:r>
              <a:rPr lang="en-US" dirty="0" smtClean="0">
                <a:latin typeface="Times New Roman" panose="02020603050405020304" pitchFamily="18" charset="0"/>
                <a:cs typeface="Times New Roman" panose="02020603050405020304" pitchFamily="18" charset="0"/>
              </a:rPr>
              <a:t>parameters</a:t>
            </a:r>
          </a:p>
          <a:p>
            <a:pPr lvl="1" algn="just"/>
            <a:r>
              <a:rPr lang="en-US" sz="2800" dirty="0">
                <a:latin typeface="Times New Roman" panose="02020603050405020304" pitchFamily="18" charset="0"/>
                <a:cs typeface="Times New Roman" panose="02020603050405020304" pitchFamily="18" charset="0"/>
              </a:rPr>
              <a:t>EPS: It defines the neighborhood around a data point i.e. if the distance between two points is lower or equal to ‘eps’ then they are considered as neighbors. If the eps value is chosen too small then large part of the data will be considered as outliers. If it is chosen very large then the clusters will merge and majority of the data points will be in the same clusters. One way to find the eps value is based on the k-distance graph</a:t>
            </a:r>
            <a:r>
              <a:rPr lang="en-US" sz="2800" dirty="0" smtClean="0">
                <a:latin typeface="Times New Roman" panose="02020603050405020304" pitchFamily="18" charset="0"/>
                <a:cs typeface="Times New Roman" panose="02020603050405020304" pitchFamily="18" charset="0"/>
              </a:rPr>
              <a:t>.</a:t>
            </a:r>
          </a:p>
          <a:p>
            <a:pPr lvl="1" algn="just"/>
            <a:r>
              <a:rPr lang="en-US" sz="2800" dirty="0">
                <a:latin typeface="Times New Roman" panose="02020603050405020304" pitchFamily="18" charset="0"/>
                <a:cs typeface="Times New Roman" panose="02020603050405020304" pitchFamily="18" charset="0"/>
              </a:rPr>
              <a:t>Min </a:t>
            </a:r>
            <a:r>
              <a:rPr lang="en-US" sz="2800" dirty="0" smtClean="0">
                <a:latin typeface="Times New Roman" panose="02020603050405020304" pitchFamily="18" charset="0"/>
                <a:cs typeface="Times New Roman" panose="02020603050405020304" pitchFamily="18" charset="0"/>
              </a:rPr>
              <a:t>Points (</a:t>
            </a:r>
            <a:r>
              <a:rPr lang="en-US" sz="2800" dirty="0" err="1" smtClean="0">
                <a:latin typeface="Times New Roman" panose="02020603050405020304" pitchFamily="18" charset="0"/>
                <a:cs typeface="Times New Roman" panose="02020603050405020304" pitchFamily="18" charset="0"/>
              </a:rPr>
              <a:t>MinPts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Minimum number of neighbors (data points) within eps radius. Larger the dataset, the larger value of </a:t>
            </a:r>
            <a:r>
              <a:rPr lang="en-US" sz="2800" dirty="0" err="1">
                <a:latin typeface="Times New Roman" panose="02020603050405020304" pitchFamily="18" charset="0"/>
                <a:cs typeface="Times New Roman" panose="02020603050405020304" pitchFamily="18" charset="0"/>
              </a:rPr>
              <a:t>MinPts</a:t>
            </a:r>
            <a:r>
              <a:rPr lang="en-US" sz="2800" dirty="0">
                <a:latin typeface="Times New Roman" panose="02020603050405020304" pitchFamily="18" charset="0"/>
                <a:cs typeface="Times New Roman" panose="02020603050405020304" pitchFamily="18" charset="0"/>
              </a:rPr>
              <a:t> must be chosen.</a:t>
            </a:r>
          </a:p>
        </p:txBody>
      </p:sp>
    </p:spTree>
    <p:extLst>
      <p:ext uri="{BB962C8B-B14F-4D97-AF65-F5344CB8AC3E}">
        <p14:creationId xmlns:p14="http://schemas.microsoft.com/office/powerpoint/2010/main" val="2720680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DBSCAN algorithm </a:t>
            </a:r>
            <a:r>
              <a:rPr lang="en-US" dirty="0" smtClean="0">
                <a:latin typeface="Times New Roman" panose="02020603050405020304" pitchFamily="18" charset="0"/>
                <a:cs typeface="Times New Roman" panose="02020603050405020304" pitchFamily="18" charset="0"/>
              </a:rPr>
              <a:t>uses 3 types of data points</a:t>
            </a:r>
          </a:p>
          <a:p>
            <a:pPr lvl="1" algn="just"/>
            <a:r>
              <a:rPr lang="en-US" sz="2800" dirty="0" smtClean="0">
                <a:latin typeface="Times New Roman" panose="02020603050405020304" pitchFamily="18" charset="0"/>
                <a:cs typeface="Times New Roman" panose="02020603050405020304" pitchFamily="18" charset="0"/>
              </a:rPr>
              <a:t>Core Point: A point is a core point if it has more than </a:t>
            </a:r>
            <a:r>
              <a:rPr lang="en-US" sz="2800" dirty="0" err="1" smtClean="0">
                <a:latin typeface="Times New Roman" panose="02020603050405020304" pitchFamily="18" charset="0"/>
                <a:cs typeface="Times New Roman" panose="02020603050405020304" pitchFamily="18" charset="0"/>
              </a:rPr>
              <a:t>MinPts</a:t>
            </a:r>
            <a:r>
              <a:rPr lang="en-US" sz="2800" dirty="0" smtClean="0">
                <a:latin typeface="Times New Roman" panose="02020603050405020304" pitchFamily="18" charset="0"/>
                <a:cs typeface="Times New Roman" panose="02020603050405020304" pitchFamily="18" charset="0"/>
              </a:rPr>
              <a:t> points within eps.</a:t>
            </a:r>
          </a:p>
          <a:p>
            <a:pPr lvl="1" algn="just"/>
            <a:r>
              <a:rPr lang="en-US" sz="2800" dirty="0" smtClean="0">
                <a:latin typeface="Times New Roman" panose="02020603050405020304" pitchFamily="18" charset="0"/>
                <a:cs typeface="Times New Roman" panose="02020603050405020304" pitchFamily="18" charset="0"/>
              </a:rPr>
              <a:t>Border Point: A point which has fewer than </a:t>
            </a:r>
            <a:r>
              <a:rPr lang="en-US" sz="2800" dirty="0" err="1" smtClean="0">
                <a:latin typeface="Times New Roman" panose="02020603050405020304" pitchFamily="18" charset="0"/>
                <a:cs typeface="Times New Roman" panose="02020603050405020304" pitchFamily="18" charset="0"/>
              </a:rPr>
              <a:t>MinPts</a:t>
            </a:r>
            <a:r>
              <a:rPr lang="en-US" sz="2800" dirty="0" smtClean="0">
                <a:latin typeface="Times New Roman" panose="02020603050405020304" pitchFamily="18" charset="0"/>
                <a:cs typeface="Times New Roman" panose="02020603050405020304" pitchFamily="18" charset="0"/>
              </a:rPr>
              <a:t> within eps but it is in the neighborhood of a core point.</a:t>
            </a:r>
          </a:p>
          <a:p>
            <a:pPr lvl="1" algn="just"/>
            <a:r>
              <a:rPr lang="en-US" sz="2800" dirty="0" smtClean="0">
                <a:latin typeface="Times New Roman" panose="02020603050405020304" pitchFamily="18" charset="0"/>
                <a:cs typeface="Times New Roman" panose="02020603050405020304" pitchFamily="18" charset="0"/>
              </a:rPr>
              <a:t>Noise or outlier: A point which is not a core point or border point.</a:t>
            </a:r>
            <a:endParaRPr lang="en-US" sz="2800" dirty="0">
              <a:latin typeface="Times New Roman" panose="02020603050405020304" pitchFamily="18" charset="0"/>
              <a:cs typeface="Times New Roman" panose="02020603050405020304" pitchFamily="18" charset="0"/>
            </a:endParaRPr>
          </a:p>
        </p:txBody>
      </p:sp>
      <p:pic>
        <p:nvPicPr>
          <p:cNvPr id="2050" name="Picture 2" descr="https://media.geeksforgeeks.org/wp-content/uploads/20190418023034/781ff66c-b380-4a78-af25-80507ed6ff2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179" y="4341744"/>
            <a:ext cx="2516256" cy="251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50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DBSCAN algorithm </a:t>
            </a:r>
            <a:r>
              <a:rPr lang="en-US" dirty="0" smtClean="0">
                <a:latin typeface="Times New Roman" panose="02020603050405020304" pitchFamily="18" charset="0"/>
                <a:cs typeface="Times New Roman" panose="02020603050405020304" pitchFamily="18" charset="0"/>
              </a:rPr>
              <a:t>can be abstracted as</a:t>
            </a:r>
          </a:p>
          <a:p>
            <a:pPr lvl="1" algn="just"/>
            <a:r>
              <a:rPr lang="en-US" dirty="0" smtClean="0">
                <a:latin typeface="Times New Roman" panose="02020603050405020304" pitchFamily="18" charset="0"/>
                <a:cs typeface="Times New Roman" panose="02020603050405020304" pitchFamily="18" charset="0"/>
              </a:rPr>
              <a:t>Find all the neighbor points within eps and identify the core points or visited with more than </a:t>
            </a:r>
            <a:r>
              <a:rPr lang="en-US" dirty="0" err="1" smtClean="0">
                <a:latin typeface="Times New Roman" panose="02020603050405020304" pitchFamily="18" charset="0"/>
                <a:cs typeface="Times New Roman" panose="02020603050405020304" pitchFamily="18" charset="0"/>
              </a:rPr>
              <a:t>MinPts</a:t>
            </a:r>
            <a:r>
              <a:rPr lang="en-US" dirty="0" smtClean="0">
                <a:latin typeface="Times New Roman" panose="02020603050405020304" pitchFamily="18" charset="0"/>
                <a:cs typeface="Times New Roman" panose="02020603050405020304" pitchFamily="18" charset="0"/>
              </a:rPr>
              <a:t> neighbors.</a:t>
            </a:r>
          </a:p>
          <a:p>
            <a:pPr lvl="1" algn="just"/>
            <a:r>
              <a:rPr lang="en-US" dirty="0" smtClean="0">
                <a:latin typeface="Times New Roman" panose="02020603050405020304" pitchFamily="18" charset="0"/>
                <a:cs typeface="Times New Roman" panose="02020603050405020304" pitchFamily="18" charset="0"/>
              </a:rPr>
              <a:t>For each core point if it is not already assigned to a cluster, create a new cluster.</a:t>
            </a:r>
          </a:p>
          <a:p>
            <a:pPr lvl="1" algn="just"/>
            <a:r>
              <a:rPr lang="en-US" dirty="0" smtClean="0">
                <a:latin typeface="Times New Roman" panose="02020603050405020304" pitchFamily="18" charset="0"/>
                <a:cs typeface="Times New Roman" panose="02020603050405020304" pitchFamily="18" charset="0"/>
              </a:rPr>
              <a:t>Find recursively all its density connected points and assign them to the same cluster as the core point.</a:t>
            </a:r>
          </a:p>
          <a:p>
            <a:pPr lvl="1" algn="just"/>
            <a:r>
              <a:rPr lang="en-US" dirty="0" smtClean="0">
                <a:latin typeface="Times New Roman" panose="02020603050405020304" pitchFamily="18" charset="0"/>
                <a:cs typeface="Times New Roman" panose="02020603050405020304" pitchFamily="18" charset="0"/>
              </a:rPr>
              <a:t>A point a and b are said to be density connected if there exist a point c which has a sufficient number of points in its neighbors and both the points a and b are within the eps distance. This is a chaining process. So, if b is neighbor of c, c is neighbor of d, d is neighbor of e, which in turn is neighbor of a implies that b is neighbor of a.</a:t>
            </a:r>
          </a:p>
          <a:p>
            <a:pPr lvl="1" algn="just"/>
            <a:r>
              <a:rPr lang="en-US" dirty="0" smtClean="0">
                <a:latin typeface="Times New Roman" panose="02020603050405020304" pitchFamily="18" charset="0"/>
                <a:cs typeface="Times New Roman" panose="02020603050405020304" pitchFamily="18" charset="0"/>
              </a:rPr>
              <a:t>Iterate through the remaining unvisited points in the dataset. Those points that do not belong to any cluster are noise.</a:t>
            </a:r>
          </a:p>
        </p:txBody>
      </p:sp>
    </p:spTree>
    <p:extLst>
      <p:ext uri="{BB962C8B-B14F-4D97-AF65-F5344CB8AC3E}">
        <p14:creationId xmlns:p14="http://schemas.microsoft.com/office/powerpoint/2010/main" val="2009590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lstStyle/>
          <a:p>
            <a:endParaRPr lang="en-US" dirty="0"/>
          </a:p>
        </p:txBody>
      </p:sp>
      <p:pic>
        <p:nvPicPr>
          <p:cNvPr id="7" name="Content Placeholder 6"/>
          <p:cNvPicPr>
            <a:picLocks noGrp="1" noChangeAspect="1"/>
          </p:cNvPicPr>
          <p:nvPr>
            <p:ph sz="half" idx="2"/>
          </p:nvPr>
        </p:nvPicPr>
        <p:blipFill>
          <a:blip r:embed="rId2"/>
          <a:stretch>
            <a:fillRect/>
          </a:stretch>
        </p:blipFill>
        <p:spPr>
          <a:xfrm>
            <a:off x="6858000" y="2585244"/>
            <a:ext cx="3810000" cy="2832100"/>
          </a:xfrm>
          <a:prstGeom prst="rect">
            <a:avLst/>
          </a:prstGeom>
        </p:spPr>
      </p:pic>
    </p:spTree>
    <p:extLst>
      <p:ext uri="{BB962C8B-B14F-4D97-AF65-F5344CB8AC3E}">
        <p14:creationId xmlns:p14="http://schemas.microsoft.com/office/powerpoint/2010/main" val="129732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1600" dirty="0">
                <a:latin typeface="Times New Roman" panose="02020603050405020304" pitchFamily="18" charset="0"/>
                <a:cs typeface="Times New Roman" panose="02020603050405020304" pitchFamily="18" charset="0"/>
              </a:rPr>
              <a:t>DBSCAN algorithm </a:t>
            </a:r>
            <a:r>
              <a:rPr lang="en-US" sz="1600" dirty="0" smtClean="0">
                <a:latin typeface="Times New Roman" panose="02020603050405020304" pitchFamily="18" charset="0"/>
                <a:cs typeface="Times New Roman" panose="02020603050405020304" pitchFamily="18" charset="0"/>
              </a:rPr>
              <a:t>in pseudocode as</a:t>
            </a:r>
          </a:p>
          <a:p>
            <a:pPr marL="0" indent="0" algn="just">
              <a:buNone/>
            </a:pPr>
            <a:r>
              <a:rPr lang="en-US" sz="1600" dirty="0" smtClean="0">
                <a:latin typeface="Times New Roman" panose="02020603050405020304" pitchFamily="18" charset="0"/>
                <a:cs typeface="Times New Roman" panose="02020603050405020304" pitchFamily="18" charset="0"/>
              </a:rPr>
              <a:t>DBSCAN(dataset, eps, </a:t>
            </a:r>
            <a:r>
              <a:rPr lang="en-US" sz="1600" dirty="0" err="1" smtClean="0">
                <a:latin typeface="Times New Roman" panose="02020603050405020304" pitchFamily="18" charset="0"/>
                <a:cs typeface="Times New Roman" panose="02020603050405020304" pitchFamily="18" charset="0"/>
              </a:rPr>
              <a:t>MinPts</a:t>
            </a:r>
            <a:r>
              <a:rPr lang="en-US" sz="1600" dirty="0" smtClean="0">
                <a:latin typeface="Times New Roman" panose="02020603050405020304" pitchFamily="18" charset="0"/>
                <a:cs typeface="Times New Roman" panose="02020603050405020304" pitchFamily="18" charset="0"/>
              </a:rPr>
              <a:t>) {</a:t>
            </a:r>
          </a:p>
          <a:p>
            <a:pPr marL="0" indent="0" algn="just">
              <a:buNone/>
            </a:pPr>
            <a:r>
              <a:rPr lang="en-US" sz="1600" dirty="0" smtClean="0">
                <a:latin typeface="Times New Roman" panose="02020603050405020304" pitchFamily="18" charset="0"/>
                <a:cs typeface="Times New Roman" panose="02020603050405020304" pitchFamily="18" charset="0"/>
              </a:rPr>
              <a:t># cluster index</a:t>
            </a:r>
          </a:p>
          <a:p>
            <a:pPr marL="0" indent="0" algn="just">
              <a:buNone/>
            </a:pPr>
            <a:r>
              <a:rPr lang="en-US" sz="1600" dirty="0" smtClean="0">
                <a:latin typeface="Times New Roman" panose="02020603050405020304" pitchFamily="18" charset="0"/>
                <a:cs typeface="Times New Roman" panose="02020603050405020304" pitchFamily="18" charset="0"/>
              </a:rPr>
              <a:t>C = 1</a:t>
            </a:r>
          </a:p>
          <a:p>
            <a:pPr marL="0" indent="0" algn="just">
              <a:buNone/>
            </a:pPr>
            <a:r>
              <a:rPr lang="en-US" sz="1600" dirty="0" smtClean="0">
                <a:latin typeface="Times New Roman" panose="02020603050405020304" pitchFamily="18" charset="0"/>
                <a:cs typeface="Times New Roman" panose="02020603050405020304" pitchFamily="18" charset="0"/>
              </a:rPr>
              <a:t>for each unvisited point p in dataset {</a:t>
            </a:r>
          </a:p>
          <a:p>
            <a:pPr marL="0" indent="0" algn="just">
              <a:buNone/>
            </a:pPr>
            <a:r>
              <a:rPr lang="en-US" sz="1600" dirty="0" smtClean="0">
                <a:latin typeface="Times New Roman" panose="02020603050405020304" pitchFamily="18" charset="0"/>
                <a:cs typeface="Times New Roman" panose="02020603050405020304" pitchFamily="18" charset="0"/>
              </a:rPr>
              <a:t>mark p as visited</a:t>
            </a:r>
          </a:p>
          <a:p>
            <a:pPr marL="0" indent="0" algn="just">
              <a:buNone/>
            </a:pPr>
            <a:r>
              <a:rPr lang="en-US" sz="1600" dirty="0" smtClean="0">
                <a:latin typeface="Times New Roman" panose="02020603050405020304" pitchFamily="18" charset="0"/>
                <a:cs typeface="Times New Roman" panose="02020603050405020304" pitchFamily="18" charset="0"/>
              </a:rPr>
              <a:t>         # find neighbors</a:t>
            </a:r>
          </a:p>
          <a:p>
            <a:pPr marL="0" indent="0" algn="just">
              <a:buNone/>
            </a:pPr>
            <a:r>
              <a:rPr lang="en-US" sz="1600" dirty="0" smtClean="0">
                <a:latin typeface="Times New Roman" panose="02020603050405020304" pitchFamily="18" charset="0"/>
                <a:cs typeface="Times New Roman" panose="02020603050405020304" pitchFamily="18" charset="0"/>
              </a:rPr>
              <a:t>         Neighbors N = find the neighboring points of p</a:t>
            </a: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         if |N|&gt;=</a:t>
            </a:r>
            <a:r>
              <a:rPr lang="en-US" sz="1600" dirty="0" err="1" smtClean="0">
                <a:latin typeface="Times New Roman" panose="02020603050405020304" pitchFamily="18" charset="0"/>
                <a:cs typeface="Times New Roman" panose="02020603050405020304" pitchFamily="18" charset="0"/>
              </a:rPr>
              <a:t>MinPts</a:t>
            </a:r>
            <a:r>
              <a:rPr lang="en-US" sz="1600" dirty="0" smtClean="0">
                <a:latin typeface="Times New Roman" panose="02020603050405020304" pitchFamily="18" charset="0"/>
                <a:cs typeface="Times New Roman" panose="02020603050405020304" pitchFamily="18" charset="0"/>
              </a:rPr>
              <a:t>:</a:t>
            </a:r>
          </a:p>
          <a:p>
            <a:pPr marL="0" indent="0" algn="just">
              <a:buNone/>
            </a:pPr>
            <a:r>
              <a:rPr lang="en-US" sz="1600" dirty="0" smtClean="0">
                <a:latin typeface="Times New Roman" panose="02020603050405020304" pitchFamily="18" charset="0"/>
                <a:cs typeface="Times New Roman" panose="02020603050405020304" pitchFamily="18" charset="0"/>
              </a:rPr>
              <a:t>             N = N U N'</a:t>
            </a:r>
          </a:p>
          <a:p>
            <a:pPr marL="0" indent="0" algn="just">
              <a:buNone/>
            </a:pPr>
            <a:r>
              <a:rPr lang="en-US" sz="1600" dirty="0" smtClean="0">
                <a:latin typeface="Times New Roman" panose="02020603050405020304" pitchFamily="18" charset="0"/>
                <a:cs typeface="Times New Roman" panose="02020603050405020304" pitchFamily="18" charset="0"/>
              </a:rPr>
              <a:t>             if p' is not a member of any cluster:</a:t>
            </a:r>
          </a:p>
          <a:p>
            <a:pPr marL="0" indent="0" algn="just">
              <a:buNone/>
            </a:pPr>
            <a:r>
              <a:rPr lang="en-US" sz="1600" dirty="0" smtClean="0">
                <a:latin typeface="Times New Roman" panose="02020603050405020304" pitchFamily="18" charset="0"/>
                <a:cs typeface="Times New Roman" panose="02020603050405020304" pitchFamily="18" charset="0"/>
              </a:rPr>
              <a:t>                 add p' to cluster C </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lgn="just">
              <a:buNone/>
            </a:pPr>
            <a:r>
              <a:rPr lang="en-US" sz="1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930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dirty="0" smtClean="0">
                <a:latin typeface="Times New Roman" panose="02020603050405020304" pitchFamily="18" charset="0"/>
                <a:cs typeface="Times New Roman" panose="02020603050405020304" pitchFamily="18" charset="0"/>
              </a:rPr>
              <a:t>Disadvantages of DBSCAN</a:t>
            </a:r>
          </a:p>
          <a:p>
            <a:pPr algn="just"/>
            <a:r>
              <a:rPr lang="en-US" dirty="0" smtClean="0">
                <a:latin typeface="Times New Roman" panose="02020603050405020304" pitchFamily="18" charset="0"/>
                <a:cs typeface="Times New Roman" panose="02020603050405020304" pitchFamily="18" charset="0"/>
              </a:rPr>
              <a:t>If the database has data points that form clusters of varying density, then DBSCAN fails to cluster the data points well, since the clustering depends on EPS (ϵ) and </a:t>
            </a:r>
            <a:r>
              <a:rPr lang="en-US" dirty="0" err="1" smtClean="0">
                <a:latin typeface="Times New Roman" panose="02020603050405020304" pitchFamily="18" charset="0"/>
                <a:cs typeface="Times New Roman" panose="02020603050405020304" pitchFamily="18" charset="0"/>
              </a:rPr>
              <a:t>MinPts</a:t>
            </a:r>
            <a:r>
              <a:rPr lang="en-US" dirty="0" smtClean="0">
                <a:latin typeface="Times New Roman" panose="02020603050405020304" pitchFamily="18" charset="0"/>
                <a:cs typeface="Times New Roman" panose="02020603050405020304" pitchFamily="18" charset="0"/>
              </a:rPr>
              <a:t> parameter, they cannot be chosen separately for all clusters.</a:t>
            </a:r>
          </a:p>
          <a:p>
            <a:pPr algn="just"/>
            <a:r>
              <a:rPr lang="en-US" dirty="0" smtClean="0">
                <a:latin typeface="Times New Roman" panose="02020603050405020304" pitchFamily="18" charset="0"/>
                <a:cs typeface="Times New Roman" panose="02020603050405020304" pitchFamily="18" charset="0"/>
              </a:rPr>
              <a:t>If the data and features are not so well understood by a domain expert then, setting up EPS (ϵ) and </a:t>
            </a:r>
            <a:r>
              <a:rPr lang="en-US" dirty="0" err="1" smtClean="0">
                <a:latin typeface="Times New Roman" panose="02020603050405020304" pitchFamily="18" charset="0"/>
                <a:cs typeface="Times New Roman" panose="02020603050405020304" pitchFamily="18" charset="0"/>
              </a:rPr>
              <a:t>MinPts</a:t>
            </a:r>
            <a:r>
              <a:rPr lang="en-US" dirty="0" smtClean="0">
                <a:latin typeface="Times New Roman" panose="02020603050405020304" pitchFamily="18" charset="0"/>
                <a:cs typeface="Times New Roman" panose="02020603050405020304" pitchFamily="18" charset="0"/>
              </a:rPr>
              <a:t> could be tricky and, may need comparisons for several iterations with different values of EPS (ϵ) and </a:t>
            </a:r>
            <a:r>
              <a:rPr lang="en-US" dirty="0" err="1" smtClean="0">
                <a:latin typeface="Times New Roman" panose="02020603050405020304" pitchFamily="18" charset="0"/>
                <a:cs typeface="Times New Roman" panose="02020603050405020304" pitchFamily="18" charset="0"/>
              </a:rPr>
              <a:t>MinPts</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7784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DBSCAN Clustering Algorithm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66800" y="2096294"/>
            <a:ext cx="3810000" cy="3810000"/>
          </a:xfrm>
          <a:prstGeom prst="rect">
            <a:avLst/>
          </a:prstGeom>
        </p:spPr>
      </p:pic>
      <p:pic>
        <p:nvPicPr>
          <p:cNvPr id="5" name="Picture 4"/>
          <p:cNvPicPr>
            <a:picLocks noChangeAspect="1"/>
          </p:cNvPicPr>
          <p:nvPr/>
        </p:nvPicPr>
        <p:blipFill>
          <a:blip r:embed="rId3"/>
          <a:stretch>
            <a:fillRect/>
          </a:stretch>
        </p:blipFill>
        <p:spPr>
          <a:xfrm>
            <a:off x="6096000" y="2096294"/>
            <a:ext cx="3810000" cy="3810000"/>
          </a:xfrm>
          <a:prstGeom prst="rect">
            <a:avLst/>
          </a:prstGeom>
        </p:spPr>
      </p:pic>
    </p:spTree>
    <p:extLst>
      <p:ext uri="{BB962C8B-B14F-4D97-AF65-F5344CB8AC3E}">
        <p14:creationId xmlns:p14="http://schemas.microsoft.com/office/powerpoint/2010/main" val="71191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Clustering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200" dirty="0" smtClean="0">
                <a:latin typeface="Times New Roman" panose="02020603050405020304" pitchFamily="18" charset="0"/>
                <a:cs typeface="Times New Roman" panose="02020603050405020304" pitchFamily="18" charset="0"/>
              </a:rPr>
              <a:t>Clustering </a:t>
            </a:r>
            <a:r>
              <a:rPr lang="en-US" sz="3200" dirty="0">
                <a:latin typeface="Times New Roman" panose="02020603050405020304" pitchFamily="18" charset="0"/>
                <a:cs typeface="Times New Roman" panose="02020603050405020304" pitchFamily="18" charset="0"/>
              </a:rPr>
              <a:t>is basically an Unsupervised learning method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that </a:t>
            </a:r>
            <a:r>
              <a:rPr lang="en-US" sz="3200" dirty="0">
                <a:latin typeface="Times New Roman" panose="02020603050405020304" pitchFamily="18" charset="0"/>
                <a:cs typeface="Times New Roman" panose="02020603050405020304" pitchFamily="18" charset="0"/>
              </a:rPr>
              <a:t>divides the data points into a number of specific batches or groups</a:t>
            </a:r>
            <a:r>
              <a:rPr lang="en-US" sz="3200"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such </a:t>
            </a:r>
            <a:r>
              <a:rPr lang="en-US" sz="3200" dirty="0">
                <a:latin typeface="Times New Roman" panose="02020603050405020304" pitchFamily="18" charset="0"/>
                <a:cs typeface="Times New Roman" panose="02020603050405020304" pitchFamily="18" charset="0"/>
              </a:rPr>
              <a:t>that the data points in the same groups have similar properties and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points in different groups have different properties in some sense.</a:t>
            </a:r>
          </a:p>
        </p:txBody>
      </p:sp>
    </p:spTree>
    <p:extLst>
      <p:ext uri="{BB962C8B-B14F-4D97-AF65-F5344CB8AC3E}">
        <p14:creationId xmlns:p14="http://schemas.microsoft.com/office/powerpoint/2010/main" val="150044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K-Means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DBSCAN (</a:t>
            </a:r>
            <a:r>
              <a:rPr lang="en-US" dirty="0">
                <a:latin typeface="Times New Roman" panose="02020603050405020304" pitchFamily="18" charset="0"/>
                <a:cs typeface="Times New Roman" panose="02020603050405020304" pitchFamily="18" charset="0"/>
              </a:rPr>
              <a:t>Density-based spatial clustering of applications with noise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83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K-Means </a:t>
            </a:r>
            <a:r>
              <a:rPr lang="en-US" dirty="0" smtClean="0">
                <a:latin typeface="Times New Roman" panose="02020603050405020304" pitchFamily="18" charset="0"/>
                <a:cs typeface="Times New Roman" panose="02020603050405020304" pitchFamily="18" charset="0"/>
              </a:rPr>
              <a:t>algorithm works based on </a:t>
            </a:r>
            <a:r>
              <a:rPr lang="en-US" dirty="0">
                <a:latin typeface="Times New Roman" panose="02020603050405020304" pitchFamily="18" charset="0"/>
                <a:cs typeface="Times New Roman" panose="02020603050405020304" pitchFamily="18" charset="0"/>
              </a:rPr>
              <a:t>distance between </a:t>
            </a:r>
            <a:r>
              <a:rPr lang="en-US" dirty="0" smtClean="0">
                <a:latin typeface="Times New Roman" panose="02020603050405020304" pitchFamily="18" charset="0"/>
                <a:cs typeface="Times New Roman" panose="02020603050405020304" pitchFamily="18" charset="0"/>
              </a:rPr>
              <a:t>points.</a:t>
            </a:r>
          </a:p>
          <a:p>
            <a:r>
              <a:rPr lang="en-US" dirty="0" smtClean="0">
                <a:latin typeface="Times New Roman" panose="02020603050405020304" pitchFamily="18" charset="0"/>
                <a:cs typeface="Times New Roman" panose="02020603050405020304" pitchFamily="18" charset="0"/>
              </a:rPr>
              <a:t>The algorithm categorizes the items into k groups of similarity. </a:t>
            </a:r>
          </a:p>
          <a:p>
            <a:r>
              <a:rPr lang="en-US" dirty="0" smtClean="0">
                <a:latin typeface="Times New Roman" panose="02020603050405020304" pitchFamily="18" charset="0"/>
                <a:cs typeface="Times New Roman" panose="02020603050405020304" pitchFamily="18" charset="0"/>
              </a:rPr>
              <a:t>To calculate that similarity, the Euclidean distance is used as measurement.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73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K-Means algorithm Steps</a:t>
            </a:r>
          </a:p>
          <a:p>
            <a:r>
              <a:rPr lang="en-US" dirty="0" smtClean="0">
                <a:latin typeface="Times New Roman" panose="02020603050405020304" pitchFamily="18" charset="0"/>
                <a:cs typeface="Times New Roman" panose="02020603050405020304" pitchFamily="18" charset="0"/>
              </a:rPr>
              <a:t>First initialize k points, called means, randomly.</a:t>
            </a:r>
          </a:p>
          <a:p>
            <a:r>
              <a:rPr lang="en-US" dirty="0" smtClean="0">
                <a:latin typeface="Times New Roman" panose="02020603050405020304" pitchFamily="18" charset="0"/>
                <a:cs typeface="Times New Roman" panose="02020603050405020304" pitchFamily="18" charset="0"/>
              </a:rPr>
              <a:t>Categorize each item to its closest mean and update the mean’s coordinates, which are the averages of the items categorized in that mean so far.</a:t>
            </a:r>
          </a:p>
          <a:p>
            <a:r>
              <a:rPr lang="en-US" dirty="0" smtClean="0">
                <a:latin typeface="Times New Roman" panose="02020603050405020304" pitchFamily="18" charset="0"/>
                <a:cs typeface="Times New Roman" panose="02020603050405020304" pitchFamily="18" charset="0"/>
              </a:rPr>
              <a:t>Repeat the process for a given number of iterations and at the end, we have our clusters.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99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K-Means algorithm Steps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Specify number of clusters K</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Initialize </a:t>
            </a:r>
            <a:r>
              <a:rPr lang="en-US" dirty="0">
                <a:latin typeface="Times New Roman" panose="02020603050405020304" pitchFamily="18" charset="0"/>
                <a:cs typeface="Times New Roman" panose="02020603050405020304" pitchFamily="18" charset="0"/>
              </a:rPr>
              <a:t>centroids by first shuffling the dataset and then randomly selecting K data points for the centroids without replacement</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Keep </a:t>
            </a:r>
            <a:r>
              <a:rPr lang="en-US" dirty="0">
                <a:latin typeface="Times New Roman" panose="02020603050405020304" pitchFamily="18" charset="0"/>
                <a:cs typeface="Times New Roman" panose="02020603050405020304" pitchFamily="18" charset="0"/>
              </a:rPr>
              <a:t>iterating until there is no change to the centroids.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assignment of data points to clusters isn’t changing</a:t>
            </a:r>
            <a:r>
              <a:rPr lang="en-US" dirty="0" smtClean="0">
                <a:latin typeface="Times New Roman" panose="02020603050405020304" pitchFamily="18" charset="0"/>
                <a:cs typeface="Times New Roman" panose="02020603050405020304" pitchFamily="18" charset="0"/>
              </a:rPr>
              <a:t>.</a:t>
            </a:r>
          </a:p>
          <a:p>
            <a:pPr>
              <a:buFont typeface="Arial" charset="0"/>
              <a:buChar char="•"/>
            </a:pPr>
            <a:r>
              <a:rPr lang="en-US" dirty="0" smtClean="0">
                <a:latin typeface="Times New Roman" panose="02020603050405020304" pitchFamily="18" charset="0"/>
                <a:cs typeface="Times New Roman" panose="02020603050405020304" pitchFamily="18" charset="0"/>
              </a:rPr>
              <a:t>Compute </a:t>
            </a:r>
            <a:r>
              <a:rPr lang="en-US" dirty="0">
                <a:latin typeface="Times New Roman" panose="02020603050405020304" pitchFamily="18" charset="0"/>
                <a:cs typeface="Times New Roman" panose="02020603050405020304" pitchFamily="18" charset="0"/>
              </a:rPr>
              <a:t>the sum of the squared distance between data points and all centroids</a:t>
            </a:r>
            <a:r>
              <a:rPr lang="en-US" dirty="0" smtClean="0">
                <a:latin typeface="Times New Roman" panose="02020603050405020304" pitchFamily="18" charset="0"/>
                <a:cs typeface="Times New Roman" panose="02020603050405020304" pitchFamily="18" charset="0"/>
              </a:rPr>
              <a:t>.</a:t>
            </a:r>
          </a:p>
          <a:p>
            <a:pPr>
              <a:buFont typeface="Arial" charset="0"/>
              <a:buChar char="•"/>
            </a:pPr>
            <a:r>
              <a:rPr lang="en-US" dirty="0" smtClean="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each data point to the closest cluster (centroid</a:t>
            </a:r>
            <a:r>
              <a:rPr lang="en-US" dirty="0" smtClean="0">
                <a:latin typeface="Times New Roman" panose="02020603050405020304" pitchFamily="18" charset="0"/>
                <a:cs typeface="Times New Roman" panose="02020603050405020304" pitchFamily="18" charset="0"/>
              </a:rPr>
              <a:t>).</a:t>
            </a:r>
          </a:p>
          <a:p>
            <a:pPr>
              <a:buFont typeface="Arial" charset="0"/>
              <a:buChar char="•"/>
            </a:pPr>
            <a:r>
              <a:rPr lang="en-US" dirty="0" smtClean="0">
                <a:latin typeface="Times New Roman" panose="02020603050405020304" pitchFamily="18" charset="0"/>
                <a:cs typeface="Times New Roman" panose="02020603050405020304" pitchFamily="18" charset="0"/>
              </a:rPr>
              <a:t>Compute </a:t>
            </a:r>
            <a:r>
              <a:rPr lang="en-US" dirty="0">
                <a:latin typeface="Times New Roman" panose="02020603050405020304" pitchFamily="18" charset="0"/>
                <a:cs typeface="Times New Roman" panose="02020603050405020304" pitchFamily="18" charset="0"/>
              </a:rPr>
              <a:t>the centroids for the clusters by taking the average of the all data points that belong to each cluster.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4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K-Means algorithm in Pseudocode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Initialize k means with random values</a:t>
            </a:r>
          </a:p>
          <a:p>
            <a:pPr marL="0" indent="0">
              <a:buNone/>
            </a:pPr>
            <a:r>
              <a:rPr lang="en-US" dirty="0" smtClean="0">
                <a:latin typeface="Times New Roman" panose="02020603050405020304" pitchFamily="18" charset="0"/>
                <a:cs typeface="Times New Roman" panose="02020603050405020304" pitchFamily="18" charset="0"/>
              </a:rPr>
              <a:t>For a given number of iterations:</a:t>
            </a:r>
          </a:p>
          <a:p>
            <a:pPr marL="0" indent="0">
              <a:buNone/>
            </a:pPr>
            <a:r>
              <a:rPr lang="en-US" dirty="0" smtClean="0">
                <a:latin typeface="Times New Roman" panose="02020603050405020304" pitchFamily="18" charset="0"/>
                <a:cs typeface="Times New Roman" panose="02020603050405020304" pitchFamily="18" charset="0"/>
              </a:rPr>
              <a:t>    Iterate through items:</a:t>
            </a:r>
          </a:p>
          <a:p>
            <a:pPr marL="0" indent="0">
              <a:buNone/>
            </a:pPr>
            <a:r>
              <a:rPr lang="en-US" dirty="0" smtClean="0">
                <a:latin typeface="Times New Roman" panose="02020603050405020304" pitchFamily="18" charset="0"/>
                <a:cs typeface="Times New Roman" panose="02020603050405020304" pitchFamily="18" charset="0"/>
              </a:rPr>
              <a:t>        Find the mean closest to the item</a:t>
            </a:r>
          </a:p>
          <a:p>
            <a:pPr marL="0" indent="0">
              <a:buNone/>
            </a:pPr>
            <a:r>
              <a:rPr lang="en-US" dirty="0" smtClean="0">
                <a:latin typeface="Times New Roman" panose="02020603050405020304" pitchFamily="18" charset="0"/>
                <a:cs typeface="Times New Roman" panose="02020603050405020304" pitchFamily="18" charset="0"/>
              </a:rPr>
              <a:t>        Assign item to mean</a:t>
            </a:r>
          </a:p>
          <a:p>
            <a:pPr marL="0" indent="0">
              <a:buNone/>
            </a:pPr>
            <a:r>
              <a:rPr lang="en-US" dirty="0" smtClean="0">
                <a:latin typeface="Times New Roman" panose="02020603050405020304" pitchFamily="18" charset="0"/>
                <a:cs typeface="Times New Roman" panose="02020603050405020304" pitchFamily="18" charset="0"/>
              </a:rPr>
              <a:t>        Update mean</a:t>
            </a:r>
          </a:p>
          <a:p>
            <a:pPr marL="0" indent="0">
              <a:buNone/>
            </a:pPr>
            <a:r>
              <a:rPr lang="en-US" dirty="0" smtClean="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57077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K-Means algorithm in Example</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6807200" y="2212009"/>
            <a:ext cx="3767964" cy="3720389"/>
          </a:xfrm>
          <a:prstGeom prst="rect">
            <a:avLst/>
          </a:prstGeom>
        </p:spPr>
      </p:pic>
      <p:pic>
        <p:nvPicPr>
          <p:cNvPr id="4" name="Picture 3"/>
          <p:cNvPicPr>
            <a:picLocks noChangeAspect="1"/>
          </p:cNvPicPr>
          <p:nvPr/>
        </p:nvPicPr>
        <p:blipFill>
          <a:blip r:embed="rId3"/>
          <a:stretch>
            <a:fillRect/>
          </a:stretch>
        </p:blipFill>
        <p:spPr>
          <a:xfrm>
            <a:off x="1143000" y="2212010"/>
            <a:ext cx="3898900" cy="3578568"/>
          </a:xfrm>
          <a:prstGeom prst="rect">
            <a:avLst/>
          </a:prstGeom>
        </p:spPr>
      </p:pic>
    </p:spTree>
    <p:extLst>
      <p:ext uri="{BB962C8B-B14F-4D97-AF65-F5344CB8AC3E}">
        <p14:creationId xmlns:p14="http://schemas.microsoft.com/office/powerpoint/2010/main" val="41887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K-Means Clustering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Disadvantages of K-Means algorithm</a:t>
            </a:r>
          </a:p>
          <a:p>
            <a:r>
              <a:rPr lang="en-US" dirty="0" smtClean="0">
                <a:latin typeface="Times New Roman" panose="02020603050405020304" pitchFamily="18" charset="0"/>
                <a:cs typeface="Times New Roman" panose="02020603050405020304" pitchFamily="18" charset="0"/>
              </a:rPr>
              <a:t>K-Means forms spherical clusters only. This algorithm fails when data is not spherical ( i.e. same variance in all directions).</a:t>
            </a:r>
          </a:p>
          <a:p>
            <a:r>
              <a:rPr lang="en-US" dirty="0" smtClean="0">
                <a:latin typeface="Times New Roman" panose="02020603050405020304" pitchFamily="18" charset="0"/>
                <a:cs typeface="Times New Roman" panose="02020603050405020304" pitchFamily="18" charset="0"/>
              </a:rPr>
              <a:t>K-Means algorithm is sensitive towards outlier. Outliers can skew the clusters in K-Means in very large extent.</a:t>
            </a:r>
          </a:p>
          <a:p>
            <a:r>
              <a:rPr lang="en-US" dirty="0" smtClean="0">
                <a:latin typeface="Times New Roman" panose="02020603050405020304" pitchFamily="18" charset="0"/>
                <a:cs typeface="Times New Roman" panose="02020603050405020304" pitchFamily="18" charset="0"/>
              </a:rPr>
              <a:t>K-Means algorithm requires one to specify the number of clusters a priory etc.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51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1061</Words>
  <Application>Microsoft Macintosh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Times New Roman</vt:lpstr>
      <vt:lpstr>Arial</vt:lpstr>
      <vt:lpstr>Office Theme</vt:lpstr>
      <vt:lpstr>Image Clustering</vt:lpstr>
      <vt:lpstr>Clustering</vt:lpstr>
      <vt:lpstr>Clustering Algorithm</vt:lpstr>
      <vt:lpstr>K-Means Clustering Algorithm</vt:lpstr>
      <vt:lpstr>K-Means Clustering Algorithm</vt:lpstr>
      <vt:lpstr>K-Means Clustering Algorithm</vt:lpstr>
      <vt:lpstr>K-Means Clustering Algorithm</vt:lpstr>
      <vt:lpstr>K-Means Clustering Algorithm</vt:lpstr>
      <vt:lpstr>K-Means Clustering Algorithm</vt:lpstr>
      <vt:lpstr>DBSCAN Clustering Algorithm</vt:lpstr>
      <vt:lpstr>Why DBSCAN Clustering Algorithm?</vt:lpstr>
      <vt:lpstr>Why DBSCAN Clustering Algorithm?</vt:lpstr>
      <vt:lpstr>DBSCAN Clustering Algorithm</vt:lpstr>
      <vt:lpstr>DBSCAN Clustering Algorithm</vt:lpstr>
      <vt:lpstr>DBSCAN Clustering Algorithm</vt:lpstr>
      <vt:lpstr>DBSCAN Clustering Algorithm</vt:lpstr>
      <vt:lpstr>DBSCAN Clustering Algorithm</vt:lpstr>
      <vt:lpstr>DBSCAN Clustering Algorithm</vt:lpstr>
      <vt:lpstr>DBSCAN Clustering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Clustering</dc:title>
  <dc:creator>Rafiqul Islam</dc:creator>
  <cp:lastModifiedBy>Microsoft Office User</cp:lastModifiedBy>
  <cp:revision>12</cp:revision>
  <dcterms:created xsi:type="dcterms:W3CDTF">2020-03-03T10:00:51Z</dcterms:created>
  <dcterms:modified xsi:type="dcterms:W3CDTF">2020-03-03T13:51:22Z</dcterms:modified>
</cp:coreProperties>
</file>