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10" r:id="rId18"/>
    <p:sldId id="311" r:id="rId19"/>
    <p:sldId id="297" r:id="rId20"/>
    <p:sldId id="298" r:id="rId21"/>
    <p:sldId id="299" r:id="rId22"/>
    <p:sldId id="312" r:id="rId23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1DFC6-E4AE-B340-B096-5055F3604515}" type="doc">
      <dgm:prSet loTypeId="urn:microsoft.com/office/officeart/2005/8/layout/bList2" loCatId="list" qsTypeId="urn:microsoft.com/office/officeart/2005/8/quickstyle/simple4" qsCatId="simple" csTypeId="urn:microsoft.com/office/officeart/2005/8/colors/accent1_2" csCatId="accent1" phldr="1"/>
      <dgm:spPr/>
    </dgm:pt>
    <dgm:pt modelId="{798A5011-8EF7-B24A-B16F-F1389A632A2D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IaaS</a:t>
          </a:r>
        </a:p>
      </dgm:t>
    </dgm:pt>
    <dgm:pt modelId="{A5989D7E-5FDF-5641-B526-C5CB78656DF0}" type="parTrans" cxnId="{4775BF5B-2FDD-D749-9EF4-C52FF23DBFDA}">
      <dgm:prSet/>
      <dgm:spPr/>
      <dgm:t>
        <a:bodyPr/>
        <a:lstStyle/>
        <a:p>
          <a:endParaRPr lang="en-US"/>
        </a:p>
      </dgm:t>
    </dgm:pt>
    <dgm:pt modelId="{ACDB7D17-D6F9-7741-839F-E601F81D6B4A}" type="sibTrans" cxnId="{4775BF5B-2FDD-D749-9EF4-C52FF23DBFDA}">
      <dgm:prSet/>
      <dgm:spPr/>
      <dgm:t>
        <a:bodyPr/>
        <a:lstStyle/>
        <a:p>
          <a:endParaRPr lang="en-US"/>
        </a:p>
      </dgm:t>
    </dgm:pt>
    <dgm:pt modelId="{E525726A-30CE-4E46-9E31-F4BE6CD0BFAE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PaaS</a:t>
          </a:r>
        </a:p>
      </dgm:t>
    </dgm:pt>
    <dgm:pt modelId="{9D471180-C312-984B-91EB-5C7EEC20FB08}" type="parTrans" cxnId="{3A299EC9-CDE5-A549-9E4B-722376D750CB}">
      <dgm:prSet/>
      <dgm:spPr/>
      <dgm:t>
        <a:bodyPr/>
        <a:lstStyle/>
        <a:p>
          <a:endParaRPr lang="en-US"/>
        </a:p>
      </dgm:t>
    </dgm:pt>
    <dgm:pt modelId="{4893A8C4-69C0-6849-A6BD-7DE57AE83C0F}" type="sibTrans" cxnId="{3A299EC9-CDE5-A549-9E4B-722376D750CB}">
      <dgm:prSet/>
      <dgm:spPr/>
      <dgm:t>
        <a:bodyPr/>
        <a:lstStyle/>
        <a:p>
          <a:endParaRPr lang="en-US"/>
        </a:p>
      </dgm:t>
    </dgm:pt>
    <dgm:pt modelId="{63B24087-35FD-1E46-87CD-4FD98B33533A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SaaS</a:t>
          </a:r>
        </a:p>
      </dgm:t>
    </dgm:pt>
    <dgm:pt modelId="{DB38A831-41F4-FF49-B200-BB3FF9BEE6BF}" type="parTrans" cxnId="{5DE81C8F-CA0F-8849-9BEE-7DF79B25EFB1}">
      <dgm:prSet/>
      <dgm:spPr/>
      <dgm:t>
        <a:bodyPr/>
        <a:lstStyle/>
        <a:p>
          <a:endParaRPr lang="en-US"/>
        </a:p>
      </dgm:t>
    </dgm:pt>
    <dgm:pt modelId="{00BFD24A-E929-3044-8A40-FB7D49A49E01}" type="sibTrans" cxnId="{5DE81C8F-CA0F-8849-9BEE-7DF79B25EFB1}">
      <dgm:prSet/>
      <dgm:spPr/>
      <dgm:t>
        <a:bodyPr/>
        <a:lstStyle/>
        <a:p>
          <a:endParaRPr lang="en-US"/>
        </a:p>
      </dgm:t>
    </dgm:pt>
    <dgm:pt modelId="{CAF26BD1-CEA5-0F4F-8534-92BCBD65B4F5}">
      <dgm:prSet phldrT="[Text]"/>
      <dgm:spPr/>
      <dgm:t>
        <a:bodyPr/>
        <a:lstStyle/>
        <a:p>
          <a:r>
            <a:rPr lang="en-US" dirty="0"/>
            <a:t>Virtual Machines</a:t>
          </a:r>
        </a:p>
      </dgm:t>
    </dgm:pt>
    <dgm:pt modelId="{D8F4856D-6A08-FA41-932F-7011084D07CC}" type="parTrans" cxnId="{920E405B-96F5-CB4D-9512-D89FB66E8076}">
      <dgm:prSet/>
      <dgm:spPr/>
      <dgm:t>
        <a:bodyPr/>
        <a:lstStyle/>
        <a:p>
          <a:endParaRPr lang="en-US"/>
        </a:p>
      </dgm:t>
    </dgm:pt>
    <dgm:pt modelId="{DFBCBD38-196C-8641-9989-C4BBD66E18F8}" type="sibTrans" cxnId="{920E405B-96F5-CB4D-9512-D89FB66E8076}">
      <dgm:prSet/>
      <dgm:spPr/>
      <dgm:t>
        <a:bodyPr/>
        <a:lstStyle/>
        <a:p>
          <a:endParaRPr lang="en-US"/>
        </a:p>
      </dgm:t>
    </dgm:pt>
    <dgm:pt modelId="{530259C5-0EC5-C849-B3D1-A464ED8DE919}">
      <dgm:prSet phldrT="[Text]"/>
      <dgm:spPr/>
      <dgm:t>
        <a:bodyPr/>
        <a:lstStyle/>
        <a:p>
          <a:r>
            <a:rPr lang="en-US" dirty="0"/>
            <a:t>Virtual Networks</a:t>
          </a:r>
        </a:p>
      </dgm:t>
    </dgm:pt>
    <dgm:pt modelId="{927F9102-36A2-1644-B39F-22CF677F380D}" type="parTrans" cxnId="{9EFBE4D9-0BC3-0749-B9F4-9A81DD553E18}">
      <dgm:prSet/>
      <dgm:spPr/>
      <dgm:t>
        <a:bodyPr/>
        <a:lstStyle/>
        <a:p>
          <a:endParaRPr lang="en-US"/>
        </a:p>
      </dgm:t>
    </dgm:pt>
    <dgm:pt modelId="{C2550BCB-2C35-994D-B654-6611E66842D9}" type="sibTrans" cxnId="{9EFBE4D9-0BC3-0749-B9F4-9A81DD553E18}">
      <dgm:prSet/>
      <dgm:spPr/>
      <dgm:t>
        <a:bodyPr/>
        <a:lstStyle/>
        <a:p>
          <a:endParaRPr lang="en-US"/>
        </a:p>
      </dgm:t>
    </dgm:pt>
    <dgm:pt modelId="{3C63D1C4-A5A0-F54E-ADEB-6346A888CFA1}">
      <dgm:prSet phldrT="[Text]"/>
      <dgm:spPr/>
      <dgm:t>
        <a:bodyPr/>
        <a:lstStyle/>
        <a:p>
          <a:r>
            <a:rPr lang="en-US" dirty="0"/>
            <a:t>Auto Elastic</a:t>
          </a:r>
        </a:p>
      </dgm:t>
    </dgm:pt>
    <dgm:pt modelId="{01A29B00-01DF-BD48-9B14-86D8777BBD12}" type="parTrans" cxnId="{4EF9CEDF-AC76-9942-B13E-C4098415D944}">
      <dgm:prSet/>
      <dgm:spPr/>
      <dgm:t>
        <a:bodyPr/>
        <a:lstStyle/>
        <a:p>
          <a:endParaRPr lang="en-US"/>
        </a:p>
      </dgm:t>
    </dgm:pt>
    <dgm:pt modelId="{F204CE60-EDE8-9C42-BD96-50783CCAD4ED}" type="sibTrans" cxnId="{4EF9CEDF-AC76-9942-B13E-C4098415D944}">
      <dgm:prSet/>
      <dgm:spPr/>
      <dgm:t>
        <a:bodyPr/>
        <a:lstStyle/>
        <a:p>
          <a:endParaRPr lang="en-US"/>
        </a:p>
      </dgm:t>
    </dgm:pt>
    <dgm:pt modelId="{CCC13423-68E1-2A4D-9F97-F86DAB2A9A36}">
      <dgm:prSet phldrT="[Text]"/>
      <dgm:spPr/>
      <dgm:t>
        <a:bodyPr/>
        <a:lstStyle/>
        <a:p>
          <a:r>
            <a:rPr lang="en-US" dirty="0"/>
            <a:t>Continuous Integration</a:t>
          </a:r>
        </a:p>
      </dgm:t>
    </dgm:pt>
    <dgm:pt modelId="{16CC62B6-371F-EE48-8954-34C28A346FD4}" type="parTrans" cxnId="{A3F180E1-974D-044C-9C97-2DF043AC3EBF}">
      <dgm:prSet/>
      <dgm:spPr/>
      <dgm:t>
        <a:bodyPr/>
        <a:lstStyle/>
        <a:p>
          <a:endParaRPr lang="en-US"/>
        </a:p>
      </dgm:t>
    </dgm:pt>
    <dgm:pt modelId="{F21B8E61-A168-6D46-ADC9-8B38100F7BEF}" type="sibTrans" cxnId="{A3F180E1-974D-044C-9C97-2DF043AC3EBF}">
      <dgm:prSet/>
      <dgm:spPr/>
      <dgm:t>
        <a:bodyPr/>
        <a:lstStyle/>
        <a:p>
          <a:endParaRPr lang="en-US"/>
        </a:p>
      </dgm:t>
    </dgm:pt>
    <dgm:pt modelId="{696E0475-681F-D442-86EF-10298C0ABFCC}">
      <dgm:prSet phldrT="[Text]"/>
      <dgm:spPr/>
      <dgm:t>
        <a:bodyPr/>
        <a:lstStyle/>
        <a:p>
          <a:r>
            <a:rPr lang="en-US" dirty="0"/>
            <a:t>Built for Cloud</a:t>
          </a:r>
        </a:p>
      </dgm:t>
    </dgm:pt>
    <dgm:pt modelId="{A2916B08-3F49-804A-9A4C-41301C6A4900}" type="parTrans" cxnId="{044002F1-1D62-0D4B-A43D-06676E6E32FB}">
      <dgm:prSet/>
      <dgm:spPr/>
      <dgm:t>
        <a:bodyPr/>
        <a:lstStyle/>
        <a:p>
          <a:endParaRPr lang="en-US"/>
        </a:p>
      </dgm:t>
    </dgm:pt>
    <dgm:pt modelId="{026078D8-5014-C548-8F4B-97F5A2961E09}" type="sibTrans" cxnId="{044002F1-1D62-0D4B-A43D-06676E6E32FB}">
      <dgm:prSet/>
      <dgm:spPr/>
      <dgm:t>
        <a:bodyPr/>
        <a:lstStyle/>
        <a:p>
          <a:endParaRPr lang="en-US"/>
        </a:p>
      </dgm:t>
    </dgm:pt>
    <dgm:pt modelId="{53A4812B-6813-0C41-9D8A-D9FE0CB9F202}">
      <dgm:prSet phldrT="[Text]"/>
      <dgm:spPr/>
      <dgm:t>
        <a:bodyPr/>
        <a:lstStyle/>
        <a:p>
          <a:r>
            <a:rPr lang="en-US" dirty="0"/>
            <a:t>Uses PaaS</a:t>
          </a:r>
        </a:p>
      </dgm:t>
    </dgm:pt>
    <dgm:pt modelId="{6BDDC49D-FF95-0143-AC11-4EC1CB0F27DE}" type="parTrans" cxnId="{78759F27-4278-B24C-90D1-FC2A5B3D77DC}">
      <dgm:prSet/>
      <dgm:spPr/>
      <dgm:t>
        <a:bodyPr/>
        <a:lstStyle/>
        <a:p>
          <a:endParaRPr lang="en-US"/>
        </a:p>
      </dgm:t>
    </dgm:pt>
    <dgm:pt modelId="{46C3F1DB-5EE7-7549-8611-6C826DDDD56A}" type="sibTrans" cxnId="{78759F27-4278-B24C-90D1-FC2A5B3D77DC}">
      <dgm:prSet/>
      <dgm:spPr/>
      <dgm:t>
        <a:bodyPr/>
        <a:lstStyle/>
        <a:p>
          <a:endParaRPr lang="en-US"/>
        </a:p>
      </dgm:t>
    </dgm:pt>
    <dgm:pt modelId="{4A1770C5-1426-7E4F-A141-EEA648870299}" type="pres">
      <dgm:prSet presAssocID="{4F81DFC6-E4AE-B340-B096-5055F3604515}" presName="diagram" presStyleCnt="0">
        <dgm:presLayoutVars>
          <dgm:dir/>
          <dgm:animLvl val="lvl"/>
          <dgm:resizeHandles val="exact"/>
        </dgm:presLayoutVars>
      </dgm:prSet>
      <dgm:spPr/>
    </dgm:pt>
    <dgm:pt modelId="{84C391FC-F3A6-F64B-841C-9A72E425FEEB}" type="pres">
      <dgm:prSet presAssocID="{798A5011-8EF7-B24A-B16F-F1389A632A2D}" presName="compNode" presStyleCnt="0"/>
      <dgm:spPr/>
    </dgm:pt>
    <dgm:pt modelId="{0C734888-5157-5449-A2B9-B7AC23F44610}" type="pres">
      <dgm:prSet presAssocID="{798A5011-8EF7-B24A-B16F-F1389A632A2D}" presName="childRect" presStyleLbl="bgAcc1" presStyleIdx="0" presStyleCnt="3" custScaleX="151355">
        <dgm:presLayoutVars>
          <dgm:bulletEnabled val="1"/>
        </dgm:presLayoutVars>
      </dgm:prSet>
      <dgm:spPr/>
    </dgm:pt>
    <dgm:pt modelId="{5014D6AF-8956-6E4D-8E55-BC607FFA28E8}" type="pres">
      <dgm:prSet presAssocID="{798A5011-8EF7-B24A-B16F-F1389A632A2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F352BFD-6CCD-144C-8963-8FEF37CE7E08}" type="pres">
      <dgm:prSet presAssocID="{798A5011-8EF7-B24A-B16F-F1389A632A2D}" presName="parentRect" presStyleLbl="alignNode1" presStyleIdx="0" presStyleCnt="3" custScaleX="152058" custLinFactNeighborY="-8418"/>
      <dgm:spPr/>
    </dgm:pt>
    <dgm:pt modelId="{13B442A7-A35B-454E-BBAF-C918FFF820D7}" type="pres">
      <dgm:prSet presAssocID="{798A5011-8EF7-B24A-B16F-F1389A632A2D}" presName="adorn" presStyleLbl="fgAccFollowNode1" presStyleIdx="0" presStyleCnt="3" custLinFactNeighborX="6625" custLinFactNeighborY="-132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6DFC4B5-694F-B543-A502-32504FE4A717}" type="pres">
      <dgm:prSet presAssocID="{ACDB7D17-D6F9-7741-839F-E601F81D6B4A}" presName="sibTrans" presStyleLbl="sibTrans2D1" presStyleIdx="0" presStyleCnt="0"/>
      <dgm:spPr/>
    </dgm:pt>
    <dgm:pt modelId="{7240270D-044E-2141-B513-06C071F7DF3C}" type="pres">
      <dgm:prSet presAssocID="{E525726A-30CE-4E46-9E31-F4BE6CD0BFAE}" presName="compNode" presStyleCnt="0"/>
      <dgm:spPr/>
    </dgm:pt>
    <dgm:pt modelId="{FC894786-E8C9-464C-A9A6-97A7608321B0}" type="pres">
      <dgm:prSet presAssocID="{E525726A-30CE-4E46-9E31-F4BE6CD0BFAE}" presName="childRect" presStyleLbl="bgAcc1" presStyleIdx="1" presStyleCnt="3" custScaleX="149340">
        <dgm:presLayoutVars>
          <dgm:bulletEnabled val="1"/>
        </dgm:presLayoutVars>
      </dgm:prSet>
      <dgm:spPr/>
    </dgm:pt>
    <dgm:pt modelId="{97978AF2-E79E-7046-BB99-FBFCAEC363C6}" type="pres">
      <dgm:prSet presAssocID="{E525726A-30CE-4E46-9E31-F4BE6CD0BFA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F3ECCA0-C69D-154D-A12B-668CC2108438}" type="pres">
      <dgm:prSet presAssocID="{E525726A-30CE-4E46-9E31-F4BE6CD0BFAE}" presName="parentRect" presStyleLbl="alignNode1" presStyleIdx="1" presStyleCnt="3" custScaleX="152058"/>
      <dgm:spPr/>
    </dgm:pt>
    <dgm:pt modelId="{BE019E02-55CB-BF4D-AC6A-E36919594AD9}" type="pres">
      <dgm:prSet presAssocID="{E525726A-30CE-4E46-9E31-F4BE6CD0BFAE}" presName="adorn" presStyleLbl="fgAccFollow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B426234-A04B-8E45-AABE-6BEA86A709EA}" type="pres">
      <dgm:prSet presAssocID="{4893A8C4-69C0-6849-A6BD-7DE57AE83C0F}" presName="sibTrans" presStyleLbl="sibTrans2D1" presStyleIdx="0" presStyleCnt="0"/>
      <dgm:spPr/>
    </dgm:pt>
    <dgm:pt modelId="{B8E27F4A-99DE-9445-A00D-923C418B63D0}" type="pres">
      <dgm:prSet presAssocID="{63B24087-35FD-1E46-87CD-4FD98B33533A}" presName="compNode" presStyleCnt="0"/>
      <dgm:spPr/>
    </dgm:pt>
    <dgm:pt modelId="{80C147E0-3442-6C4D-A7A2-5A8D9AC897BD}" type="pres">
      <dgm:prSet presAssocID="{63B24087-35FD-1E46-87CD-4FD98B33533A}" presName="childRect" presStyleLbl="bgAcc1" presStyleIdx="2" presStyleCnt="3" custScaleX="153590">
        <dgm:presLayoutVars>
          <dgm:bulletEnabled val="1"/>
        </dgm:presLayoutVars>
      </dgm:prSet>
      <dgm:spPr/>
    </dgm:pt>
    <dgm:pt modelId="{B34C8A0F-BA39-0F43-8F8F-CAC79799FC8C}" type="pres">
      <dgm:prSet presAssocID="{63B24087-35FD-1E46-87CD-4FD98B33533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3EBE30E-03A9-8541-9F24-2AAEAAFA6077}" type="pres">
      <dgm:prSet presAssocID="{63B24087-35FD-1E46-87CD-4FD98B33533A}" presName="parentRect" presStyleLbl="alignNode1" presStyleIdx="2" presStyleCnt="3" custScaleX="155784" custScaleY="114441"/>
      <dgm:spPr/>
    </dgm:pt>
    <dgm:pt modelId="{0DB356F1-E1D8-1E42-B4F3-45FD114FDAFE}" type="pres">
      <dgm:prSet presAssocID="{63B24087-35FD-1E46-87CD-4FD98B33533A}" presName="adorn" presStyleLbl="fgAccFollowNode1" presStyleIdx="2" presStyleCnt="3" custScaleX="15205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C584C701-B354-7B4E-B3C3-C6B72C11B027}" type="presOf" srcId="{4F81DFC6-E4AE-B340-B096-5055F3604515}" destId="{4A1770C5-1426-7E4F-A141-EEA648870299}" srcOrd="0" destOrd="0" presId="urn:microsoft.com/office/officeart/2005/8/layout/bList2"/>
    <dgm:cxn modelId="{B99D0D0B-F53A-1D45-A0A1-A269F43F58B4}" type="presOf" srcId="{4893A8C4-69C0-6849-A6BD-7DE57AE83C0F}" destId="{5B426234-A04B-8E45-AABE-6BEA86A709EA}" srcOrd="0" destOrd="0" presId="urn:microsoft.com/office/officeart/2005/8/layout/bList2"/>
    <dgm:cxn modelId="{9D9C6C14-0095-6347-8F51-E92925C69999}" type="presOf" srcId="{798A5011-8EF7-B24A-B16F-F1389A632A2D}" destId="{6F352BFD-6CCD-144C-8963-8FEF37CE7E08}" srcOrd="1" destOrd="0" presId="urn:microsoft.com/office/officeart/2005/8/layout/bList2"/>
    <dgm:cxn modelId="{78759F27-4278-B24C-90D1-FC2A5B3D77DC}" srcId="{63B24087-35FD-1E46-87CD-4FD98B33533A}" destId="{53A4812B-6813-0C41-9D8A-D9FE0CB9F202}" srcOrd="1" destOrd="0" parTransId="{6BDDC49D-FF95-0143-AC11-4EC1CB0F27DE}" sibTransId="{46C3F1DB-5EE7-7549-8611-6C826DDDD56A}"/>
    <dgm:cxn modelId="{5818D429-BB90-7F4C-92CA-7E85572632A8}" type="presOf" srcId="{3C63D1C4-A5A0-F54E-ADEB-6346A888CFA1}" destId="{FC894786-E8C9-464C-A9A6-97A7608321B0}" srcOrd="0" destOrd="0" presId="urn:microsoft.com/office/officeart/2005/8/layout/bList2"/>
    <dgm:cxn modelId="{58F4D02B-B52E-D242-A486-586A78C1D3B4}" type="presOf" srcId="{798A5011-8EF7-B24A-B16F-F1389A632A2D}" destId="{5014D6AF-8956-6E4D-8E55-BC607FFA28E8}" srcOrd="0" destOrd="0" presId="urn:microsoft.com/office/officeart/2005/8/layout/bList2"/>
    <dgm:cxn modelId="{920E405B-96F5-CB4D-9512-D89FB66E8076}" srcId="{798A5011-8EF7-B24A-B16F-F1389A632A2D}" destId="{CAF26BD1-CEA5-0F4F-8534-92BCBD65B4F5}" srcOrd="0" destOrd="0" parTransId="{D8F4856D-6A08-FA41-932F-7011084D07CC}" sibTransId="{DFBCBD38-196C-8641-9989-C4BBD66E18F8}"/>
    <dgm:cxn modelId="{4775BF5B-2FDD-D749-9EF4-C52FF23DBFDA}" srcId="{4F81DFC6-E4AE-B340-B096-5055F3604515}" destId="{798A5011-8EF7-B24A-B16F-F1389A632A2D}" srcOrd="0" destOrd="0" parTransId="{A5989D7E-5FDF-5641-B526-C5CB78656DF0}" sibTransId="{ACDB7D17-D6F9-7741-839F-E601F81D6B4A}"/>
    <dgm:cxn modelId="{08899849-07B7-8D40-8FA1-BC5652869999}" type="presOf" srcId="{E525726A-30CE-4E46-9E31-F4BE6CD0BFAE}" destId="{97978AF2-E79E-7046-BB99-FBFCAEC363C6}" srcOrd="0" destOrd="0" presId="urn:microsoft.com/office/officeart/2005/8/layout/bList2"/>
    <dgm:cxn modelId="{2E45FF69-5C80-2743-AC98-0638B91E6E14}" type="presOf" srcId="{530259C5-0EC5-C849-B3D1-A464ED8DE919}" destId="{0C734888-5157-5449-A2B9-B7AC23F44610}" srcOrd="0" destOrd="1" presId="urn:microsoft.com/office/officeart/2005/8/layout/bList2"/>
    <dgm:cxn modelId="{019CFF4B-2F21-504D-8FCB-1C7F4398F19B}" type="presOf" srcId="{63B24087-35FD-1E46-87CD-4FD98B33533A}" destId="{63EBE30E-03A9-8541-9F24-2AAEAAFA6077}" srcOrd="1" destOrd="0" presId="urn:microsoft.com/office/officeart/2005/8/layout/bList2"/>
    <dgm:cxn modelId="{356D3981-A5C4-B542-AD98-E9D1F94F11B7}" type="presOf" srcId="{696E0475-681F-D442-86EF-10298C0ABFCC}" destId="{80C147E0-3442-6C4D-A7A2-5A8D9AC897BD}" srcOrd="0" destOrd="0" presId="urn:microsoft.com/office/officeart/2005/8/layout/bList2"/>
    <dgm:cxn modelId="{DF6C6C83-1B8C-BC49-B562-C0559DF1331E}" type="presOf" srcId="{CCC13423-68E1-2A4D-9F97-F86DAB2A9A36}" destId="{FC894786-E8C9-464C-A9A6-97A7608321B0}" srcOrd="0" destOrd="1" presId="urn:microsoft.com/office/officeart/2005/8/layout/bList2"/>
    <dgm:cxn modelId="{5DE81C8F-CA0F-8849-9BEE-7DF79B25EFB1}" srcId="{4F81DFC6-E4AE-B340-B096-5055F3604515}" destId="{63B24087-35FD-1E46-87CD-4FD98B33533A}" srcOrd="2" destOrd="0" parTransId="{DB38A831-41F4-FF49-B200-BB3FF9BEE6BF}" sibTransId="{00BFD24A-E929-3044-8A40-FB7D49A49E01}"/>
    <dgm:cxn modelId="{C07D59A5-1B39-2940-93F7-7C089E9F12E1}" type="presOf" srcId="{53A4812B-6813-0C41-9D8A-D9FE0CB9F202}" destId="{80C147E0-3442-6C4D-A7A2-5A8D9AC897BD}" srcOrd="0" destOrd="1" presId="urn:microsoft.com/office/officeart/2005/8/layout/bList2"/>
    <dgm:cxn modelId="{4A9B33B0-931F-7344-A32D-EDD0C6271EFC}" type="presOf" srcId="{E525726A-30CE-4E46-9E31-F4BE6CD0BFAE}" destId="{FF3ECCA0-C69D-154D-A12B-668CC2108438}" srcOrd="1" destOrd="0" presId="urn:microsoft.com/office/officeart/2005/8/layout/bList2"/>
    <dgm:cxn modelId="{AF3ED7BE-6A9E-9E49-84A3-1CC79BAAFDCE}" type="presOf" srcId="{ACDB7D17-D6F9-7741-839F-E601F81D6B4A}" destId="{46DFC4B5-694F-B543-A502-32504FE4A717}" srcOrd="0" destOrd="0" presId="urn:microsoft.com/office/officeart/2005/8/layout/bList2"/>
    <dgm:cxn modelId="{3A299EC9-CDE5-A549-9E4B-722376D750CB}" srcId="{4F81DFC6-E4AE-B340-B096-5055F3604515}" destId="{E525726A-30CE-4E46-9E31-F4BE6CD0BFAE}" srcOrd="1" destOrd="0" parTransId="{9D471180-C312-984B-91EB-5C7EEC20FB08}" sibTransId="{4893A8C4-69C0-6849-A6BD-7DE57AE83C0F}"/>
    <dgm:cxn modelId="{9EFBE4D9-0BC3-0749-B9F4-9A81DD553E18}" srcId="{798A5011-8EF7-B24A-B16F-F1389A632A2D}" destId="{530259C5-0EC5-C849-B3D1-A464ED8DE919}" srcOrd="1" destOrd="0" parTransId="{927F9102-36A2-1644-B39F-22CF677F380D}" sibTransId="{C2550BCB-2C35-994D-B654-6611E66842D9}"/>
    <dgm:cxn modelId="{E3FCA2DD-A886-7A49-AE4F-C6747C75A90F}" type="presOf" srcId="{63B24087-35FD-1E46-87CD-4FD98B33533A}" destId="{B34C8A0F-BA39-0F43-8F8F-CAC79799FC8C}" srcOrd="0" destOrd="0" presId="urn:microsoft.com/office/officeart/2005/8/layout/bList2"/>
    <dgm:cxn modelId="{4EF9CEDF-AC76-9942-B13E-C4098415D944}" srcId="{E525726A-30CE-4E46-9E31-F4BE6CD0BFAE}" destId="{3C63D1C4-A5A0-F54E-ADEB-6346A888CFA1}" srcOrd="0" destOrd="0" parTransId="{01A29B00-01DF-BD48-9B14-86D8777BBD12}" sibTransId="{F204CE60-EDE8-9C42-BD96-50783CCAD4ED}"/>
    <dgm:cxn modelId="{A3F180E1-974D-044C-9C97-2DF043AC3EBF}" srcId="{E525726A-30CE-4E46-9E31-F4BE6CD0BFAE}" destId="{CCC13423-68E1-2A4D-9F97-F86DAB2A9A36}" srcOrd="1" destOrd="0" parTransId="{16CC62B6-371F-EE48-8954-34C28A346FD4}" sibTransId="{F21B8E61-A168-6D46-ADC9-8B38100F7BEF}"/>
    <dgm:cxn modelId="{044002F1-1D62-0D4B-A43D-06676E6E32FB}" srcId="{63B24087-35FD-1E46-87CD-4FD98B33533A}" destId="{696E0475-681F-D442-86EF-10298C0ABFCC}" srcOrd="0" destOrd="0" parTransId="{A2916B08-3F49-804A-9A4C-41301C6A4900}" sibTransId="{026078D8-5014-C548-8F4B-97F5A2961E09}"/>
    <dgm:cxn modelId="{479E58F7-90A9-3A44-A351-C6BE76AD0688}" type="presOf" srcId="{CAF26BD1-CEA5-0F4F-8534-92BCBD65B4F5}" destId="{0C734888-5157-5449-A2B9-B7AC23F44610}" srcOrd="0" destOrd="0" presId="urn:microsoft.com/office/officeart/2005/8/layout/bList2"/>
    <dgm:cxn modelId="{E14BA3E1-11D5-C74B-A9CD-CCE0445C818F}" type="presParOf" srcId="{4A1770C5-1426-7E4F-A141-EEA648870299}" destId="{84C391FC-F3A6-F64B-841C-9A72E425FEEB}" srcOrd="0" destOrd="0" presId="urn:microsoft.com/office/officeart/2005/8/layout/bList2"/>
    <dgm:cxn modelId="{D05B42F0-A1C9-0E4E-92A9-DCB602D77112}" type="presParOf" srcId="{84C391FC-F3A6-F64B-841C-9A72E425FEEB}" destId="{0C734888-5157-5449-A2B9-B7AC23F44610}" srcOrd="0" destOrd="0" presId="urn:microsoft.com/office/officeart/2005/8/layout/bList2"/>
    <dgm:cxn modelId="{DC5BA8BA-C01E-7141-8A43-DBE956D1BD19}" type="presParOf" srcId="{84C391FC-F3A6-F64B-841C-9A72E425FEEB}" destId="{5014D6AF-8956-6E4D-8E55-BC607FFA28E8}" srcOrd="1" destOrd="0" presId="urn:microsoft.com/office/officeart/2005/8/layout/bList2"/>
    <dgm:cxn modelId="{BAC21FA2-9E27-5B4F-B372-1D359BE5949D}" type="presParOf" srcId="{84C391FC-F3A6-F64B-841C-9A72E425FEEB}" destId="{6F352BFD-6CCD-144C-8963-8FEF37CE7E08}" srcOrd="2" destOrd="0" presId="urn:microsoft.com/office/officeart/2005/8/layout/bList2"/>
    <dgm:cxn modelId="{745D75CC-36BB-5343-9C81-5E547F206722}" type="presParOf" srcId="{84C391FC-F3A6-F64B-841C-9A72E425FEEB}" destId="{13B442A7-A35B-454E-BBAF-C918FFF820D7}" srcOrd="3" destOrd="0" presId="urn:microsoft.com/office/officeart/2005/8/layout/bList2"/>
    <dgm:cxn modelId="{7F2BDC61-BBA3-D24E-8AAD-11DC576EA4FA}" type="presParOf" srcId="{4A1770C5-1426-7E4F-A141-EEA648870299}" destId="{46DFC4B5-694F-B543-A502-32504FE4A717}" srcOrd="1" destOrd="0" presId="urn:microsoft.com/office/officeart/2005/8/layout/bList2"/>
    <dgm:cxn modelId="{BD9881DF-ECCC-624F-AEAC-EA310C08A053}" type="presParOf" srcId="{4A1770C5-1426-7E4F-A141-EEA648870299}" destId="{7240270D-044E-2141-B513-06C071F7DF3C}" srcOrd="2" destOrd="0" presId="urn:microsoft.com/office/officeart/2005/8/layout/bList2"/>
    <dgm:cxn modelId="{60FD528D-61C3-4141-8580-AE2689DBA8C8}" type="presParOf" srcId="{7240270D-044E-2141-B513-06C071F7DF3C}" destId="{FC894786-E8C9-464C-A9A6-97A7608321B0}" srcOrd="0" destOrd="0" presId="urn:microsoft.com/office/officeart/2005/8/layout/bList2"/>
    <dgm:cxn modelId="{9E10F3A7-BF32-4042-ADE6-9C393721BB23}" type="presParOf" srcId="{7240270D-044E-2141-B513-06C071F7DF3C}" destId="{97978AF2-E79E-7046-BB99-FBFCAEC363C6}" srcOrd="1" destOrd="0" presId="urn:microsoft.com/office/officeart/2005/8/layout/bList2"/>
    <dgm:cxn modelId="{4151AF84-150E-E742-B74A-4621BC096A5C}" type="presParOf" srcId="{7240270D-044E-2141-B513-06C071F7DF3C}" destId="{FF3ECCA0-C69D-154D-A12B-668CC2108438}" srcOrd="2" destOrd="0" presId="urn:microsoft.com/office/officeart/2005/8/layout/bList2"/>
    <dgm:cxn modelId="{D7539227-8B12-824E-A442-9A6D166240B0}" type="presParOf" srcId="{7240270D-044E-2141-B513-06C071F7DF3C}" destId="{BE019E02-55CB-BF4D-AC6A-E36919594AD9}" srcOrd="3" destOrd="0" presId="urn:microsoft.com/office/officeart/2005/8/layout/bList2"/>
    <dgm:cxn modelId="{83937D71-30B8-B448-8E40-CC237FD5F2CA}" type="presParOf" srcId="{4A1770C5-1426-7E4F-A141-EEA648870299}" destId="{5B426234-A04B-8E45-AABE-6BEA86A709EA}" srcOrd="3" destOrd="0" presId="urn:microsoft.com/office/officeart/2005/8/layout/bList2"/>
    <dgm:cxn modelId="{77750934-B478-824F-8714-9F5F65032891}" type="presParOf" srcId="{4A1770C5-1426-7E4F-A141-EEA648870299}" destId="{B8E27F4A-99DE-9445-A00D-923C418B63D0}" srcOrd="4" destOrd="0" presId="urn:microsoft.com/office/officeart/2005/8/layout/bList2"/>
    <dgm:cxn modelId="{5EA3175A-D228-5342-9903-2DC63C10711E}" type="presParOf" srcId="{B8E27F4A-99DE-9445-A00D-923C418B63D0}" destId="{80C147E0-3442-6C4D-A7A2-5A8D9AC897BD}" srcOrd="0" destOrd="0" presId="urn:microsoft.com/office/officeart/2005/8/layout/bList2"/>
    <dgm:cxn modelId="{3ED7582E-D2E1-4444-80DD-1E691FADD6BB}" type="presParOf" srcId="{B8E27F4A-99DE-9445-A00D-923C418B63D0}" destId="{B34C8A0F-BA39-0F43-8F8F-CAC79799FC8C}" srcOrd="1" destOrd="0" presId="urn:microsoft.com/office/officeart/2005/8/layout/bList2"/>
    <dgm:cxn modelId="{544D874B-9415-5842-A0E4-854FEB6BB1AF}" type="presParOf" srcId="{B8E27F4A-99DE-9445-A00D-923C418B63D0}" destId="{63EBE30E-03A9-8541-9F24-2AAEAAFA6077}" srcOrd="2" destOrd="0" presId="urn:microsoft.com/office/officeart/2005/8/layout/bList2"/>
    <dgm:cxn modelId="{0395974A-1460-984B-BDB2-0FDD8E811DB1}" type="presParOf" srcId="{B8E27F4A-99DE-9445-A00D-923C418B63D0}" destId="{0DB356F1-E1D8-1E42-B4F3-45FD114FDAF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34888-5157-5449-A2B9-B7AC23F44610}">
      <dsp:nvSpPr>
        <dsp:cNvPr id="0" name=""/>
        <dsp:cNvSpPr/>
      </dsp:nvSpPr>
      <dsp:spPr>
        <a:xfrm>
          <a:off x="5258" y="25866"/>
          <a:ext cx="1909021" cy="94152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Virtual Machines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Virtual Networks</a:t>
          </a:r>
        </a:p>
      </dsp:txBody>
      <dsp:txXfrm>
        <a:off x="27319" y="47927"/>
        <a:ext cx="1864899" cy="919463"/>
      </dsp:txXfrm>
    </dsp:sp>
    <dsp:sp modelId="{6F352BFD-6CCD-144C-8963-8FEF37CE7E08}">
      <dsp:nvSpPr>
        <dsp:cNvPr id="0" name=""/>
        <dsp:cNvSpPr/>
      </dsp:nvSpPr>
      <dsp:spPr>
        <a:xfrm>
          <a:off x="824" y="933310"/>
          <a:ext cx="1917888" cy="404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C00000"/>
              </a:solidFill>
            </a:rPr>
            <a:t>IaaS</a:t>
          </a:r>
        </a:p>
      </dsp:txBody>
      <dsp:txXfrm>
        <a:off x="824" y="933310"/>
        <a:ext cx="1350625" cy="404855"/>
      </dsp:txXfrm>
    </dsp:sp>
    <dsp:sp modelId="{13B442A7-A35B-454E-BBAF-C918FFF820D7}">
      <dsp:nvSpPr>
        <dsp:cNvPr id="0" name=""/>
        <dsp:cNvSpPr/>
      </dsp:nvSpPr>
      <dsp:spPr>
        <a:xfrm>
          <a:off x="1282281" y="1025849"/>
          <a:ext cx="441450" cy="44145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94786-E8C9-464C-A9A6-97A7608321B0}">
      <dsp:nvSpPr>
        <dsp:cNvPr id="0" name=""/>
        <dsp:cNvSpPr/>
      </dsp:nvSpPr>
      <dsp:spPr>
        <a:xfrm>
          <a:off x="2045220" y="25866"/>
          <a:ext cx="1883606" cy="94152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Auto Elastic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Continuous Integration</a:t>
          </a:r>
        </a:p>
      </dsp:txBody>
      <dsp:txXfrm>
        <a:off x="2067281" y="47927"/>
        <a:ext cx="1839484" cy="919463"/>
      </dsp:txXfrm>
    </dsp:sp>
    <dsp:sp modelId="{FF3ECCA0-C69D-154D-A12B-668CC2108438}">
      <dsp:nvSpPr>
        <dsp:cNvPr id="0" name=""/>
        <dsp:cNvSpPr/>
      </dsp:nvSpPr>
      <dsp:spPr>
        <a:xfrm>
          <a:off x="2028079" y="967391"/>
          <a:ext cx="1917888" cy="404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C00000"/>
              </a:solidFill>
            </a:rPr>
            <a:t>PaaS</a:t>
          </a:r>
        </a:p>
      </dsp:txBody>
      <dsp:txXfrm>
        <a:off x="2028079" y="967391"/>
        <a:ext cx="1350625" cy="404855"/>
      </dsp:txXfrm>
    </dsp:sp>
    <dsp:sp modelId="{BE019E02-55CB-BF4D-AC6A-E36919594AD9}">
      <dsp:nvSpPr>
        <dsp:cNvPr id="0" name=""/>
        <dsp:cNvSpPr/>
      </dsp:nvSpPr>
      <dsp:spPr>
        <a:xfrm>
          <a:off x="3280290" y="1031698"/>
          <a:ext cx="441450" cy="44145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147E0-3442-6C4D-A7A2-5A8D9AC897BD}">
      <dsp:nvSpPr>
        <dsp:cNvPr id="0" name=""/>
        <dsp:cNvSpPr/>
      </dsp:nvSpPr>
      <dsp:spPr>
        <a:xfrm>
          <a:off x="4069170" y="25866"/>
          <a:ext cx="1937211" cy="94152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Built for Cloud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Uses PaaS</a:t>
          </a:r>
        </a:p>
      </dsp:txBody>
      <dsp:txXfrm>
        <a:off x="4091231" y="47927"/>
        <a:ext cx="1893089" cy="919463"/>
      </dsp:txXfrm>
    </dsp:sp>
    <dsp:sp modelId="{63EBE30E-03A9-8541-9F24-2AAEAAFA6077}">
      <dsp:nvSpPr>
        <dsp:cNvPr id="0" name=""/>
        <dsp:cNvSpPr/>
      </dsp:nvSpPr>
      <dsp:spPr>
        <a:xfrm>
          <a:off x="4055334" y="938158"/>
          <a:ext cx="1964883" cy="4633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C00000"/>
              </a:solidFill>
            </a:rPr>
            <a:t>SaaS</a:t>
          </a:r>
        </a:p>
      </dsp:txBody>
      <dsp:txXfrm>
        <a:off x="4055334" y="938158"/>
        <a:ext cx="1383720" cy="463320"/>
      </dsp:txXfrm>
    </dsp:sp>
    <dsp:sp modelId="{0DB356F1-E1D8-1E42-B4F3-45FD114FDAFE}">
      <dsp:nvSpPr>
        <dsp:cNvPr id="0" name=""/>
        <dsp:cNvSpPr/>
      </dsp:nvSpPr>
      <dsp:spPr>
        <a:xfrm>
          <a:off x="5216137" y="1031698"/>
          <a:ext cx="671260" cy="44145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2452-DC6C-4B5F-90D0-079E4FDC7942}" type="datetimeFigureOut">
              <a:rPr lang="en-AS" smtClean="0"/>
              <a:t>10/26/21</a:t>
            </a:fld>
            <a:endParaRPr lang="en-A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5CDA3-F2A7-44C6-B768-B63C57E620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20005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885" indent="-173885">
              <a:buFontTx/>
              <a:buChar char="-"/>
            </a:pPr>
            <a:r>
              <a:rPr lang="en-US" dirty="0">
                <a:latin typeface="+mn-lt"/>
                <a:cs typeface="+mn-cs"/>
              </a:rPr>
              <a:t>for example, North America, Europe, and Asia). </a:t>
            </a:r>
          </a:p>
          <a:p>
            <a:pPr marL="173885" indent="-173885">
              <a:buFontTx/>
              <a:buChar char="-"/>
            </a:pPr>
            <a:r>
              <a:rPr lang="en-US" dirty="0">
                <a:latin typeface="+mn-lt"/>
                <a:cs typeface="+mn-cs"/>
              </a:rPr>
              <a:t>Prices for Amazon EC2 usage vary by region </a:t>
            </a:r>
          </a:p>
          <a:p>
            <a:pPr marL="173885" indent="-173885">
              <a:buFontTx/>
              <a:buChar char="-"/>
            </a:pPr>
            <a:r>
              <a:rPr lang="en-US" dirty="0">
                <a:latin typeface="+mn-lt"/>
                <a:cs typeface="+mn-cs"/>
              </a:rPr>
              <a:t>Each region contains multiple distinct locations called </a:t>
            </a:r>
            <a:r>
              <a:rPr lang="en-US" i="1" dirty="0">
                <a:latin typeface="+mn-lt"/>
                <a:cs typeface="+mn-cs"/>
              </a:rPr>
              <a:t>Availability Zones</a:t>
            </a:r>
            <a:r>
              <a:rPr lang="en-US" dirty="0">
                <a:latin typeface="+mn-lt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cs"/>
              </a:rPr>
              <a:t>Amazon EBS (Elastic Block Store) provides with persistent, block-level storage.  Basically additional Hard Disk that you can attach to instance. </a:t>
            </a:r>
          </a:p>
          <a:p>
            <a:r>
              <a:rPr lang="en-US" dirty="0">
                <a:latin typeface="+mn-lt"/>
                <a:cs typeface="+mn-cs"/>
              </a:rPr>
              <a:t>Suitable for apps which require database , </a:t>
            </a:r>
            <a:r>
              <a:rPr lang="en-US" dirty="0" err="1">
                <a:latin typeface="+mn-lt"/>
                <a:cs typeface="+mn-cs"/>
              </a:rPr>
              <a:t>filesystem</a:t>
            </a:r>
            <a:r>
              <a:rPr lang="en-US" dirty="0">
                <a:latin typeface="+mn-lt"/>
                <a:cs typeface="+mn-cs"/>
              </a:rPr>
              <a:t> , block level storage.</a:t>
            </a:r>
          </a:p>
          <a:p>
            <a:r>
              <a:rPr lang="en-US" dirty="0">
                <a:latin typeface="+mn-lt"/>
                <a:cs typeface="+mn-cs"/>
              </a:rPr>
              <a:t>Create, Attach , Detach, Delete</a:t>
            </a:r>
          </a:p>
          <a:p>
            <a:endParaRPr lang="en-US" dirty="0">
              <a:latin typeface="+mn-lt"/>
              <a:cs typeface="+mn-cs"/>
            </a:endParaRPr>
          </a:p>
          <a:p>
            <a:r>
              <a:rPr lang="en-US" dirty="0">
                <a:latin typeface="+mn-lt"/>
                <a:cs typeface="+mn-cs"/>
              </a:rPr>
              <a:t> - Standard volumes and Provisioned IOPS volumes.</a:t>
            </a:r>
          </a:p>
          <a:p>
            <a:endParaRPr lang="en-US" dirty="0">
              <a:latin typeface="+mn-lt"/>
              <a:cs typeface="+mn-cs"/>
            </a:endParaRPr>
          </a:p>
          <a:p>
            <a:r>
              <a:rPr lang="en-US" dirty="0">
                <a:latin typeface="+mn-lt"/>
                <a:cs typeface="+mn-cs"/>
              </a:rPr>
              <a:t>Take snapshots that is stored in S3 , a new EBS can be re-created using the snapshot</a:t>
            </a:r>
          </a:p>
          <a:p>
            <a:endParaRPr lang="en-US" dirty="0">
              <a:latin typeface="+mn-lt"/>
              <a:cs typeface="+mn-cs"/>
            </a:endParaRPr>
          </a:p>
          <a:p>
            <a:r>
              <a:rPr lang="en-US" dirty="0"/>
              <a:t>Instance store comes with each instance except the micro-one</a:t>
            </a:r>
            <a:r>
              <a:rPr lang="en-US" baseline="0" dirty="0"/>
              <a:t> , temporary block level storage.</a:t>
            </a:r>
          </a:p>
          <a:p>
            <a:r>
              <a:rPr lang="en-US" baseline="0" dirty="0"/>
              <a:t>Storage physically attached to the computer</a:t>
            </a:r>
          </a:p>
          <a:p>
            <a:endParaRPr lang="en-US" baseline="0" dirty="0"/>
          </a:p>
          <a:p>
            <a:r>
              <a:rPr lang="en-US" dirty="0">
                <a:latin typeface="+mn-lt"/>
                <a:cs typeface="+mn-cs"/>
              </a:rPr>
              <a:t>S3 simple storage service</a:t>
            </a:r>
          </a:p>
          <a:p>
            <a:r>
              <a:rPr lang="en-US" dirty="0">
                <a:latin typeface="+mn-lt"/>
                <a:cs typeface="+mn-cs"/>
              </a:rPr>
              <a:t>storage for the Internet</a:t>
            </a:r>
          </a:p>
          <a:p>
            <a:r>
              <a:rPr lang="en-US" dirty="0">
                <a:latin typeface="+mn-lt"/>
                <a:cs typeface="+mn-cs"/>
              </a:rPr>
              <a:t>web service interface that enables you to store and retrieve any amount of data from anywhere on the web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Root</a:t>
            </a:r>
            <a:r>
              <a:rPr lang="en-US" baseline="0" dirty="0"/>
              <a:t> device storage: contains image to boot the system</a:t>
            </a:r>
          </a:p>
          <a:p>
            <a:r>
              <a:rPr lang="en-US" baseline="0" dirty="0"/>
              <a:t>AMI categorized as “Backed by Amazon EBS” or “Backed by instance store”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093C0-8552-4873-93B9-A1DD23BD0AC8}" type="slidenum">
              <a:rPr lang="en-US"/>
              <a:pPr/>
              <a:t>19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706438"/>
            <a:ext cx="6184900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438AF7-5221-49DD-B9F0-277D8DE74303}" type="slidenum">
              <a:rPr lang="en-US"/>
              <a:pPr/>
              <a:t>20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706438"/>
            <a:ext cx="6184900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B1D0AB-B008-47A8-8AF7-A8895A6830C8}" type="slidenum">
              <a:rPr lang="en-US"/>
              <a:pPr/>
              <a:t>21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706438"/>
            <a:ext cx="6184900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100" dirty="0">
                <a:latin typeface="+mn-lt"/>
                <a:cs typeface="+mn-cs"/>
              </a:rPr>
              <a:t>VPC - </a:t>
            </a:r>
            <a:r>
              <a:rPr lang="en-US" dirty="0">
                <a:latin typeface="+mn-lt"/>
                <a:cs typeface="+mn-cs"/>
              </a:rPr>
              <a:t>launch Amazon Web Services (AWS) resources into a virtual network that you've defined. </a:t>
            </a:r>
            <a:endParaRPr lang="en-US" sz="6100" dirty="0">
              <a:latin typeface="+mn-lt"/>
              <a:cs typeface="+mn-cs"/>
            </a:endParaRPr>
          </a:p>
          <a:p>
            <a:r>
              <a:rPr lang="en-US" sz="6100" dirty="0">
                <a:latin typeface="+mn-lt"/>
                <a:cs typeface="+mn-cs"/>
              </a:rPr>
              <a:t>Configure VPC: </a:t>
            </a:r>
            <a:r>
              <a:rPr lang="en-US" dirty="0">
                <a:latin typeface="+mn-lt"/>
                <a:cs typeface="+mn-cs"/>
              </a:rPr>
              <a:t>select its IP address range, create subnets, and configure route tables, network gateways, and security settings.</a:t>
            </a:r>
            <a:endParaRPr lang="en-US" sz="6100" dirty="0">
              <a:latin typeface="+mn-lt"/>
              <a:cs typeface="+mn-cs"/>
            </a:endParaRPr>
          </a:p>
          <a:p>
            <a:r>
              <a:rPr lang="en-US" sz="6100" dirty="0">
                <a:latin typeface="+mn-lt"/>
                <a:cs typeface="+mn-cs"/>
              </a:rPr>
              <a:t>Security Group - enables you to specify the protocols, ports, and source IP ranges that are allowed to reach your instances</a:t>
            </a:r>
          </a:p>
          <a:p>
            <a:r>
              <a:rPr lang="en-US" sz="6100" dirty="0">
                <a:latin typeface="+mn-lt"/>
                <a:cs typeface="+mn-cs"/>
              </a:rPr>
              <a:t>Create multiple security groups , assign instance to a particular group ,  determine the traffic</a:t>
            </a:r>
            <a:endParaRPr lang="en-US" sz="6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0EEF-4C3F-4798-8F98-CEF581AD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890AE-530A-4D31-8830-97927A73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6059-0E6A-4249-BADC-4C2232A6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9B21-E051-4359-80DD-081EBCAE7FF6}" type="datetime8">
              <a:rPr lang="en-AS" smtClean="0"/>
              <a:t>10/26/21 23:24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6ECE0-8A95-4E85-A0A4-A3E20F3A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C084-7299-46DF-A44E-29B6E91E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260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E761-5A10-410D-BF28-38FDB1FA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E996E-E8A7-4274-8D81-2F6D00E79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2E26-0468-4F5B-B5AE-8CA94DEE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9720-E472-470C-BDC5-0A484ADBCC97}" type="datetime8">
              <a:rPr lang="en-AS" smtClean="0"/>
              <a:t>10/26/21 23:24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30E9-CF6D-4A5B-8D87-8A8D5DB2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6454-32B9-4F60-B6FD-F57C0B76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17149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75ACE-D2EA-4D9B-8F19-AFC0C01EF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D7A9E-9A23-4A49-855B-A05EB4DF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CF05-CB41-4919-A3EC-9733D300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DAE0-9DBB-4B8C-8A9D-486B144005B9}" type="datetime8">
              <a:rPr lang="en-AS" smtClean="0"/>
              <a:t>10/26/21 23:24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1593-30D4-41BE-92FC-A56E3C6A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0F2D-9FDE-437E-9A4E-E2EE495B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685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F999-A3F2-45FB-9490-D78681A7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9E3D-87B4-4D10-98BB-354F9941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90FF-AF18-4DFA-8CE3-93520534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59F-8AC7-48A2-8260-EB8326962BB0}" type="datetime8">
              <a:rPr lang="en-AS" smtClean="0"/>
              <a:t>10/26/21 23:24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EEE9-4AB4-4E33-827C-67AF480D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48C6-DB70-44E5-B983-7B570D9B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4570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7B3B-226A-4635-9B05-4AF4BADE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3A7F7-B98F-4096-9FF8-898E77BD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5D8B-A613-4269-8E91-25C2308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3BD-93D9-4701-854D-91AA8C339FF4}" type="datetime8">
              <a:rPr lang="en-AS" smtClean="0"/>
              <a:t>10/26/21 23:24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6478-B581-41A0-AFB0-11B87520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DC86-F586-484C-9C47-9BC0613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4651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B4AD-97BE-47D5-BAE8-7229F64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E3D3-FEF0-4E4D-AC10-8635C099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9D0F9-46E0-4703-B508-73D8EDEE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6034-FD0D-486E-9BA0-9A1CCE34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3313-5AF9-4998-B747-35CEFB7D83EE}" type="datetime8">
              <a:rPr lang="en-AS" smtClean="0"/>
              <a:t>10/26/21 23:24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19F2-5EA8-4C69-9528-853386D0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CDC1-D0E9-4E56-9D1D-8F04F488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313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8910-7291-483F-B3FB-BAF868F3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7FC4-14F3-4D49-B6B5-623FA1B5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F53D8-5F72-486D-9DB8-50E157E7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B19C3-AC5D-4CC8-8EAC-FC2569D18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6BF64-EF2F-4A2D-993A-B27A64655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9A69A-E1C9-4BF0-A365-6728FF92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F62A-2F80-4CA4-BC7D-125A0AD2226B}" type="datetime8">
              <a:rPr lang="en-AS" smtClean="0"/>
              <a:t>10/26/21 23:24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CDB6D-4912-4990-9364-F69E813C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A562D-3C7A-4B6E-B694-AFA91CE6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97462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2345-0747-447D-9C5E-79B4E313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8563D-DD6F-4996-BFE9-9A78B199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721-6F6E-484D-8907-4E68DD9B47DF}" type="datetime8">
              <a:rPr lang="en-AS" smtClean="0"/>
              <a:t>10/26/21 23:24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0379F-58EA-4AD1-9A89-19030AEA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F7F09-121C-4A44-80AE-EDF0C624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7085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9DC3D-B11F-4781-89CB-756F912F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3BC-0EA6-4DB8-B2EF-6B869E7741A2}" type="datetime8">
              <a:rPr lang="en-AS" smtClean="0"/>
              <a:t>10/26/21 23:24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0363-76D5-48C3-B8F7-2EEFBC9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296A4-3B58-414E-BBE9-AB502C7A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494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5ED8-6D9F-4938-A5BE-067C335C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6E2D-6DE7-4974-A4EC-59DA5F3A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663E-8DFB-422F-B0FD-71C69569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762E-DE6D-4D4E-8ADE-1A9B6D48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AAE3-8317-423D-AD7C-56F81BF79D4B}" type="datetime8">
              <a:rPr lang="en-AS" smtClean="0"/>
              <a:t>10/26/21 23:24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5F64-5374-4310-BDA7-B9D3EF67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2308F-4487-4C1B-ACDC-2592C284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1665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1852-6A29-4A52-AF8D-7BD733F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4D6B2-67E2-401C-A440-42DA634B1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8C48C-9B2E-4FE4-884C-488FE9ED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3CE72-61C1-40EB-A8A8-BB94DD26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777-660B-42DA-97B2-CBAA88264F09}" type="datetime8">
              <a:rPr lang="en-AS" smtClean="0"/>
              <a:t>10/26/21 23:24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162A6-299E-4167-BDC0-EFCBA088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2002-948E-4EB8-B8C1-35AE30CC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510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40952-48E3-4511-B765-28A77412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A1C8-8A1B-4D06-BA84-B295913E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04BD-C926-473D-93A5-E3E945039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A5C1-254B-49C0-96B1-339C172BC7DC}" type="datetime8">
              <a:rPr lang="en-AS" smtClean="0"/>
              <a:t>10/26/21 23:24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51CF-B0D6-4F9C-92BB-0D4BBD8E7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2DD4-3114-4D46-AC13-08E3417D9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F50F-715A-47E2-9817-BDEE4A98871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230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ws.amazon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815E-86B6-4057-AFD0-687A09CDA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L2 Cloud Architecture</a:t>
            </a:r>
            <a:endParaRPr lang="en-A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AA0D2-4617-4A65-8B14-0F6BA0640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Prof. Dr. M. A. Rouf</a:t>
            </a:r>
          </a:p>
          <a:p>
            <a:r>
              <a:rPr lang="en-US" sz="3600" b="1" dirty="0"/>
              <a:t>Dept. of CSE, DUET, Gazipur</a:t>
            </a:r>
            <a:endParaRPr lang="en-AS" sz="3600" b="1" dirty="0"/>
          </a:p>
        </p:txBody>
      </p:sp>
    </p:spTree>
    <p:extLst>
      <p:ext uri="{BB962C8B-B14F-4D97-AF65-F5344CB8AC3E}">
        <p14:creationId xmlns:p14="http://schemas.microsoft.com/office/powerpoint/2010/main" val="19982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795E-1486-49A6-A897-35C6465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Cloud Computing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F5B3-98E5-4626-A569-3FC32E95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152" y="1825625"/>
            <a:ext cx="7407058" cy="435133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Clients</a:t>
            </a:r>
            <a:r>
              <a:rPr lang="en-US" b="1" dirty="0">
                <a:solidFill>
                  <a:srgbClr val="C00000"/>
                </a:solidFill>
              </a:rPr>
              <a:t> :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are typically the computers, mobile phones and thin browser which are used by the end users.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Clients are cloud users that produces cloudlet for utilizing and deploying cloud components/services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3116D4-9D36-4B76-93FF-B8545DB1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75" y="1825624"/>
            <a:ext cx="16037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958F0B-0A24-4CB2-96ED-EE4251EDD3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214" y="1825625"/>
          <a:ext cx="3316476" cy="174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3667259" imgH="1933626" progId="Visio.Drawing.15">
                  <p:embed/>
                </p:oleObj>
              </mc:Choice>
              <mc:Fallback>
                <p:oleObj r:id="rId3" imgW="3667259" imgH="193362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958F0B-0A24-4CB2-96ED-EE4251EDD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4" y="1825625"/>
                        <a:ext cx="3316476" cy="1741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F0B3-8CDE-4319-AC50-61FADD95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10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178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3B53-9270-41A3-8814-356072B7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02" y="365125"/>
            <a:ext cx="10454898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101503-1554-406C-9966-97FAB07A078A}"/>
              </a:ext>
            </a:extLst>
          </p:cNvPr>
          <p:cNvSpPr txBox="1">
            <a:spLocks/>
          </p:cNvSpPr>
          <p:nvPr/>
        </p:nvSpPr>
        <p:spPr>
          <a:xfrm>
            <a:off x="619932" y="1447800"/>
            <a:ext cx="10673166" cy="227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IaaS: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A category of cloud services which provides capability to provision processing, storage, intra-cloud network connectivity services, and other fundamental computing resources of the cloud infrastructure. </a:t>
            </a:r>
            <a:br>
              <a:rPr lang="en-US" sz="2800" dirty="0"/>
            </a:br>
            <a:r>
              <a:rPr lang="en-US" sz="1400" dirty="0"/>
              <a:t>                                                           </a:t>
            </a:r>
            <a:br>
              <a:rPr lang="en-US" sz="1400" dirty="0"/>
            </a:br>
            <a:r>
              <a:rPr lang="en-US" sz="1400" dirty="0"/>
              <a:t>                        </a:t>
            </a:r>
            <a:r>
              <a:rPr lang="en-US" sz="1000" dirty="0"/>
              <a:t>Source- [ITU –Cloud Focus Group]</a:t>
            </a:r>
          </a:p>
          <a:p>
            <a:pPr marL="82296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F1C3A-EAF9-4503-99BC-62FFED24A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98" y="3250920"/>
            <a:ext cx="3969487" cy="346759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DEAAC-74C1-4A70-B3FB-DB93F768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11</a:t>
            </a:fld>
            <a:endParaRPr lang="en-AS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BD3CB3ED-0323-4E4E-8B45-EA6A01EDB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125829"/>
              </p:ext>
            </p:extLst>
          </p:nvPr>
        </p:nvGraphicFramePr>
        <p:xfrm>
          <a:off x="74956" y="4257207"/>
          <a:ext cx="6021043" cy="1499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74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C44-195A-47EE-B6D3-9A09102A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What is EC2 ?</a:t>
            </a:r>
            <a:endParaRPr lang="en-A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52F9-19ED-463A-AFA0-BE6E2202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Amazon Elastic Compute Cloud (EC2) is a web service that provides resizable computing capacity that one uses to build and host different software systems.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Designed to make web-scale computing easier for developers.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A user can create, launch, and terminate server instances as needed, paying by the hour for active servers, hence the term "elastic".</a:t>
            </a:r>
          </a:p>
          <a:p>
            <a:pPr marL="788856" lvl="1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Provides scalable, pay as-you-go compute capacity</a:t>
            </a:r>
          </a:p>
          <a:p>
            <a:pPr marL="788856" lvl="1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Elastic - scales in both direction</a:t>
            </a:r>
            <a:endParaRPr lang="en-A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1A20E-65F9-49FA-8EA2-01B0CA2F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12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2784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C44-195A-47EE-B6D3-9A09102A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EC2 Concepts</a:t>
            </a:r>
            <a:endParaRPr lang="en-A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52F9-19ED-463A-AFA0-BE6E2202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AMI &amp; Instance</a:t>
            </a:r>
          </a:p>
          <a:p>
            <a:r>
              <a:rPr lang="en-US" sz="2800" dirty="0"/>
              <a:t>Region &amp; Zones</a:t>
            </a:r>
          </a:p>
          <a:p>
            <a:r>
              <a:rPr lang="en-US" sz="2800" dirty="0"/>
              <a:t>Storage </a:t>
            </a:r>
          </a:p>
          <a:p>
            <a:r>
              <a:rPr lang="en-US" sz="2800" dirty="0"/>
              <a:t>Networking and Security</a:t>
            </a:r>
          </a:p>
          <a:p>
            <a:r>
              <a:rPr lang="en-US" sz="2800" dirty="0"/>
              <a:t>Monitoring</a:t>
            </a:r>
          </a:p>
          <a:p>
            <a:r>
              <a:rPr lang="en-US" sz="2800" dirty="0"/>
              <a:t>Auto Scaling</a:t>
            </a:r>
          </a:p>
          <a:p>
            <a:r>
              <a:rPr lang="en-US" sz="2800" dirty="0"/>
              <a:t>Load Balancer</a:t>
            </a:r>
            <a:endParaRPr lang="en-A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63C1B-2ACA-477C-A720-674CE926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13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17286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175A-FE87-4E17-A7A0-958CEE5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Amazon machine Images (AMI)</a:t>
            </a:r>
            <a:endParaRPr lang="en-A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D028-716F-4E87-8537-9FE1A3BA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1955"/>
          </a:xfrm>
        </p:spPr>
        <p:txBody>
          <a:bodyPr/>
          <a:lstStyle/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800" dirty="0"/>
              <a:t>Is an immutable representation of a set of disks that contain an operating system, user applications and/or data.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800" dirty="0"/>
              <a:t>From an AMI, one can launch multiple instances, which are running copies of the AMI.</a:t>
            </a:r>
            <a:endParaRPr lang="en-A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51666-7EE7-443B-8C10-45E159F2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5133" y="3309080"/>
            <a:ext cx="6809760" cy="31107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63E1-DC48-4C59-B2AC-921F5BC6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14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9909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9BE8-48C6-4F75-AC36-D69F2F48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AMI and Instance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2B32-70AB-488C-A4BA-980B035A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7610" cy="4351338"/>
          </a:xfrm>
        </p:spPr>
        <p:txBody>
          <a:bodyPr/>
          <a:lstStyle/>
          <a:p>
            <a:r>
              <a:rPr lang="en-US" sz="2800" dirty="0"/>
              <a:t>Amazon Machine Image (AMI) is a template for software configuration (Operating System, Application Server, and Applications)</a:t>
            </a:r>
          </a:p>
          <a:p>
            <a:r>
              <a:rPr lang="en-US" sz="2800" dirty="0"/>
              <a:t>Instance is a AMI running on virtual servers in the cloud</a:t>
            </a:r>
          </a:p>
          <a:p>
            <a:r>
              <a:rPr lang="en-US" sz="2800" dirty="0"/>
              <a:t>Each </a:t>
            </a:r>
            <a:r>
              <a:rPr lang="en-US" sz="2800" i="1" dirty="0"/>
              <a:t>instance type</a:t>
            </a:r>
            <a:r>
              <a:rPr lang="en-US" sz="2800" dirty="0"/>
              <a:t> offers different compute and memory facilities</a:t>
            </a:r>
          </a:p>
          <a:p>
            <a:endParaRPr lang="en-A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2B5EC-3656-4B59-81F0-7168AA5B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15</a:t>
            </a:fld>
            <a:endParaRPr lang="en-A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7FD62-0AFF-40BF-BE45-103927122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73" y="1581553"/>
            <a:ext cx="5255761" cy="34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88F7-167D-482E-860F-59039B16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CD8A-AF65-441E-91F6-899DA09F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76"/>
            <a:ext cx="10515600" cy="4351338"/>
          </a:xfrm>
        </p:spPr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FAF8-42AB-4B4A-A13A-7E305CA7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16</a:t>
            </a:fld>
            <a:endParaRPr lang="en-A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EF13816-D0E2-4091-A2B5-6B9FA1B8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990" y="61575"/>
            <a:ext cx="11323230" cy="6294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139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Region and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Amazon have data centers in different region across the globe</a:t>
            </a:r>
          </a:p>
          <a:p>
            <a:r>
              <a:rPr lang="en-US" sz="2400" dirty="0"/>
              <a:t>An instance can be launched in different regions depending on the need.</a:t>
            </a:r>
          </a:p>
          <a:p>
            <a:pPr lvl="1"/>
            <a:r>
              <a:rPr lang="en-US" sz="2000" dirty="0"/>
              <a:t>Closer to specific customer</a:t>
            </a:r>
          </a:p>
          <a:p>
            <a:pPr lvl="1"/>
            <a:r>
              <a:rPr lang="en-US" sz="2000" dirty="0"/>
              <a:t>To meet legal or other requirements</a:t>
            </a:r>
          </a:p>
          <a:p>
            <a:r>
              <a:rPr lang="en-US" sz="2400" dirty="0"/>
              <a:t>Each region has set of zones</a:t>
            </a:r>
          </a:p>
          <a:p>
            <a:pPr lvl="1"/>
            <a:r>
              <a:rPr lang="en-US" sz="2000" dirty="0"/>
              <a:t>Zones are isolated from failure in other zones</a:t>
            </a:r>
          </a:p>
          <a:p>
            <a:pPr lvl="1"/>
            <a:r>
              <a:rPr lang="en-US" sz="2000" dirty="0"/>
              <a:t>Inexpensive, low latency connectivity between zones in same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BAB5-044C-4C36-B865-4FA68F44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17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7052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08" y="1447800"/>
            <a:ext cx="7498080" cy="1447800"/>
          </a:xfrm>
        </p:spPr>
        <p:txBody>
          <a:bodyPr>
            <a:normAutofit/>
          </a:bodyPr>
          <a:lstStyle/>
          <a:p>
            <a:r>
              <a:rPr lang="en-US" sz="2000" dirty="0"/>
              <a:t>Amazon EC2 provides three type of storage option</a:t>
            </a:r>
          </a:p>
          <a:p>
            <a:pPr lvl="1"/>
            <a:r>
              <a:rPr lang="en-US" sz="1600" dirty="0"/>
              <a:t>Amazon EBS</a:t>
            </a:r>
          </a:p>
          <a:p>
            <a:pPr lvl="1"/>
            <a:r>
              <a:rPr lang="en-US" sz="1600" dirty="0"/>
              <a:t>Amazon S3</a:t>
            </a:r>
          </a:p>
          <a:p>
            <a:pPr lvl="1"/>
            <a:r>
              <a:rPr lang="en-US" sz="1600" dirty="0"/>
              <a:t>Instance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057048"/>
            <a:ext cx="5039429" cy="3419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0" y="6596390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Diagram Source</a:t>
            </a:r>
            <a:r>
              <a:rPr lang="en-US" sz="1050" dirty="0"/>
              <a:t>: </a:t>
            </a:r>
            <a:r>
              <a:rPr lang="en-US" sz="1050" dirty="0">
                <a:hlinkClick r:id="rId4"/>
              </a:rPr>
              <a:t>http://docs.aws.amazon.com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01EA-CF96-4D4C-B957-C569FE79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18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11746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794479" y="123729"/>
            <a:ext cx="9414162" cy="1144921"/>
          </a:xfrm>
          <a:ln/>
        </p:spPr>
        <p:txBody>
          <a:bodyPr vert="horz" lIns="91440" tIns="35268" rIns="91440" bIns="45720" rtlCol="0" anchor="ctr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/>
              <a:t>Elastic Block Store(EBS) volume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0640" y="1283065"/>
            <a:ext cx="8032320" cy="3755914"/>
          </a:xfrm>
          <a:ln/>
        </p:spPr>
        <p:txBody>
          <a:bodyPr vert="horz" lIns="91440" tIns="17634" rIns="91440" bIns="45720" rtlCol="0">
            <a:normAutofit/>
          </a:bodyPr>
          <a:lstStyle/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An EBS volume is a read/write disk that can be created by an AMI and mounted by an instance.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Volumes are suited for applications that require a database, a file system, or access to raw block-level storage.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28" y="3123239"/>
            <a:ext cx="6298150" cy="28878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1E894-DED9-4E02-8A34-D2D66E33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19</a:t>
            </a:fld>
            <a:endParaRPr lang="en-A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46B0-F67F-49BC-8F2C-F13B020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 of Cloud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B08C-BBF2-4FBC-B45C-AB83EEC4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302" y="5854289"/>
            <a:ext cx="9540497" cy="384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Basic cloud service layout.</a:t>
            </a:r>
            <a:endParaRPr lang="en-AS" sz="3600" b="1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DA005DB-03FD-428B-8EE9-2D1A1E8E7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4"/>
            <a:ext cx="18093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5A84AE7-9865-42D8-91CA-A8A843A66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000174"/>
              </p:ext>
            </p:extLst>
          </p:nvPr>
        </p:nvGraphicFramePr>
        <p:xfrm>
          <a:off x="1504627" y="2011601"/>
          <a:ext cx="7183322" cy="378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6324550" imgH="3343122" progId="Visio.Drawing.15">
                  <p:embed/>
                </p:oleObj>
              </mc:Choice>
              <mc:Fallback>
                <p:oleObj r:id="rId3" imgW="6324550" imgH="3343122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27" y="2011601"/>
                        <a:ext cx="7183322" cy="3780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C72C16-C457-41C3-A3BC-EA07D669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2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219104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051093" y="198679"/>
            <a:ext cx="8228160" cy="1144921"/>
          </a:xfrm>
          <a:ln/>
        </p:spPr>
        <p:txBody>
          <a:bodyPr vert="horz" lIns="91440" tIns="35268" rIns="91440" bIns="45720" rtlCol="0" anchor="ctr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/>
              <a:t>Amazon S3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8280" y="1972018"/>
            <a:ext cx="8032320" cy="3755914"/>
          </a:xfrm>
          <a:ln/>
        </p:spPr>
        <p:txBody>
          <a:bodyPr/>
          <a:lstStyle/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S3 = Simple storage Service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A SOA – Service Oriented Architecture which provides online storage using web services.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Allows read, write and delete permissions on objects.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Uses REST and SOAP protocols for messaging.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D3E00-121F-493D-B86C-AC97242C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20</a:t>
            </a:fld>
            <a:endParaRPr lang="en-A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273630"/>
            <a:ext cx="8228160" cy="1144921"/>
          </a:xfrm>
          <a:ln/>
        </p:spPr>
        <p:txBody>
          <a:bodyPr vert="horz" lIns="91440" tIns="35268" rIns="91440" bIns="45720" rtlCol="0" anchor="ctr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/>
              <a:t>Amazon </a:t>
            </a:r>
            <a:r>
              <a:rPr lang="en-US" dirty="0" err="1"/>
              <a:t>SimpleDB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7760" y="1795869"/>
            <a:ext cx="8032320" cy="3755914"/>
          </a:xfrm>
          <a:ln/>
        </p:spPr>
        <p:txBody>
          <a:bodyPr>
            <a:normAutofit lnSpcReduction="10000"/>
          </a:bodyPr>
          <a:lstStyle/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Amazon </a:t>
            </a:r>
            <a:r>
              <a:rPr lang="en-US" dirty="0" err="1"/>
              <a:t>SimpleDB</a:t>
            </a:r>
            <a:r>
              <a:rPr lang="en-US" dirty="0"/>
              <a:t> is a highly available, flexible, and scalable non-relational data store that offloads the work of database administration.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Creates and manages multiple geographically distributed replicas of your data automatically to enable high availability and data durability.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The service charges you only for the resources actually consumed in storing your data and serving your requests.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84FA-24C8-482F-8D27-8960CA88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21</a:t>
            </a:fld>
            <a:endParaRPr lang="en-A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Networking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026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Instances can be launched on one of the two platforms</a:t>
            </a:r>
          </a:p>
          <a:p>
            <a:pPr lvl="1"/>
            <a:r>
              <a:rPr lang="en-US" dirty="0"/>
              <a:t>EC2-Classic</a:t>
            </a:r>
          </a:p>
          <a:p>
            <a:pPr lvl="1"/>
            <a:r>
              <a:rPr lang="en-US" dirty="0"/>
              <a:t>EC2-VPC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/>
              <a:t>Each instance launched is assigned two addresses a private address and a public IP address.</a:t>
            </a:r>
          </a:p>
          <a:p>
            <a:pPr marL="788856" lvl="1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A replacement instance has a different public IP address.</a:t>
            </a:r>
          </a:p>
          <a:p>
            <a:r>
              <a:rPr lang="en-US" sz="2400" dirty="0"/>
              <a:t>Instance IP address is dynamic.</a:t>
            </a:r>
          </a:p>
          <a:p>
            <a:pPr lvl="1"/>
            <a:r>
              <a:rPr lang="en-US" dirty="0"/>
              <a:t>new IP address is assigned every time instance is launched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/>
              <a:t>Amazon EC2 offers Elastic IP addresses (static IP addresses) for dynamic cloud computing.</a:t>
            </a:r>
          </a:p>
          <a:p>
            <a:pPr lvl="1"/>
            <a:r>
              <a:rPr lang="en-US" dirty="0"/>
              <a:t>Remap the Elastic IP to new instance to mask failure</a:t>
            </a:r>
          </a:p>
          <a:p>
            <a:pPr lvl="1"/>
            <a:r>
              <a:rPr lang="en-US" dirty="0"/>
              <a:t>Separate pool for EC2-Classic and VPC</a:t>
            </a:r>
          </a:p>
          <a:p>
            <a:r>
              <a:rPr lang="en-US" sz="2400" dirty="0"/>
              <a:t>Security Groups to access control to instance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6D8E-2EB4-4574-A97D-C0582E71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22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8613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6B21-A112-46DA-B31C-B0DB9560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 of Cloud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65FA-B6D8-4443-BA3E-CD2E895D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38" y="1843789"/>
            <a:ext cx="10499361" cy="433317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as a Service (SaaS):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model, a complete application is delivered on demand to the cloud users.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 need not invest upfront before using the applications.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use the software subscription based or followed the model Pay-as-you-go, such as Google, Salesforce and Microsoft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D0789-ED44-4BD0-B571-3DAACBCD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3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354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6B21-A112-46DA-B31C-B0DB9560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 of Cloud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65FA-B6D8-4443-BA3E-CD2E895D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 as a Service (PaaS):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model, the integrated development environment tools are provided to develop own business policy.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predefined configuration of operation system and application server are delivered to cloud users. For an example, Force.com and Google's App Engine are providing as platform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DA326-F56E-47BF-B108-447FF4A9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4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1192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6B21-A112-46DA-B31C-B0DB9560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 of Cloud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65FA-B6D8-4443-BA3E-CD2E895D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Infrastructure as a Service (IaaS):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virtualization of resources are provided to run the application called the Infrastructure as a Service (IaaS).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resources are virtual server, host, machine, storage, and computing capacity etc.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cloud users deploy their own applications in cloud infrastructure such as Amazon and Go Grid</a:t>
            </a:r>
            <a:endParaRPr lang="en-A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1AEC-1C13-45AF-A697-68E689EC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5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890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795E-1486-49A6-A897-35C6465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Cloud Computing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F5B3-98E5-4626-A569-3FC32E95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414" y="1825625"/>
            <a:ext cx="292479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solidFill>
                  <a:srgbClr val="C00000"/>
                </a:solidFill>
              </a:rPr>
              <a:t>Cloudlets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solidFill>
                  <a:srgbClr val="C00000"/>
                </a:solidFill>
              </a:rPr>
              <a:t>Datacenter Broker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solidFill>
                  <a:srgbClr val="C00000"/>
                </a:solidFill>
              </a:rPr>
              <a:t>Cloud Information Services (CIS)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solidFill>
                  <a:srgbClr val="C00000"/>
                </a:solidFill>
              </a:rPr>
              <a:t>Datacenter</a:t>
            </a:r>
            <a:endParaRPr lang="en-AS" sz="3200" b="1" dirty="0">
              <a:solidFill>
                <a:srgbClr val="C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3116D4-9D36-4B76-93FF-B8545DB1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75" y="1825624"/>
            <a:ext cx="16037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958F0B-0A24-4CB2-96ED-EE4251EDD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112986"/>
              </p:ext>
            </p:extLst>
          </p:nvPr>
        </p:nvGraphicFramePr>
        <p:xfrm>
          <a:off x="714214" y="1825624"/>
          <a:ext cx="7798740" cy="409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3667259" imgH="1933626" progId="Visio.Drawing.15">
                  <p:embed/>
                </p:oleObj>
              </mc:Choice>
              <mc:Fallback>
                <p:oleObj r:id="rId3" imgW="3667259" imgH="19336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4" y="1825624"/>
                        <a:ext cx="7798740" cy="4094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1915-190E-4C0F-BE80-EE178811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6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945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795E-1486-49A6-A897-35C6465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Cloud Computing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F5B3-98E5-4626-A569-3FC32E95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152" y="1825625"/>
            <a:ext cx="74070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Cloudlets :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cloudlet is an application which consists of million instructions (it is also known as a task such as social networking, content delivery and business application etc.).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Datacenter Broker: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datacenter broker acts as a coordinator between software-as-as-services (SaaS) and cloud providers.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responsibility of broker collects the available resources and provides quality of service to clients of cloud system.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3116D4-9D36-4B76-93FF-B8545DB1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75" y="1825624"/>
            <a:ext cx="16037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958F0B-0A24-4CB2-96ED-EE4251EDD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664893"/>
              </p:ext>
            </p:extLst>
          </p:nvPr>
        </p:nvGraphicFramePr>
        <p:xfrm>
          <a:off x="714214" y="1825625"/>
          <a:ext cx="3316476" cy="174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3667259" imgH="1933626" progId="Visio.Drawing.15">
                  <p:embed/>
                </p:oleObj>
              </mc:Choice>
              <mc:Fallback>
                <p:oleObj r:id="rId3" imgW="3667259" imgH="193362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958F0B-0A24-4CB2-96ED-EE4251EDD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4" y="1825625"/>
                        <a:ext cx="3316476" cy="1741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AA87-DAF5-4D5F-B0E9-8BF122B8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7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46793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795E-1486-49A6-A897-35C6465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Cloud Computing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F5B3-98E5-4626-A569-3FC32E95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152" y="1825625"/>
            <a:ext cx="7407058" cy="4351338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Datacenter :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datacenter is a collection of virtualized hosts, virtual machines, processing elements, virtual networks and virtual storage.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datacenter consists of X86 architecture, operating system, and virtual machine monitor (VMM), host list, memory, bandwidth and storage.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Cloud Information Services (CIS)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CIS sends the acknowledgement to the broker about available resources of cloud.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3116D4-9D36-4B76-93FF-B8545DB1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75" y="1825624"/>
            <a:ext cx="16037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958F0B-0A24-4CB2-96ED-EE4251EDD3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214" y="1825625"/>
          <a:ext cx="3316476" cy="174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3667259" imgH="1933626" progId="Visio.Drawing.15">
                  <p:embed/>
                </p:oleObj>
              </mc:Choice>
              <mc:Fallback>
                <p:oleObj r:id="rId3" imgW="3667259" imgH="193362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958F0B-0A24-4CB2-96ED-EE4251EDD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4" y="1825625"/>
                        <a:ext cx="3316476" cy="1741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4245-CDBB-483B-819F-6FECFA9A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8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00980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795E-1486-49A6-A897-35C6465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Cloud Computing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F5B3-98E5-4626-A569-3FC32E95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152" y="1825625"/>
            <a:ext cx="74070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Host</a:t>
            </a:r>
            <a:r>
              <a:rPr lang="en-US" b="1" dirty="0">
                <a:solidFill>
                  <a:srgbClr val="C00000"/>
                </a:solidFill>
              </a:rPr>
              <a:t> : 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host consists of multiple virtual machines.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parameters of the host are:</a:t>
            </a:r>
          </a:p>
          <a:p>
            <a:pPr lvl="2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rocessing capacity: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sually measured in million instructions per second (MIPS)</a:t>
            </a:r>
          </a:p>
          <a:p>
            <a:pPr lvl="2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emory size: Megabyte (MB))</a:t>
            </a:r>
          </a:p>
          <a:p>
            <a:pPr lvl="2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torage size: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erabyte (TB)</a:t>
            </a:r>
          </a:p>
          <a:p>
            <a:pPr lvl="2"/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 bandwidth: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egabyte per second (Mbps)</a:t>
            </a:r>
          </a:p>
          <a:p>
            <a:r>
              <a:rPr lang="en-US" sz="3000" b="1" dirty="0">
                <a:solidFill>
                  <a:srgbClr val="C00000"/>
                </a:solidFill>
              </a:rPr>
              <a:t>Virtual Machine (VM):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VMs are allocated in a host with the best-fit mechanism. </a:t>
            </a:r>
          </a:p>
          <a:p>
            <a:pPr marL="457200" lvl="1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3116D4-9D36-4B76-93FF-B8545DB1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75" y="1825624"/>
            <a:ext cx="16037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958F0B-0A24-4CB2-96ED-EE4251EDD3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214" y="1825625"/>
          <a:ext cx="3316476" cy="174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3667259" imgH="1933626" progId="Visio.Drawing.15">
                  <p:embed/>
                </p:oleObj>
              </mc:Choice>
              <mc:Fallback>
                <p:oleObj r:id="rId3" imgW="3667259" imgH="193362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958F0B-0A24-4CB2-96ED-EE4251EDD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4" y="1825625"/>
                        <a:ext cx="3316476" cy="1741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92FC-B60E-4A7B-BC1E-E3304929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F50F-715A-47E2-9817-BDEE4A98871F}" type="slidenum">
              <a:rPr lang="en-AS" smtClean="0"/>
              <a:t>9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1475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1359</Words>
  <Application>Microsoft Office PowerPoint</Application>
  <PresentationFormat>Widescreen</PresentationFormat>
  <Paragraphs>173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Visio.Drawing.15</vt:lpstr>
      <vt:lpstr>L2 Cloud Architecture</vt:lpstr>
      <vt:lpstr>General Architecture of Cloud</vt:lpstr>
      <vt:lpstr>General Architecture of Cloud</vt:lpstr>
      <vt:lpstr>General Architecture of Cloud</vt:lpstr>
      <vt:lpstr>General Architecture of Cloud</vt:lpstr>
      <vt:lpstr>Basic Components of Cloud Computing</vt:lpstr>
      <vt:lpstr>Basic Components of Cloud Computing</vt:lpstr>
      <vt:lpstr>Basic Components of Cloud Computing</vt:lpstr>
      <vt:lpstr>Basic Components of Cloud Computing</vt:lpstr>
      <vt:lpstr>Basic Components of Cloud Computing</vt:lpstr>
      <vt:lpstr>Infrastructure as a Service (IaaS) </vt:lpstr>
      <vt:lpstr>What is EC2 ?</vt:lpstr>
      <vt:lpstr>EC2 Concepts</vt:lpstr>
      <vt:lpstr>Amazon machine Images (AMI)</vt:lpstr>
      <vt:lpstr>AMI and Instance</vt:lpstr>
      <vt:lpstr>PowerPoint Presentation</vt:lpstr>
      <vt:lpstr>Region and Zones</vt:lpstr>
      <vt:lpstr>Storage</vt:lpstr>
      <vt:lpstr>Elastic Block Store(EBS) volume</vt:lpstr>
      <vt:lpstr>Amazon S3</vt:lpstr>
      <vt:lpstr>Amazon SimpleDB</vt:lpstr>
      <vt:lpstr>Networking and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 Cloud Architecture</dc:title>
  <dc:creator>CSE</dc:creator>
  <cp:lastModifiedBy>CSE</cp:lastModifiedBy>
  <cp:revision>6</cp:revision>
  <dcterms:created xsi:type="dcterms:W3CDTF">2021-10-26T16:23:22Z</dcterms:created>
  <dcterms:modified xsi:type="dcterms:W3CDTF">2021-10-26T17:37:46Z</dcterms:modified>
</cp:coreProperties>
</file>