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sldIdLst>
    <p:sldId id="601" r:id="rId2"/>
    <p:sldId id="454" r:id="rId3"/>
    <p:sldId id="435" r:id="rId4"/>
    <p:sldId id="492" r:id="rId5"/>
    <p:sldId id="436" r:id="rId6"/>
    <p:sldId id="455" r:id="rId7"/>
    <p:sldId id="438" r:id="rId8"/>
    <p:sldId id="491" r:id="rId9"/>
    <p:sldId id="439" r:id="rId10"/>
    <p:sldId id="440" r:id="rId11"/>
    <p:sldId id="490" r:id="rId12"/>
    <p:sldId id="441" r:id="rId13"/>
    <p:sldId id="458" r:id="rId14"/>
    <p:sldId id="459" r:id="rId15"/>
    <p:sldId id="460" r:id="rId16"/>
    <p:sldId id="461" r:id="rId17"/>
    <p:sldId id="462" r:id="rId18"/>
    <p:sldId id="479" r:id="rId19"/>
    <p:sldId id="480" r:id="rId20"/>
    <p:sldId id="481" r:id="rId21"/>
    <p:sldId id="482" r:id="rId22"/>
    <p:sldId id="483" r:id="rId23"/>
    <p:sldId id="484" r:id="rId24"/>
    <p:sldId id="485" r:id="rId25"/>
    <p:sldId id="486" r:id="rId26"/>
    <p:sldId id="463" r:id="rId27"/>
    <p:sldId id="464" r:id="rId28"/>
    <p:sldId id="493" r:id="rId29"/>
    <p:sldId id="465" r:id="rId30"/>
    <p:sldId id="466" r:id="rId31"/>
    <p:sldId id="467" r:id="rId32"/>
    <p:sldId id="468" r:id="rId33"/>
    <p:sldId id="469" r:id="rId34"/>
    <p:sldId id="470" r:id="rId35"/>
    <p:sldId id="471" r:id="rId36"/>
    <p:sldId id="472" r:id="rId37"/>
    <p:sldId id="473" r:id="rId38"/>
    <p:sldId id="474" r:id="rId39"/>
    <p:sldId id="475" r:id="rId40"/>
    <p:sldId id="476" r:id="rId41"/>
    <p:sldId id="477" r:id="rId42"/>
    <p:sldId id="478" r:id="rId43"/>
    <p:sldId id="487" r:id="rId44"/>
    <p:sldId id="488" r:id="rId45"/>
    <p:sldId id="489" r:id="rId46"/>
  </p:sldIdLst>
  <p:sldSz cx="9144000" cy="6858000" type="screen4x3"/>
  <p:notesSz cx="6858000" cy="9144000"/>
  <p:defaultText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157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FB8D2A-B2A9-48A3-9A75-DA630B918AC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7AF6DEEC-134F-4B1D-972B-0A3EAD354D0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63C725B-1ECD-405E-8503-09233856F60D}" type="datetime1">
              <a:rPr lang="en-US" altLang="en-US"/>
              <a:pPr/>
              <a:t>12/8/2021</a:t>
            </a:fld>
            <a:endParaRPr lang="en-US" altLang="en-US"/>
          </a:p>
        </p:txBody>
      </p:sp>
      <p:sp>
        <p:nvSpPr>
          <p:cNvPr id="4" name="Slide Image Placeholder 3">
            <a:extLst>
              <a:ext uri="{FF2B5EF4-FFF2-40B4-BE49-F238E27FC236}">
                <a16:creationId xmlns:a16="http://schemas.microsoft.com/office/drawing/2014/main" id="{086172F1-2B67-42B7-9DDF-37E44436BF6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FB4E515-BE5E-4293-9F67-6470382CCE3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8BC2B15-6200-4CE5-81E0-9DFA21A4DA49}"/>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02C4D0C9-29D3-4056-8692-51B396B60C2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45BE176-9E6B-413E-8910-BD432D37F41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F5B107A-4DB2-4710-9F61-443A24A6D7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8EFA8C7-7CD0-4CF0-BFC1-2AA2FD521F1B}" type="slidenum">
              <a:rPr lang="en-US" altLang="en-US" sz="1200">
                <a:latin typeface="Calibri" panose="020F0502020204030204" pitchFamily="34" charset="0"/>
              </a:rPr>
              <a:pPr eaLnBrk="1" hangingPunct="1"/>
              <a:t>3</a:t>
            </a:fld>
            <a:endParaRPr lang="en-US" altLang="en-US" sz="1200">
              <a:latin typeface="Calibri" panose="020F0502020204030204" pitchFamily="34" charset="0"/>
            </a:endParaRPr>
          </a:p>
        </p:txBody>
      </p:sp>
      <p:sp>
        <p:nvSpPr>
          <p:cNvPr id="93187" name="Rectangle 2">
            <a:extLst>
              <a:ext uri="{FF2B5EF4-FFF2-40B4-BE49-F238E27FC236}">
                <a16:creationId xmlns:a16="http://schemas.microsoft.com/office/drawing/2014/main" id="{771396D5-1CD8-4A67-B8A2-EB22967647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B04A3FAF-FD7C-4604-A3B4-2D4EBED8F1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r>
              <a:rPr lang="en-US" altLang="en-US">
                <a:ea typeface="ＭＳ Ｐゴシック" panose="020B0600070205080204" pitchFamily="34" charset="-128"/>
              </a:rPr>
              <a:t>These SLAs typically state the high level policies of the provider (e.g. Will maintain uptime of 98%) and do not allow cloud consumers to dictate their requirements to the provider. COI clouds in particular have specific security policy requirements that must be met by the provider, due to the nature of COIs and the missions they are used for. These requirements need to be communicated to the provider and the provider needs to provide some way of stating that the requirements can be met. Cloud consumers and providers need a standard way of representing their security requirements and capabilities. Consumers also need a way to verify that the provided infrastructure and its purported security mechanisms meet the requirements stated in the consumer’s policy (proof of assertions). For example, if the consumer’s policy requires isolation of VMs, the provider can create an assertion statement that says it uses cache separation to support VM isolation.</a:t>
            </a:r>
          </a:p>
          <a:p>
            <a:pPr eaLnBrk="1" hangingPunct="1"/>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5C878CA-8949-44CC-96F0-B155D40B98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4716535-C2CB-4E15-B8A0-375EE524DF28}" type="slidenum">
              <a:rPr lang="en-US" altLang="en-US" sz="1200">
                <a:latin typeface="Calibri" panose="020F0502020204030204" pitchFamily="34" charset="0"/>
              </a:rPr>
              <a:pPr eaLnBrk="1" hangingPunct="1"/>
              <a:t>7</a:t>
            </a:fld>
            <a:endParaRPr lang="en-US" altLang="en-US" sz="1200">
              <a:latin typeface="Calibri" panose="020F0502020204030204" pitchFamily="34" charset="0"/>
            </a:endParaRPr>
          </a:p>
        </p:txBody>
      </p:sp>
      <p:sp>
        <p:nvSpPr>
          <p:cNvPr id="98307" name="Rectangle 2">
            <a:extLst>
              <a:ext uri="{FF2B5EF4-FFF2-40B4-BE49-F238E27FC236}">
                <a16:creationId xmlns:a16="http://schemas.microsoft.com/office/drawing/2014/main" id="{C857C503-32D3-4D91-8678-3A415C843B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B54BB3C1-EB1A-4A5B-A4E1-A7E6A0F442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F2FAB04-4710-4382-B1F6-59FEE93B62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D4479FA-E091-4375-BDC8-CE61D31C0722}" type="slidenum">
              <a:rPr lang="en-US" altLang="en-US" sz="1200">
                <a:latin typeface="Calibri" panose="020F0502020204030204" pitchFamily="34" charset="0"/>
              </a:rPr>
              <a:pPr eaLnBrk="1" hangingPunct="1"/>
              <a:t>9</a:t>
            </a:fld>
            <a:endParaRPr lang="en-US" altLang="en-US" sz="1200">
              <a:latin typeface="Calibri" panose="020F0502020204030204" pitchFamily="34" charset="0"/>
            </a:endParaRPr>
          </a:p>
        </p:txBody>
      </p:sp>
      <p:sp>
        <p:nvSpPr>
          <p:cNvPr id="101379" name="Rectangle 2">
            <a:extLst>
              <a:ext uri="{FF2B5EF4-FFF2-40B4-BE49-F238E27FC236}">
                <a16:creationId xmlns:a16="http://schemas.microsoft.com/office/drawing/2014/main" id="{89FAC337-5A5B-4A0B-9D79-D6C0C2DBEF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a:extLst>
              <a:ext uri="{FF2B5EF4-FFF2-40B4-BE49-F238E27FC236}">
                <a16:creationId xmlns:a16="http://schemas.microsoft.com/office/drawing/2014/main" id="{FAC77C6D-DE36-444A-BAFF-D97F7138AD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Differering data semantics example: does a data item labeled secret in one cloud have the same semantics as another piece of data also labeled secret in a different cloud?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5882153-B3FE-4907-A8F7-48D9A4696F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EC3EF8E-B577-4C06-A3E8-3E7ECF8293A7}" type="slidenum">
              <a:rPr lang="en-US" altLang="en-US" sz="1200">
                <a:latin typeface="Calibri" panose="020F0502020204030204" pitchFamily="34" charset="0"/>
              </a:rPr>
              <a:pPr eaLnBrk="1" hangingPunct="1"/>
              <a:t>10</a:t>
            </a:fld>
            <a:endParaRPr lang="en-US" altLang="en-US" sz="1200">
              <a:latin typeface="Calibri" panose="020F0502020204030204" pitchFamily="34" charset="0"/>
            </a:endParaRPr>
          </a:p>
        </p:txBody>
      </p:sp>
      <p:sp>
        <p:nvSpPr>
          <p:cNvPr id="103427" name="Rectangle 2">
            <a:extLst>
              <a:ext uri="{FF2B5EF4-FFF2-40B4-BE49-F238E27FC236}">
                <a16:creationId xmlns:a16="http://schemas.microsoft.com/office/drawing/2014/main" id="{1D9BA9E7-7935-4CB5-98E5-5A33A23B1B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a:extLst>
              <a:ext uri="{FF2B5EF4-FFF2-40B4-BE49-F238E27FC236}">
                <a16:creationId xmlns:a16="http://schemas.microsoft.com/office/drawing/2014/main" id="{DEB51D9E-423E-41A2-ABF1-A28BB59E72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en-US" sz="1000">
                <a:ea typeface="ＭＳ Ｐゴシック" panose="020B0600070205080204" pitchFamily="34" charset="-128"/>
              </a:rPr>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altLang="en-US" sz="1000">
                <a:ea typeface="ＭＳ Ｐゴシック" panose="020B0600070205080204" pitchFamily="34" charset="-128"/>
              </a:rPr>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altLang="en-US" sz="1000">
                <a:ea typeface="ＭＳ Ｐゴシック" panose="020B0600070205080204" pitchFamily="34" charset="-128"/>
              </a:rPr>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altLang="en-US" sz="1000">
                <a:ea typeface="ＭＳ Ｐゴシック" panose="020B0600070205080204" pitchFamily="34" charset="-128"/>
              </a:rPr>
              <a:t>Approach: </a:t>
            </a:r>
          </a:p>
          <a:p>
            <a:pPr eaLnBrk="1" hangingPunct="1">
              <a:lnSpc>
                <a:spcPct val="80000"/>
              </a:lnSpc>
            </a:pPr>
            <a:r>
              <a:rPr lang="en-US" altLang="en-US" sz="1000">
                <a:ea typeface="ＭＳ Ｐゴシック" panose="020B0600070205080204" pitchFamily="34" charset="-128"/>
              </a:rPr>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altLang="en-US" sz="1000">
                <a:ea typeface="ＭＳ Ｐゴシック" panose="020B0600070205080204" pitchFamily="34" charset="-128"/>
              </a:rPr>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A3C1-F07D-440F-A700-FF5B6229AB9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S"/>
          </a:p>
        </p:txBody>
      </p:sp>
      <p:sp>
        <p:nvSpPr>
          <p:cNvPr id="3" name="Subtitle 2">
            <a:extLst>
              <a:ext uri="{FF2B5EF4-FFF2-40B4-BE49-F238E27FC236}">
                <a16:creationId xmlns:a16="http://schemas.microsoft.com/office/drawing/2014/main" id="{722DC4BB-AF55-4102-87FA-6C978B634B7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S"/>
          </a:p>
        </p:txBody>
      </p:sp>
      <p:sp>
        <p:nvSpPr>
          <p:cNvPr id="4" name="Date Placeholder 3">
            <a:extLst>
              <a:ext uri="{FF2B5EF4-FFF2-40B4-BE49-F238E27FC236}">
                <a16:creationId xmlns:a16="http://schemas.microsoft.com/office/drawing/2014/main" id="{CD3A0AEA-C026-4F65-8B91-7C1042584671}"/>
              </a:ext>
            </a:extLst>
          </p:cNvPr>
          <p:cNvSpPr>
            <a:spLocks noGrp="1"/>
          </p:cNvSpPr>
          <p:nvPr>
            <p:ph type="dt" sz="half" idx="10"/>
          </p:nvPr>
        </p:nvSpPr>
        <p:spPr/>
        <p:txBody>
          <a:bodyPr/>
          <a:lstStyle/>
          <a:p>
            <a:fld id="{47D76FE3-6D7C-4DB7-9D55-ED15E2EB1398}" type="datetime8">
              <a:rPr lang="en-AS" smtClean="0"/>
              <a:t>12/8/21 21:17</a:t>
            </a:fld>
            <a:endParaRPr lang="en-AS"/>
          </a:p>
        </p:txBody>
      </p:sp>
      <p:sp>
        <p:nvSpPr>
          <p:cNvPr id="5" name="Footer Placeholder 4">
            <a:extLst>
              <a:ext uri="{FF2B5EF4-FFF2-40B4-BE49-F238E27FC236}">
                <a16:creationId xmlns:a16="http://schemas.microsoft.com/office/drawing/2014/main" id="{54CA1D59-BB04-4D12-A17D-4D40176C3CFB}"/>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60916026-512E-4AEF-BDCC-FED0EF53608A}"/>
              </a:ext>
            </a:extLst>
          </p:cNvPr>
          <p:cNvSpPr>
            <a:spLocks noGrp="1"/>
          </p:cNvSpPr>
          <p:nvPr>
            <p:ph type="sldNum" sz="quarter" idx="12"/>
          </p:nvPr>
        </p:nvSpPr>
        <p:spPr/>
        <p:txBody>
          <a:bodyPr/>
          <a:lstStyle/>
          <a:p>
            <a:fld id="{16E0A04C-E4D8-45C7-A861-29D85637D7DD}" type="slidenum">
              <a:rPr lang="en-US" altLang="en-US" smtClean="0"/>
              <a:pPr/>
              <a:t>‹#›</a:t>
            </a:fld>
            <a:endParaRPr lang="en-US" altLang="en-US"/>
          </a:p>
        </p:txBody>
      </p:sp>
    </p:spTree>
    <p:extLst>
      <p:ext uri="{BB962C8B-B14F-4D97-AF65-F5344CB8AC3E}">
        <p14:creationId xmlns:p14="http://schemas.microsoft.com/office/powerpoint/2010/main" val="246911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4E0A-008E-4964-84FA-1EB1423861DB}"/>
              </a:ext>
            </a:extLst>
          </p:cNvPr>
          <p:cNvSpPr>
            <a:spLocks noGrp="1"/>
          </p:cNvSpPr>
          <p:nvPr>
            <p:ph type="title"/>
          </p:nvPr>
        </p:nvSpPr>
        <p:spPr/>
        <p:txBody>
          <a:bodyPr/>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94BDB6EB-AB50-414B-B718-CD93E17B8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47C0D05B-5204-4D66-8AEC-910838B16F6B}"/>
              </a:ext>
            </a:extLst>
          </p:cNvPr>
          <p:cNvSpPr>
            <a:spLocks noGrp="1"/>
          </p:cNvSpPr>
          <p:nvPr>
            <p:ph type="dt" sz="half" idx="10"/>
          </p:nvPr>
        </p:nvSpPr>
        <p:spPr/>
        <p:txBody>
          <a:bodyPr/>
          <a:lstStyle/>
          <a:p>
            <a:fld id="{843C0ACA-5AB0-4B99-BCA5-0E734CED0B02}" type="datetime8">
              <a:rPr lang="en-AS" smtClean="0"/>
              <a:t>12/8/21 21:17</a:t>
            </a:fld>
            <a:endParaRPr lang="en-AS"/>
          </a:p>
        </p:txBody>
      </p:sp>
      <p:sp>
        <p:nvSpPr>
          <p:cNvPr id="5" name="Footer Placeholder 4">
            <a:extLst>
              <a:ext uri="{FF2B5EF4-FFF2-40B4-BE49-F238E27FC236}">
                <a16:creationId xmlns:a16="http://schemas.microsoft.com/office/drawing/2014/main" id="{B66B1EC5-68CC-4600-935B-824D1D57B2F7}"/>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4E99F8A1-1AC5-4809-9A1F-5F0240E9BBFE}"/>
              </a:ext>
            </a:extLst>
          </p:cNvPr>
          <p:cNvSpPr>
            <a:spLocks noGrp="1"/>
          </p:cNvSpPr>
          <p:nvPr>
            <p:ph type="sldNum" sz="quarter" idx="12"/>
          </p:nvPr>
        </p:nvSpPr>
        <p:spPr/>
        <p:txBody>
          <a:bodyPr/>
          <a:lstStyle/>
          <a:p>
            <a:fld id="{79255BF1-149C-40E7-8BB1-CA788C1F77C7}" type="slidenum">
              <a:rPr lang="en-US" altLang="en-US" smtClean="0"/>
              <a:pPr/>
              <a:t>‹#›</a:t>
            </a:fld>
            <a:endParaRPr lang="en-US" altLang="en-US"/>
          </a:p>
        </p:txBody>
      </p:sp>
    </p:spTree>
    <p:extLst>
      <p:ext uri="{BB962C8B-B14F-4D97-AF65-F5344CB8AC3E}">
        <p14:creationId xmlns:p14="http://schemas.microsoft.com/office/powerpoint/2010/main" val="18005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932A1-8F9B-4617-9EFB-07FA588F187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CCCA8268-D0B1-478E-AB0C-A0AE233B3A7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F0B03F39-A326-48C4-867A-E35D8FA40389}"/>
              </a:ext>
            </a:extLst>
          </p:cNvPr>
          <p:cNvSpPr>
            <a:spLocks noGrp="1"/>
          </p:cNvSpPr>
          <p:nvPr>
            <p:ph type="dt" sz="half" idx="10"/>
          </p:nvPr>
        </p:nvSpPr>
        <p:spPr/>
        <p:txBody>
          <a:bodyPr/>
          <a:lstStyle/>
          <a:p>
            <a:fld id="{DCF57149-74C5-4C0B-A9E3-A9A6AD7B2FA7}" type="datetime8">
              <a:rPr lang="en-AS" smtClean="0"/>
              <a:t>12/8/21 21:17</a:t>
            </a:fld>
            <a:endParaRPr lang="en-AS"/>
          </a:p>
        </p:txBody>
      </p:sp>
      <p:sp>
        <p:nvSpPr>
          <p:cNvPr id="5" name="Footer Placeholder 4">
            <a:extLst>
              <a:ext uri="{FF2B5EF4-FFF2-40B4-BE49-F238E27FC236}">
                <a16:creationId xmlns:a16="http://schemas.microsoft.com/office/drawing/2014/main" id="{286B1DA6-33E7-4B7D-B342-994315E334D2}"/>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751A6963-7447-4F07-9602-8527F6E23933}"/>
              </a:ext>
            </a:extLst>
          </p:cNvPr>
          <p:cNvSpPr>
            <a:spLocks noGrp="1"/>
          </p:cNvSpPr>
          <p:nvPr>
            <p:ph type="sldNum" sz="quarter" idx="12"/>
          </p:nvPr>
        </p:nvSpPr>
        <p:spPr/>
        <p:txBody>
          <a:bodyPr/>
          <a:lstStyle/>
          <a:p>
            <a:fld id="{B2975364-47D4-4F02-B12B-4EF96C8DE40A}" type="slidenum">
              <a:rPr lang="en-US" altLang="en-US" smtClean="0"/>
              <a:pPr/>
              <a:t>‹#›</a:t>
            </a:fld>
            <a:endParaRPr lang="en-US" altLang="en-US"/>
          </a:p>
        </p:txBody>
      </p:sp>
    </p:spTree>
    <p:extLst>
      <p:ext uri="{BB962C8B-B14F-4D97-AF65-F5344CB8AC3E}">
        <p14:creationId xmlns:p14="http://schemas.microsoft.com/office/powerpoint/2010/main" val="2248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7713-D15F-42C0-BEAF-3A35FA85ECB5}"/>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512DC988-BE01-4036-B3B3-44980E2A7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D8509A41-C617-428B-8994-F887F0B33A39}"/>
              </a:ext>
            </a:extLst>
          </p:cNvPr>
          <p:cNvSpPr>
            <a:spLocks noGrp="1"/>
          </p:cNvSpPr>
          <p:nvPr>
            <p:ph type="dt" sz="half" idx="10"/>
          </p:nvPr>
        </p:nvSpPr>
        <p:spPr/>
        <p:txBody>
          <a:bodyPr/>
          <a:lstStyle/>
          <a:p>
            <a:fld id="{5987EAF6-8D87-4C5C-81FD-858677DCD297}" type="datetime8">
              <a:rPr lang="en-AS" smtClean="0"/>
              <a:t>12/8/21 21:17</a:t>
            </a:fld>
            <a:endParaRPr lang="en-AS"/>
          </a:p>
        </p:txBody>
      </p:sp>
      <p:sp>
        <p:nvSpPr>
          <p:cNvPr id="5" name="Footer Placeholder 4">
            <a:extLst>
              <a:ext uri="{FF2B5EF4-FFF2-40B4-BE49-F238E27FC236}">
                <a16:creationId xmlns:a16="http://schemas.microsoft.com/office/drawing/2014/main" id="{66B0DF38-10A0-476B-87A6-C1CED248D3DA}"/>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A587C0A9-E732-400B-9955-16DA155F5CA7}"/>
              </a:ext>
            </a:extLst>
          </p:cNvPr>
          <p:cNvSpPr>
            <a:spLocks noGrp="1"/>
          </p:cNvSpPr>
          <p:nvPr>
            <p:ph type="sldNum" sz="quarter" idx="12"/>
          </p:nvPr>
        </p:nvSpPr>
        <p:spPr/>
        <p:txBody>
          <a:bodyPr/>
          <a:lstStyle/>
          <a:p>
            <a:fld id="{C3802F7D-CE2A-4257-9499-27268CCBAA3C}" type="slidenum">
              <a:rPr lang="en-US" altLang="en-US" smtClean="0"/>
              <a:pPr/>
              <a:t>‹#›</a:t>
            </a:fld>
            <a:endParaRPr lang="en-US" altLang="en-US"/>
          </a:p>
        </p:txBody>
      </p:sp>
    </p:spTree>
    <p:extLst>
      <p:ext uri="{BB962C8B-B14F-4D97-AF65-F5344CB8AC3E}">
        <p14:creationId xmlns:p14="http://schemas.microsoft.com/office/powerpoint/2010/main" val="30280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52F9-692D-4D2D-BEDC-E87FD06F0F1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S"/>
          </a:p>
        </p:txBody>
      </p:sp>
      <p:sp>
        <p:nvSpPr>
          <p:cNvPr id="3" name="Text Placeholder 2">
            <a:extLst>
              <a:ext uri="{FF2B5EF4-FFF2-40B4-BE49-F238E27FC236}">
                <a16:creationId xmlns:a16="http://schemas.microsoft.com/office/drawing/2014/main" id="{4E09547D-F588-435E-AAEF-03CE6E26DFE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0B384-19A3-4311-8CC3-157C65D9BAD3}"/>
              </a:ext>
            </a:extLst>
          </p:cNvPr>
          <p:cNvSpPr>
            <a:spLocks noGrp="1"/>
          </p:cNvSpPr>
          <p:nvPr>
            <p:ph type="dt" sz="half" idx="10"/>
          </p:nvPr>
        </p:nvSpPr>
        <p:spPr/>
        <p:txBody>
          <a:bodyPr/>
          <a:lstStyle/>
          <a:p>
            <a:fld id="{9C2EE82F-96C1-408A-9CF3-C278A2BBA330}" type="datetime8">
              <a:rPr lang="en-AS" smtClean="0"/>
              <a:t>12/8/21 21:17</a:t>
            </a:fld>
            <a:endParaRPr lang="en-AS"/>
          </a:p>
        </p:txBody>
      </p:sp>
      <p:sp>
        <p:nvSpPr>
          <p:cNvPr id="5" name="Footer Placeholder 4">
            <a:extLst>
              <a:ext uri="{FF2B5EF4-FFF2-40B4-BE49-F238E27FC236}">
                <a16:creationId xmlns:a16="http://schemas.microsoft.com/office/drawing/2014/main" id="{EC491706-DBFC-4FA3-BBB3-BAB70F1E5B5E}"/>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EC23190C-3254-4F9E-9897-92614FDB2021}"/>
              </a:ext>
            </a:extLst>
          </p:cNvPr>
          <p:cNvSpPr>
            <a:spLocks noGrp="1"/>
          </p:cNvSpPr>
          <p:nvPr>
            <p:ph type="sldNum" sz="quarter" idx="12"/>
          </p:nvPr>
        </p:nvSpPr>
        <p:spPr/>
        <p:txBody>
          <a:bodyPr/>
          <a:lstStyle/>
          <a:p>
            <a:fld id="{DD8316CB-F8C6-4115-8B08-3BA52FE3FFCB}" type="slidenum">
              <a:rPr lang="en-US" altLang="en-US" smtClean="0"/>
              <a:pPr/>
              <a:t>‹#›</a:t>
            </a:fld>
            <a:endParaRPr lang="en-US" altLang="en-US"/>
          </a:p>
        </p:txBody>
      </p:sp>
    </p:spTree>
    <p:extLst>
      <p:ext uri="{BB962C8B-B14F-4D97-AF65-F5344CB8AC3E}">
        <p14:creationId xmlns:p14="http://schemas.microsoft.com/office/powerpoint/2010/main" val="391527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F40-EB69-4A73-8AA4-597B7A69C6A2}"/>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4EDCD129-E8BE-43BC-AA91-FB9C68FC245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Content Placeholder 3">
            <a:extLst>
              <a:ext uri="{FF2B5EF4-FFF2-40B4-BE49-F238E27FC236}">
                <a16:creationId xmlns:a16="http://schemas.microsoft.com/office/drawing/2014/main" id="{89B3DA93-EA47-47E0-9588-0E64C494EEA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Date Placeholder 4">
            <a:extLst>
              <a:ext uri="{FF2B5EF4-FFF2-40B4-BE49-F238E27FC236}">
                <a16:creationId xmlns:a16="http://schemas.microsoft.com/office/drawing/2014/main" id="{18A3D7E9-26A5-4ABE-9DAD-7408659BE958}"/>
              </a:ext>
            </a:extLst>
          </p:cNvPr>
          <p:cNvSpPr>
            <a:spLocks noGrp="1"/>
          </p:cNvSpPr>
          <p:nvPr>
            <p:ph type="dt" sz="half" idx="10"/>
          </p:nvPr>
        </p:nvSpPr>
        <p:spPr/>
        <p:txBody>
          <a:bodyPr/>
          <a:lstStyle/>
          <a:p>
            <a:fld id="{45B3C4B8-60B8-4881-9B00-0F88ADEC4D61}" type="datetime8">
              <a:rPr lang="en-AS" smtClean="0"/>
              <a:t>12/8/21 21:17</a:t>
            </a:fld>
            <a:endParaRPr lang="en-AS"/>
          </a:p>
        </p:txBody>
      </p:sp>
      <p:sp>
        <p:nvSpPr>
          <p:cNvPr id="6" name="Footer Placeholder 5">
            <a:extLst>
              <a:ext uri="{FF2B5EF4-FFF2-40B4-BE49-F238E27FC236}">
                <a16:creationId xmlns:a16="http://schemas.microsoft.com/office/drawing/2014/main" id="{A6AC2301-4AC0-4B3C-A980-3B3B872A13F5}"/>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359941D1-6BF9-4689-9C2F-405AF2536FA2}"/>
              </a:ext>
            </a:extLst>
          </p:cNvPr>
          <p:cNvSpPr>
            <a:spLocks noGrp="1"/>
          </p:cNvSpPr>
          <p:nvPr>
            <p:ph type="sldNum" sz="quarter" idx="12"/>
          </p:nvPr>
        </p:nvSpPr>
        <p:spPr/>
        <p:txBody>
          <a:bodyPr/>
          <a:lstStyle/>
          <a:p>
            <a:fld id="{4D169E11-1B17-4E2B-A4B0-EF982D359A74}" type="slidenum">
              <a:rPr lang="en-US" altLang="en-US" smtClean="0"/>
              <a:pPr/>
              <a:t>‹#›</a:t>
            </a:fld>
            <a:endParaRPr lang="en-US" altLang="en-US"/>
          </a:p>
        </p:txBody>
      </p:sp>
    </p:spTree>
    <p:extLst>
      <p:ext uri="{BB962C8B-B14F-4D97-AF65-F5344CB8AC3E}">
        <p14:creationId xmlns:p14="http://schemas.microsoft.com/office/powerpoint/2010/main" val="210752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6C5C-4321-4BC6-B9A9-602F020F5476}"/>
              </a:ext>
            </a:extLst>
          </p:cNvPr>
          <p:cNvSpPr>
            <a:spLocks noGrp="1"/>
          </p:cNvSpPr>
          <p:nvPr>
            <p:ph type="title"/>
          </p:nvPr>
        </p:nvSpPr>
        <p:spPr>
          <a:xfrm>
            <a:off x="629841" y="365126"/>
            <a:ext cx="7886700" cy="1325563"/>
          </a:xfrm>
        </p:spPr>
        <p:txBody>
          <a:bodyPr/>
          <a:lstStyle/>
          <a:p>
            <a:r>
              <a:rPr lang="en-US"/>
              <a:t>Click to edit Master title style</a:t>
            </a:r>
            <a:endParaRPr lang="en-AS"/>
          </a:p>
        </p:txBody>
      </p:sp>
      <p:sp>
        <p:nvSpPr>
          <p:cNvPr id="3" name="Text Placeholder 2">
            <a:extLst>
              <a:ext uri="{FF2B5EF4-FFF2-40B4-BE49-F238E27FC236}">
                <a16:creationId xmlns:a16="http://schemas.microsoft.com/office/drawing/2014/main" id="{EBEED290-DB55-45E3-BA18-8F405CD6757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31C4E-15B3-45A1-9636-A52E4D45347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Text Placeholder 4">
            <a:extLst>
              <a:ext uri="{FF2B5EF4-FFF2-40B4-BE49-F238E27FC236}">
                <a16:creationId xmlns:a16="http://schemas.microsoft.com/office/drawing/2014/main" id="{5341D464-6BE0-4A7D-BCAE-A1CF7736ABC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17E97-3D8C-48AC-9467-7FB43464653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7" name="Date Placeholder 6">
            <a:extLst>
              <a:ext uri="{FF2B5EF4-FFF2-40B4-BE49-F238E27FC236}">
                <a16:creationId xmlns:a16="http://schemas.microsoft.com/office/drawing/2014/main" id="{61537977-CF7D-409C-B251-6B09AA931A36}"/>
              </a:ext>
            </a:extLst>
          </p:cNvPr>
          <p:cNvSpPr>
            <a:spLocks noGrp="1"/>
          </p:cNvSpPr>
          <p:nvPr>
            <p:ph type="dt" sz="half" idx="10"/>
          </p:nvPr>
        </p:nvSpPr>
        <p:spPr/>
        <p:txBody>
          <a:bodyPr/>
          <a:lstStyle/>
          <a:p>
            <a:fld id="{D15BD4BF-97B8-4CE6-AE2B-F682F15696ED}" type="datetime8">
              <a:rPr lang="en-AS" smtClean="0"/>
              <a:t>12/8/21 21:17</a:t>
            </a:fld>
            <a:endParaRPr lang="en-AS"/>
          </a:p>
        </p:txBody>
      </p:sp>
      <p:sp>
        <p:nvSpPr>
          <p:cNvPr id="8" name="Footer Placeholder 7">
            <a:extLst>
              <a:ext uri="{FF2B5EF4-FFF2-40B4-BE49-F238E27FC236}">
                <a16:creationId xmlns:a16="http://schemas.microsoft.com/office/drawing/2014/main" id="{9F8C8E3C-EBF5-4C31-BAB0-10AC28ED00C0}"/>
              </a:ext>
            </a:extLst>
          </p:cNvPr>
          <p:cNvSpPr>
            <a:spLocks noGrp="1"/>
          </p:cNvSpPr>
          <p:nvPr>
            <p:ph type="ftr" sz="quarter" idx="11"/>
          </p:nvPr>
        </p:nvSpPr>
        <p:spPr/>
        <p:txBody>
          <a:bodyPr/>
          <a:lstStyle/>
          <a:p>
            <a:endParaRPr lang="en-AS"/>
          </a:p>
        </p:txBody>
      </p:sp>
      <p:sp>
        <p:nvSpPr>
          <p:cNvPr id="9" name="Slide Number Placeholder 8">
            <a:extLst>
              <a:ext uri="{FF2B5EF4-FFF2-40B4-BE49-F238E27FC236}">
                <a16:creationId xmlns:a16="http://schemas.microsoft.com/office/drawing/2014/main" id="{8C41F371-B854-4EAC-A5F9-970250009CEF}"/>
              </a:ext>
            </a:extLst>
          </p:cNvPr>
          <p:cNvSpPr>
            <a:spLocks noGrp="1"/>
          </p:cNvSpPr>
          <p:nvPr>
            <p:ph type="sldNum" sz="quarter" idx="12"/>
          </p:nvPr>
        </p:nvSpPr>
        <p:spPr/>
        <p:txBody>
          <a:bodyPr/>
          <a:lstStyle/>
          <a:p>
            <a:fld id="{9661291F-8E75-40DD-87DD-A37BB9C3E924}" type="slidenum">
              <a:rPr lang="en-US" altLang="en-US" smtClean="0"/>
              <a:pPr/>
              <a:t>‹#›</a:t>
            </a:fld>
            <a:endParaRPr lang="en-US" altLang="en-US"/>
          </a:p>
        </p:txBody>
      </p:sp>
    </p:spTree>
    <p:extLst>
      <p:ext uri="{BB962C8B-B14F-4D97-AF65-F5344CB8AC3E}">
        <p14:creationId xmlns:p14="http://schemas.microsoft.com/office/powerpoint/2010/main" val="39237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B1C7-6E4B-4117-B2D4-B7DD99641FDB}"/>
              </a:ext>
            </a:extLst>
          </p:cNvPr>
          <p:cNvSpPr>
            <a:spLocks noGrp="1"/>
          </p:cNvSpPr>
          <p:nvPr>
            <p:ph type="title"/>
          </p:nvPr>
        </p:nvSpPr>
        <p:spPr/>
        <p:txBody>
          <a:bodyPr/>
          <a:lstStyle/>
          <a:p>
            <a:r>
              <a:rPr lang="en-US"/>
              <a:t>Click to edit Master title style</a:t>
            </a:r>
            <a:endParaRPr lang="en-AS"/>
          </a:p>
        </p:txBody>
      </p:sp>
      <p:sp>
        <p:nvSpPr>
          <p:cNvPr id="3" name="Date Placeholder 2">
            <a:extLst>
              <a:ext uri="{FF2B5EF4-FFF2-40B4-BE49-F238E27FC236}">
                <a16:creationId xmlns:a16="http://schemas.microsoft.com/office/drawing/2014/main" id="{765FC367-06E2-4EA2-893D-BD02E932DB6C}"/>
              </a:ext>
            </a:extLst>
          </p:cNvPr>
          <p:cNvSpPr>
            <a:spLocks noGrp="1"/>
          </p:cNvSpPr>
          <p:nvPr>
            <p:ph type="dt" sz="half" idx="10"/>
          </p:nvPr>
        </p:nvSpPr>
        <p:spPr/>
        <p:txBody>
          <a:bodyPr/>
          <a:lstStyle/>
          <a:p>
            <a:fld id="{998D4DC3-5C1A-495B-BEA0-F4FA3DB352B7}" type="datetime8">
              <a:rPr lang="en-AS" smtClean="0"/>
              <a:t>12/8/21 21:17</a:t>
            </a:fld>
            <a:endParaRPr lang="en-AS"/>
          </a:p>
        </p:txBody>
      </p:sp>
      <p:sp>
        <p:nvSpPr>
          <p:cNvPr id="4" name="Footer Placeholder 3">
            <a:extLst>
              <a:ext uri="{FF2B5EF4-FFF2-40B4-BE49-F238E27FC236}">
                <a16:creationId xmlns:a16="http://schemas.microsoft.com/office/drawing/2014/main" id="{E51F488F-E439-4C31-A035-41066F93110C}"/>
              </a:ext>
            </a:extLst>
          </p:cNvPr>
          <p:cNvSpPr>
            <a:spLocks noGrp="1"/>
          </p:cNvSpPr>
          <p:nvPr>
            <p:ph type="ftr" sz="quarter" idx="11"/>
          </p:nvPr>
        </p:nvSpPr>
        <p:spPr/>
        <p:txBody>
          <a:bodyPr/>
          <a:lstStyle/>
          <a:p>
            <a:endParaRPr lang="en-AS"/>
          </a:p>
        </p:txBody>
      </p:sp>
      <p:sp>
        <p:nvSpPr>
          <p:cNvPr id="5" name="Slide Number Placeholder 4">
            <a:extLst>
              <a:ext uri="{FF2B5EF4-FFF2-40B4-BE49-F238E27FC236}">
                <a16:creationId xmlns:a16="http://schemas.microsoft.com/office/drawing/2014/main" id="{28D57AAD-56FB-4A15-BDF8-0D9E66AC599C}"/>
              </a:ext>
            </a:extLst>
          </p:cNvPr>
          <p:cNvSpPr>
            <a:spLocks noGrp="1"/>
          </p:cNvSpPr>
          <p:nvPr>
            <p:ph type="sldNum" sz="quarter" idx="12"/>
          </p:nvPr>
        </p:nvSpPr>
        <p:spPr/>
        <p:txBody>
          <a:bodyPr/>
          <a:lstStyle/>
          <a:p>
            <a:fld id="{17921B78-6EE9-4181-B84F-6C8B1739661F}" type="slidenum">
              <a:rPr lang="en-US" altLang="en-US" smtClean="0"/>
              <a:pPr/>
              <a:t>‹#›</a:t>
            </a:fld>
            <a:endParaRPr lang="en-US" altLang="en-US"/>
          </a:p>
        </p:txBody>
      </p:sp>
    </p:spTree>
    <p:extLst>
      <p:ext uri="{BB962C8B-B14F-4D97-AF65-F5344CB8AC3E}">
        <p14:creationId xmlns:p14="http://schemas.microsoft.com/office/powerpoint/2010/main" val="160219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C6059-BFBD-495D-B88E-C70DAD80951F}"/>
              </a:ext>
            </a:extLst>
          </p:cNvPr>
          <p:cNvSpPr>
            <a:spLocks noGrp="1"/>
          </p:cNvSpPr>
          <p:nvPr>
            <p:ph type="dt" sz="half" idx="10"/>
          </p:nvPr>
        </p:nvSpPr>
        <p:spPr/>
        <p:txBody>
          <a:bodyPr/>
          <a:lstStyle/>
          <a:p>
            <a:fld id="{516699E9-4680-446C-B19C-7BFE9F9D4B15}" type="datetime8">
              <a:rPr lang="en-AS" smtClean="0"/>
              <a:t>12/8/21 21:17</a:t>
            </a:fld>
            <a:endParaRPr lang="en-AS"/>
          </a:p>
        </p:txBody>
      </p:sp>
      <p:sp>
        <p:nvSpPr>
          <p:cNvPr id="3" name="Footer Placeholder 2">
            <a:extLst>
              <a:ext uri="{FF2B5EF4-FFF2-40B4-BE49-F238E27FC236}">
                <a16:creationId xmlns:a16="http://schemas.microsoft.com/office/drawing/2014/main" id="{EB8E9E2E-9A3D-4E89-8E9D-0A6F79651D5C}"/>
              </a:ext>
            </a:extLst>
          </p:cNvPr>
          <p:cNvSpPr>
            <a:spLocks noGrp="1"/>
          </p:cNvSpPr>
          <p:nvPr>
            <p:ph type="ftr" sz="quarter" idx="11"/>
          </p:nvPr>
        </p:nvSpPr>
        <p:spPr/>
        <p:txBody>
          <a:bodyPr/>
          <a:lstStyle/>
          <a:p>
            <a:endParaRPr lang="en-AS"/>
          </a:p>
        </p:txBody>
      </p:sp>
      <p:sp>
        <p:nvSpPr>
          <p:cNvPr id="4" name="Slide Number Placeholder 3">
            <a:extLst>
              <a:ext uri="{FF2B5EF4-FFF2-40B4-BE49-F238E27FC236}">
                <a16:creationId xmlns:a16="http://schemas.microsoft.com/office/drawing/2014/main" id="{658B0834-B035-4ABF-A309-D81D729195BC}"/>
              </a:ext>
            </a:extLst>
          </p:cNvPr>
          <p:cNvSpPr>
            <a:spLocks noGrp="1"/>
          </p:cNvSpPr>
          <p:nvPr>
            <p:ph type="sldNum" sz="quarter" idx="12"/>
          </p:nvPr>
        </p:nvSpPr>
        <p:spPr/>
        <p:txBody>
          <a:bodyPr/>
          <a:lstStyle/>
          <a:p>
            <a:fld id="{BBF34CF1-6414-4F2C-B722-07A3458596E1}" type="slidenum">
              <a:rPr lang="en-US" altLang="en-US" smtClean="0"/>
              <a:pPr/>
              <a:t>‹#›</a:t>
            </a:fld>
            <a:endParaRPr lang="en-US" altLang="en-US"/>
          </a:p>
        </p:txBody>
      </p:sp>
    </p:spTree>
    <p:extLst>
      <p:ext uri="{BB962C8B-B14F-4D97-AF65-F5344CB8AC3E}">
        <p14:creationId xmlns:p14="http://schemas.microsoft.com/office/powerpoint/2010/main" val="27541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F3B9-B919-4F45-83FE-4A0EFF94961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S"/>
          </a:p>
        </p:txBody>
      </p:sp>
      <p:sp>
        <p:nvSpPr>
          <p:cNvPr id="3" name="Content Placeholder 2">
            <a:extLst>
              <a:ext uri="{FF2B5EF4-FFF2-40B4-BE49-F238E27FC236}">
                <a16:creationId xmlns:a16="http://schemas.microsoft.com/office/drawing/2014/main" id="{E57709DE-9C48-441B-8BA5-220D215F7B2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Text Placeholder 3">
            <a:extLst>
              <a:ext uri="{FF2B5EF4-FFF2-40B4-BE49-F238E27FC236}">
                <a16:creationId xmlns:a16="http://schemas.microsoft.com/office/drawing/2014/main" id="{655E27FA-7ABB-44E9-8918-09787BD208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55B3F4-81EB-49F4-A1D3-6892BAA53D9D}"/>
              </a:ext>
            </a:extLst>
          </p:cNvPr>
          <p:cNvSpPr>
            <a:spLocks noGrp="1"/>
          </p:cNvSpPr>
          <p:nvPr>
            <p:ph type="dt" sz="half" idx="10"/>
          </p:nvPr>
        </p:nvSpPr>
        <p:spPr/>
        <p:txBody>
          <a:bodyPr/>
          <a:lstStyle/>
          <a:p>
            <a:fld id="{CD9E077E-1CDA-4D40-AA28-B2459235DC74}" type="datetime8">
              <a:rPr lang="en-AS" smtClean="0"/>
              <a:t>12/8/21 21:17</a:t>
            </a:fld>
            <a:endParaRPr lang="en-AS"/>
          </a:p>
        </p:txBody>
      </p:sp>
      <p:sp>
        <p:nvSpPr>
          <p:cNvPr id="6" name="Footer Placeholder 5">
            <a:extLst>
              <a:ext uri="{FF2B5EF4-FFF2-40B4-BE49-F238E27FC236}">
                <a16:creationId xmlns:a16="http://schemas.microsoft.com/office/drawing/2014/main" id="{4D5BF529-3713-40E5-B3FD-697A31B27529}"/>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8E3AA717-D3DC-4EB0-B986-6F571C56C009}"/>
              </a:ext>
            </a:extLst>
          </p:cNvPr>
          <p:cNvSpPr>
            <a:spLocks noGrp="1"/>
          </p:cNvSpPr>
          <p:nvPr>
            <p:ph type="sldNum" sz="quarter" idx="12"/>
          </p:nvPr>
        </p:nvSpPr>
        <p:spPr/>
        <p:txBody>
          <a:bodyPr/>
          <a:lstStyle/>
          <a:p>
            <a:fld id="{B33226B5-3389-4FF0-A4B0-948911A679F7}" type="slidenum">
              <a:rPr lang="en-US" altLang="en-US" smtClean="0"/>
              <a:pPr/>
              <a:t>‹#›</a:t>
            </a:fld>
            <a:endParaRPr lang="en-US" altLang="en-US"/>
          </a:p>
        </p:txBody>
      </p:sp>
    </p:spTree>
    <p:extLst>
      <p:ext uri="{BB962C8B-B14F-4D97-AF65-F5344CB8AC3E}">
        <p14:creationId xmlns:p14="http://schemas.microsoft.com/office/powerpoint/2010/main" val="187440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7382-A4BA-4210-9D78-6849B3A391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S"/>
          </a:p>
        </p:txBody>
      </p:sp>
      <p:sp>
        <p:nvSpPr>
          <p:cNvPr id="3" name="Picture Placeholder 2">
            <a:extLst>
              <a:ext uri="{FF2B5EF4-FFF2-40B4-BE49-F238E27FC236}">
                <a16:creationId xmlns:a16="http://schemas.microsoft.com/office/drawing/2014/main" id="{3065749E-1FAF-440F-BB84-6F32C2DDCB7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S"/>
          </a:p>
        </p:txBody>
      </p:sp>
      <p:sp>
        <p:nvSpPr>
          <p:cNvPr id="4" name="Text Placeholder 3">
            <a:extLst>
              <a:ext uri="{FF2B5EF4-FFF2-40B4-BE49-F238E27FC236}">
                <a16:creationId xmlns:a16="http://schemas.microsoft.com/office/drawing/2014/main" id="{9F3FEC59-BA86-4FC2-874E-D11410FED2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B5B728-AF2C-4494-805B-07369774CE4B}"/>
              </a:ext>
            </a:extLst>
          </p:cNvPr>
          <p:cNvSpPr>
            <a:spLocks noGrp="1"/>
          </p:cNvSpPr>
          <p:nvPr>
            <p:ph type="dt" sz="half" idx="10"/>
          </p:nvPr>
        </p:nvSpPr>
        <p:spPr/>
        <p:txBody>
          <a:bodyPr/>
          <a:lstStyle/>
          <a:p>
            <a:fld id="{B9BA6DF5-D7E2-41C6-8FCB-F70B4425F237}" type="datetime8">
              <a:rPr lang="en-AS" smtClean="0"/>
              <a:t>12/8/21 21:17</a:t>
            </a:fld>
            <a:endParaRPr lang="en-AS"/>
          </a:p>
        </p:txBody>
      </p:sp>
      <p:sp>
        <p:nvSpPr>
          <p:cNvPr id="6" name="Footer Placeholder 5">
            <a:extLst>
              <a:ext uri="{FF2B5EF4-FFF2-40B4-BE49-F238E27FC236}">
                <a16:creationId xmlns:a16="http://schemas.microsoft.com/office/drawing/2014/main" id="{4A15E6C4-D8BD-48BB-A850-A8FEF8974E74}"/>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E6C0AF8A-331B-4EA5-B651-8776838FF83D}"/>
              </a:ext>
            </a:extLst>
          </p:cNvPr>
          <p:cNvSpPr>
            <a:spLocks noGrp="1"/>
          </p:cNvSpPr>
          <p:nvPr>
            <p:ph type="sldNum" sz="quarter" idx="12"/>
          </p:nvPr>
        </p:nvSpPr>
        <p:spPr/>
        <p:txBody>
          <a:bodyPr/>
          <a:lstStyle/>
          <a:p>
            <a:fld id="{722725ED-BDF0-476D-8D22-F913EC5A0ADD}" type="slidenum">
              <a:rPr lang="en-US" altLang="en-US" smtClean="0"/>
              <a:pPr/>
              <a:t>‹#›</a:t>
            </a:fld>
            <a:endParaRPr lang="en-US" altLang="en-US"/>
          </a:p>
        </p:txBody>
      </p:sp>
    </p:spTree>
    <p:extLst>
      <p:ext uri="{BB962C8B-B14F-4D97-AF65-F5344CB8AC3E}">
        <p14:creationId xmlns:p14="http://schemas.microsoft.com/office/powerpoint/2010/main" val="419497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A41DF-2884-4E40-B3B2-D803620BBD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S"/>
          </a:p>
        </p:txBody>
      </p:sp>
      <p:sp>
        <p:nvSpPr>
          <p:cNvPr id="3" name="Text Placeholder 2">
            <a:extLst>
              <a:ext uri="{FF2B5EF4-FFF2-40B4-BE49-F238E27FC236}">
                <a16:creationId xmlns:a16="http://schemas.microsoft.com/office/drawing/2014/main" id="{67F7DEC1-071B-4E24-9221-E5CBFC1A83B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89B1FD4F-774D-4CD7-A0DF-3B25EFE34D2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5609D0-1EB7-4C24-9EB2-AA2C8EFA3D44}" type="datetime8">
              <a:rPr lang="en-AS" smtClean="0"/>
              <a:t>12/8/21 21:17</a:t>
            </a:fld>
            <a:endParaRPr lang="en-AS"/>
          </a:p>
        </p:txBody>
      </p:sp>
      <p:sp>
        <p:nvSpPr>
          <p:cNvPr id="5" name="Footer Placeholder 4">
            <a:extLst>
              <a:ext uri="{FF2B5EF4-FFF2-40B4-BE49-F238E27FC236}">
                <a16:creationId xmlns:a16="http://schemas.microsoft.com/office/drawing/2014/main" id="{A85702B4-33C2-4D71-982D-947BEFA9356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S"/>
          </a:p>
        </p:txBody>
      </p:sp>
      <p:sp>
        <p:nvSpPr>
          <p:cNvPr id="6" name="Slide Number Placeholder 5">
            <a:extLst>
              <a:ext uri="{FF2B5EF4-FFF2-40B4-BE49-F238E27FC236}">
                <a16:creationId xmlns:a16="http://schemas.microsoft.com/office/drawing/2014/main" id="{F3F62C89-A19B-49DB-8889-3B9163A0D1D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348B4B-1948-48BD-8DF0-EF8B4CEFCFF1}" type="slidenum">
              <a:rPr lang="en-US" altLang="en-US" smtClean="0"/>
              <a:pPr/>
              <a:t>‹#›</a:t>
            </a:fld>
            <a:endParaRPr lang="en-US" altLang="en-US"/>
          </a:p>
        </p:txBody>
      </p:sp>
    </p:spTree>
    <p:extLst>
      <p:ext uri="{BB962C8B-B14F-4D97-AF65-F5344CB8AC3E}">
        <p14:creationId xmlns:p14="http://schemas.microsoft.com/office/powerpoint/2010/main" val="341966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A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E639-4E19-42AF-88A4-2C8ECEB6B32F}"/>
              </a:ext>
            </a:extLst>
          </p:cNvPr>
          <p:cNvSpPr>
            <a:spLocks noGrp="1"/>
          </p:cNvSpPr>
          <p:nvPr>
            <p:ph type="ctrTitle"/>
          </p:nvPr>
        </p:nvSpPr>
        <p:spPr/>
        <p:txBody>
          <a:bodyPr>
            <a:normAutofit fontScale="90000"/>
          </a:bodyPr>
          <a:lstStyle/>
          <a:p>
            <a:r>
              <a:rPr lang="en-US" sz="8800" dirty="0"/>
              <a:t>Cloud Security and Privacy</a:t>
            </a:r>
            <a:endParaRPr lang="en-AS" sz="8800" dirty="0"/>
          </a:p>
        </p:txBody>
      </p:sp>
      <p:sp>
        <p:nvSpPr>
          <p:cNvPr id="3" name="Subtitle 2">
            <a:extLst>
              <a:ext uri="{FF2B5EF4-FFF2-40B4-BE49-F238E27FC236}">
                <a16:creationId xmlns:a16="http://schemas.microsoft.com/office/drawing/2014/main" id="{BD151C4C-7D3A-4EA4-BDED-0BCFA6323B9A}"/>
              </a:ext>
            </a:extLst>
          </p:cNvPr>
          <p:cNvSpPr>
            <a:spLocks noGrp="1"/>
          </p:cNvSpPr>
          <p:nvPr>
            <p:ph type="subTitle" idx="1"/>
          </p:nvPr>
        </p:nvSpPr>
        <p:spPr/>
        <p:txBody>
          <a:bodyPr/>
          <a:lstStyle/>
          <a:p>
            <a:endParaRPr lang="en-AS"/>
          </a:p>
        </p:txBody>
      </p:sp>
    </p:spTree>
    <p:extLst>
      <p:ext uri="{BB962C8B-B14F-4D97-AF65-F5344CB8AC3E}">
        <p14:creationId xmlns:p14="http://schemas.microsoft.com/office/powerpoint/2010/main" val="198189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4002BF5-AE4B-42A1-97C2-E592196E16C3}"/>
              </a:ext>
            </a:extLst>
          </p:cNvPr>
          <p:cNvSpPr>
            <a:spLocks noGrp="1" noChangeArrowheads="1"/>
          </p:cNvSpPr>
          <p:nvPr>
            <p:ph type="title"/>
          </p:nvPr>
        </p:nvSpPr>
        <p:spPr>
          <a:xfrm>
            <a:off x="457200" y="274638"/>
            <a:ext cx="8229600" cy="792162"/>
          </a:xfrm>
        </p:spPr>
        <p:txBody>
          <a:bodyPr>
            <a:noAutofit/>
          </a:bodyPr>
          <a:lstStyle/>
          <a:p>
            <a:pPr eaLnBrk="1" hangingPunct="1">
              <a:defRPr/>
            </a:pPr>
            <a:r>
              <a:rPr lang="en-US" dirty="0">
                <a:ea typeface="+mj-ea"/>
              </a:rPr>
              <a:t>Minimize Loss of Control: </a:t>
            </a:r>
            <a:br>
              <a:rPr lang="en-US" dirty="0">
                <a:ea typeface="+mj-ea"/>
              </a:rPr>
            </a:br>
            <a:r>
              <a:rPr lang="en-US" dirty="0">
                <a:ea typeface="+mj-ea"/>
              </a:rPr>
              <a:t>Access Control</a:t>
            </a:r>
          </a:p>
        </p:txBody>
      </p:sp>
      <p:sp>
        <p:nvSpPr>
          <p:cNvPr id="102403" name="Rectangle 3">
            <a:extLst>
              <a:ext uri="{FF2B5EF4-FFF2-40B4-BE49-F238E27FC236}">
                <a16:creationId xmlns:a16="http://schemas.microsoft.com/office/drawing/2014/main" id="{4DE24975-FEE9-4F85-882C-2E22C8331B79}"/>
              </a:ext>
            </a:extLst>
          </p:cNvPr>
          <p:cNvSpPr>
            <a:spLocks noGrp="1" noChangeArrowheads="1"/>
          </p:cNvSpPr>
          <p:nvPr>
            <p:ph idx="1"/>
          </p:nvPr>
        </p:nvSpPr>
        <p:spPr>
          <a:xfrm>
            <a:off x="457200" y="1265238"/>
            <a:ext cx="8229600" cy="5059362"/>
          </a:xfrm>
        </p:spPr>
        <p:txBody>
          <a:bodyPr/>
          <a:lstStyle/>
          <a:p>
            <a:pPr eaLnBrk="1" hangingPunct="1">
              <a:lnSpc>
                <a:spcPct val="80000"/>
              </a:lnSpc>
            </a:pPr>
            <a:r>
              <a:rPr lang="en-US" altLang="en-US">
                <a:solidFill>
                  <a:srgbClr val="1E1C11"/>
                </a:solidFill>
                <a:ea typeface="ＭＳ Ｐゴシック" panose="020B0600070205080204" pitchFamily="34" charset="-128"/>
              </a:rPr>
              <a:t>Many possible layers of access control</a:t>
            </a:r>
          </a:p>
          <a:p>
            <a:pPr lvl="1" eaLnBrk="1" hangingPunct="1">
              <a:lnSpc>
                <a:spcPct val="80000"/>
              </a:lnSpc>
            </a:pPr>
            <a:r>
              <a:rPr lang="en-US" altLang="en-US" sz="2000">
                <a:solidFill>
                  <a:srgbClr val="1E1C11"/>
                </a:solidFill>
                <a:ea typeface="ＭＳ Ｐゴシック" panose="020B0600070205080204" pitchFamily="34" charset="-128"/>
              </a:rPr>
              <a:t>E.g. access to the cloud, access to servers, access to services, access to databases (direct and queries via web services), access to VMs, and access to objects within a VM</a:t>
            </a:r>
          </a:p>
          <a:p>
            <a:pPr lvl="1" eaLnBrk="1" hangingPunct="1">
              <a:lnSpc>
                <a:spcPct val="80000"/>
              </a:lnSpc>
            </a:pPr>
            <a:r>
              <a:rPr lang="en-US" altLang="en-US" sz="2000">
                <a:solidFill>
                  <a:srgbClr val="1E1C11"/>
                </a:solidFill>
                <a:ea typeface="ＭＳ Ｐゴシック" panose="020B0600070205080204" pitchFamily="34" charset="-128"/>
              </a:rPr>
              <a:t>Depending on the deployment model used, some of these will be controlled by the provider and others by the consumer </a:t>
            </a:r>
          </a:p>
          <a:p>
            <a:pPr eaLnBrk="1" hangingPunct="1">
              <a:lnSpc>
                <a:spcPct val="80000"/>
              </a:lnSpc>
            </a:pPr>
            <a:r>
              <a:rPr lang="en-US" altLang="en-US">
                <a:solidFill>
                  <a:srgbClr val="1E1C11"/>
                </a:solidFill>
                <a:ea typeface="ＭＳ Ｐゴシック" panose="020B0600070205080204" pitchFamily="34" charset="-128"/>
              </a:rPr>
              <a:t>Regardless of deployment model, provider needs to manage the user authentication and access control procedures (to the cloud) </a:t>
            </a:r>
          </a:p>
          <a:p>
            <a:pPr lvl="1" eaLnBrk="1" hangingPunct="1">
              <a:lnSpc>
                <a:spcPct val="80000"/>
              </a:lnSpc>
            </a:pPr>
            <a:r>
              <a:rPr lang="en-US" altLang="en-US" sz="2000">
                <a:solidFill>
                  <a:srgbClr val="1E1C11"/>
                </a:solidFill>
                <a:ea typeface="ＭＳ Ｐゴシック" panose="020B0600070205080204" pitchFamily="34" charset="-128"/>
              </a:rPr>
              <a:t>Federated Identity Management: access control management burden still lies with the provider </a:t>
            </a:r>
          </a:p>
          <a:p>
            <a:pPr lvl="1" eaLnBrk="1" hangingPunct="1">
              <a:lnSpc>
                <a:spcPct val="80000"/>
              </a:lnSpc>
            </a:pPr>
            <a:r>
              <a:rPr lang="en-US" altLang="en-US" sz="2000">
                <a:solidFill>
                  <a:srgbClr val="1E1C11"/>
                </a:solidFill>
                <a:ea typeface="ＭＳ Ｐゴシック" panose="020B0600070205080204" pitchFamily="34" charset="-128"/>
              </a:rPr>
              <a:t>Requires user to place a large amount of trust on the provider in terms of security, management, and maintenance of access control policies. This can be burdensome when numerous users from different organizations with different access control policies, are involved</a:t>
            </a:r>
          </a:p>
        </p:txBody>
      </p:sp>
      <p:sp>
        <p:nvSpPr>
          <p:cNvPr id="2" name="Slide Number Placeholder 1">
            <a:extLst>
              <a:ext uri="{FF2B5EF4-FFF2-40B4-BE49-F238E27FC236}">
                <a16:creationId xmlns:a16="http://schemas.microsoft.com/office/drawing/2014/main" id="{DEB025E2-2154-4A7D-A679-73476D11D995}"/>
              </a:ext>
            </a:extLst>
          </p:cNvPr>
          <p:cNvSpPr>
            <a:spLocks noGrp="1"/>
          </p:cNvSpPr>
          <p:nvPr>
            <p:ph type="sldNum" sz="quarter" idx="12"/>
          </p:nvPr>
        </p:nvSpPr>
        <p:spPr/>
        <p:txBody>
          <a:bodyPr/>
          <a:lstStyle/>
          <a:p>
            <a:fld id="{C3802F7D-CE2A-4257-9499-27268CCBAA3C}"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192C-A0ED-4783-9F60-F8757079F140}"/>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Access Control (Cont.)</a:t>
            </a:r>
          </a:p>
        </p:txBody>
      </p:sp>
      <p:sp>
        <p:nvSpPr>
          <p:cNvPr id="104451" name="Slide Number Placeholder 3">
            <a:extLst>
              <a:ext uri="{FF2B5EF4-FFF2-40B4-BE49-F238E27FC236}">
                <a16:creationId xmlns:a16="http://schemas.microsoft.com/office/drawing/2014/main" id="{49AC9E1F-A869-4205-9853-228DDAD1C1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C9C1847-D7BE-4C86-BF73-E7975B96AD82}" type="slidenum">
              <a:rPr lang="en-US" altLang="en-US" sz="1200">
                <a:solidFill>
                  <a:srgbClr val="898989"/>
                </a:solidFill>
                <a:latin typeface="Calibri" panose="020F0502020204030204" pitchFamily="34" charset="0"/>
              </a:rPr>
              <a:pPr eaLnBrk="1" hangingPunct="1"/>
              <a:t>11</a:t>
            </a:fld>
            <a:endParaRPr lang="en-US" altLang="en-US" sz="1200">
              <a:solidFill>
                <a:srgbClr val="898989"/>
              </a:solidFill>
              <a:latin typeface="Calibri" panose="020F0502020204030204" pitchFamily="34" charset="0"/>
            </a:endParaRPr>
          </a:p>
        </p:txBody>
      </p:sp>
      <p:sp>
        <p:nvSpPr>
          <p:cNvPr id="104452" name="Rectangle 3">
            <a:extLst>
              <a:ext uri="{FF2B5EF4-FFF2-40B4-BE49-F238E27FC236}">
                <a16:creationId xmlns:a16="http://schemas.microsoft.com/office/drawing/2014/main" id="{47F26D5E-FB22-42B8-AC2D-B94A4DC0C9BD}"/>
              </a:ext>
            </a:extLst>
          </p:cNvPr>
          <p:cNvSpPr txBox="1">
            <a:spLocks noChangeArrowheads="1"/>
          </p:cNvSpPr>
          <p:nvPr/>
        </p:nvSpPr>
        <p:spPr bwMode="auto">
          <a:xfrm>
            <a:off x="457200" y="1447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Consumer-managed access control </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Consumer retains decision-making process to retain some control, requiring less trust of the provider (i.e. PDP is in consumer’s domain)</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Should be at least as secure as the traditional access control model. </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Facebook and Google Apps do this to some degree, but not enough control</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Applicability to privacy of patient health records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801E421-DFCD-42F5-AEF5-872DA3404A9F}"/>
              </a:ext>
            </a:extLst>
          </p:cNvPr>
          <p:cNvSpPr>
            <a:spLocks noChangeArrowheads="1"/>
          </p:cNvSpPr>
          <p:nvPr/>
        </p:nvSpPr>
        <p:spPr bwMode="auto">
          <a:xfrm>
            <a:off x="1143000" y="2971800"/>
            <a:ext cx="990600" cy="2209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Comic Sans MS" panose="030F0702030302020204" pitchFamily="66" charset="0"/>
              </a:rPr>
              <a:t>PEP</a:t>
            </a:r>
          </a:p>
          <a:p>
            <a:pPr algn="ctr" eaLnBrk="1" hangingPunct="1"/>
            <a:r>
              <a:rPr lang="en-US" altLang="en-US" sz="1000">
                <a:latin typeface="Comic Sans MS" panose="030F0702030302020204" pitchFamily="66" charset="0"/>
              </a:rPr>
              <a:t>(intercepts all </a:t>
            </a:r>
          </a:p>
          <a:p>
            <a:pPr algn="ctr" eaLnBrk="1" hangingPunct="1"/>
            <a:r>
              <a:rPr lang="en-US" altLang="en-US" sz="1000">
                <a:latin typeface="Comic Sans MS" panose="030F0702030302020204" pitchFamily="66" charset="0"/>
              </a:rPr>
              <a:t>resource </a:t>
            </a:r>
          </a:p>
          <a:p>
            <a:pPr algn="ctr" eaLnBrk="1" hangingPunct="1"/>
            <a:r>
              <a:rPr lang="en-US" altLang="en-US" sz="1000">
                <a:latin typeface="Comic Sans MS" panose="030F0702030302020204" pitchFamily="66" charset="0"/>
              </a:rPr>
              <a:t>access requests</a:t>
            </a:r>
          </a:p>
          <a:p>
            <a:pPr algn="ctr" eaLnBrk="1" hangingPunct="1"/>
            <a:r>
              <a:rPr lang="en-US" altLang="en-US" sz="1000">
                <a:latin typeface="Comic Sans MS" panose="030F0702030302020204" pitchFamily="66" charset="0"/>
              </a:rPr>
              <a:t>from all client </a:t>
            </a:r>
          </a:p>
          <a:p>
            <a:pPr algn="ctr" eaLnBrk="1" hangingPunct="1"/>
            <a:r>
              <a:rPr lang="en-US" altLang="en-US" sz="1000">
                <a:latin typeface="Comic Sans MS" panose="030F0702030302020204" pitchFamily="66" charset="0"/>
              </a:rPr>
              <a:t>domains)</a:t>
            </a:r>
          </a:p>
        </p:txBody>
      </p:sp>
      <p:sp>
        <p:nvSpPr>
          <p:cNvPr id="105475" name="Rectangle 3">
            <a:extLst>
              <a:ext uri="{FF2B5EF4-FFF2-40B4-BE49-F238E27FC236}">
                <a16:creationId xmlns:a16="http://schemas.microsoft.com/office/drawing/2014/main" id="{9DEF2BC4-B9B1-4439-842D-B18931D2E66B}"/>
              </a:ext>
            </a:extLst>
          </p:cNvPr>
          <p:cNvSpPr>
            <a:spLocks noChangeArrowheads="1"/>
          </p:cNvSpPr>
          <p:nvPr/>
        </p:nvSpPr>
        <p:spPr bwMode="auto">
          <a:xfrm>
            <a:off x="6705600" y="3733800"/>
            <a:ext cx="762000" cy="1066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r>
              <a:rPr lang="en-US" altLang="en-US" sz="1400">
                <a:latin typeface="Comic Sans MS" panose="030F0702030302020204" pitchFamily="66" charset="0"/>
              </a:rPr>
              <a:t>PDP</a:t>
            </a:r>
          </a:p>
          <a:p>
            <a:pPr algn="ctr" eaLnBrk="1" hangingPunct="1">
              <a:lnSpc>
                <a:spcPct val="75000"/>
              </a:lnSpc>
            </a:pPr>
            <a:r>
              <a:rPr lang="en-US" altLang="en-US" sz="900">
                <a:latin typeface="Comic Sans MS" panose="030F0702030302020204" pitchFamily="66" charset="0"/>
              </a:rPr>
              <a:t>for cloud </a:t>
            </a:r>
          </a:p>
          <a:p>
            <a:pPr algn="ctr" eaLnBrk="1" hangingPunct="1">
              <a:lnSpc>
                <a:spcPct val="75000"/>
              </a:lnSpc>
            </a:pPr>
            <a:r>
              <a:rPr lang="en-US" altLang="en-US" sz="900">
                <a:latin typeface="Comic Sans MS" panose="030F0702030302020204" pitchFamily="66" charset="0"/>
              </a:rPr>
              <a:t>resource </a:t>
            </a:r>
          </a:p>
          <a:p>
            <a:pPr algn="ctr" eaLnBrk="1" hangingPunct="1">
              <a:lnSpc>
                <a:spcPct val="75000"/>
              </a:lnSpc>
            </a:pPr>
            <a:r>
              <a:rPr lang="en-US" altLang="en-US" sz="900">
                <a:latin typeface="Comic Sans MS" panose="030F0702030302020204" pitchFamily="66" charset="0"/>
              </a:rPr>
              <a:t>on Domain A</a:t>
            </a:r>
          </a:p>
        </p:txBody>
      </p:sp>
      <p:sp>
        <p:nvSpPr>
          <p:cNvPr id="105476" name="Text Box 4">
            <a:extLst>
              <a:ext uri="{FF2B5EF4-FFF2-40B4-BE49-F238E27FC236}">
                <a16:creationId xmlns:a16="http://schemas.microsoft.com/office/drawing/2014/main" id="{9412B880-85D5-437D-BA4A-6E67FD72EBDD}"/>
              </a:ext>
            </a:extLst>
          </p:cNvPr>
          <p:cNvSpPr txBox="1">
            <a:spLocks noChangeArrowheads="1"/>
          </p:cNvSpPr>
          <p:nvPr/>
        </p:nvSpPr>
        <p:spPr bwMode="auto">
          <a:xfrm>
            <a:off x="6705600" y="2087563"/>
            <a:ext cx="21923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Cloud Consumer in Domain B</a:t>
            </a:r>
          </a:p>
        </p:txBody>
      </p:sp>
      <p:sp>
        <p:nvSpPr>
          <p:cNvPr id="105477" name="AutoShape 5">
            <a:extLst>
              <a:ext uri="{FF2B5EF4-FFF2-40B4-BE49-F238E27FC236}">
                <a16:creationId xmlns:a16="http://schemas.microsoft.com/office/drawing/2014/main" id="{E57642B5-01EE-4121-9D7A-B7813E0801A2}"/>
              </a:ext>
            </a:extLst>
          </p:cNvPr>
          <p:cNvSpPr>
            <a:spLocks noChangeArrowheads="1"/>
          </p:cNvSpPr>
          <p:nvPr/>
        </p:nvSpPr>
        <p:spPr bwMode="auto">
          <a:xfrm>
            <a:off x="8229600" y="4038600"/>
            <a:ext cx="762000" cy="8382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a:latin typeface="Comic Sans MS" panose="030F0702030302020204" pitchFamily="66" charset="0"/>
              </a:rPr>
              <a:t>ACM</a:t>
            </a:r>
          </a:p>
          <a:p>
            <a:pPr algn="ctr" eaLnBrk="1" hangingPunct="1"/>
            <a:r>
              <a:rPr lang="en-US" altLang="en-US" sz="900">
                <a:latin typeface="Comic Sans MS" panose="030F0702030302020204" pitchFamily="66" charset="0"/>
              </a:rPr>
              <a:t>(XACML </a:t>
            </a:r>
          </a:p>
          <a:p>
            <a:pPr algn="ctr" eaLnBrk="1" hangingPunct="1"/>
            <a:r>
              <a:rPr lang="en-US" altLang="en-US" sz="900">
                <a:latin typeface="Comic Sans MS" panose="030F0702030302020204" pitchFamily="66" charset="0"/>
              </a:rPr>
              <a:t>policies)</a:t>
            </a:r>
          </a:p>
        </p:txBody>
      </p:sp>
      <p:grpSp>
        <p:nvGrpSpPr>
          <p:cNvPr id="105478" name="Group 6">
            <a:extLst>
              <a:ext uri="{FF2B5EF4-FFF2-40B4-BE49-F238E27FC236}">
                <a16:creationId xmlns:a16="http://schemas.microsoft.com/office/drawing/2014/main" id="{B75965D8-72A2-434D-9AA1-F8AE7781D529}"/>
              </a:ext>
            </a:extLst>
          </p:cNvPr>
          <p:cNvGrpSpPr>
            <a:grpSpLocks/>
          </p:cNvGrpSpPr>
          <p:nvPr/>
        </p:nvGrpSpPr>
        <p:grpSpPr bwMode="auto">
          <a:xfrm>
            <a:off x="2209800" y="1981200"/>
            <a:ext cx="457200" cy="4495800"/>
            <a:chOff x="1008" y="194"/>
            <a:chExt cx="669" cy="3694"/>
          </a:xfrm>
        </p:grpSpPr>
        <p:sp>
          <p:nvSpPr>
            <p:cNvPr id="105510" name="Arc 7">
              <a:extLst>
                <a:ext uri="{FF2B5EF4-FFF2-40B4-BE49-F238E27FC236}">
                  <a16:creationId xmlns:a16="http://schemas.microsoft.com/office/drawing/2014/main" id="{3DBE2C79-85D3-4503-A966-E0087F901220}"/>
                </a:ext>
              </a:extLst>
            </p:cNvPr>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5511" name="Arc 8">
              <a:extLst>
                <a:ext uri="{FF2B5EF4-FFF2-40B4-BE49-F238E27FC236}">
                  <a16:creationId xmlns:a16="http://schemas.microsoft.com/office/drawing/2014/main" id="{02775B24-5484-46B0-BA59-C431B965DAE1}"/>
                </a:ext>
              </a:extLst>
            </p:cNvPr>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grpSp>
      <p:grpSp>
        <p:nvGrpSpPr>
          <p:cNvPr id="105479" name="Group 9">
            <a:extLst>
              <a:ext uri="{FF2B5EF4-FFF2-40B4-BE49-F238E27FC236}">
                <a16:creationId xmlns:a16="http://schemas.microsoft.com/office/drawing/2014/main" id="{F7B137F0-6165-493E-8331-2E242BA1BE15}"/>
              </a:ext>
            </a:extLst>
          </p:cNvPr>
          <p:cNvGrpSpPr>
            <a:grpSpLocks/>
          </p:cNvGrpSpPr>
          <p:nvPr/>
        </p:nvGrpSpPr>
        <p:grpSpPr bwMode="auto">
          <a:xfrm flipH="1">
            <a:off x="6253163" y="1905000"/>
            <a:ext cx="376237" cy="4343400"/>
            <a:chOff x="1008" y="194"/>
            <a:chExt cx="669" cy="3694"/>
          </a:xfrm>
        </p:grpSpPr>
        <p:sp>
          <p:nvSpPr>
            <p:cNvPr id="105508" name="Arc 10">
              <a:extLst>
                <a:ext uri="{FF2B5EF4-FFF2-40B4-BE49-F238E27FC236}">
                  <a16:creationId xmlns:a16="http://schemas.microsoft.com/office/drawing/2014/main" id="{CA440455-7268-430A-8D70-87F92F19AE8F}"/>
                </a:ext>
              </a:extLst>
            </p:cNvPr>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5509" name="Arc 11">
              <a:extLst>
                <a:ext uri="{FF2B5EF4-FFF2-40B4-BE49-F238E27FC236}">
                  <a16:creationId xmlns:a16="http://schemas.microsoft.com/office/drawing/2014/main" id="{B0D6E0FF-B224-413C-8DB7-E599ECF592C0}"/>
                </a:ext>
              </a:extLst>
            </p:cNvPr>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grpSp>
      <p:sp>
        <p:nvSpPr>
          <p:cNvPr id="105480" name="Oval 12">
            <a:extLst>
              <a:ext uri="{FF2B5EF4-FFF2-40B4-BE49-F238E27FC236}">
                <a16:creationId xmlns:a16="http://schemas.microsoft.com/office/drawing/2014/main" id="{E1E52B36-0E8B-4CE5-9AE7-0409E0D6608E}"/>
              </a:ext>
            </a:extLst>
          </p:cNvPr>
          <p:cNvSpPr>
            <a:spLocks noChangeArrowheads="1"/>
          </p:cNvSpPr>
          <p:nvPr/>
        </p:nvSpPr>
        <p:spPr bwMode="auto">
          <a:xfrm>
            <a:off x="533400" y="2819400"/>
            <a:ext cx="228600" cy="228600"/>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latin typeface="Comic Sans MS" panose="030F0702030302020204" pitchFamily="66" charset="0"/>
            </a:endParaRPr>
          </a:p>
        </p:txBody>
      </p:sp>
      <p:sp>
        <p:nvSpPr>
          <p:cNvPr id="105481" name="Oval 13">
            <a:extLst>
              <a:ext uri="{FF2B5EF4-FFF2-40B4-BE49-F238E27FC236}">
                <a16:creationId xmlns:a16="http://schemas.microsoft.com/office/drawing/2014/main" id="{315E24F6-1BBA-433F-887A-964504E40976}"/>
              </a:ext>
            </a:extLst>
          </p:cNvPr>
          <p:cNvSpPr>
            <a:spLocks noChangeArrowheads="1"/>
          </p:cNvSpPr>
          <p:nvPr/>
        </p:nvSpPr>
        <p:spPr bwMode="auto">
          <a:xfrm>
            <a:off x="533400" y="3429000"/>
            <a:ext cx="228600" cy="228600"/>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latin typeface="Comic Sans MS" panose="030F0702030302020204" pitchFamily="66" charset="0"/>
            </a:endParaRPr>
          </a:p>
        </p:txBody>
      </p:sp>
      <p:sp>
        <p:nvSpPr>
          <p:cNvPr id="105482" name="Oval 14">
            <a:extLst>
              <a:ext uri="{FF2B5EF4-FFF2-40B4-BE49-F238E27FC236}">
                <a16:creationId xmlns:a16="http://schemas.microsoft.com/office/drawing/2014/main" id="{5DED997A-3FB8-4A56-92A6-61C3ADA6C15F}"/>
              </a:ext>
            </a:extLst>
          </p:cNvPr>
          <p:cNvSpPr>
            <a:spLocks noChangeArrowheads="1"/>
          </p:cNvSpPr>
          <p:nvPr/>
        </p:nvSpPr>
        <p:spPr bwMode="auto">
          <a:xfrm>
            <a:off x="533400" y="4724400"/>
            <a:ext cx="228600" cy="228600"/>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latin typeface="Comic Sans MS" panose="030F0702030302020204" pitchFamily="66" charset="0"/>
            </a:endParaRPr>
          </a:p>
        </p:txBody>
      </p:sp>
      <p:sp>
        <p:nvSpPr>
          <p:cNvPr id="105483" name="Oval 15">
            <a:extLst>
              <a:ext uri="{FF2B5EF4-FFF2-40B4-BE49-F238E27FC236}">
                <a16:creationId xmlns:a16="http://schemas.microsoft.com/office/drawing/2014/main" id="{2A133E80-B004-4ECD-8713-92D7FCAF5632}"/>
              </a:ext>
            </a:extLst>
          </p:cNvPr>
          <p:cNvSpPr>
            <a:spLocks noChangeArrowheads="1"/>
          </p:cNvSpPr>
          <p:nvPr/>
        </p:nvSpPr>
        <p:spPr bwMode="auto">
          <a:xfrm>
            <a:off x="533400" y="5334000"/>
            <a:ext cx="228600" cy="228600"/>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latin typeface="Comic Sans MS" panose="030F0702030302020204" pitchFamily="66" charset="0"/>
            </a:endParaRPr>
          </a:p>
        </p:txBody>
      </p:sp>
      <p:sp>
        <p:nvSpPr>
          <p:cNvPr id="105484" name="Text Box 16">
            <a:extLst>
              <a:ext uri="{FF2B5EF4-FFF2-40B4-BE49-F238E27FC236}">
                <a16:creationId xmlns:a16="http://schemas.microsoft.com/office/drawing/2014/main" id="{EFFD43A4-1D2C-4454-AA9F-227CEDC347F9}"/>
              </a:ext>
            </a:extLst>
          </p:cNvPr>
          <p:cNvSpPr txBox="1">
            <a:spLocks noChangeArrowheads="1"/>
          </p:cNvSpPr>
          <p:nvPr/>
        </p:nvSpPr>
        <p:spPr bwMode="auto">
          <a:xfrm>
            <a:off x="533400" y="3733800"/>
            <a:ext cx="247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omic Sans MS" panose="030F0702030302020204" pitchFamily="66" charset="0"/>
              </a:rPr>
              <a:t>.</a:t>
            </a:r>
          </a:p>
          <a:p>
            <a:pPr eaLnBrk="1" hangingPunct="1"/>
            <a:r>
              <a:rPr lang="en-US" altLang="en-US" sz="1800">
                <a:latin typeface="Comic Sans MS" panose="030F0702030302020204" pitchFamily="66" charset="0"/>
              </a:rPr>
              <a:t>.</a:t>
            </a:r>
          </a:p>
          <a:p>
            <a:pPr eaLnBrk="1" hangingPunct="1"/>
            <a:r>
              <a:rPr lang="en-US" altLang="en-US" sz="1800">
                <a:latin typeface="Comic Sans MS" panose="030F0702030302020204" pitchFamily="66" charset="0"/>
              </a:rPr>
              <a:t>.</a:t>
            </a:r>
          </a:p>
        </p:txBody>
      </p:sp>
      <p:sp>
        <p:nvSpPr>
          <p:cNvPr id="105485" name="Text Box 17">
            <a:extLst>
              <a:ext uri="{FF2B5EF4-FFF2-40B4-BE49-F238E27FC236}">
                <a16:creationId xmlns:a16="http://schemas.microsoft.com/office/drawing/2014/main" id="{E17E80C6-B92D-4E35-8752-6AF5F7B4F3A1}"/>
              </a:ext>
            </a:extLst>
          </p:cNvPr>
          <p:cNvSpPr txBox="1">
            <a:spLocks noChangeArrowheads="1"/>
          </p:cNvSpPr>
          <p:nvPr/>
        </p:nvSpPr>
        <p:spPr bwMode="auto">
          <a:xfrm rot="5400000">
            <a:off x="117475" y="4154488"/>
            <a:ext cx="771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resources</a:t>
            </a:r>
          </a:p>
        </p:txBody>
      </p:sp>
      <p:sp>
        <p:nvSpPr>
          <p:cNvPr id="105486" name="Text Box 18">
            <a:extLst>
              <a:ext uri="{FF2B5EF4-FFF2-40B4-BE49-F238E27FC236}">
                <a16:creationId xmlns:a16="http://schemas.microsoft.com/office/drawing/2014/main" id="{B165E03B-26EF-49BB-9238-C6CA09A4559C}"/>
              </a:ext>
            </a:extLst>
          </p:cNvPr>
          <p:cNvSpPr txBox="1">
            <a:spLocks noChangeArrowheads="1"/>
          </p:cNvSpPr>
          <p:nvPr/>
        </p:nvSpPr>
        <p:spPr bwMode="auto">
          <a:xfrm>
            <a:off x="228600" y="2087563"/>
            <a:ext cx="2105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Cloud Provider in Domain A</a:t>
            </a:r>
          </a:p>
        </p:txBody>
      </p:sp>
      <p:pic>
        <p:nvPicPr>
          <p:cNvPr id="105487" name="Picture 19" descr="j0292020">
            <a:extLst>
              <a:ext uri="{FF2B5EF4-FFF2-40B4-BE49-F238E27FC236}">
                <a16:creationId xmlns:a16="http://schemas.microsoft.com/office/drawing/2014/main" id="{2CC81548-698B-4E67-BC32-80EAE8AFF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53200" y="2811463"/>
            <a:ext cx="7254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8" name="Oval 20">
            <a:extLst>
              <a:ext uri="{FF2B5EF4-FFF2-40B4-BE49-F238E27FC236}">
                <a16:creationId xmlns:a16="http://schemas.microsoft.com/office/drawing/2014/main" id="{88CB8495-2AE8-4459-AD42-2320A49FBEE1}"/>
              </a:ext>
            </a:extLst>
          </p:cNvPr>
          <p:cNvSpPr>
            <a:spLocks noChangeArrowheads="1"/>
          </p:cNvSpPr>
          <p:nvPr/>
        </p:nvSpPr>
        <p:spPr bwMode="auto">
          <a:xfrm>
            <a:off x="8534400" y="28194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Comic Sans MS" panose="030F0702030302020204" pitchFamily="66" charset="0"/>
              </a:rPr>
              <a:t>IDP</a:t>
            </a:r>
          </a:p>
        </p:txBody>
      </p:sp>
      <p:sp>
        <p:nvSpPr>
          <p:cNvPr id="105489" name="Line 21">
            <a:extLst>
              <a:ext uri="{FF2B5EF4-FFF2-40B4-BE49-F238E27FC236}">
                <a16:creationId xmlns:a16="http://schemas.microsoft.com/office/drawing/2014/main" id="{49F9E2CD-02AE-4506-90B2-F06C1A747A7B}"/>
              </a:ext>
            </a:extLst>
          </p:cNvPr>
          <p:cNvSpPr>
            <a:spLocks noChangeShapeType="1"/>
          </p:cNvSpPr>
          <p:nvPr/>
        </p:nvSpPr>
        <p:spPr bwMode="auto">
          <a:xfrm>
            <a:off x="7315200" y="2971800"/>
            <a:ext cx="1143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0" name="Text Box 22">
            <a:extLst>
              <a:ext uri="{FF2B5EF4-FFF2-40B4-BE49-F238E27FC236}">
                <a16:creationId xmlns:a16="http://schemas.microsoft.com/office/drawing/2014/main" id="{D7286523-E726-46E9-A5C7-8F38CC256F2A}"/>
              </a:ext>
            </a:extLst>
          </p:cNvPr>
          <p:cNvSpPr txBox="1">
            <a:spLocks noChangeArrowheads="1"/>
          </p:cNvSpPr>
          <p:nvPr/>
        </p:nvSpPr>
        <p:spPr bwMode="auto">
          <a:xfrm>
            <a:off x="7315200" y="2725738"/>
            <a:ext cx="11747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1. Authn request</a:t>
            </a:r>
          </a:p>
        </p:txBody>
      </p:sp>
      <p:sp>
        <p:nvSpPr>
          <p:cNvPr id="105491" name="Line 23">
            <a:extLst>
              <a:ext uri="{FF2B5EF4-FFF2-40B4-BE49-F238E27FC236}">
                <a16:creationId xmlns:a16="http://schemas.microsoft.com/office/drawing/2014/main" id="{93A0FFAC-DF6D-443E-8D6C-18BA47D98B8A}"/>
              </a:ext>
            </a:extLst>
          </p:cNvPr>
          <p:cNvSpPr>
            <a:spLocks noChangeShapeType="1"/>
          </p:cNvSpPr>
          <p:nvPr/>
        </p:nvSpPr>
        <p:spPr bwMode="auto">
          <a:xfrm flipH="1">
            <a:off x="7315200" y="3124200"/>
            <a:ext cx="1143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2" name="Text Box 24">
            <a:extLst>
              <a:ext uri="{FF2B5EF4-FFF2-40B4-BE49-F238E27FC236}">
                <a16:creationId xmlns:a16="http://schemas.microsoft.com/office/drawing/2014/main" id="{5E4CA54C-7034-4746-9E94-DD36E557D83C}"/>
              </a:ext>
            </a:extLst>
          </p:cNvPr>
          <p:cNvSpPr txBox="1">
            <a:spLocks noChangeArrowheads="1"/>
          </p:cNvSpPr>
          <p:nvPr/>
        </p:nvSpPr>
        <p:spPr bwMode="auto">
          <a:xfrm>
            <a:off x="7315200" y="3108325"/>
            <a:ext cx="1320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2. SAML Assertion</a:t>
            </a:r>
          </a:p>
        </p:txBody>
      </p:sp>
      <p:sp>
        <p:nvSpPr>
          <p:cNvPr id="105493" name="Line 25">
            <a:extLst>
              <a:ext uri="{FF2B5EF4-FFF2-40B4-BE49-F238E27FC236}">
                <a16:creationId xmlns:a16="http://schemas.microsoft.com/office/drawing/2014/main" id="{77FF2DC5-4AF7-4D7C-90A9-658DBC06F19F}"/>
              </a:ext>
            </a:extLst>
          </p:cNvPr>
          <p:cNvSpPr>
            <a:spLocks noChangeShapeType="1"/>
          </p:cNvSpPr>
          <p:nvPr/>
        </p:nvSpPr>
        <p:spPr bwMode="auto">
          <a:xfrm flipH="1">
            <a:off x="2133600" y="3200400"/>
            <a:ext cx="4343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4" name="Text Box 26">
            <a:extLst>
              <a:ext uri="{FF2B5EF4-FFF2-40B4-BE49-F238E27FC236}">
                <a16:creationId xmlns:a16="http://schemas.microsoft.com/office/drawing/2014/main" id="{C89F5467-6236-4725-9FDD-8D558E00451D}"/>
              </a:ext>
            </a:extLst>
          </p:cNvPr>
          <p:cNvSpPr txBox="1">
            <a:spLocks noChangeArrowheads="1"/>
          </p:cNvSpPr>
          <p:nvPr/>
        </p:nvSpPr>
        <p:spPr bwMode="auto">
          <a:xfrm>
            <a:off x="2714625" y="2954338"/>
            <a:ext cx="35718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3. Resource request (XACML Request) + SAML assertion</a:t>
            </a:r>
          </a:p>
        </p:txBody>
      </p:sp>
      <p:sp>
        <p:nvSpPr>
          <p:cNvPr id="105495" name="Line 27">
            <a:extLst>
              <a:ext uri="{FF2B5EF4-FFF2-40B4-BE49-F238E27FC236}">
                <a16:creationId xmlns:a16="http://schemas.microsoft.com/office/drawing/2014/main" id="{5E2B8E10-1B9E-4AA1-8D55-6C57EC776AAA}"/>
              </a:ext>
            </a:extLst>
          </p:cNvPr>
          <p:cNvSpPr>
            <a:spLocks noChangeShapeType="1"/>
          </p:cNvSpPr>
          <p:nvPr/>
        </p:nvSpPr>
        <p:spPr bwMode="auto">
          <a:xfrm>
            <a:off x="2133600" y="3886200"/>
            <a:ext cx="4419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6" name="Text Box 28">
            <a:extLst>
              <a:ext uri="{FF2B5EF4-FFF2-40B4-BE49-F238E27FC236}">
                <a16:creationId xmlns:a16="http://schemas.microsoft.com/office/drawing/2014/main" id="{B395BC9A-0C1D-48DB-8717-6CDAF95597D6}"/>
              </a:ext>
            </a:extLst>
          </p:cNvPr>
          <p:cNvSpPr txBox="1">
            <a:spLocks noChangeArrowheads="1"/>
          </p:cNvSpPr>
          <p:nvPr/>
        </p:nvSpPr>
        <p:spPr bwMode="auto">
          <a:xfrm>
            <a:off x="2819400" y="3603625"/>
            <a:ext cx="2597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4. Redirect to domain of resource owner</a:t>
            </a:r>
          </a:p>
        </p:txBody>
      </p:sp>
      <p:sp>
        <p:nvSpPr>
          <p:cNvPr id="105497" name="Line 29">
            <a:extLst>
              <a:ext uri="{FF2B5EF4-FFF2-40B4-BE49-F238E27FC236}">
                <a16:creationId xmlns:a16="http://schemas.microsoft.com/office/drawing/2014/main" id="{FDDA043D-2650-4C05-A4BE-4F5FEC2B5253}"/>
              </a:ext>
            </a:extLst>
          </p:cNvPr>
          <p:cNvSpPr>
            <a:spLocks noChangeShapeType="1"/>
          </p:cNvSpPr>
          <p:nvPr/>
        </p:nvSpPr>
        <p:spPr bwMode="auto">
          <a:xfrm flipH="1">
            <a:off x="2209800" y="4419600"/>
            <a:ext cx="449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98" name="Text Box 30">
            <a:extLst>
              <a:ext uri="{FF2B5EF4-FFF2-40B4-BE49-F238E27FC236}">
                <a16:creationId xmlns:a16="http://schemas.microsoft.com/office/drawing/2014/main" id="{5AD2EC6C-DD81-45E3-9D74-0ED39FC14FD6}"/>
              </a:ext>
            </a:extLst>
          </p:cNvPr>
          <p:cNvSpPr txBox="1">
            <a:spLocks noChangeArrowheads="1"/>
          </p:cNvSpPr>
          <p:nvPr/>
        </p:nvSpPr>
        <p:spPr bwMode="auto">
          <a:xfrm>
            <a:off x="3657600" y="4191000"/>
            <a:ext cx="2344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7. Send signed and encrypted ticket</a:t>
            </a:r>
          </a:p>
        </p:txBody>
      </p:sp>
      <p:sp>
        <p:nvSpPr>
          <p:cNvPr id="105499" name="Line 31">
            <a:extLst>
              <a:ext uri="{FF2B5EF4-FFF2-40B4-BE49-F238E27FC236}">
                <a16:creationId xmlns:a16="http://schemas.microsoft.com/office/drawing/2014/main" id="{E573554B-2031-4741-95A4-1DACB70F1FF6}"/>
              </a:ext>
            </a:extLst>
          </p:cNvPr>
          <p:cNvSpPr>
            <a:spLocks noChangeShapeType="1"/>
          </p:cNvSpPr>
          <p:nvPr/>
        </p:nvSpPr>
        <p:spPr bwMode="auto">
          <a:xfrm>
            <a:off x="7467600" y="4267200"/>
            <a:ext cx="68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0" name="Text Box 32">
            <a:extLst>
              <a:ext uri="{FF2B5EF4-FFF2-40B4-BE49-F238E27FC236}">
                <a16:creationId xmlns:a16="http://schemas.microsoft.com/office/drawing/2014/main" id="{9B5C6773-862E-484A-A03B-AC94DAFCBA42}"/>
              </a:ext>
            </a:extLst>
          </p:cNvPr>
          <p:cNvSpPr txBox="1">
            <a:spLocks noChangeArrowheads="1"/>
          </p:cNvSpPr>
          <p:nvPr/>
        </p:nvSpPr>
        <p:spPr bwMode="auto">
          <a:xfrm>
            <a:off x="7527925" y="3640138"/>
            <a:ext cx="168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5. Retrieve policy </a:t>
            </a:r>
          </a:p>
          <a:p>
            <a:pPr eaLnBrk="1" hangingPunct="1"/>
            <a:r>
              <a:rPr lang="en-US" altLang="en-US" sz="1000">
                <a:latin typeface="Comic Sans MS" panose="030F0702030302020204" pitchFamily="66" charset="0"/>
              </a:rPr>
              <a:t>    for specified resource</a:t>
            </a:r>
          </a:p>
        </p:txBody>
      </p:sp>
      <p:sp>
        <p:nvSpPr>
          <p:cNvPr id="105501" name="Freeform 33">
            <a:extLst>
              <a:ext uri="{FF2B5EF4-FFF2-40B4-BE49-F238E27FC236}">
                <a16:creationId xmlns:a16="http://schemas.microsoft.com/office/drawing/2014/main" id="{5FED55CD-07AC-4274-8DB3-7A29C0297442}"/>
              </a:ext>
            </a:extLst>
          </p:cNvPr>
          <p:cNvSpPr>
            <a:spLocks/>
          </p:cNvSpPr>
          <p:nvPr/>
        </p:nvSpPr>
        <p:spPr bwMode="auto">
          <a:xfrm>
            <a:off x="7019925" y="4784725"/>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5502" name="Text Box 34">
            <a:extLst>
              <a:ext uri="{FF2B5EF4-FFF2-40B4-BE49-F238E27FC236}">
                <a16:creationId xmlns:a16="http://schemas.microsoft.com/office/drawing/2014/main" id="{6FED06F4-93FF-4303-8753-10A0DE1F6A11}"/>
              </a:ext>
            </a:extLst>
          </p:cNvPr>
          <p:cNvSpPr txBox="1">
            <a:spLocks noChangeArrowheads="1"/>
          </p:cNvSpPr>
          <p:nvPr/>
        </p:nvSpPr>
        <p:spPr bwMode="auto">
          <a:xfrm>
            <a:off x="6537325" y="5087938"/>
            <a:ext cx="25050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6. Determine whether user can access </a:t>
            </a:r>
          </a:p>
          <a:p>
            <a:pPr eaLnBrk="1" hangingPunct="1"/>
            <a:r>
              <a:rPr lang="en-US" altLang="en-US" sz="1000">
                <a:latin typeface="Comic Sans MS" panose="030F0702030302020204" pitchFamily="66" charset="0"/>
              </a:rPr>
              <a:t>    specified resource </a:t>
            </a:r>
          </a:p>
          <a:p>
            <a:pPr eaLnBrk="1" hangingPunct="1"/>
            <a:r>
              <a:rPr lang="en-US" altLang="en-US" sz="1000">
                <a:latin typeface="Comic Sans MS" panose="030F0702030302020204" pitchFamily="66" charset="0"/>
              </a:rPr>
              <a:t>7. Create ticket for grant/deny</a:t>
            </a:r>
          </a:p>
        </p:txBody>
      </p:sp>
      <p:sp>
        <p:nvSpPr>
          <p:cNvPr id="105503" name="Freeform 35">
            <a:extLst>
              <a:ext uri="{FF2B5EF4-FFF2-40B4-BE49-F238E27FC236}">
                <a16:creationId xmlns:a16="http://schemas.microsoft.com/office/drawing/2014/main" id="{81CA3C34-AE6B-48F9-AC33-E35BA7E0E716}"/>
              </a:ext>
            </a:extLst>
          </p:cNvPr>
          <p:cNvSpPr>
            <a:spLocks/>
          </p:cNvSpPr>
          <p:nvPr/>
        </p:nvSpPr>
        <p:spPr bwMode="auto">
          <a:xfrm>
            <a:off x="1625600" y="5167313"/>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5504" name="Text Box 36">
            <a:extLst>
              <a:ext uri="{FF2B5EF4-FFF2-40B4-BE49-F238E27FC236}">
                <a16:creationId xmlns:a16="http://schemas.microsoft.com/office/drawing/2014/main" id="{64992333-B98E-46B0-93AA-2651AD46FFAD}"/>
              </a:ext>
            </a:extLst>
          </p:cNvPr>
          <p:cNvSpPr txBox="1">
            <a:spLocks noChangeArrowheads="1"/>
          </p:cNvSpPr>
          <p:nvPr/>
        </p:nvSpPr>
        <p:spPr bwMode="auto">
          <a:xfrm>
            <a:off x="1143000" y="5470525"/>
            <a:ext cx="2065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8. Decrypt and verify signature</a:t>
            </a:r>
          </a:p>
        </p:txBody>
      </p:sp>
      <p:sp>
        <p:nvSpPr>
          <p:cNvPr id="105505" name="Text Box 37">
            <a:extLst>
              <a:ext uri="{FF2B5EF4-FFF2-40B4-BE49-F238E27FC236}">
                <a16:creationId xmlns:a16="http://schemas.microsoft.com/office/drawing/2014/main" id="{B50489DD-8404-4140-8A7F-3BA7BE1FE9FA}"/>
              </a:ext>
            </a:extLst>
          </p:cNvPr>
          <p:cNvSpPr txBox="1">
            <a:spLocks noChangeArrowheads="1"/>
          </p:cNvSpPr>
          <p:nvPr/>
        </p:nvSpPr>
        <p:spPr bwMode="auto">
          <a:xfrm>
            <a:off x="1143000" y="5699125"/>
            <a:ext cx="2192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9. Retrieve capability from ticket</a:t>
            </a:r>
          </a:p>
        </p:txBody>
      </p:sp>
      <p:sp>
        <p:nvSpPr>
          <p:cNvPr id="105506" name="Text Box 38">
            <a:extLst>
              <a:ext uri="{FF2B5EF4-FFF2-40B4-BE49-F238E27FC236}">
                <a16:creationId xmlns:a16="http://schemas.microsoft.com/office/drawing/2014/main" id="{FEA7288B-3255-4152-806B-B6BD169BB69B}"/>
              </a:ext>
            </a:extLst>
          </p:cNvPr>
          <p:cNvSpPr txBox="1">
            <a:spLocks noChangeArrowheads="1"/>
          </p:cNvSpPr>
          <p:nvPr/>
        </p:nvSpPr>
        <p:spPr bwMode="auto">
          <a:xfrm>
            <a:off x="1143000" y="5927725"/>
            <a:ext cx="28241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000">
                <a:latin typeface="Comic Sans MS" panose="030F0702030302020204" pitchFamily="66" charset="0"/>
              </a:rPr>
              <a:t>10. Grant or deny access based on capability</a:t>
            </a:r>
          </a:p>
        </p:txBody>
      </p:sp>
      <p:sp>
        <p:nvSpPr>
          <p:cNvPr id="105507" name="Rectangle 39">
            <a:extLst>
              <a:ext uri="{FF2B5EF4-FFF2-40B4-BE49-F238E27FC236}">
                <a16:creationId xmlns:a16="http://schemas.microsoft.com/office/drawing/2014/main" id="{4A5B721B-8ECD-4EDE-B3D2-029A1B9BB2E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Minimize Loss of Control: </a:t>
            </a:r>
            <a:br>
              <a:rPr lang="en-US" altLang="en-US">
                <a:ea typeface="ＭＳ Ｐゴシック" panose="020B0600070205080204" pitchFamily="34" charset="-128"/>
              </a:rPr>
            </a:br>
            <a:r>
              <a:rPr lang="en-US" altLang="en-US">
                <a:ea typeface="ＭＳ Ｐゴシック" panose="020B0600070205080204" pitchFamily="34" charset="-128"/>
              </a:rPr>
              <a:t>Access Control</a:t>
            </a:r>
          </a:p>
        </p:txBody>
      </p:sp>
      <p:sp>
        <p:nvSpPr>
          <p:cNvPr id="2" name="Slide Number Placeholder 1">
            <a:extLst>
              <a:ext uri="{FF2B5EF4-FFF2-40B4-BE49-F238E27FC236}">
                <a16:creationId xmlns:a16="http://schemas.microsoft.com/office/drawing/2014/main" id="{B55E2EA7-4EC0-4C4D-B0B0-825F4D4D7928}"/>
              </a:ext>
            </a:extLst>
          </p:cNvPr>
          <p:cNvSpPr>
            <a:spLocks noGrp="1"/>
          </p:cNvSpPr>
          <p:nvPr>
            <p:ph type="sldNum" sz="quarter" idx="12"/>
          </p:nvPr>
        </p:nvSpPr>
        <p:spPr/>
        <p:txBody>
          <a:bodyPr/>
          <a:lstStyle/>
          <a:p>
            <a:fld id="{17921B78-6EE9-4181-B84F-6C8B1739661F}"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1A204712-59B2-47DC-A611-38EF61233C01}"/>
              </a:ext>
            </a:extLst>
          </p:cNvPr>
          <p:cNvSpPr>
            <a:spLocks/>
          </p:cNvSpPr>
          <p:nvPr/>
        </p:nvSpPr>
        <p:spPr bwMode="auto">
          <a:xfrm>
            <a:off x="3810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 name="Cloud 9">
            <a:extLst>
              <a:ext uri="{FF2B5EF4-FFF2-40B4-BE49-F238E27FC236}">
                <a16:creationId xmlns:a16="http://schemas.microsoft.com/office/drawing/2014/main" id="{062E0E7C-131C-4300-941C-7F6679380F59}"/>
              </a:ext>
            </a:extLst>
          </p:cNvPr>
          <p:cNvSpPr>
            <a:spLocks/>
          </p:cNvSpPr>
          <p:nvPr/>
        </p:nvSpPr>
        <p:spPr bwMode="auto">
          <a:xfrm>
            <a:off x="10287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E0F5B457-FA21-4359-AC2E-F625D3D030EB}"/>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Motivation</a:t>
            </a:r>
          </a:p>
        </p:txBody>
      </p:sp>
      <p:pic>
        <p:nvPicPr>
          <p:cNvPr id="106501" name="Picture 3" descr="user-icon.jpg">
            <a:extLst>
              <a:ext uri="{FF2B5EF4-FFF2-40B4-BE49-F238E27FC236}">
                <a16:creationId xmlns:a16="http://schemas.microsoft.com/office/drawing/2014/main" id="{18D6F374-D9B7-4CE8-AFAB-5C8BCEE60C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25" y="3162300"/>
            <a:ext cx="6175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2" name="Picture 4" descr="ebay-logo.jpg">
            <a:extLst>
              <a:ext uri="{FF2B5EF4-FFF2-40B4-BE49-F238E27FC236}">
                <a16:creationId xmlns:a16="http://schemas.microsoft.com/office/drawing/2014/main" id="{1FE4BC79-A2B4-4081-A632-6F9B8D1A54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0150" y="2409825"/>
            <a:ext cx="5794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3" name="Picture 5" descr="american-express-logo.jpeg">
            <a:extLst>
              <a:ext uri="{FF2B5EF4-FFF2-40B4-BE49-F238E27FC236}">
                <a16:creationId xmlns:a16="http://schemas.microsoft.com/office/drawing/2014/main" id="{A3DF8418-1E46-482D-8A79-852B098EFE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874963"/>
            <a:ext cx="5318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4" name="Picture 6" descr="fedex.gif">
            <a:extLst>
              <a:ext uri="{FF2B5EF4-FFF2-40B4-BE49-F238E27FC236}">
                <a16:creationId xmlns:a16="http://schemas.microsoft.com/office/drawing/2014/main" id="{7E12D2CD-C025-458D-9F0E-38B062BE7FA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6413" y="5529263"/>
            <a:ext cx="546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5" name="Picture 7" descr="power-seller-logo.gif">
            <a:extLst>
              <a:ext uri="{FF2B5EF4-FFF2-40B4-BE49-F238E27FC236}">
                <a16:creationId xmlns:a16="http://schemas.microsoft.com/office/drawing/2014/main" id="{814D6E32-2343-41FB-9FB8-D15E6EF578C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5188" y="45227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6" name="TextBox 10">
            <a:extLst>
              <a:ext uri="{FF2B5EF4-FFF2-40B4-BE49-F238E27FC236}">
                <a16:creationId xmlns:a16="http://schemas.microsoft.com/office/drawing/2014/main" id="{A02D7DD1-0F61-4C14-BFFC-6F2C079363E1}"/>
              </a:ext>
            </a:extLst>
          </p:cNvPr>
          <p:cNvSpPr txBox="1">
            <a:spLocks noChangeArrowheads="1"/>
          </p:cNvSpPr>
          <p:nvPr/>
        </p:nvSpPr>
        <p:spPr bwMode="auto">
          <a:xfrm>
            <a:off x="1262063" y="2447925"/>
            <a:ext cx="134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User on Amazon Cloud</a:t>
            </a:r>
          </a:p>
        </p:txBody>
      </p:sp>
      <p:sp>
        <p:nvSpPr>
          <p:cNvPr id="106507" name="TextBox 11">
            <a:extLst>
              <a:ext uri="{FF2B5EF4-FFF2-40B4-BE49-F238E27FC236}">
                <a16:creationId xmlns:a16="http://schemas.microsoft.com/office/drawing/2014/main" id="{73F3A5DA-4C64-47C9-A222-128FC3369E19}"/>
              </a:ext>
            </a:extLst>
          </p:cNvPr>
          <p:cNvSpPr txBox="1">
            <a:spLocks noChangeArrowheads="1"/>
          </p:cNvSpPr>
          <p:nvPr/>
        </p:nvSpPr>
        <p:spPr bwMode="auto">
          <a:xfrm>
            <a:off x="1028700" y="3905250"/>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Password</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Shipping Address</a:t>
            </a:r>
          </a:p>
          <a:p>
            <a:pPr eaLnBrk="1" hangingPunct="1">
              <a:buFontTx/>
              <a:buAutoNum type="arabicPeriod"/>
            </a:pPr>
            <a:r>
              <a:rPr lang="en-US" altLang="en-US" sz="1200">
                <a:latin typeface="Comic Sans MS" panose="030F0702030302020204" pitchFamily="66" charset="0"/>
              </a:rPr>
              <a:t>Credit Card</a:t>
            </a:r>
          </a:p>
        </p:txBody>
      </p:sp>
      <p:sp>
        <p:nvSpPr>
          <p:cNvPr id="13" name="TextBox 12">
            <a:extLst>
              <a:ext uri="{FF2B5EF4-FFF2-40B4-BE49-F238E27FC236}">
                <a16:creationId xmlns:a16="http://schemas.microsoft.com/office/drawing/2014/main" id="{439B7405-B491-465F-AC49-4E1B1A328C0D}"/>
              </a:ext>
            </a:extLst>
          </p:cNvPr>
          <p:cNvSpPr txBox="1">
            <a:spLocks noChangeArrowheads="1"/>
          </p:cNvSpPr>
          <p:nvPr/>
        </p:nvSpPr>
        <p:spPr bwMode="auto">
          <a:xfrm>
            <a:off x="3717925" y="5853113"/>
            <a:ext cx="1676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Shipping Address</a:t>
            </a:r>
          </a:p>
        </p:txBody>
      </p:sp>
      <p:sp>
        <p:nvSpPr>
          <p:cNvPr id="14" name="TextBox 13">
            <a:extLst>
              <a:ext uri="{FF2B5EF4-FFF2-40B4-BE49-F238E27FC236}">
                <a16:creationId xmlns:a16="http://schemas.microsoft.com/office/drawing/2014/main" id="{F4157A4B-6476-456E-8D77-1C6F6BE906EF}"/>
              </a:ext>
            </a:extLst>
          </p:cNvPr>
          <p:cNvSpPr txBox="1">
            <a:spLocks noChangeArrowheads="1"/>
          </p:cNvSpPr>
          <p:nvPr/>
        </p:nvSpPr>
        <p:spPr bwMode="auto">
          <a:xfrm>
            <a:off x="6475413" y="3406775"/>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Credit Card</a:t>
            </a:r>
          </a:p>
        </p:txBody>
      </p:sp>
      <p:sp>
        <p:nvSpPr>
          <p:cNvPr id="15" name="TextBox 14">
            <a:extLst>
              <a:ext uri="{FF2B5EF4-FFF2-40B4-BE49-F238E27FC236}">
                <a16:creationId xmlns:a16="http://schemas.microsoft.com/office/drawing/2014/main" id="{FC765822-18D2-40BB-B160-63AE5BB16486}"/>
              </a:ext>
            </a:extLst>
          </p:cNvPr>
          <p:cNvSpPr txBox="1">
            <a:spLocks noChangeArrowheads="1"/>
          </p:cNvSpPr>
          <p:nvPr/>
        </p:nvSpPr>
        <p:spPr bwMode="auto">
          <a:xfrm>
            <a:off x="3481388" y="2809875"/>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Password</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Shipping Address</a:t>
            </a:r>
          </a:p>
          <a:p>
            <a:pPr eaLnBrk="1" hangingPunct="1">
              <a:buFontTx/>
              <a:buAutoNum type="arabicPeriod"/>
            </a:pPr>
            <a:r>
              <a:rPr lang="en-US" altLang="en-US" sz="1200">
                <a:latin typeface="Comic Sans MS" panose="030F0702030302020204" pitchFamily="66" charset="0"/>
              </a:rPr>
              <a:t>Credit Card</a:t>
            </a:r>
          </a:p>
        </p:txBody>
      </p:sp>
      <p:sp>
        <p:nvSpPr>
          <p:cNvPr id="16" name="TextBox 15">
            <a:extLst>
              <a:ext uri="{FF2B5EF4-FFF2-40B4-BE49-F238E27FC236}">
                <a16:creationId xmlns:a16="http://schemas.microsoft.com/office/drawing/2014/main" id="{0BD9CC5F-4012-46B7-B4CE-B8E3D59FA7FB}"/>
              </a:ext>
            </a:extLst>
          </p:cNvPr>
          <p:cNvSpPr txBox="1">
            <a:spLocks noChangeArrowheads="1"/>
          </p:cNvSpPr>
          <p:nvPr/>
        </p:nvSpPr>
        <p:spPr bwMode="auto">
          <a:xfrm>
            <a:off x="5487988" y="502285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Shipping Address</a:t>
            </a:r>
          </a:p>
        </p:txBody>
      </p:sp>
      <p:cxnSp>
        <p:nvCxnSpPr>
          <p:cNvPr id="22" name="Straight Arrow Connector 21">
            <a:extLst>
              <a:ext uri="{FF2B5EF4-FFF2-40B4-BE49-F238E27FC236}">
                <a16:creationId xmlns:a16="http://schemas.microsoft.com/office/drawing/2014/main" id="{C3F2B797-84F0-4378-825F-B329A74DE4C6}"/>
              </a:ext>
            </a:extLst>
          </p:cNvPr>
          <p:cNvCxnSpPr>
            <a:cxnSpLocks noChangeShapeType="1"/>
          </p:cNvCxnSpPr>
          <p:nvPr/>
        </p:nvCxnSpPr>
        <p:spPr bwMode="auto">
          <a:xfrm flipV="1">
            <a:off x="1676400" y="2667000"/>
            <a:ext cx="2063750" cy="4953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8552A9B2-6BFB-4B85-986F-B7E162A8FE0D}"/>
              </a:ext>
            </a:extLst>
          </p:cNvPr>
          <p:cNvCxnSpPr>
            <a:cxnSpLocks noChangeShapeType="1"/>
          </p:cNvCxnSpPr>
          <p:nvPr/>
        </p:nvCxnSpPr>
        <p:spPr bwMode="auto">
          <a:xfrm>
            <a:off x="4316413" y="2617788"/>
            <a:ext cx="2465387" cy="544512"/>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526D9A0D-E79F-48F1-A637-3296AA1B6EC4}"/>
              </a:ext>
            </a:extLst>
          </p:cNvPr>
          <p:cNvCxnSpPr>
            <a:cxnSpLocks noChangeShapeType="1"/>
          </p:cNvCxnSpPr>
          <p:nvPr/>
        </p:nvCxnSpPr>
        <p:spPr bwMode="auto">
          <a:xfrm>
            <a:off x="4319588" y="2667000"/>
            <a:ext cx="2005012" cy="18557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a:extLst>
              <a:ext uri="{FF2B5EF4-FFF2-40B4-BE49-F238E27FC236}">
                <a16:creationId xmlns:a16="http://schemas.microsoft.com/office/drawing/2014/main" id="{59BCA8F7-435B-4F3A-9912-EB01257F29AD}"/>
              </a:ext>
            </a:extLst>
          </p:cNvPr>
          <p:cNvCxnSpPr>
            <a:cxnSpLocks noChangeShapeType="1"/>
          </p:cNvCxnSpPr>
          <p:nvPr/>
        </p:nvCxnSpPr>
        <p:spPr bwMode="auto">
          <a:xfrm rot="10800000" flipV="1">
            <a:off x="4648200" y="4619625"/>
            <a:ext cx="1287463" cy="8048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54" name="Picture 53" descr="box.jpg">
            <a:extLst>
              <a:ext uri="{FF2B5EF4-FFF2-40B4-BE49-F238E27FC236}">
                <a16:creationId xmlns:a16="http://schemas.microsoft.com/office/drawing/2014/main" id="{9D59D2F9-4A16-447B-8B0D-36B68F9D8D4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63725" y="3440113"/>
            <a:ext cx="5683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Arrow Connector 31">
            <a:extLst>
              <a:ext uri="{FF2B5EF4-FFF2-40B4-BE49-F238E27FC236}">
                <a16:creationId xmlns:a16="http://schemas.microsoft.com/office/drawing/2014/main" id="{4702D19B-FBD5-4AA6-B1A5-848CC7FF3275}"/>
              </a:ext>
            </a:extLst>
          </p:cNvPr>
          <p:cNvCxnSpPr>
            <a:cxnSpLocks noChangeShapeType="1"/>
          </p:cNvCxnSpPr>
          <p:nvPr/>
        </p:nvCxnSpPr>
        <p:spPr bwMode="auto">
          <a:xfrm rot="10800000">
            <a:off x="2057400" y="3657600"/>
            <a:ext cx="2259013" cy="18716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9F562AF7-74BB-4242-A09D-89F2D50FCB2E}"/>
              </a:ext>
            </a:extLst>
          </p:cNvPr>
          <p:cNvSpPr>
            <a:spLocks noGrp="1"/>
          </p:cNvSpPr>
          <p:nvPr>
            <p:ph type="sldNum" sz="quarter" idx="12"/>
          </p:nvPr>
        </p:nvSpPr>
        <p:spPr/>
        <p:txBody>
          <a:bodyPr/>
          <a:lstStyle/>
          <a:p>
            <a:fld id="{C3802F7D-CE2A-4257-9499-27268CCBAA3C}"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B4A54534-B7EE-4B06-B4E7-B2525C59FD48}"/>
              </a:ext>
            </a:extLst>
          </p:cNvPr>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 name="Cloud 9">
            <a:extLst>
              <a:ext uri="{FF2B5EF4-FFF2-40B4-BE49-F238E27FC236}">
                <a16:creationId xmlns:a16="http://schemas.microsoft.com/office/drawing/2014/main" id="{12CDDD81-2B28-4569-93B4-22DD2C2DCB53}"/>
              </a:ext>
            </a:extLst>
          </p:cNvPr>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62114991-5FF9-43D3-9306-4BD2E9FA7A2F}"/>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Identity in the Cloud</a:t>
            </a:r>
          </a:p>
        </p:txBody>
      </p:sp>
      <p:pic>
        <p:nvPicPr>
          <p:cNvPr id="107525" name="Picture 3" descr="user-icon.jpg">
            <a:extLst>
              <a:ext uri="{FF2B5EF4-FFF2-40B4-BE49-F238E27FC236}">
                <a16:creationId xmlns:a16="http://schemas.microsoft.com/office/drawing/2014/main" id="{2E37BD4C-48A3-48B7-B8E1-A7D538091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3162300"/>
            <a:ext cx="6175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Picture 4" descr="ebay-logo.jpg">
            <a:extLst>
              <a:ext uri="{FF2B5EF4-FFF2-40B4-BE49-F238E27FC236}">
                <a16:creationId xmlns:a16="http://schemas.microsoft.com/office/drawing/2014/main" id="{D7DA0A40-C5EE-4EE7-A9FC-5A614311DE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409825"/>
            <a:ext cx="5794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Picture 5" descr="american-express-logo.jpeg">
            <a:extLst>
              <a:ext uri="{FF2B5EF4-FFF2-40B4-BE49-F238E27FC236}">
                <a16:creationId xmlns:a16="http://schemas.microsoft.com/office/drawing/2014/main" id="{5D6F7421-7F24-408E-BA69-E67FCDB4CD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874963"/>
            <a:ext cx="5318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6" descr="fedex.gif">
            <a:extLst>
              <a:ext uri="{FF2B5EF4-FFF2-40B4-BE49-F238E27FC236}">
                <a16:creationId xmlns:a16="http://schemas.microsoft.com/office/drawing/2014/main" id="{1433AE52-8643-409C-A59D-7B82D6D2229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2613" y="5529263"/>
            <a:ext cx="546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7" descr="power-seller-logo.gif">
            <a:extLst>
              <a:ext uri="{FF2B5EF4-FFF2-40B4-BE49-F238E27FC236}">
                <a16:creationId xmlns:a16="http://schemas.microsoft.com/office/drawing/2014/main" id="{6F785258-A183-4809-B83E-50AF38CE3FE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21388" y="45227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0" name="TextBox 10">
            <a:extLst>
              <a:ext uri="{FF2B5EF4-FFF2-40B4-BE49-F238E27FC236}">
                <a16:creationId xmlns:a16="http://schemas.microsoft.com/office/drawing/2014/main" id="{D26AB2B9-8C71-4EB7-B12B-0B8219B10961}"/>
              </a:ext>
            </a:extLst>
          </p:cNvPr>
          <p:cNvSpPr txBox="1">
            <a:spLocks noChangeArrowheads="1"/>
          </p:cNvSpPr>
          <p:nvPr/>
        </p:nvSpPr>
        <p:spPr bwMode="auto">
          <a:xfrm>
            <a:off x="1338263" y="2447925"/>
            <a:ext cx="134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User on Amazon Cloud</a:t>
            </a:r>
          </a:p>
        </p:txBody>
      </p:sp>
      <p:sp>
        <p:nvSpPr>
          <p:cNvPr id="107531" name="TextBox 11">
            <a:extLst>
              <a:ext uri="{FF2B5EF4-FFF2-40B4-BE49-F238E27FC236}">
                <a16:creationId xmlns:a16="http://schemas.microsoft.com/office/drawing/2014/main" id="{6DB9C012-058A-43B7-9CF1-15F9C701EE80}"/>
              </a:ext>
            </a:extLst>
          </p:cNvPr>
          <p:cNvSpPr txBox="1">
            <a:spLocks noChangeArrowheads="1"/>
          </p:cNvSpPr>
          <p:nvPr/>
        </p:nvSpPr>
        <p:spPr bwMode="auto">
          <a:xfrm>
            <a:off x="1104900" y="3905250"/>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Password</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Shipping Address</a:t>
            </a:r>
          </a:p>
          <a:p>
            <a:pPr eaLnBrk="1" hangingPunct="1">
              <a:buFontTx/>
              <a:buAutoNum type="arabicPeriod"/>
            </a:pPr>
            <a:r>
              <a:rPr lang="en-US" altLang="en-US" sz="1200">
                <a:latin typeface="Comic Sans MS" panose="030F0702030302020204" pitchFamily="66" charset="0"/>
              </a:rPr>
              <a:t>Credit Card</a:t>
            </a:r>
          </a:p>
        </p:txBody>
      </p:sp>
      <p:sp>
        <p:nvSpPr>
          <p:cNvPr id="13" name="TextBox 12">
            <a:extLst>
              <a:ext uri="{FF2B5EF4-FFF2-40B4-BE49-F238E27FC236}">
                <a16:creationId xmlns:a16="http://schemas.microsoft.com/office/drawing/2014/main" id="{B5F7807A-7F47-476F-8445-2A694476A75E}"/>
              </a:ext>
            </a:extLst>
          </p:cNvPr>
          <p:cNvSpPr txBox="1"/>
          <p:nvPr/>
        </p:nvSpPr>
        <p:spPr>
          <a:xfrm>
            <a:off x="3794794" y="5852422"/>
            <a:ext cx="1676400" cy="646331"/>
          </a:xfrm>
          <a:prstGeom prst="rect">
            <a:avLst/>
          </a:prstGeom>
          <a:noFill/>
        </p:spPr>
        <p:txBody>
          <a:bodyPr>
            <a:spAutoFit/>
          </a:bodyPr>
          <a:lstStyle/>
          <a:p>
            <a:pPr marL="228600" indent="-228600">
              <a:buFontTx/>
              <a:buAutoNum type="arabicPeriod"/>
              <a:defRPr/>
            </a:pPr>
            <a:r>
              <a:rPr lang="en-US" sz="1200" dirty="0">
                <a:latin typeface="Comic Sans MS" pitchFamily="66" charset="0"/>
              </a:rPr>
              <a:t>Name</a:t>
            </a:r>
          </a:p>
          <a:p>
            <a:pPr marL="228600" indent="-228600">
              <a:buFontTx/>
              <a:buAutoNum type="arabicPeriod"/>
              <a:defRPr/>
            </a:pPr>
            <a:r>
              <a:rPr lang="en-US" sz="1200" strike="sngStrike" dirty="0">
                <a:latin typeface="Comic Sans MS" pitchFamily="66" charset="0"/>
              </a:rPr>
              <a:t>E-mail</a:t>
            </a:r>
          </a:p>
          <a:p>
            <a:pPr marL="228600" indent="-228600">
              <a:buFontTx/>
              <a:buAutoNum type="arabicPeriod"/>
              <a:defRPr/>
            </a:pPr>
            <a:r>
              <a:rPr lang="en-US" sz="1200" dirty="0">
                <a:latin typeface="Comic Sans MS" pitchFamily="66" charset="0"/>
              </a:rPr>
              <a:t>Shipping Address</a:t>
            </a:r>
          </a:p>
        </p:txBody>
      </p:sp>
      <p:sp>
        <p:nvSpPr>
          <p:cNvPr id="107533" name="TextBox 13">
            <a:extLst>
              <a:ext uri="{FF2B5EF4-FFF2-40B4-BE49-F238E27FC236}">
                <a16:creationId xmlns:a16="http://schemas.microsoft.com/office/drawing/2014/main" id="{4078A821-423D-42CC-B9CD-AF386CAAFF77}"/>
              </a:ext>
            </a:extLst>
          </p:cNvPr>
          <p:cNvSpPr txBox="1">
            <a:spLocks noChangeArrowheads="1"/>
          </p:cNvSpPr>
          <p:nvPr/>
        </p:nvSpPr>
        <p:spPr bwMode="auto">
          <a:xfrm>
            <a:off x="6551613" y="3406775"/>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Credit Card</a:t>
            </a:r>
          </a:p>
        </p:txBody>
      </p:sp>
      <p:sp>
        <p:nvSpPr>
          <p:cNvPr id="15" name="TextBox 14">
            <a:extLst>
              <a:ext uri="{FF2B5EF4-FFF2-40B4-BE49-F238E27FC236}">
                <a16:creationId xmlns:a16="http://schemas.microsoft.com/office/drawing/2014/main" id="{A0EF5464-0923-4EA1-8D51-1D6A00BA7EDB}"/>
              </a:ext>
            </a:extLst>
          </p:cNvPr>
          <p:cNvSpPr txBox="1"/>
          <p:nvPr/>
        </p:nvSpPr>
        <p:spPr>
          <a:xfrm>
            <a:off x="3557763" y="2810181"/>
            <a:ext cx="1676400" cy="1200329"/>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dirty="0">
                <a:latin typeface="Comic Sans MS" pitchFamily="66" charset="0"/>
              </a:rPr>
              <a:t>Password</a:t>
            </a:r>
          </a:p>
          <a:p>
            <a:pPr marL="228600" indent="-228600">
              <a:buFontTx/>
              <a:buAutoNum type="arabicPeriod"/>
              <a:defRPr/>
            </a:pPr>
            <a:r>
              <a:rPr lang="en-US" sz="1200" strike="sngStrike" dirty="0">
                <a:latin typeface="Comic Sans MS" pitchFamily="66" charset="0"/>
              </a:rPr>
              <a:t>Billing Address</a:t>
            </a:r>
          </a:p>
          <a:p>
            <a:pPr marL="228600" indent="-228600">
              <a:buFontTx/>
              <a:buAutoNum type="arabicPeriod"/>
              <a:defRPr/>
            </a:pPr>
            <a:r>
              <a:rPr lang="en-US" sz="1200" strike="sngStrike" dirty="0">
                <a:latin typeface="Comic Sans MS" pitchFamily="66" charset="0"/>
              </a:rPr>
              <a:t>Shipping Address</a:t>
            </a:r>
          </a:p>
          <a:p>
            <a:pPr marL="228600" indent="-228600">
              <a:buFontTx/>
              <a:buAutoNum type="arabicPeriod"/>
              <a:defRPr/>
            </a:pPr>
            <a:r>
              <a:rPr lang="en-US" sz="1200" strike="sngStrike" dirty="0">
                <a:latin typeface="Comic Sans MS" pitchFamily="66" charset="0"/>
              </a:rPr>
              <a:t>Credit Card</a:t>
            </a:r>
          </a:p>
        </p:txBody>
      </p:sp>
      <p:sp>
        <p:nvSpPr>
          <p:cNvPr id="16" name="TextBox 15">
            <a:extLst>
              <a:ext uri="{FF2B5EF4-FFF2-40B4-BE49-F238E27FC236}">
                <a16:creationId xmlns:a16="http://schemas.microsoft.com/office/drawing/2014/main" id="{A5C6B92A-86A8-4018-B20D-32312779E2C8}"/>
              </a:ext>
            </a:extLst>
          </p:cNvPr>
          <p:cNvSpPr txBox="1"/>
          <p:nvPr/>
        </p:nvSpPr>
        <p:spPr>
          <a:xfrm>
            <a:off x="5564188" y="5022641"/>
            <a:ext cx="1676400" cy="646331"/>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strike="sngStrike" dirty="0">
                <a:latin typeface="Comic Sans MS" pitchFamily="66" charset="0"/>
              </a:rPr>
              <a:t>Shipping Address</a:t>
            </a:r>
          </a:p>
        </p:txBody>
      </p:sp>
      <p:cxnSp>
        <p:nvCxnSpPr>
          <p:cNvPr id="22" name="Straight Arrow Connector 21">
            <a:extLst>
              <a:ext uri="{FF2B5EF4-FFF2-40B4-BE49-F238E27FC236}">
                <a16:creationId xmlns:a16="http://schemas.microsoft.com/office/drawing/2014/main" id="{FA905318-FF26-459B-B274-BA1C13899836}"/>
              </a:ext>
            </a:extLst>
          </p:cNvPr>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5AD2E0E5-C08F-49EA-A111-AC81DC3C3364}"/>
              </a:ext>
            </a:extLst>
          </p:cNvPr>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631EFE18-6130-45DA-AD32-247506D45F33}"/>
              </a:ext>
            </a:extLst>
          </p:cNvPr>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a:extLst>
              <a:ext uri="{FF2B5EF4-FFF2-40B4-BE49-F238E27FC236}">
                <a16:creationId xmlns:a16="http://schemas.microsoft.com/office/drawing/2014/main" id="{153CC211-5977-4B30-978D-1B7DF44C5711}"/>
              </a:ext>
            </a:extLst>
          </p:cNvPr>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7540" name="Picture 53" descr="box.jpg">
            <a:extLst>
              <a:ext uri="{FF2B5EF4-FFF2-40B4-BE49-F238E27FC236}">
                <a16:creationId xmlns:a16="http://schemas.microsoft.com/office/drawing/2014/main" id="{2A303250-634E-4207-8996-A398C7B9CA1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39925" y="3440113"/>
            <a:ext cx="5683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Arrow Connector 31">
            <a:extLst>
              <a:ext uri="{FF2B5EF4-FFF2-40B4-BE49-F238E27FC236}">
                <a16:creationId xmlns:a16="http://schemas.microsoft.com/office/drawing/2014/main" id="{ED5D39EF-A869-4917-8D9F-0DDF58C1A3B7}"/>
              </a:ext>
            </a:extLst>
          </p:cNvPr>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E3829244-3916-4620-9C71-2FFF9E4AB662}"/>
              </a:ext>
            </a:extLst>
          </p:cNvPr>
          <p:cNvSpPr>
            <a:spLocks noGrp="1"/>
          </p:cNvSpPr>
          <p:nvPr>
            <p:ph type="sldNum" sz="quarter" idx="12"/>
          </p:nvPr>
        </p:nvSpPr>
        <p:spPr/>
        <p:txBody>
          <a:bodyPr/>
          <a:lstStyle/>
          <a:p>
            <a:fld id="{C3802F7D-CE2A-4257-9499-27268CCBAA3C}"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6A97-6260-4EC8-98AC-A87C23461884}"/>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Present IDMs</a:t>
            </a:r>
          </a:p>
        </p:txBody>
      </p:sp>
      <p:sp>
        <p:nvSpPr>
          <p:cNvPr id="4" name="Content Placeholder 2">
            <a:extLst>
              <a:ext uri="{FF2B5EF4-FFF2-40B4-BE49-F238E27FC236}">
                <a16:creationId xmlns:a16="http://schemas.microsoft.com/office/drawing/2014/main" id="{D7F084D7-1AF5-48FD-B7B5-CB824B7247D2}"/>
              </a:ext>
            </a:extLst>
          </p:cNvPr>
          <p:cNvSpPr>
            <a:spLocks noGrp="1"/>
          </p:cNvSpPr>
          <p:nvPr>
            <p:ph idx="1"/>
          </p:nvPr>
        </p:nvSpPr>
        <p:spPr>
          <a:xfrm>
            <a:off x="381000" y="1447800"/>
            <a:ext cx="8686800" cy="4800600"/>
          </a:xfrm>
        </p:spPr>
        <p:txBody>
          <a:bodyPr>
            <a:noAutofit/>
          </a:bodyPr>
          <a:lstStyle/>
          <a:p>
            <a:pPr marL="609600" indent="-609600"/>
            <a:r>
              <a:rPr lang="en-US" altLang="en-US" sz="2000">
                <a:solidFill>
                  <a:srgbClr val="1E1C11"/>
                </a:solidFill>
                <a:ea typeface="ＭＳ Ｐゴシック" panose="020B0600070205080204" pitchFamily="34" charset="-128"/>
              </a:rPr>
              <a:t>IDM in traditional application-centric IDM model</a:t>
            </a:r>
          </a:p>
          <a:p>
            <a:pPr marL="882650" lvl="1" indent="-609600"/>
            <a:r>
              <a:rPr lang="en-US" altLang="en-US" sz="2000">
                <a:solidFill>
                  <a:srgbClr val="1E1C11"/>
                </a:solidFill>
                <a:ea typeface="ＭＳ Ｐゴシック" panose="020B0600070205080204" pitchFamily="34" charset="-128"/>
              </a:rPr>
              <a:t>Each application keeps track of identifying information of its users. </a:t>
            </a:r>
          </a:p>
          <a:p>
            <a:pPr marL="609600" indent="-609600"/>
            <a:r>
              <a:rPr lang="en-US" altLang="en-US" sz="2000">
                <a:solidFill>
                  <a:srgbClr val="1E1C11"/>
                </a:solidFill>
                <a:ea typeface="ＭＳ Ｐゴシック" panose="020B0600070205080204" pitchFamily="34" charset="-128"/>
              </a:rPr>
              <a:t>Existing IDM Systems</a:t>
            </a:r>
          </a:p>
          <a:p>
            <a:pPr marL="882650" lvl="1" indent="-609600"/>
            <a:r>
              <a:rPr lang="en-US" altLang="en-US" sz="2000">
                <a:solidFill>
                  <a:srgbClr val="1E1C11"/>
                </a:solidFill>
                <a:ea typeface="ＭＳ Ｐゴシック" panose="020B0600070205080204" pitchFamily="34" charset="-128"/>
              </a:rPr>
              <a:t>Microsoft Windows CardSpace [W. A. Alrodhan]</a:t>
            </a:r>
          </a:p>
          <a:p>
            <a:pPr marL="882650" lvl="1" indent="-609600"/>
            <a:r>
              <a:rPr lang="en-US" altLang="en-US" sz="2000">
                <a:solidFill>
                  <a:srgbClr val="1E1C11"/>
                </a:solidFill>
                <a:ea typeface="ＭＳ Ｐゴシック" panose="020B0600070205080204" pitchFamily="34" charset="-128"/>
              </a:rPr>
              <a:t>OpenID [http://openid.net]</a:t>
            </a:r>
          </a:p>
          <a:p>
            <a:pPr marL="882650" lvl="1" indent="-609600"/>
            <a:r>
              <a:rPr lang="en-US" altLang="en-US" sz="2000">
                <a:solidFill>
                  <a:srgbClr val="1E1C11"/>
                </a:solidFill>
                <a:ea typeface="ＭＳ Ｐゴシック" panose="020B0600070205080204" pitchFamily="34" charset="-128"/>
              </a:rPr>
              <a:t>PRIME [S. F. Hubner]</a:t>
            </a:r>
          </a:p>
          <a:p>
            <a:pPr marL="609600" indent="-609600">
              <a:lnSpc>
                <a:spcPct val="80000"/>
              </a:lnSpc>
              <a:buFont typeface="Arial" panose="020B0604020202020204" pitchFamily="34" charset="0"/>
              <a:buNone/>
            </a:pPr>
            <a:endParaRPr lang="en-US" altLang="en-US" sz="2000">
              <a:solidFill>
                <a:srgbClr val="1E1C11"/>
              </a:solidFill>
              <a:ea typeface="ＭＳ Ｐゴシック" panose="020B0600070205080204" pitchFamily="34" charset="-128"/>
            </a:endParaRPr>
          </a:p>
          <a:p>
            <a:pPr marL="609600" indent="-609600">
              <a:lnSpc>
                <a:spcPct val="80000"/>
              </a:lnSpc>
              <a:buFont typeface="Arial" panose="020B0604020202020204" pitchFamily="34" charset="0"/>
              <a:buNone/>
            </a:pPr>
            <a:r>
              <a:rPr lang="en-US" altLang="en-US" sz="2000">
                <a:solidFill>
                  <a:srgbClr val="1E1C11"/>
                </a:solidFill>
                <a:ea typeface="ＭＳ Ｐゴシック" panose="020B0600070205080204" pitchFamily="34" charset="-128"/>
              </a:rPr>
              <a:t>These systems </a:t>
            </a:r>
            <a:r>
              <a:rPr lang="en-US" altLang="en-US" sz="2000">
                <a:solidFill>
                  <a:srgbClr val="1E1C11"/>
                </a:solidFill>
                <a:ea typeface="ＭＳ Ｐゴシック" panose="020B0600070205080204" pitchFamily="34" charset="-128"/>
                <a:cs typeface="Segoe UI" panose="020B0502040204020203" pitchFamily="34" charset="0"/>
              </a:rPr>
              <a:t>require a</a:t>
            </a:r>
            <a:r>
              <a:rPr lang="en-US" altLang="en-US" sz="2000">
                <a:solidFill>
                  <a:srgbClr val="FF9900"/>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r>
              <a:rPr lang="en-US" altLang="en-US" sz="2000" b="1">
                <a:solidFill>
                  <a:srgbClr val="11488B"/>
                </a:solidFill>
                <a:effectLst>
                  <a:outerShdw blurRad="38100" dist="38100" dir="2700000" algn="tl">
                    <a:srgbClr val="C0C0C0"/>
                  </a:outerShdw>
                </a:effectLst>
                <a:ea typeface="ＭＳ Ｐゴシック" panose="020B0600070205080204" pitchFamily="34" charset="-128"/>
              </a:rPr>
              <a:t>trusted third party </a:t>
            </a:r>
            <a:r>
              <a:rPr lang="en-US" altLang="en-US" sz="2000">
                <a:solidFill>
                  <a:srgbClr val="1E1C11"/>
                </a:solidFill>
                <a:ea typeface="ＭＳ Ｐゴシック" panose="020B0600070205080204" pitchFamily="34" charset="-128"/>
              </a:rPr>
              <a:t>and</a:t>
            </a:r>
          </a:p>
          <a:p>
            <a:pPr marL="609600" indent="-609600">
              <a:lnSpc>
                <a:spcPct val="80000"/>
              </a:lnSpc>
              <a:buFont typeface="Arial" panose="020B0604020202020204" pitchFamily="34" charset="0"/>
              <a:buNone/>
            </a:pPr>
            <a:r>
              <a:rPr lang="en-US" altLang="en-US" sz="2000">
                <a:solidFill>
                  <a:srgbClr val="1E1C11"/>
                </a:solidFill>
                <a:ea typeface="ＭＳ Ｐゴシック" panose="020B0600070205080204" pitchFamily="34" charset="-128"/>
              </a:rPr>
              <a:t>do not work on an </a:t>
            </a:r>
            <a:r>
              <a:rPr lang="en-US" altLang="en-US" sz="2000" b="1">
                <a:solidFill>
                  <a:srgbClr val="11488B"/>
                </a:solidFill>
                <a:effectLst>
                  <a:outerShdw blurRad="38100" dist="38100" dir="2700000" algn="tl">
                    <a:srgbClr val="C0C0C0"/>
                  </a:outerShdw>
                </a:effectLst>
                <a:ea typeface="ＭＳ Ｐゴシック" panose="020B0600070205080204" pitchFamily="34" charset="-128"/>
              </a:rPr>
              <a:t>untrusted host</a:t>
            </a:r>
            <a:r>
              <a:rPr lang="en-US" altLang="en-US" sz="2000">
                <a:solidFill>
                  <a:srgbClr val="11488B"/>
                </a:solidFill>
                <a:effectLst>
                  <a:outerShdw blurRad="38100" dist="38100" dir="2700000" algn="tl">
                    <a:srgbClr val="C0C0C0"/>
                  </a:outerShdw>
                </a:effectLst>
                <a:ea typeface="ＭＳ Ｐゴシック" panose="020B0600070205080204" pitchFamily="34" charset="-128"/>
              </a:rPr>
              <a:t>.</a:t>
            </a:r>
          </a:p>
          <a:p>
            <a:pPr marL="609600" indent="-609600">
              <a:lnSpc>
                <a:spcPct val="80000"/>
              </a:lnSpc>
              <a:buFont typeface="Arial" panose="020B0604020202020204" pitchFamily="34" charset="0"/>
              <a:buNone/>
            </a:pPr>
            <a:endParaRPr lang="en-US" altLang="en-US" sz="2000">
              <a:solidFill>
                <a:srgbClr val="11488B"/>
              </a:solidFill>
              <a:effectLst>
                <a:outerShdw blurRad="38100" dist="38100" dir="2700000" algn="tl">
                  <a:srgbClr val="C0C0C0"/>
                </a:outerShdw>
              </a:effectLst>
              <a:ea typeface="ＭＳ Ｐゴシック" panose="020B0600070205080204" pitchFamily="34" charset="-128"/>
            </a:endParaRPr>
          </a:p>
          <a:p>
            <a:pPr marL="609600" indent="-609600">
              <a:lnSpc>
                <a:spcPct val="80000"/>
              </a:lnSpc>
              <a:buFont typeface="Arial" panose="020B0604020202020204" pitchFamily="34" charset="0"/>
              <a:buNone/>
            </a:pPr>
            <a:r>
              <a:rPr lang="en-US" altLang="en-US" sz="2000">
                <a:solidFill>
                  <a:srgbClr val="1E1C11"/>
                </a:solidFill>
                <a:ea typeface="ＭＳ Ｐゴシック" panose="020B0600070205080204" pitchFamily="34" charset="-128"/>
              </a:rPr>
              <a:t>If Trusted Third Party is compromised, all the identifying information of the users is also compromised </a:t>
            </a:r>
          </a:p>
          <a:p>
            <a:pPr marL="609600" indent="-609600" algn="r">
              <a:lnSpc>
                <a:spcPct val="80000"/>
              </a:lnSpc>
              <a:buFont typeface="Arial" panose="020B0604020202020204" pitchFamily="34" charset="0"/>
              <a:buNone/>
            </a:pPr>
            <a:r>
              <a:rPr lang="en-US" altLang="en-US" sz="2000" b="1">
                <a:solidFill>
                  <a:srgbClr val="1E1C11"/>
                </a:solidFill>
                <a:latin typeface="Arial" panose="020B0604020202020204" pitchFamily="34" charset="0"/>
                <a:ea typeface="ＭＳ Ｐゴシック" panose="020B0600070205080204" pitchFamily="34" charset="-128"/>
              </a:rPr>
              <a:t>[</a:t>
            </a:r>
            <a:r>
              <a:rPr lang="en-US" altLang="en-US" sz="2000">
                <a:solidFill>
                  <a:srgbClr val="1E1C11"/>
                </a:solidFill>
                <a:latin typeface="Arial" panose="020B0604020202020204" pitchFamily="34" charset="0"/>
                <a:ea typeface="ＭＳ Ｐゴシック" panose="020B0600070205080204" pitchFamily="34" charset="-128"/>
              </a:rPr>
              <a:t>Latest:</a:t>
            </a:r>
            <a:r>
              <a:rPr lang="en-US" altLang="en-US" sz="2000">
                <a:solidFill>
                  <a:srgbClr val="1E1C11"/>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 </a:t>
            </a:r>
            <a:r>
              <a:rPr lang="en-US" altLang="en-US" sz="2000" b="1">
                <a:solidFill>
                  <a:srgbClr val="1E1C11"/>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AT&amp;T iPad leak</a:t>
            </a:r>
            <a:r>
              <a:rPr lang="en-US" altLang="en-US" sz="2000" b="1">
                <a:solidFill>
                  <a:srgbClr val="1E1C11"/>
                </a:solidFill>
                <a:ea typeface="ＭＳ Ｐゴシック" panose="020B0600070205080204" pitchFamily="34" charset="-128"/>
              </a:rPr>
              <a:t>]</a:t>
            </a:r>
          </a:p>
          <a:p>
            <a:pPr marL="609600" indent="-609600">
              <a:lnSpc>
                <a:spcPct val="80000"/>
              </a:lnSpc>
              <a:buFont typeface="Arial" panose="020B0604020202020204" pitchFamily="34" charset="0"/>
              <a:buNone/>
            </a:pPr>
            <a:endParaRPr lang="en-US" altLang="en-US" sz="2000">
              <a:solidFill>
                <a:srgbClr val="11488B"/>
              </a:solidFill>
              <a:effectLst>
                <a:outerShdw blurRad="38100" dist="38100" dir="2700000" algn="tl">
                  <a:srgbClr val="C0C0C0"/>
                </a:outerShdw>
              </a:effectLst>
              <a:ea typeface="ＭＳ Ｐゴシック" panose="020B0600070205080204" pitchFamily="34" charset="-128"/>
            </a:endParaRPr>
          </a:p>
          <a:p>
            <a:pPr marL="609600" indent="-609600"/>
            <a:endParaRPr lang="en-US" altLang="en-US" sz="2000">
              <a:solidFill>
                <a:srgbClr val="1E1C11"/>
              </a:solidFill>
              <a:ea typeface="ＭＳ Ｐゴシック" panose="020B0600070205080204" pitchFamily="34" charset="-128"/>
            </a:endParaRPr>
          </a:p>
          <a:p>
            <a:pPr marL="609600" indent="-609600"/>
            <a:endParaRPr lang="en-US" altLang="en-US" sz="2000">
              <a:solidFill>
                <a:srgbClr val="1E1C11"/>
              </a:solidFill>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65CA4A22-7F7F-4796-AF99-83CB0CA9FD31}"/>
              </a:ext>
            </a:extLst>
          </p:cNvPr>
          <p:cNvSpPr>
            <a:spLocks noGrp="1"/>
          </p:cNvSpPr>
          <p:nvPr>
            <p:ph type="sldNum" sz="quarter" idx="12"/>
          </p:nvPr>
        </p:nvSpPr>
        <p:spPr/>
        <p:txBody>
          <a:bodyPr/>
          <a:lstStyle/>
          <a:p>
            <a:fld id="{C3802F7D-CE2A-4257-9499-27268CCBAA3C}"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FA80-C683-4918-A1D8-D4794B9464C6}"/>
              </a:ext>
            </a:extLst>
          </p:cNvPr>
          <p:cNvSpPr>
            <a:spLocks noGrp="1"/>
          </p:cNvSpPr>
          <p:nvPr>
            <p:ph type="title"/>
          </p:nvPr>
        </p:nvSpPr>
        <p:spPr/>
        <p:txBody>
          <a:bodyPr/>
          <a:lstStyle/>
          <a:p>
            <a:pPr marL="609600" indent="-609600">
              <a:defRPr/>
            </a:pPr>
            <a:r>
              <a:rPr lang="en-US">
                <a:ea typeface="+mj-ea"/>
              </a:rPr>
              <a:t>Minimize Loss of Control: IDM </a:t>
            </a:r>
            <a:br>
              <a:rPr lang="en-US">
                <a:ea typeface="+mj-ea"/>
              </a:rPr>
            </a:br>
            <a:r>
              <a:rPr lang="en-US">
                <a:ea typeface="ＭＳ Ｐゴシック" pitchFamily="34" charset="-128"/>
              </a:rPr>
              <a:t>Issues in </a:t>
            </a:r>
            <a:r>
              <a:rPr lang="en-US" dirty="0">
                <a:ea typeface="ＭＳ Ｐゴシック" pitchFamily="34" charset="-128"/>
              </a:rPr>
              <a:t>Cloud Computing</a:t>
            </a:r>
          </a:p>
        </p:txBody>
      </p:sp>
      <p:sp>
        <p:nvSpPr>
          <p:cNvPr id="4" name="Content Placeholder 2">
            <a:extLst>
              <a:ext uri="{FF2B5EF4-FFF2-40B4-BE49-F238E27FC236}">
                <a16:creationId xmlns:a16="http://schemas.microsoft.com/office/drawing/2014/main" id="{47F37AB0-353E-4AC0-BB7C-BC751F8AB2FB}"/>
              </a:ext>
            </a:extLst>
          </p:cNvPr>
          <p:cNvSpPr>
            <a:spLocks noGrp="1"/>
          </p:cNvSpPr>
          <p:nvPr>
            <p:ph idx="1"/>
          </p:nvPr>
        </p:nvSpPr>
        <p:spPr>
          <a:xfrm>
            <a:off x="533400" y="1371600"/>
            <a:ext cx="8077200" cy="5029200"/>
          </a:xfrm>
        </p:spPr>
        <p:txBody>
          <a:bodyPr>
            <a:noAutofit/>
          </a:bodyPr>
          <a:lstStyle/>
          <a:p>
            <a:pPr>
              <a:lnSpc>
                <a:spcPct val="80000"/>
              </a:lnSpc>
            </a:pPr>
            <a:r>
              <a:rPr lang="en-US" altLang="en-US">
                <a:solidFill>
                  <a:srgbClr val="1E1C11"/>
                </a:solidFill>
                <a:ea typeface="ＭＳ Ｐゴシック" panose="020B0600070205080204" pitchFamily="34" charset="-128"/>
              </a:rPr>
              <a:t>Cloud introduces several issues to IDM </a:t>
            </a:r>
          </a:p>
          <a:p>
            <a:pPr lvl="1">
              <a:lnSpc>
                <a:spcPct val="80000"/>
              </a:lnSpc>
            </a:pPr>
            <a:r>
              <a:rPr lang="en-US" altLang="en-US" sz="2000">
                <a:solidFill>
                  <a:srgbClr val="1E1C11"/>
                </a:solidFill>
                <a:ea typeface="ＭＳ Ｐゴシック" panose="020B0600070205080204" pitchFamily="34" charset="-128"/>
              </a:rPr>
              <a:t>Users have </a:t>
            </a:r>
            <a:r>
              <a:rPr lang="en-US" altLang="en-US" sz="2000" b="1">
                <a:solidFill>
                  <a:srgbClr val="11488B"/>
                </a:solidFill>
                <a:effectLst>
                  <a:outerShdw blurRad="38100" dist="38100" dir="2700000" algn="tl">
                    <a:srgbClr val="C0C0C0"/>
                  </a:outerShdw>
                </a:effectLst>
                <a:ea typeface="ＭＳ Ｐゴシック" panose="020B0600070205080204" pitchFamily="34" charset="-128"/>
              </a:rPr>
              <a:t>multiple accounts</a:t>
            </a:r>
            <a:r>
              <a:rPr lang="en-US" altLang="en-US" sz="2000">
                <a:solidFill>
                  <a:srgbClr val="1E1C11"/>
                </a:solidFill>
                <a:ea typeface="ＭＳ Ｐゴシック" panose="020B0600070205080204" pitchFamily="34" charset="-128"/>
              </a:rPr>
              <a:t> associated with </a:t>
            </a:r>
            <a:r>
              <a:rPr lang="en-US" altLang="en-US" sz="2000" b="1">
                <a:solidFill>
                  <a:srgbClr val="11488B"/>
                </a:solidFill>
                <a:effectLst>
                  <a:outerShdw blurRad="38100" dist="38100" dir="2700000" algn="tl">
                    <a:srgbClr val="C0C0C0"/>
                  </a:outerShdw>
                </a:effectLst>
                <a:ea typeface="ＭＳ Ｐゴシック" panose="020B0600070205080204" pitchFamily="34" charset="-128"/>
              </a:rPr>
              <a:t>multiple service providers.</a:t>
            </a:r>
          </a:p>
          <a:p>
            <a:pPr lvl="1">
              <a:lnSpc>
                <a:spcPct val="80000"/>
              </a:lnSpc>
            </a:pPr>
            <a:r>
              <a:rPr lang="en-US" altLang="en-US">
                <a:solidFill>
                  <a:srgbClr val="1E1C11"/>
                </a:solidFill>
                <a:ea typeface="ＭＳ Ｐゴシック" panose="020B0600070205080204" pitchFamily="34" charset="-128"/>
              </a:rPr>
              <a:t>Lack of trust</a:t>
            </a:r>
          </a:p>
          <a:p>
            <a:pPr lvl="2">
              <a:lnSpc>
                <a:spcPct val="80000"/>
              </a:lnSpc>
            </a:pPr>
            <a:r>
              <a:rPr lang="en-US" altLang="en-US">
                <a:solidFill>
                  <a:srgbClr val="1E1C11"/>
                </a:solidFill>
                <a:ea typeface="ＭＳ Ｐゴシック" panose="020B0600070205080204" pitchFamily="34" charset="-128"/>
              </a:rPr>
              <a:t>Use of Trusted Third Party is not an option </a:t>
            </a:r>
          </a:p>
          <a:p>
            <a:pPr lvl="2">
              <a:lnSpc>
                <a:spcPct val="80000"/>
              </a:lnSpc>
            </a:pPr>
            <a:r>
              <a:rPr lang="en-US" altLang="en-US">
                <a:solidFill>
                  <a:srgbClr val="1E1C11"/>
                </a:solidFill>
                <a:ea typeface="ＭＳ Ｐゴシック" panose="020B0600070205080204" pitchFamily="34" charset="-128"/>
              </a:rPr>
              <a:t>Cloud hosts are untrusted </a:t>
            </a:r>
          </a:p>
          <a:p>
            <a:pPr lvl="1">
              <a:lnSpc>
                <a:spcPct val="80000"/>
              </a:lnSpc>
            </a:pPr>
            <a:r>
              <a:rPr lang="en-US" altLang="en-US">
                <a:solidFill>
                  <a:srgbClr val="1E1C11"/>
                </a:solidFill>
                <a:ea typeface="ＭＳ Ｐゴシック" panose="020B0600070205080204" pitchFamily="34" charset="-128"/>
              </a:rPr>
              <a:t>Loss of control</a:t>
            </a:r>
          </a:p>
          <a:p>
            <a:pPr lvl="2">
              <a:lnSpc>
                <a:spcPct val="80000"/>
              </a:lnSpc>
            </a:pPr>
            <a:r>
              <a:rPr lang="en-US" altLang="en-US">
                <a:solidFill>
                  <a:srgbClr val="1E1C11"/>
                </a:solidFill>
                <a:ea typeface="ＭＳ Ｐゴシック" panose="020B0600070205080204" pitchFamily="34" charset="-128"/>
              </a:rPr>
              <a:t>Collusion between Cloud Services</a:t>
            </a:r>
          </a:p>
          <a:p>
            <a:pPr lvl="3">
              <a:lnSpc>
                <a:spcPct val="80000"/>
              </a:lnSpc>
            </a:pPr>
            <a:r>
              <a:rPr lang="en-US" altLang="en-US" sz="2400">
                <a:solidFill>
                  <a:srgbClr val="1E1C11"/>
                </a:solidFill>
                <a:ea typeface="ＭＳ Ｐゴシック" panose="020B0600070205080204" pitchFamily="34" charset="-128"/>
              </a:rPr>
              <a:t>Sharing sensitive identity information between services can lead to undesirable </a:t>
            </a:r>
            <a:r>
              <a:rPr lang="en-US" altLang="en-US" sz="2400" b="1">
                <a:solidFill>
                  <a:srgbClr val="11488B"/>
                </a:solidFill>
                <a:effectLst>
                  <a:outerShdw blurRad="38100" dist="38100" dir="2700000" algn="tl">
                    <a:srgbClr val="C0C0C0"/>
                  </a:outerShdw>
                </a:effectLst>
                <a:ea typeface="ＭＳ Ｐゴシック" panose="020B0600070205080204" pitchFamily="34" charset="-128"/>
              </a:rPr>
              <a:t>mapping of the identities to the user.</a:t>
            </a:r>
            <a:endParaRPr lang="en-US" altLang="en-US" sz="2400">
              <a:solidFill>
                <a:srgbClr val="1E1C11"/>
              </a:solidFill>
              <a:ea typeface="ＭＳ Ｐゴシック" panose="020B0600070205080204" pitchFamily="34" charset="-128"/>
            </a:endParaRPr>
          </a:p>
          <a:p>
            <a:pPr>
              <a:buFont typeface="Arial" panose="020B0604020202020204" pitchFamily="34" charset="0"/>
              <a:buNone/>
            </a:pPr>
            <a:endParaRPr lang="en-US" altLang="en-US" sz="2800" b="1">
              <a:solidFill>
                <a:srgbClr val="1E1C11"/>
              </a:solidFill>
              <a:ea typeface="ＭＳ Ｐゴシック" panose="020B0600070205080204" pitchFamily="34" charset="-128"/>
            </a:endParaRPr>
          </a:p>
          <a:p>
            <a:pPr>
              <a:buFont typeface="Arial" panose="020B0604020202020204" pitchFamily="34" charset="0"/>
              <a:buNone/>
            </a:pPr>
            <a:r>
              <a:rPr lang="en-US" altLang="en-US" sz="2000" b="1">
                <a:solidFill>
                  <a:srgbClr val="1E1C11"/>
                </a:solidFill>
                <a:ea typeface="ＭＳ Ｐゴシック" panose="020B0600070205080204" pitchFamily="34" charset="-128"/>
              </a:rPr>
              <a:t>IDM in Cloud needs to be user-centric</a:t>
            </a:r>
          </a:p>
          <a:p>
            <a:pPr lvl="1">
              <a:lnSpc>
                <a:spcPct val="80000"/>
              </a:lnSpc>
            </a:pPr>
            <a:endParaRPr lang="en-US" altLang="en-US">
              <a:solidFill>
                <a:srgbClr val="1E1C11"/>
              </a:solidFill>
              <a:ea typeface="ＭＳ Ｐゴシック" panose="020B0600070205080204" pitchFamily="34" charset="-128"/>
            </a:endParaRPr>
          </a:p>
          <a:p>
            <a:pPr>
              <a:lnSpc>
                <a:spcPct val="80000"/>
              </a:lnSpc>
              <a:buFontTx/>
              <a:buChar char="•"/>
            </a:pPr>
            <a:endParaRPr lang="en-US" altLang="en-US" sz="2800">
              <a:solidFill>
                <a:srgbClr val="1E1C11"/>
              </a:solidFill>
              <a:ea typeface="ＭＳ Ｐゴシック" panose="020B0600070205080204" pitchFamily="34" charset="-128"/>
            </a:endParaRPr>
          </a:p>
          <a:p>
            <a:endParaRPr lang="en-US" altLang="en-US" sz="2800">
              <a:solidFill>
                <a:srgbClr val="1E1C11"/>
              </a:solidFill>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6D31AB80-B128-461F-9B2A-7A672D78AB62}"/>
              </a:ext>
            </a:extLst>
          </p:cNvPr>
          <p:cNvSpPr>
            <a:spLocks noGrp="1"/>
          </p:cNvSpPr>
          <p:nvPr>
            <p:ph type="sldNum" sz="quarter" idx="12"/>
          </p:nvPr>
        </p:nvSpPr>
        <p:spPr/>
        <p:txBody>
          <a:bodyPr/>
          <a:lstStyle/>
          <a:p>
            <a:fld id="{C3802F7D-CE2A-4257-9499-27268CCBAA3C}"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048E-2D04-4CC5-A64F-2EE716349764}"/>
              </a:ext>
            </a:extLst>
          </p:cNvPr>
          <p:cNvSpPr>
            <a:spLocks noGrp="1"/>
          </p:cNvSpPr>
          <p:nvPr>
            <p:ph type="title"/>
          </p:nvPr>
        </p:nvSpPr>
        <p:spPr/>
        <p:txBody>
          <a:bodyPr/>
          <a:lstStyle/>
          <a:p>
            <a:r>
              <a:rPr lang="en-US" altLang="en-US" sz="2500">
                <a:solidFill>
                  <a:srgbClr val="1E1C11"/>
                </a:solidFill>
                <a:ea typeface="ＭＳ Ｐゴシック" panose="020B0600070205080204" pitchFamily="34" charset="-128"/>
              </a:rPr>
              <a:t>Minimize Loss of Control: IDM </a:t>
            </a:r>
            <a:br>
              <a:rPr lang="en-US" altLang="en-US" sz="2500">
                <a:solidFill>
                  <a:srgbClr val="1E1C11"/>
                </a:solidFill>
                <a:ea typeface="ＭＳ Ｐゴシック" panose="020B0600070205080204" pitchFamily="34" charset="-128"/>
              </a:rPr>
            </a:br>
            <a:r>
              <a:rPr lang="en-US" altLang="en-US" sz="2500">
                <a:solidFill>
                  <a:srgbClr val="1E1C11"/>
                </a:solidFill>
                <a:ea typeface="ＭＳ Ｐゴシック" panose="020B0600070205080204" pitchFamily="34" charset="-128"/>
              </a:rPr>
              <a:t>Goals of Proposed User-Centric IDM for the Cloud</a:t>
            </a:r>
          </a:p>
        </p:txBody>
      </p:sp>
      <p:sp>
        <p:nvSpPr>
          <p:cNvPr id="3" name="Content Placeholder 2">
            <a:extLst>
              <a:ext uri="{FF2B5EF4-FFF2-40B4-BE49-F238E27FC236}">
                <a16:creationId xmlns:a16="http://schemas.microsoft.com/office/drawing/2014/main" id="{D6D14DA7-BCBD-4FF1-8F7E-52B3214171F5}"/>
              </a:ext>
            </a:extLst>
          </p:cNvPr>
          <p:cNvSpPr>
            <a:spLocks noGrp="1"/>
          </p:cNvSpPr>
          <p:nvPr>
            <p:ph idx="1"/>
          </p:nvPr>
        </p:nvSpPr>
        <p:spPr>
          <a:xfrm>
            <a:off x="304800" y="1524000"/>
            <a:ext cx="8629650" cy="4800600"/>
          </a:xfrm>
        </p:spPr>
        <p:txBody>
          <a:bodyPr>
            <a:normAutofit/>
          </a:bodyPr>
          <a:lstStyle/>
          <a:p>
            <a:pPr>
              <a:lnSpc>
                <a:spcPct val="80000"/>
              </a:lnSpc>
              <a:buFont typeface="Constantia" pitchFamily="18" charset="0"/>
              <a:buAutoNum type="arabicPeriod"/>
              <a:defRPr/>
            </a:pPr>
            <a:r>
              <a:rPr lang="en-US" dirty="0">
                <a:ea typeface="ＭＳ Ｐゴシック" pitchFamily="34" charset="-128"/>
                <a:cs typeface="+mn-cs"/>
              </a:rPr>
              <a:t>Authenticate without disclosing identifying information</a:t>
            </a:r>
          </a:p>
          <a:p>
            <a:pPr>
              <a:lnSpc>
                <a:spcPct val="80000"/>
              </a:lnSpc>
              <a:buFont typeface="Constantia" pitchFamily="18" charset="0"/>
              <a:buAutoNum type="arabicPeriod"/>
              <a:defRPr/>
            </a:pPr>
            <a:r>
              <a:rPr lang="en-US" dirty="0">
                <a:ea typeface="ＭＳ Ｐゴシック" pitchFamily="34" charset="-128"/>
                <a:cs typeface="+mn-cs"/>
              </a:rPr>
              <a:t>Ability to securely use a service while on an </a:t>
            </a:r>
            <a:r>
              <a:rPr lang="en-US" dirty="0" err="1">
                <a:ea typeface="ＭＳ Ｐゴシック" pitchFamily="34" charset="-128"/>
                <a:cs typeface="+mn-cs"/>
              </a:rPr>
              <a:t>untrusted</a:t>
            </a:r>
            <a:r>
              <a:rPr lang="en-US" dirty="0">
                <a:ea typeface="ＭＳ Ｐゴシック" pitchFamily="34" charset="-128"/>
                <a:cs typeface="+mn-cs"/>
              </a:rPr>
              <a:t> host (VM on the cloud)</a:t>
            </a:r>
          </a:p>
          <a:p>
            <a:pPr>
              <a:lnSpc>
                <a:spcPct val="80000"/>
              </a:lnSpc>
              <a:buFont typeface="Constantia" pitchFamily="18" charset="0"/>
              <a:buAutoNum type="arabicPeriod"/>
              <a:defRPr/>
            </a:pPr>
            <a:r>
              <a:rPr lang="en-US" dirty="0">
                <a:ea typeface="ＭＳ Ｐゴシック" pitchFamily="34" charset="-128"/>
                <a:cs typeface="+mn-cs"/>
              </a:rPr>
              <a:t>Minimal disclosure and minimized risk of disclosure during communication between user and service </a:t>
            </a:r>
            <a:r>
              <a:rPr lang="en-US">
                <a:ea typeface="ＭＳ Ｐゴシック" pitchFamily="34" charset="-128"/>
                <a:cs typeface="+mn-cs"/>
              </a:rPr>
              <a:t>provider  (</a:t>
            </a:r>
            <a:r>
              <a:rPr lang="en-US" dirty="0">
                <a:ea typeface="ＭＳ Ｐゴシック" pitchFamily="34" charset="-128"/>
                <a:cs typeface="+mn-cs"/>
              </a:rPr>
              <a:t>Man in the Middle, Side Channel and Correlation Attacks) 	</a:t>
            </a:r>
          </a:p>
          <a:p>
            <a:pPr>
              <a:lnSpc>
                <a:spcPct val="80000"/>
              </a:lnSpc>
              <a:buFont typeface="Calibri" pitchFamily="34" charset="0"/>
              <a:buAutoNum type="arabicPeriod"/>
              <a:defRPr/>
            </a:pPr>
            <a:r>
              <a:rPr lang="en-US" dirty="0">
                <a:ea typeface="ＭＳ Ｐゴシック" pitchFamily="34" charset="-128"/>
                <a:cs typeface="+mn-cs"/>
              </a:rPr>
              <a:t>Independence of Trusted Third Party </a:t>
            </a:r>
          </a:p>
        </p:txBody>
      </p:sp>
      <p:sp>
        <p:nvSpPr>
          <p:cNvPr id="4" name="Slide Number Placeholder 3">
            <a:extLst>
              <a:ext uri="{FF2B5EF4-FFF2-40B4-BE49-F238E27FC236}">
                <a16:creationId xmlns:a16="http://schemas.microsoft.com/office/drawing/2014/main" id="{4A4B854D-044F-49BC-9756-591080002E11}"/>
              </a:ext>
            </a:extLst>
          </p:cNvPr>
          <p:cNvSpPr>
            <a:spLocks noGrp="1"/>
          </p:cNvSpPr>
          <p:nvPr>
            <p:ph type="sldNum" sz="quarter" idx="12"/>
          </p:nvPr>
        </p:nvSpPr>
        <p:spPr/>
        <p:txBody>
          <a:bodyPr/>
          <a:lstStyle/>
          <a:p>
            <a:fld id="{C3802F7D-CE2A-4257-9499-27268CCBAA3C}"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F405-2CA0-486B-BAB5-62C57DA658FB}"/>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Approach - 1</a:t>
            </a:r>
          </a:p>
        </p:txBody>
      </p:sp>
      <p:sp>
        <p:nvSpPr>
          <p:cNvPr id="111619" name="Content Placeholder 2">
            <a:extLst>
              <a:ext uri="{FF2B5EF4-FFF2-40B4-BE49-F238E27FC236}">
                <a16:creationId xmlns:a16="http://schemas.microsoft.com/office/drawing/2014/main" id="{1C16ECF2-CBD5-411A-BBEB-99A92E7B1E54}"/>
              </a:ext>
            </a:extLst>
          </p:cNvPr>
          <p:cNvSpPr>
            <a:spLocks noGrp="1"/>
          </p:cNvSpPr>
          <p:nvPr>
            <p:ph idx="1"/>
          </p:nvPr>
        </p:nvSpPr>
        <p:spPr>
          <a:xfrm>
            <a:off x="228600" y="1600200"/>
            <a:ext cx="8458200" cy="4525963"/>
          </a:xfrm>
        </p:spPr>
        <p:txBody>
          <a:bodyPr/>
          <a:lstStyle/>
          <a:p>
            <a:pPr marL="457200" indent="-457200"/>
            <a:r>
              <a:rPr lang="en-US" altLang="en-US" b="1">
                <a:solidFill>
                  <a:srgbClr val="1E1C11"/>
                </a:solidFill>
                <a:ea typeface="ＭＳ Ｐゴシック" panose="020B0600070205080204" pitchFamily="34" charset="-128"/>
              </a:rPr>
              <a:t>IDM Wallet: </a:t>
            </a:r>
          </a:p>
          <a:p>
            <a:pPr marL="730250" lvl="1" indent="-457200"/>
            <a:r>
              <a:rPr lang="en-US" altLang="en-US">
                <a:solidFill>
                  <a:srgbClr val="1E1C11"/>
                </a:solidFill>
                <a:ea typeface="ＭＳ Ｐゴシック" panose="020B0600070205080204" pitchFamily="34" charset="-128"/>
              </a:rPr>
              <a:t>Use of AB scheme to protect PII from untrusted hosts.</a:t>
            </a:r>
          </a:p>
          <a:p>
            <a:pPr marL="457200" indent="-457200"/>
            <a:r>
              <a:rPr lang="en-US" altLang="en-US" b="1">
                <a:solidFill>
                  <a:srgbClr val="1E1C11"/>
                </a:solidFill>
                <a:ea typeface="ＭＳ Ｐゴシック" panose="020B0600070205080204" pitchFamily="34" charset="-128"/>
              </a:rPr>
              <a:t>Anonymous Identification: </a:t>
            </a:r>
          </a:p>
          <a:p>
            <a:pPr marL="730250" lvl="1" indent="-457200"/>
            <a:r>
              <a:rPr lang="en-US" altLang="en-US">
                <a:solidFill>
                  <a:srgbClr val="1E1C11"/>
                </a:solidFill>
                <a:ea typeface="ＭＳ Ｐゴシック" panose="020B0600070205080204" pitchFamily="34" charset="-128"/>
              </a:rPr>
              <a:t>Use of Zero-knowledge proofing for authentication of an entity without disclosing its identifier.</a:t>
            </a:r>
          </a:p>
          <a:p>
            <a:pPr marL="457200" indent="-457200"/>
            <a:endParaRPr lang="en-US" altLang="en-US">
              <a:solidFill>
                <a:srgbClr val="1E1C11"/>
              </a:solidFill>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FAA98A9C-BFF8-4DC3-8178-1951BFCC30B2}"/>
              </a:ext>
            </a:extLst>
          </p:cNvPr>
          <p:cNvSpPr>
            <a:spLocks noGrp="1"/>
          </p:cNvSpPr>
          <p:nvPr>
            <p:ph type="sldNum" sz="quarter" idx="12"/>
          </p:nvPr>
        </p:nvSpPr>
        <p:spPr/>
        <p:txBody>
          <a:bodyPr/>
          <a:lstStyle/>
          <a:p>
            <a:fld id="{C3802F7D-CE2A-4257-9499-27268CCBAA3C}"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4D1073B3-5577-4ADD-83D6-EFF74545F0C6}"/>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Components of Active Bundle (Approach – 1)</a:t>
            </a:r>
          </a:p>
        </p:txBody>
      </p:sp>
      <p:sp>
        <p:nvSpPr>
          <p:cNvPr id="3" name="Content Placeholder 2">
            <a:extLst>
              <a:ext uri="{FF2B5EF4-FFF2-40B4-BE49-F238E27FC236}">
                <a16:creationId xmlns:a16="http://schemas.microsoft.com/office/drawing/2014/main" id="{C2CF6FA7-CD0B-4245-AAE0-71BDF7B635A8}"/>
              </a:ext>
            </a:extLst>
          </p:cNvPr>
          <p:cNvSpPr>
            <a:spLocks noGrp="1"/>
          </p:cNvSpPr>
          <p:nvPr>
            <p:ph idx="1"/>
          </p:nvPr>
        </p:nvSpPr>
        <p:spPr>
          <a:xfrm>
            <a:off x="228600" y="1524000"/>
            <a:ext cx="8705850" cy="5181600"/>
          </a:xfrm>
        </p:spPr>
        <p:txBody>
          <a:bodyPr>
            <a:normAutofit/>
          </a:bodyPr>
          <a:lstStyle/>
          <a:p>
            <a:pPr marL="457200" indent="-457200">
              <a:defRPr/>
            </a:pPr>
            <a:r>
              <a:rPr lang="en-US" b="1" dirty="0">
                <a:ea typeface="ＭＳ Ｐゴシック" pitchFamily="34" charset="-128"/>
                <a:cs typeface="+mn-cs"/>
              </a:rPr>
              <a:t>Identity data:</a:t>
            </a:r>
            <a:r>
              <a:rPr lang="en-US" dirty="0">
                <a:ea typeface="ＭＳ Ｐゴシック" pitchFamily="34" charset="-128"/>
                <a:cs typeface="+mn-cs"/>
              </a:rPr>
              <a:t> Data used during authentication, getting service, using service (i.e. SSN, Date of Birth).  </a:t>
            </a:r>
          </a:p>
          <a:p>
            <a:pPr marL="457200" indent="-457200">
              <a:defRPr/>
            </a:pPr>
            <a:r>
              <a:rPr lang="en-US" b="1" dirty="0">
                <a:ea typeface="ＭＳ Ｐゴシック" pitchFamily="34" charset="-128"/>
                <a:cs typeface="+mn-cs"/>
              </a:rPr>
              <a:t>Disclosure policy:</a:t>
            </a:r>
            <a:r>
              <a:rPr lang="en-US" dirty="0">
                <a:ea typeface="ＭＳ Ｐゴシック" pitchFamily="34" charset="-128"/>
                <a:cs typeface="+mn-cs"/>
              </a:rPr>
              <a:t> A set of rules for choosing Identity data from a set of identities in IDM Wallet.  </a:t>
            </a:r>
          </a:p>
          <a:p>
            <a:pPr marL="457200" indent="-457200">
              <a:defRPr/>
            </a:pPr>
            <a:r>
              <a:rPr lang="en-US" b="1" dirty="0">
                <a:ea typeface="ＭＳ Ｐゴシック" pitchFamily="34" charset="-128"/>
                <a:cs typeface="+mn-cs"/>
              </a:rPr>
              <a:t>Disclosure history:</a:t>
            </a:r>
            <a:r>
              <a:rPr lang="en-US" dirty="0">
                <a:ea typeface="ＭＳ Ｐゴシック" pitchFamily="34" charset="-128"/>
                <a:cs typeface="+mn-cs"/>
              </a:rPr>
              <a:t> Used for logging and auditing purposes.</a:t>
            </a:r>
          </a:p>
          <a:p>
            <a:pPr marL="457200" indent="-457200">
              <a:defRPr/>
            </a:pPr>
            <a:r>
              <a:rPr lang="en-US" b="1" dirty="0">
                <a:ea typeface="ＭＳ Ｐゴシック" pitchFamily="34" charset="-128"/>
                <a:cs typeface="+mn-cs"/>
              </a:rPr>
              <a:t>Negotiation policy:</a:t>
            </a:r>
            <a:r>
              <a:rPr lang="en-US" dirty="0">
                <a:ea typeface="ＭＳ Ｐゴシック" pitchFamily="34" charset="-128"/>
                <a:cs typeface="+mn-cs"/>
              </a:rPr>
              <a:t> This is Anonymous Identification, based on the Zero Knowledge Proofing. </a:t>
            </a:r>
          </a:p>
          <a:p>
            <a:pPr marL="457200" indent="-457200">
              <a:defRPr/>
            </a:pPr>
            <a:r>
              <a:rPr lang="en-US" b="1" dirty="0">
                <a:ea typeface="ＭＳ Ｐゴシック" pitchFamily="34" charset="-128"/>
                <a:cs typeface="+mn-cs"/>
              </a:rPr>
              <a:t>Virtual Machine:</a:t>
            </a:r>
            <a:r>
              <a:rPr lang="en-US" dirty="0">
                <a:ea typeface="ＭＳ Ｐゴシック" pitchFamily="34" charset="-128"/>
                <a:cs typeface="+mn-cs"/>
              </a:rPr>
              <a:t> Code for protecting data on </a:t>
            </a:r>
            <a:r>
              <a:rPr lang="en-US" dirty="0" err="1">
                <a:ea typeface="ＭＳ Ｐゴシック" pitchFamily="34" charset="-128"/>
                <a:cs typeface="+mn-cs"/>
              </a:rPr>
              <a:t>untrusted</a:t>
            </a:r>
            <a:r>
              <a:rPr lang="en-US" dirty="0">
                <a:ea typeface="ＭＳ Ｐゴシック" pitchFamily="34" charset="-128"/>
                <a:cs typeface="+mn-cs"/>
              </a:rPr>
              <a:t> hosts. It enforces the disclosure policies.</a:t>
            </a:r>
          </a:p>
        </p:txBody>
      </p:sp>
      <p:sp>
        <p:nvSpPr>
          <p:cNvPr id="2" name="Slide Number Placeholder 1">
            <a:extLst>
              <a:ext uri="{FF2B5EF4-FFF2-40B4-BE49-F238E27FC236}">
                <a16:creationId xmlns:a16="http://schemas.microsoft.com/office/drawing/2014/main" id="{298C9EAA-DD13-4B38-8F91-9D504AD36587}"/>
              </a:ext>
            </a:extLst>
          </p:cNvPr>
          <p:cNvSpPr>
            <a:spLocks noGrp="1"/>
          </p:cNvSpPr>
          <p:nvPr>
            <p:ph type="sldNum" sz="quarter" idx="12"/>
          </p:nvPr>
        </p:nvSpPr>
        <p:spPr/>
        <p:txBody>
          <a:bodyPr/>
          <a:lstStyle/>
          <a:p>
            <a:fld id="{C3802F7D-CE2A-4257-9499-27268CCBAA3C}"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6503FB86-C46B-4957-AEF6-703DBCD820AE}"/>
              </a:ext>
            </a:extLst>
          </p:cNvPr>
          <p:cNvSpPr>
            <a:spLocks noGrp="1"/>
          </p:cNvSpPr>
          <p:nvPr>
            <p:ph type="title"/>
          </p:nvPr>
        </p:nvSpPr>
        <p:spPr/>
        <p:txBody>
          <a:bodyPr/>
          <a:lstStyle/>
          <a:p>
            <a:pPr eaLnBrk="1" hangingPunct="1"/>
            <a:r>
              <a:rPr lang="en-US" altLang="en-US" cap="none">
                <a:ea typeface="ＭＳ Ｐゴシック" panose="020B0600070205080204" pitchFamily="34" charset="-128"/>
              </a:rPr>
              <a:t>- POLICY LANGUAGE</a:t>
            </a:r>
            <a:br>
              <a:rPr lang="en-US" altLang="en-US" cap="none">
                <a:ea typeface="ＭＳ Ｐゴシック" panose="020B0600070205080204" pitchFamily="34" charset="-128"/>
              </a:rPr>
            </a:br>
            <a:r>
              <a:rPr lang="en-US" altLang="en-US" cap="none">
                <a:ea typeface="ＭＳ Ｐゴシック" panose="020B0600070205080204" pitchFamily="34" charset="-128"/>
              </a:rPr>
              <a:t>- CERTIFICATION</a:t>
            </a:r>
            <a:br>
              <a:rPr lang="en-US" altLang="en-US" cap="none">
                <a:ea typeface="ＭＳ Ｐゴシック" panose="020B0600070205080204" pitchFamily="34" charset="-128"/>
              </a:rPr>
            </a:br>
            <a:br>
              <a:rPr lang="en-US" altLang="en-US" cap="none">
                <a:ea typeface="ＭＳ Ｐゴシック" panose="020B0600070205080204" pitchFamily="34" charset="-128"/>
              </a:rPr>
            </a:br>
            <a:endParaRPr lang="en-US" altLang="en-US" cap="none">
              <a:ea typeface="ＭＳ Ｐゴシック" panose="020B0600070205080204" pitchFamily="34" charset="-128"/>
            </a:endParaRPr>
          </a:p>
        </p:txBody>
      </p:sp>
      <p:sp>
        <p:nvSpPr>
          <p:cNvPr id="3" name="Text Placeholder 2">
            <a:extLst>
              <a:ext uri="{FF2B5EF4-FFF2-40B4-BE49-F238E27FC236}">
                <a16:creationId xmlns:a16="http://schemas.microsoft.com/office/drawing/2014/main" id="{EABC359A-D05A-44FA-848D-08B38D99904E}"/>
              </a:ext>
            </a:extLst>
          </p:cNvPr>
          <p:cNvSpPr>
            <a:spLocks noGrp="1"/>
          </p:cNvSpPr>
          <p:nvPr>
            <p:ph type="body" idx="1"/>
          </p:nvPr>
        </p:nvSpPr>
        <p:spPr/>
        <p:txBody>
          <a:bodyPr/>
          <a:lstStyle/>
          <a:p>
            <a:r>
              <a:rPr lang="en-US" altLang="en-US">
                <a:solidFill>
                  <a:srgbClr val="898989"/>
                </a:solidFill>
                <a:ea typeface="ＭＳ Ｐゴシック" panose="020B0600070205080204" pitchFamily="34" charset="-128"/>
              </a:rPr>
              <a:t>Minimize Lack of Trust</a:t>
            </a:r>
          </a:p>
        </p:txBody>
      </p:sp>
      <p:sp>
        <p:nvSpPr>
          <p:cNvPr id="91140" name="Slide Number Placeholder 3">
            <a:extLst>
              <a:ext uri="{FF2B5EF4-FFF2-40B4-BE49-F238E27FC236}">
                <a16:creationId xmlns:a16="http://schemas.microsoft.com/office/drawing/2014/main" id="{E7753D72-AFB3-4AD3-A4C1-9364258829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B1ED542-0E88-4E3A-8990-26C08F22DAF2}" type="slidenum">
              <a:rPr lang="en-US" altLang="en-US" sz="1200">
                <a:solidFill>
                  <a:srgbClr val="898989"/>
                </a:solidFill>
                <a:latin typeface="Calibri" panose="020F0502020204030204" pitchFamily="34" charset="0"/>
              </a:rPr>
              <a:pPr eaLnBrk="1" hangingPunct="1"/>
              <a:t>2</a:t>
            </a:fld>
            <a:endParaRPr lang="en-US" altLang="en-US" sz="1200">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73EE33C6-01A8-4FC0-994E-6B27FE5BE8A8}"/>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Anonymous Identification (Approach – 1)</a:t>
            </a:r>
          </a:p>
        </p:txBody>
      </p:sp>
      <p:sp>
        <p:nvSpPr>
          <p:cNvPr id="113667" name="Content Placeholder 2">
            <a:extLst>
              <a:ext uri="{FF2B5EF4-FFF2-40B4-BE49-F238E27FC236}">
                <a16:creationId xmlns:a16="http://schemas.microsoft.com/office/drawing/2014/main" id="{68C05E0E-7A9D-4AD6-9380-F3B4E2FD5FBD}"/>
              </a:ext>
            </a:extLst>
          </p:cNvPr>
          <p:cNvSpPr>
            <a:spLocks noGrp="1"/>
          </p:cNvSpPr>
          <p:nvPr>
            <p:ph idx="1"/>
          </p:nvPr>
        </p:nvSpPr>
        <p:spPr>
          <a:xfrm>
            <a:off x="304800" y="1828800"/>
            <a:ext cx="8629650" cy="4800600"/>
          </a:xfrm>
        </p:spPr>
        <p:txBody>
          <a:bodyPr/>
          <a:lstStyle/>
          <a:p>
            <a:pPr marL="457200" indent="-457200">
              <a:buFont typeface="Arial" panose="020B0604020202020204" pitchFamily="34" charset="0"/>
              <a:buNone/>
            </a:pPr>
            <a:r>
              <a:rPr lang="en-US" altLang="en-US" b="1">
                <a:solidFill>
                  <a:srgbClr val="1E1C11"/>
                </a:solidFill>
                <a:ea typeface="ＭＳ Ｐゴシック" panose="020B0600070205080204" pitchFamily="34" charset="-128"/>
              </a:rPr>
              <a:t>Anonymous Identification </a:t>
            </a:r>
          </a:p>
          <a:p>
            <a:pPr marL="457200" indent="-457200">
              <a:buFont typeface="Arial" panose="020B0604020202020204" pitchFamily="34" charset="0"/>
              <a:buNone/>
            </a:pPr>
            <a:r>
              <a:rPr lang="en-US" altLang="en-US">
                <a:solidFill>
                  <a:srgbClr val="1E1C11"/>
                </a:solidFill>
                <a:ea typeface="ＭＳ Ｐゴシック" panose="020B0600070205080204" pitchFamily="34" charset="-128"/>
              </a:rPr>
              <a:t>(Shamir's approach for Credit Cards)</a:t>
            </a:r>
          </a:p>
          <a:p>
            <a:pPr marL="457200" indent="-457200"/>
            <a:r>
              <a:rPr lang="en-US" altLang="en-US">
                <a:solidFill>
                  <a:srgbClr val="1E1C11"/>
                </a:solidFill>
                <a:ea typeface="ＭＳ Ｐゴシック" panose="020B0600070205080204" pitchFamily="34" charset="-128"/>
              </a:rPr>
              <a:t>IdP provides Encrypted Identity Information to the user and SP. </a:t>
            </a:r>
          </a:p>
          <a:p>
            <a:pPr marL="457200" indent="-457200"/>
            <a:r>
              <a:rPr lang="en-US" altLang="en-US">
                <a:solidFill>
                  <a:srgbClr val="1E1C11"/>
                </a:solidFill>
                <a:ea typeface="ＭＳ Ｐゴシック" panose="020B0600070205080204" pitchFamily="34" charset="-128"/>
              </a:rPr>
              <a:t>SP and User interact</a:t>
            </a:r>
          </a:p>
          <a:p>
            <a:pPr marL="457200" indent="-457200"/>
            <a:r>
              <a:rPr lang="en-US" altLang="en-US">
                <a:solidFill>
                  <a:srgbClr val="1E1C11"/>
                </a:solidFill>
                <a:ea typeface="ＭＳ Ｐゴシック" panose="020B0600070205080204" pitchFamily="34" charset="-128"/>
              </a:rPr>
              <a:t>Both run IdP's public function on the certain bits of the Encrypted data. </a:t>
            </a:r>
          </a:p>
          <a:p>
            <a:pPr marL="457200" indent="-457200"/>
            <a:r>
              <a:rPr lang="en-US" altLang="en-US">
                <a:solidFill>
                  <a:srgbClr val="1E1C11"/>
                </a:solidFill>
                <a:ea typeface="ＭＳ Ｐゴシック" panose="020B0600070205080204" pitchFamily="34" charset="-128"/>
              </a:rPr>
              <a:t>Both exchange results and agree if it matches.</a:t>
            </a:r>
          </a:p>
          <a:p>
            <a:pPr marL="457200" indent="-457200"/>
            <a:endParaRPr lang="en-US" altLang="en-US">
              <a:solidFill>
                <a:srgbClr val="1E1C11"/>
              </a:solidFil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0B8641CB-9EED-4C00-9B20-7D64FC09B509}"/>
              </a:ext>
            </a:extLst>
          </p:cNvPr>
          <p:cNvSpPr>
            <a:spLocks noGrp="1"/>
          </p:cNvSpPr>
          <p:nvPr>
            <p:ph type="sldNum" sz="quarter" idx="12"/>
          </p:nvPr>
        </p:nvSpPr>
        <p:spPr/>
        <p:txBody>
          <a:bodyPr/>
          <a:lstStyle/>
          <a:p>
            <a:fld id="{C3802F7D-CE2A-4257-9499-27268CCBAA3C}"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6B8814AD-6ECF-47B4-AC02-3BBA1F15E4F2}"/>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Usage Scenario (Approach – 1)</a:t>
            </a:r>
          </a:p>
        </p:txBody>
      </p:sp>
      <p:pic>
        <p:nvPicPr>
          <p:cNvPr id="114691" name="Picture 5" descr="Screen shot 2010-09-09 at 7.45.55 AM.png">
            <a:extLst>
              <a:ext uri="{FF2B5EF4-FFF2-40B4-BE49-F238E27FC236}">
                <a16:creationId xmlns:a16="http://schemas.microsoft.com/office/drawing/2014/main" id="{F4DC4E09-F79E-48EE-B077-04E4048169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599"/>
            <a:ext cx="6781800" cy="491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0F17D8A-51E5-4942-A07A-54B08F28040A}"/>
              </a:ext>
            </a:extLst>
          </p:cNvPr>
          <p:cNvSpPr>
            <a:spLocks noGrp="1"/>
          </p:cNvSpPr>
          <p:nvPr>
            <p:ph type="sldNum" sz="quarter" idx="12"/>
          </p:nvPr>
        </p:nvSpPr>
        <p:spPr>
          <a:xfrm>
            <a:off x="6324600" y="6356351"/>
            <a:ext cx="2057400" cy="365125"/>
          </a:xfrm>
        </p:spPr>
        <p:txBody>
          <a:bodyPr/>
          <a:lstStyle/>
          <a:p>
            <a:fld id="{C3802F7D-CE2A-4257-9499-27268CCBAA3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909B-E6CC-4376-AD7E-B616850E5EF5}"/>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Approach - 2</a:t>
            </a:r>
          </a:p>
        </p:txBody>
      </p:sp>
      <p:sp>
        <p:nvSpPr>
          <p:cNvPr id="3" name="Content Placeholder 2">
            <a:extLst>
              <a:ext uri="{FF2B5EF4-FFF2-40B4-BE49-F238E27FC236}">
                <a16:creationId xmlns:a16="http://schemas.microsoft.com/office/drawing/2014/main" id="{8747D170-327B-4732-9815-4105B0843A58}"/>
              </a:ext>
            </a:extLst>
          </p:cNvPr>
          <p:cNvSpPr>
            <a:spLocks noGrp="1"/>
          </p:cNvSpPr>
          <p:nvPr>
            <p:ph idx="1"/>
          </p:nvPr>
        </p:nvSpPr>
        <p:spPr/>
        <p:txBody>
          <a:bodyPr>
            <a:normAutofit/>
          </a:bodyPr>
          <a:lstStyle/>
          <a:p>
            <a:pPr marL="457200" indent="-457200"/>
            <a:r>
              <a:rPr lang="en-US" altLang="en-US">
                <a:solidFill>
                  <a:srgbClr val="11488B"/>
                </a:solidFill>
                <a:effectLst>
                  <a:outerShdw blurRad="38100" dist="38100" dir="2700000" algn="tl">
                    <a:srgbClr val="C0C0C0"/>
                  </a:outerShdw>
                </a:effectLst>
                <a:ea typeface="ＭＳ Ｐゴシック" panose="020B0600070205080204" pitchFamily="34" charset="-128"/>
              </a:rPr>
              <a:t>Active Bundle scheme</a:t>
            </a:r>
            <a:r>
              <a:rPr lang="en-US" altLang="en-US">
                <a:solidFill>
                  <a:srgbClr val="1E1C11"/>
                </a:solidFill>
                <a:ea typeface="ＭＳ Ｐゴシック" panose="020B0600070205080204" pitchFamily="34" charset="-128"/>
              </a:rPr>
              <a:t> to protect PII from untrusted hosts</a:t>
            </a:r>
          </a:p>
          <a:p>
            <a:pPr marL="457200" indent="-457200"/>
            <a:r>
              <a:rPr lang="en-US" altLang="en-US">
                <a:solidFill>
                  <a:srgbClr val="11488B"/>
                </a:solidFill>
                <a:effectLst>
                  <a:outerShdw blurRad="38100" dist="38100" dir="2700000" algn="tl">
                    <a:srgbClr val="C0C0C0"/>
                  </a:outerShdw>
                </a:effectLst>
                <a:ea typeface="ＭＳ Ｐゴシック" panose="020B0600070205080204" pitchFamily="34" charset="-128"/>
              </a:rPr>
              <a:t>Predicates over encrypted data</a:t>
            </a:r>
            <a:r>
              <a:rPr lang="en-US" altLang="en-US">
                <a:solidFill>
                  <a:srgbClr val="1E1C11"/>
                </a:solidFill>
                <a:ea typeface="ＭＳ Ｐゴシック" panose="020B0600070205080204" pitchFamily="34" charset="-128"/>
              </a:rPr>
              <a:t> to authenticate without disclosing unencrypted identity data.</a:t>
            </a:r>
          </a:p>
          <a:p>
            <a:pPr marL="457200" indent="-457200"/>
            <a:r>
              <a:rPr lang="en-US" altLang="en-US">
                <a:solidFill>
                  <a:srgbClr val="11488B"/>
                </a:solidFill>
                <a:effectLst>
                  <a:outerShdw blurRad="38100" dist="38100" dir="2700000" algn="tl">
                    <a:srgbClr val="C0C0C0"/>
                  </a:outerShdw>
                </a:effectLst>
                <a:ea typeface="ＭＳ Ｐゴシック" panose="020B0600070205080204" pitchFamily="34" charset="-128"/>
              </a:rPr>
              <a:t>Multi-party computing</a:t>
            </a:r>
            <a:r>
              <a:rPr lang="en-US" altLang="en-US">
                <a:solidFill>
                  <a:srgbClr val="1E1C11"/>
                </a:solidFill>
                <a:ea typeface="ＭＳ Ｐゴシック" panose="020B0600070205080204" pitchFamily="34" charset="-128"/>
              </a:rPr>
              <a:t> to be independent of a trusted third party</a:t>
            </a:r>
          </a:p>
          <a:p>
            <a:pPr marL="457200" indent="-457200"/>
            <a:endParaRPr lang="en-US" altLang="en-US">
              <a:solidFill>
                <a:srgbClr val="1E1C11"/>
              </a:solidFill>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A3FF20AF-6F00-4C0E-86B3-F220F4852271}"/>
              </a:ext>
            </a:extLst>
          </p:cNvPr>
          <p:cNvSpPr>
            <a:spLocks noGrp="1"/>
          </p:cNvSpPr>
          <p:nvPr>
            <p:ph type="sldNum" sz="quarter" idx="12"/>
          </p:nvPr>
        </p:nvSpPr>
        <p:spPr/>
        <p:txBody>
          <a:bodyPr/>
          <a:lstStyle/>
          <a:p>
            <a:fld id="{C3802F7D-CE2A-4257-9499-27268CCBAA3C}"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FA897083-1AE3-4166-B970-0AB077D62BA1}"/>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Usage Scenario (Approach – 2)</a:t>
            </a:r>
          </a:p>
        </p:txBody>
      </p:sp>
      <p:sp>
        <p:nvSpPr>
          <p:cNvPr id="116739" name="Content Placeholder 2">
            <a:extLst>
              <a:ext uri="{FF2B5EF4-FFF2-40B4-BE49-F238E27FC236}">
                <a16:creationId xmlns:a16="http://schemas.microsoft.com/office/drawing/2014/main" id="{ED491AAB-0E67-464F-BA45-DB60FB74CFFD}"/>
              </a:ext>
            </a:extLst>
          </p:cNvPr>
          <p:cNvSpPr>
            <a:spLocks noGrp="1"/>
          </p:cNvSpPr>
          <p:nvPr>
            <p:ph idx="1"/>
          </p:nvPr>
        </p:nvSpPr>
        <p:spPr>
          <a:xfrm>
            <a:off x="304800" y="1447800"/>
            <a:ext cx="8629650" cy="5029200"/>
          </a:xfrm>
        </p:spPr>
        <p:txBody>
          <a:bodyPr/>
          <a:lstStyle/>
          <a:p>
            <a:pPr marL="457200" indent="-457200">
              <a:lnSpc>
                <a:spcPct val="90000"/>
              </a:lnSpc>
            </a:pPr>
            <a:r>
              <a:rPr lang="en-US" altLang="en-US">
                <a:solidFill>
                  <a:srgbClr val="1E1C11"/>
                </a:solidFill>
                <a:ea typeface="ＭＳ Ｐゴシック" panose="020B0600070205080204" pitchFamily="34" charset="-128"/>
              </a:rPr>
              <a:t>Owner O encrypts Identity Data(PII) using algorithm Encrypt and O’s public key PK. Encrypt outputs CT—the encrypted PII. </a:t>
            </a:r>
          </a:p>
          <a:p>
            <a:pPr marL="457200" indent="-457200">
              <a:lnSpc>
                <a:spcPct val="90000"/>
              </a:lnSpc>
            </a:pPr>
            <a:r>
              <a:rPr lang="en-US" altLang="en-US">
                <a:solidFill>
                  <a:srgbClr val="1E1C11"/>
                </a:solidFill>
                <a:ea typeface="ＭＳ Ｐゴシック" panose="020B0600070205080204" pitchFamily="34" charset="-128"/>
              </a:rPr>
              <a:t>SP transforms his request for PII to a predicate represented by function p.</a:t>
            </a:r>
          </a:p>
          <a:p>
            <a:pPr marL="457200" indent="-457200">
              <a:lnSpc>
                <a:spcPct val="90000"/>
              </a:lnSpc>
            </a:pPr>
            <a:r>
              <a:rPr lang="en-US" altLang="en-US">
                <a:solidFill>
                  <a:srgbClr val="1E1C11"/>
                </a:solidFill>
                <a:ea typeface="ＭＳ Ｐゴシック" panose="020B0600070205080204" pitchFamily="34" charset="-128"/>
              </a:rPr>
              <a:t>SP sends shares of p to the n parties who hold the shares of MSK. </a:t>
            </a:r>
          </a:p>
          <a:p>
            <a:pPr marL="457200" indent="-457200">
              <a:lnSpc>
                <a:spcPct val="90000"/>
              </a:lnSpc>
            </a:pPr>
            <a:r>
              <a:rPr lang="en-US" altLang="en-US">
                <a:solidFill>
                  <a:srgbClr val="1E1C11"/>
                </a:solidFill>
                <a:ea typeface="ＭＳ Ｐゴシック" panose="020B0600070205080204" pitchFamily="34" charset="-128"/>
              </a:rPr>
              <a:t>n parties execute together KeyGen using PK, MSK, and p, and return TKp to SP. </a:t>
            </a:r>
          </a:p>
          <a:p>
            <a:pPr marL="457200" indent="-457200">
              <a:lnSpc>
                <a:spcPct val="90000"/>
              </a:lnSpc>
            </a:pPr>
            <a:r>
              <a:rPr lang="en-US" altLang="en-US">
                <a:solidFill>
                  <a:srgbClr val="1E1C11"/>
                </a:solidFill>
                <a:ea typeface="ＭＳ Ｐゴシック" panose="020B0600070205080204" pitchFamily="34" charset="-128"/>
              </a:rPr>
              <a:t>SP calls the algorithm Query that takes as input PK, CT, TKp and produces p(PII) which is the evaluation of the predicate.</a:t>
            </a:r>
          </a:p>
          <a:p>
            <a:pPr marL="457200" indent="-457200">
              <a:lnSpc>
                <a:spcPct val="90000"/>
              </a:lnSpc>
            </a:pPr>
            <a:r>
              <a:rPr lang="en-US" altLang="en-US">
                <a:solidFill>
                  <a:srgbClr val="1E1C11"/>
                </a:solidFill>
                <a:ea typeface="ＭＳ Ｐゴシック" panose="020B0600070205080204" pitchFamily="34" charset="-128"/>
              </a:rPr>
              <a:t>The owner O is allowed to use the service only when the predicate evaluates to “true”.</a:t>
            </a:r>
          </a:p>
        </p:txBody>
      </p:sp>
      <p:sp>
        <p:nvSpPr>
          <p:cNvPr id="2" name="Slide Number Placeholder 1">
            <a:extLst>
              <a:ext uri="{FF2B5EF4-FFF2-40B4-BE49-F238E27FC236}">
                <a16:creationId xmlns:a16="http://schemas.microsoft.com/office/drawing/2014/main" id="{676817B8-8AFD-4C3B-A1B6-E9377AB2839F}"/>
              </a:ext>
            </a:extLst>
          </p:cNvPr>
          <p:cNvSpPr>
            <a:spLocks noGrp="1"/>
          </p:cNvSpPr>
          <p:nvPr>
            <p:ph type="sldNum" sz="quarter" idx="12"/>
          </p:nvPr>
        </p:nvSpPr>
        <p:spPr/>
        <p:txBody>
          <a:bodyPr/>
          <a:lstStyle/>
          <a:p>
            <a:fld id="{C3802F7D-CE2A-4257-9499-27268CCBAA3C}"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C344-2C81-495D-98B7-1C8666B5E467}"/>
              </a:ext>
            </a:extLst>
          </p:cNvPr>
          <p:cNvSpPr>
            <a:spLocks noGrp="1"/>
          </p:cNvSpPr>
          <p:nvPr>
            <p:ph type="title"/>
          </p:nvPr>
        </p:nvSpPr>
        <p:spPr>
          <a:xfrm>
            <a:off x="457200" y="381000"/>
            <a:ext cx="8305800" cy="1600200"/>
          </a:xfrm>
        </p:spPr>
        <p:txBody>
          <a:bodyPr>
            <a:noAutofit/>
          </a:bodyPr>
          <a:lstStyle/>
          <a:p>
            <a:r>
              <a:rPr lang="en-US" altLang="en-US" sz="3200" dirty="0">
                <a:solidFill>
                  <a:srgbClr val="1E1C11"/>
                </a:solidFill>
                <a:ea typeface="ＭＳ Ｐゴシック" panose="020B0600070205080204" pitchFamily="34" charset="-128"/>
              </a:rPr>
              <a:t>Minimize Loss of Control: IDM </a:t>
            </a:r>
            <a:br>
              <a:rPr lang="en-US" altLang="en-US" sz="3200" dirty="0">
                <a:solidFill>
                  <a:srgbClr val="1E1C11"/>
                </a:solidFill>
                <a:ea typeface="ＭＳ Ｐゴシック" panose="020B0600070205080204" pitchFamily="34" charset="-128"/>
              </a:rPr>
            </a:br>
            <a:r>
              <a:rPr lang="en-US" altLang="en-US" sz="3200" dirty="0">
                <a:solidFill>
                  <a:srgbClr val="1E1C11"/>
                </a:solidFill>
                <a:ea typeface="ＭＳ Ｐゴシック" panose="020B0600070205080204" pitchFamily="34" charset="-128"/>
              </a:rPr>
              <a:t>Representation of identity information </a:t>
            </a:r>
            <a:br>
              <a:rPr lang="en-US" altLang="en-US" sz="3200" dirty="0">
                <a:solidFill>
                  <a:srgbClr val="1E1C11"/>
                </a:solidFill>
                <a:ea typeface="ＭＳ Ｐゴシック" panose="020B0600070205080204" pitchFamily="34" charset="-128"/>
              </a:rPr>
            </a:br>
            <a:r>
              <a:rPr lang="en-US" altLang="en-US" sz="3200" dirty="0">
                <a:solidFill>
                  <a:srgbClr val="1E1C11"/>
                </a:solidFill>
                <a:ea typeface="ＭＳ Ｐゴシック" panose="020B0600070205080204" pitchFamily="34" charset="-128"/>
              </a:rPr>
              <a:t>for negotiation</a:t>
            </a:r>
            <a:br>
              <a:rPr lang="en-US" altLang="en-US" sz="4000" dirty="0">
                <a:solidFill>
                  <a:srgbClr val="1E1C11"/>
                </a:solidFill>
                <a:ea typeface="ＭＳ Ｐゴシック" panose="020B0600070205080204" pitchFamily="34" charset="-128"/>
              </a:rPr>
            </a:br>
            <a:endParaRPr lang="en-US" altLang="en-US" sz="2800" dirty="0">
              <a:solidFill>
                <a:srgbClr val="1E1C11"/>
              </a:solidFill>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268A0796-B867-47E1-AE23-556ED027F91B}"/>
              </a:ext>
            </a:extLst>
          </p:cNvPr>
          <p:cNvSpPr>
            <a:spLocks noGrp="1"/>
          </p:cNvSpPr>
          <p:nvPr>
            <p:ph idx="1"/>
          </p:nvPr>
        </p:nvSpPr>
        <p:spPr>
          <a:xfrm>
            <a:off x="685800" y="2357437"/>
            <a:ext cx="7829550" cy="4424363"/>
          </a:xfrm>
        </p:spPr>
        <p:txBody>
          <a:bodyPr>
            <a:normAutofit/>
          </a:bodyPr>
          <a:lstStyle/>
          <a:p>
            <a:pPr lvl="1">
              <a:lnSpc>
                <a:spcPct val="80000"/>
              </a:lnSpc>
              <a:buFont typeface="Wingdings" panose="05000000000000000000" pitchFamily="2" charset="2"/>
              <a:buChar char="Ø"/>
            </a:pPr>
            <a:r>
              <a:rPr lang="en-US" altLang="en-US" sz="3600" dirty="0">
                <a:solidFill>
                  <a:srgbClr val="1E1C11"/>
                </a:solidFill>
                <a:ea typeface="ＭＳ Ｐゴシック" panose="020B0600070205080204" pitchFamily="34" charset="-128"/>
              </a:rPr>
              <a:t>Token/Pseudonym </a:t>
            </a:r>
          </a:p>
          <a:p>
            <a:pPr lvl="1">
              <a:lnSpc>
                <a:spcPct val="80000"/>
              </a:lnSpc>
              <a:buFont typeface="Wingdings" panose="05000000000000000000" pitchFamily="2" charset="2"/>
              <a:buChar char="Ø"/>
            </a:pPr>
            <a:r>
              <a:rPr lang="en-US" altLang="en-US" sz="3600" dirty="0">
                <a:solidFill>
                  <a:srgbClr val="1E1C11"/>
                </a:solidFill>
                <a:ea typeface="ＭＳ Ｐゴシック" panose="020B0600070205080204" pitchFamily="34" charset="-128"/>
              </a:rPr>
              <a:t>Identity Information in clear plain text</a:t>
            </a:r>
          </a:p>
          <a:p>
            <a:pPr lvl="1">
              <a:lnSpc>
                <a:spcPct val="80000"/>
              </a:lnSpc>
              <a:buFont typeface="Wingdings" panose="05000000000000000000" pitchFamily="2" charset="2"/>
              <a:buChar char="Ø"/>
            </a:pPr>
            <a:r>
              <a:rPr lang="en-US" altLang="en-US" sz="4000" b="1" dirty="0">
                <a:solidFill>
                  <a:srgbClr val="11488B"/>
                </a:solidFill>
                <a:effectLst>
                  <a:outerShdw blurRad="38100" dist="38100" dir="2700000" algn="tl">
                    <a:srgbClr val="C0C0C0"/>
                  </a:outerShdw>
                </a:effectLst>
                <a:ea typeface="ＭＳ Ｐゴシック" panose="020B0600070205080204" pitchFamily="34" charset="-128"/>
              </a:rPr>
              <a:t>Active Bundle</a:t>
            </a:r>
          </a:p>
          <a:p>
            <a:endParaRPr lang="en-US" altLang="en-US" sz="4000" dirty="0">
              <a:solidFill>
                <a:srgbClr val="1E1C11"/>
              </a:solidFill>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B4BC2B6F-43DF-4AED-AAB4-F887D9B9D1FA}"/>
              </a:ext>
            </a:extLst>
          </p:cNvPr>
          <p:cNvSpPr>
            <a:spLocks noGrp="1"/>
          </p:cNvSpPr>
          <p:nvPr>
            <p:ph type="sldNum" sz="quarter" idx="12"/>
          </p:nvPr>
        </p:nvSpPr>
        <p:spPr/>
        <p:txBody>
          <a:bodyPr/>
          <a:lstStyle/>
          <a:p>
            <a:fld id="{C3802F7D-CE2A-4257-9499-27268CCBAA3C}"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5F8-7F9D-48A9-9003-C40CA0EB036F}"/>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IDM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Motivation-Authentication Process using PII</a:t>
            </a:r>
          </a:p>
        </p:txBody>
      </p:sp>
      <p:sp>
        <p:nvSpPr>
          <p:cNvPr id="118787" name="Content Placeholder 2">
            <a:extLst>
              <a:ext uri="{FF2B5EF4-FFF2-40B4-BE49-F238E27FC236}">
                <a16:creationId xmlns:a16="http://schemas.microsoft.com/office/drawing/2014/main" id="{A12F25AA-ECC4-4A88-8D36-371928170064}"/>
              </a:ext>
            </a:extLst>
          </p:cNvPr>
          <p:cNvSpPr>
            <a:spLocks noGrp="1"/>
          </p:cNvSpPr>
          <p:nvPr>
            <p:ph idx="1"/>
          </p:nvPr>
        </p:nvSpPr>
        <p:spPr>
          <a:xfrm>
            <a:off x="628650" y="1847851"/>
            <a:ext cx="7886700" cy="4351338"/>
          </a:xfrm>
        </p:spPr>
        <p:txBody>
          <a:bodyPr>
            <a:normAutofit lnSpcReduction="10000"/>
          </a:bodyPr>
          <a:lstStyle/>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a:p>
            <a:pPr>
              <a:lnSpc>
                <a:spcPct val="90000"/>
              </a:lnSpc>
              <a:buFont typeface="Arial" panose="020B0604020202020204" pitchFamily="34" charset="0"/>
              <a:buNone/>
            </a:pPr>
            <a:r>
              <a:rPr lang="en-US" altLang="en-US" sz="2200" dirty="0">
                <a:solidFill>
                  <a:srgbClr val="1E1C11"/>
                </a:solidFill>
                <a:ea typeface="ＭＳ Ｐゴシック" panose="020B0600070205080204" pitchFamily="34" charset="-128"/>
              </a:rPr>
              <a:t>Problem:  Which information to disclose and how to 	      	     disclose it.</a:t>
            </a:r>
          </a:p>
          <a:p>
            <a:pPr>
              <a:lnSpc>
                <a:spcPct val="90000"/>
              </a:lnSpc>
            </a:pPr>
            <a:endParaRPr lang="en-US" altLang="en-US" sz="2200" dirty="0">
              <a:solidFill>
                <a:srgbClr val="1E1C11"/>
              </a:solidFill>
              <a:ea typeface="ＭＳ Ｐゴシック" panose="020B0600070205080204" pitchFamily="34" charset="-128"/>
            </a:endParaRPr>
          </a:p>
          <a:p>
            <a:pPr>
              <a:lnSpc>
                <a:spcPct val="90000"/>
              </a:lnSpc>
            </a:pPr>
            <a:endParaRPr lang="en-US" altLang="en-US" sz="2200" dirty="0">
              <a:solidFill>
                <a:srgbClr val="1E1C11"/>
              </a:solidFill>
              <a:ea typeface="ＭＳ Ｐゴシック" panose="020B0600070205080204" pitchFamily="34" charset="-128"/>
            </a:endParaRPr>
          </a:p>
        </p:txBody>
      </p:sp>
      <p:pic>
        <p:nvPicPr>
          <p:cNvPr id="118788" name="Picture 8" descr="Screen shot 2010-09-09 at 9.29.13 AM.png">
            <a:extLst>
              <a:ext uri="{FF2B5EF4-FFF2-40B4-BE49-F238E27FC236}">
                <a16:creationId xmlns:a16="http://schemas.microsoft.com/office/drawing/2014/main" id="{B0E33186-2811-4E6B-B079-AE9670D7D6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675086"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CED9F19-256C-48F5-AB16-7BADE032DC01}"/>
              </a:ext>
            </a:extLst>
          </p:cNvPr>
          <p:cNvSpPr>
            <a:spLocks noGrp="1"/>
          </p:cNvSpPr>
          <p:nvPr>
            <p:ph type="sldNum" sz="quarter" idx="12"/>
          </p:nvPr>
        </p:nvSpPr>
        <p:spPr/>
        <p:txBody>
          <a:bodyPr/>
          <a:lstStyle/>
          <a:p>
            <a:fld id="{C3802F7D-CE2A-4257-9499-27268CCBAA3C}"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C511-0F33-4BB8-82F8-61A7CA193E68}"/>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Mechanisms </a:t>
            </a:r>
          </a:p>
        </p:txBody>
      </p:sp>
      <p:sp>
        <p:nvSpPr>
          <p:cNvPr id="119811" name="Content Placeholder 2">
            <a:extLst>
              <a:ext uri="{FF2B5EF4-FFF2-40B4-BE49-F238E27FC236}">
                <a16:creationId xmlns:a16="http://schemas.microsoft.com/office/drawing/2014/main" id="{2B675E0C-F6C7-46CE-8257-DF42928141FC}"/>
              </a:ext>
            </a:extLst>
          </p:cNvPr>
          <p:cNvSpPr>
            <a:spLocks noGrp="1"/>
          </p:cNvSpPr>
          <p:nvPr>
            <p:ph idx="1"/>
          </p:nvPr>
        </p:nvSpPr>
        <p:spPr>
          <a:xfrm>
            <a:off x="457200" y="1722437"/>
            <a:ext cx="8229600" cy="4754563"/>
          </a:xfrm>
        </p:spPr>
        <p:txBody>
          <a:bodyPr>
            <a:normAutofit lnSpcReduction="10000"/>
          </a:bodyPr>
          <a:lstStyle/>
          <a:p>
            <a:pPr>
              <a:lnSpc>
                <a:spcPct val="80000"/>
              </a:lnSpc>
            </a:pPr>
            <a:r>
              <a:rPr lang="en-US" altLang="en-US" sz="1800">
                <a:solidFill>
                  <a:srgbClr val="1E1C11"/>
                </a:solidFill>
                <a:ea typeface="ＭＳ Ｐゴシック" panose="020B0600070205080204" pitchFamily="34" charset="-128"/>
              </a:rPr>
              <a:t>[16] </a:t>
            </a:r>
            <a:r>
              <a:rPr lang="en-US" altLang="en-US" sz="1800" i="1">
                <a:solidFill>
                  <a:srgbClr val="1E1C11"/>
                </a:solidFill>
                <a:ea typeface="ＭＳ Ｐゴシック" panose="020B0600070205080204" pitchFamily="34" charset="-128"/>
              </a:rPr>
              <a:t>Protection of Identity Information in Cloud Computing without Trusted Third Party </a:t>
            </a:r>
            <a:r>
              <a:rPr lang="en-US" altLang="en-US" sz="1800">
                <a:solidFill>
                  <a:srgbClr val="1E1C11"/>
                </a:solidFill>
                <a:ea typeface="ＭＳ Ｐゴシック" panose="020B0600070205080204" pitchFamily="34" charset="-128"/>
              </a:rPr>
              <a:t>- R. Ranchal, B. Bhargava, L.B. Othmane, L. Lilien, A. Kim, M. Kang, Third International Workshop on Dependable Network Computing and Mobile Systems (DNCMS) in conjunction with 29th IEEE Symposium on Reliable Distributed System (SRDS)  2010 </a:t>
            </a:r>
          </a:p>
          <a:p>
            <a:pPr>
              <a:lnSpc>
                <a:spcPct val="80000"/>
              </a:lnSpc>
            </a:pPr>
            <a:r>
              <a:rPr lang="en-US" altLang="en-US" sz="1800">
                <a:solidFill>
                  <a:srgbClr val="1E1C11"/>
                </a:solidFill>
                <a:ea typeface="ＭＳ Ｐゴシック" panose="020B0600070205080204" pitchFamily="34" charset="-128"/>
              </a:rPr>
              <a:t>[17] </a:t>
            </a:r>
            <a:r>
              <a:rPr lang="en-US" altLang="en-US" sz="1800" i="1">
                <a:solidFill>
                  <a:srgbClr val="1E1C11"/>
                </a:solidFill>
                <a:ea typeface="ＭＳ Ｐゴシック" panose="020B0600070205080204" pitchFamily="34" charset="-128"/>
              </a:rPr>
              <a:t>A User-Centric Approach for Privacy and Identity Management in Cloud Computing</a:t>
            </a:r>
            <a:r>
              <a:rPr lang="en-US" altLang="en-US" sz="1800">
                <a:solidFill>
                  <a:srgbClr val="1E1C11"/>
                </a:solidFill>
                <a:ea typeface="ＭＳ Ｐゴシック" panose="020B0600070205080204" pitchFamily="34" charset="-128"/>
              </a:rPr>
              <a:t> - P. Angin, B. Bhargava, R. Ranchal, N. Singh, L. Lilien, L.B. Othmane  29th IEEE Symposium on Reliable Distributed System (SRDS) 2010 </a:t>
            </a:r>
          </a:p>
          <a:p>
            <a:pPr>
              <a:lnSpc>
                <a:spcPct val="80000"/>
              </a:lnSpc>
            </a:pPr>
            <a:r>
              <a:rPr lang="en-US" altLang="en-US" sz="1800" i="1">
                <a:solidFill>
                  <a:srgbClr val="1E1C11"/>
                </a:solidFill>
                <a:ea typeface="ＭＳ Ｐゴシック" panose="020B0600070205080204" pitchFamily="34" charset="-128"/>
              </a:rPr>
              <a:t>Privacy in Cloud Computing Through Identity Management </a:t>
            </a:r>
            <a:r>
              <a:rPr lang="en-US" altLang="en-US" sz="1800">
                <a:solidFill>
                  <a:srgbClr val="1E1C11"/>
                </a:solidFill>
                <a:ea typeface="ＭＳ Ｐゴシック" panose="020B0600070205080204" pitchFamily="34" charset="-128"/>
              </a:rPr>
              <a:t>- B. Bhargava, N. Singh, A. Sinclair, International Conference on Advances in Computing and Communication ICACC-11, April, 2011, India.</a:t>
            </a:r>
          </a:p>
          <a:p>
            <a:pPr>
              <a:lnSpc>
                <a:spcPct val="80000"/>
              </a:lnSpc>
            </a:pPr>
            <a:endParaRPr lang="en-US" altLang="en-US" sz="2000">
              <a:solidFill>
                <a:srgbClr val="1E1C11"/>
              </a:solidFill>
              <a:ea typeface="ＭＳ Ｐゴシック" panose="020B0600070205080204" pitchFamily="34" charset="-128"/>
            </a:endParaRPr>
          </a:p>
          <a:p>
            <a:pPr>
              <a:lnSpc>
                <a:spcPct val="80000"/>
              </a:lnSpc>
            </a:pPr>
            <a:r>
              <a:rPr lang="en-US" altLang="en-US" sz="2000">
                <a:solidFill>
                  <a:srgbClr val="1E1C11"/>
                </a:solidFill>
                <a:ea typeface="ＭＳ Ｐゴシック" panose="020B0600070205080204" pitchFamily="34" charset="-128"/>
              </a:rPr>
              <a:t>Active Bundle</a:t>
            </a:r>
          </a:p>
          <a:p>
            <a:pPr>
              <a:lnSpc>
                <a:spcPct val="80000"/>
              </a:lnSpc>
            </a:pPr>
            <a:r>
              <a:rPr lang="en-US" altLang="en-US" sz="2000">
                <a:solidFill>
                  <a:srgbClr val="1E1C11"/>
                </a:solidFill>
                <a:ea typeface="ＭＳ Ｐゴシック" panose="020B0600070205080204" pitchFamily="34" charset="-128"/>
              </a:rPr>
              <a:t>Anonymous Identification</a:t>
            </a:r>
          </a:p>
          <a:p>
            <a:pPr>
              <a:lnSpc>
                <a:spcPct val="80000"/>
              </a:lnSpc>
            </a:pPr>
            <a:r>
              <a:rPr lang="en-US" altLang="en-US" sz="2000">
                <a:solidFill>
                  <a:srgbClr val="1E1C11"/>
                </a:solidFill>
                <a:ea typeface="ＭＳ Ｐゴシック" panose="020B0600070205080204" pitchFamily="34" charset="-128"/>
              </a:rPr>
              <a:t>Computing Predicates with encrypted data</a:t>
            </a:r>
          </a:p>
          <a:p>
            <a:pPr>
              <a:lnSpc>
                <a:spcPct val="80000"/>
              </a:lnSpc>
            </a:pPr>
            <a:r>
              <a:rPr lang="en-US" altLang="en-US" sz="2000">
                <a:solidFill>
                  <a:srgbClr val="1E1C11"/>
                </a:solidFill>
                <a:ea typeface="ＭＳ Ｐゴシック" panose="020B0600070205080204" pitchFamily="34" charset="-128"/>
              </a:rPr>
              <a:t>Multi-Party Computing</a:t>
            </a:r>
          </a:p>
          <a:p>
            <a:pPr>
              <a:lnSpc>
                <a:spcPct val="80000"/>
              </a:lnSpc>
            </a:pPr>
            <a:r>
              <a:rPr lang="en-US" altLang="en-US" sz="2000">
                <a:solidFill>
                  <a:srgbClr val="1E1C11"/>
                </a:solidFill>
                <a:ea typeface="ＭＳ Ｐゴシック" panose="020B0600070205080204" pitchFamily="34" charset="-128"/>
              </a:rPr>
              <a:t>Selective Disclosure</a:t>
            </a:r>
          </a:p>
          <a:p>
            <a:pPr>
              <a:lnSpc>
                <a:spcPct val="80000"/>
              </a:lnSpc>
            </a:pPr>
            <a:endParaRPr lang="en-US" altLang="en-US" sz="3100">
              <a:solidFill>
                <a:srgbClr val="1E1C11"/>
              </a:solidFill>
              <a:ea typeface="ＭＳ Ｐゴシック" panose="020B0600070205080204" pitchFamily="34" charset="-128"/>
            </a:endParaRPr>
          </a:p>
          <a:p>
            <a:pPr>
              <a:lnSpc>
                <a:spcPct val="80000"/>
              </a:lnSpc>
            </a:pPr>
            <a:endParaRPr lang="en-US" altLang="en-US" sz="3100">
              <a:solidFill>
                <a:srgbClr val="1E1C11"/>
              </a:solidFill>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0EF9AE2C-AB5D-48DB-9B30-2681E9D8FDE7}"/>
              </a:ext>
            </a:extLst>
          </p:cNvPr>
          <p:cNvSpPr>
            <a:spLocks noGrp="1"/>
          </p:cNvSpPr>
          <p:nvPr>
            <p:ph type="sldNum" sz="quarter" idx="12"/>
          </p:nvPr>
        </p:nvSpPr>
        <p:spPr/>
        <p:txBody>
          <a:bodyPr/>
          <a:lstStyle/>
          <a:p>
            <a:fld id="{C3802F7D-CE2A-4257-9499-27268CCBAA3C}"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C066-76BB-4E0B-BB10-226DB2E340C9}"/>
              </a:ext>
            </a:extLst>
          </p:cNvPr>
          <p:cNvSpPr>
            <a:spLocks noGrp="1"/>
          </p:cNvSpPr>
          <p:nvPr>
            <p:ph type="title"/>
          </p:nvPr>
        </p:nvSpPr>
        <p:spPr>
          <a:xfrm>
            <a:off x="457200" y="304800"/>
            <a:ext cx="8229600" cy="838200"/>
          </a:xfrm>
        </p:spPr>
        <p:txBody>
          <a:bodyPr>
            <a:noAutofit/>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Active Bundle</a:t>
            </a:r>
          </a:p>
        </p:txBody>
      </p:sp>
      <p:sp>
        <p:nvSpPr>
          <p:cNvPr id="3" name="Content Placeholder 2">
            <a:extLst>
              <a:ext uri="{FF2B5EF4-FFF2-40B4-BE49-F238E27FC236}">
                <a16:creationId xmlns:a16="http://schemas.microsoft.com/office/drawing/2014/main" id="{7CDF757B-61DA-49F2-BACA-664F11B0D52D}"/>
              </a:ext>
            </a:extLst>
          </p:cNvPr>
          <p:cNvSpPr>
            <a:spLocks noGrp="1"/>
          </p:cNvSpPr>
          <p:nvPr>
            <p:ph idx="1"/>
          </p:nvPr>
        </p:nvSpPr>
        <p:spPr>
          <a:xfrm>
            <a:off x="228600" y="1828800"/>
            <a:ext cx="8705850" cy="4572000"/>
          </a:xfrm>
        </p:spPr>
        <p:txBody>
          <a:bodyPr>
            <a:noAutofit/>
          </a:bodyPr>
          <a:lstStyle/>
          <a:p>
            <a:pPr>
              <a:lnSpc>
                <a:spcPct val="90000"/>
              </a:lnSpc>
            </a:pP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Active bundle </a:t>
            </a:r>
            <a:r>
              <a:rPr lang="en-US" altLang="en-US">
                <a:solidFill>
                  <a:srgbClr val="1E1C11"/>
                </a:solidFill>
                <a:ea typeface="ＭＳ Ｐゴシック" panose="020B0600070205080204" pitchFamily="34" charset="-128"/>
                <a:cs typeface="Segoe UI" panose="020B0502040204020203" pitchFamily="34" charset="0"/>
              </a:rPr>
              <a:t>(</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AB</a:t>
            </a:r>
            <a:r>
              <a:rPr lang="en-US" altLang="en-US">
                <a:solidFill>
                  <a:srgbClr val="1E1C11"/>
                </a:solidFill>
                <a:ea typeface="ＭＳ Ｐゴシック" panose="020B0600070205080204" pitchFamily="34" charset="-128"/>
                <a:cs typeface="Segoe UI" panose="020B0502040204020203" pitchFamily="34" charset="0"/>
              </a:rPr>
              <a:t>)</a:t>
            </a:r>
            <a:r>
              <a:rPr lang="en-US" altLang="en-US">
                <a:solidFill>
                  <a:srgbClr val="FF9900"/>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endParaRPr lang="en-US" altLang="en-US">
              <a:solidFill>
                <a:srgbClr val="1E1C11"/>
              </a:solidFill>
              <a:effectLst>
                <a:outerShdw blurRad="38100" dist="38100" dir="2700000" algn="tl">
                  <a:srgbClr val="C0C0C0"/>
                </a:outerShdw>
              </a:effectLst>
              <a:ea typeface="ＭＳ Ｐゴシック" panose="020B0600070205080204" pitchFamily="34" charset="-128"/>
              <a:cs typeface="Segoe UI" panose="020B0502040204020203" pitchFamily="34" charset="0"/>
            </a:endParaRPr>
          </a:p>
          <a:p>
            <a:pPr lvl="1">
              <a:lnSpc>
                <a:spcPct val="90000"/>
              </a:lnSpc>
              <a:spcBef>
                <a:spcPts val="1200"/>
              </a:spcBef>
            </a:pPr>
            <a:r>
              <a:rPr lang="en-US" altLang="en-US">
                <a:solidFill>
                  <a:srgbClr val="1E1C11"/>
                </a:solidFill>
                <a:ea typeface="ＭＳ Ｐゴシック" panose="020B0600070205080204" pitchFamily="34" charset="-128"/>
                <a:cs typeface="Segoe UI" panose="020B0502040204020203" pitchFamily="34" charset="0"/>
              </a:rPr>
              <a:t>An encapsulating  mechanism </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protecting</a:t>
            </a:r>
            <a:r>
              <a:rPr lang="en-US" altLang="en-US">
                <a:solidFill>
                  <a:srgbClr val="964305"/>
                </a:solidFill>
                <a:ea typeface="ＭＳ Ｐゴシック" panose="020B0600070205080204" pitchFamily="34" charset="-128"/>
                <a:cs typeface="Segoe UI" panose="020B0502040204020203" pitchFamily="34" charset="0"/>
              </a:rPr>
              <a:t> </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data</a:t>
            </a:r>
            <a:r>
              <a:rPr lang="en-US" altLang="en-US">
                <a:solidFill>
                  <a:srgbClr val="FF9900"/>
                </a:solidFill>
                <a:ea typeface="ＭＳ Ｐゴシック" panose="020B0600070205080204" pitchFamily="34" charset="-128"/>
                <a:cs typeface="Segoe UI" panose="020B0502040204020203" pitchFamily="34" charset="0"/>
              </a:rPr>
              <a:t> </a:t>
            </a:r>
            <a:r>
              <a:rPr lang="en-US" altLang="en-US">
                <a:solidFill>
                  <a:srgbClr val="1E1C11"/>
                </a:solidFill>
                <a:ea typeface="ＭＳ Ｐゴシック" panose="020B0600070205080204" pitchFamily="34" charset="-128"/>
                <a:cs typeface="Segoe UI" panose="020B0502040204020203" pitchFamily="34" charset="0"/>
              </a:rPr>
              <a:t>carried </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within</a:t>
            </a:r>
            <a:r>
              <a:rPr lang="en-US" altLang="en-US">
                <a:solidFill>
                  <a:srgbClr val="1E1C11"/>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r>
              <a:rPr lang="en-US" altLang="en-US">
                <a:solidFill>
                  <a:srgbClr val="1E1C11"/>
                </a:solidFill>
                <a:ea typeface="ＭＳ Ｐゴシック" panose="020B0600070205080204" pitchFamily="34" charset="-128"/>
                <a:cs typeface="Segoe UI" panose="020B0502040204020203" pitchFamily="34" charset="0"/>
              </a:rPr>
              <a:t>it</a:t>
            </a:r>
          </a:p>
          <a:p>
            <a:pPr lvl="1">
              <a:lnSpc>
                <a:spcPct val="90000"/>
              </a:lnSpc>
              <a:spcBef>
                <a:spcPts val="1200"/>
              </a:spcBef>
            </a:pPr>
            <a:r>
              <a:rPr lang="en-US" altLang="en-US">
                <a:solidFill>
                  <a:srgbClr val="1E1C11"/>
                </a:solidFill>
                <a:ea typeface="ＭＳ Ｐゴシック" panose="020B0600070205080204" pitchFamily="34" charset="-128"/>
                <a:cs typeface="Segoe UI" panose="020B0502040204020203" pitchFamily="34" charset="0"/>
              </a:rPr>
              <a:t>Includes </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data</a:t>
            </a:r>
          </a:p>
          <a:p>
            <a:pPr lvl="1">
              <a:lnSpc>
                <a:spcPct val="90000"/>
              </a:lnSpc>
              <a:spcBef>
                <a:spcPts val="1200"/>
              </a:spcBef>
            </a:pPr>
            <a:r>
              <a:rPr lang="en-US" altLang="en-US">
                <a:solidFill>
                  <a:srgbClr val="1E1C11"/>
                </a:solidFill>
                <a:ea typeface="ＭＳ Ｐゴシック" panose="020B0600070205080204" pitchFamily="34" charset="-128"/>
                <a:cs typeface="Segoe UI" panose="020B0502040204020203" pitchFamily="34" charset="0"/>
              </a:rPr>
              <a:t>Includes </a:t>
            </a:r>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metadata</a:t>
            </a:r>
            <a:r>
              <a:rPr lang="en-US" altLang="en-US">
                <a:solidFill>
                  <a:srgbClr val="1E1C11"/>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r>
              <a:rPr lang="en-US" altLang="en-US">
                <a:solidFill>
                  <a:srgbClr val="1E1C11"/>
                </a:solidFill>
                <a:ea typeface="ＭＳ Ｐゴシック" panose="020B0600070205080204" pitchFamily="34" charset="-128"/>
                <a:cs typeface="Segoe UI" panose="020B0502040204020203" pitchFamily="34" charset="0"/>
              </a:rPr>
              <a:t>used for managing confidentiality</a:t>
            </a:r>
          </a:p>
          <a:p>
            <a:pPr lvl="2">
              <a:lnSpc>
                <a:spcPct val="90000"/>
              </a:lnSpc>
              <a:spcBef>
                <a:spcPts val="600"/>
              </a:spcBef>
            </a:pPr>
            <a:r>
              <a:rPr lang="en-US" altLang="en-US" sz="2400">
                <a:solidFill>
                  <a:srgbClr val="7F7F7F"/>
                </a:solidFill>
                <a:ea typeface="ＭＳ Ｐゴシック" panose="020B0600070205080204" pitchFamily="34" charset="-128"/>
                <a:cs typeface="Segoe UI" panose="020B0502040204020203" pitchFamily="34" charset="0"/>
              </a:rPr>
              <a:t>Both privacy of  data and privacy of the whole AB</a:t>
            </a:r>
          </a:p>
          <a:p>
            <a:pPr lvl="1">
              <a:lnSpc>
                <a:spcPct val="90000"/>
              </a:lnSpc>
              <a:spcBef>
                <a:spcPts val="1200"/>
              </a:spcBef>
            </a:pPr>
            <a:r>
              <a:rPr lang="en-US" altLang="en-US">
                <a:solidFill>
                  <a:srgbClr val="1E1C11"/>
                </a:solidFill>
                <a:ea typeface="ＭＳ Ｐゴシック" panose="020B0600070205080204" pitchFamily="34" charset="-128"/>
                <a:cs typeface="Segoe UI" panose="020B0502040204020203" pitchFamily="34" charset="0"/>
              </a:rPr>
              <a:t>Includes Virtual Machine (VM)</a:t>
            </a:r>
          </a:p>
          <a:p>
            <a:pPr lvl="2">
              <a:lnSpc>
                <a:spcPct val="90000"/>
              </a:lnSpc>
              <a:spcBef>
                <a:spcPts val="1200"/>
              </a:spcBef>
            </a:pPr>
            <a:r>
              <a:rPr lang="en-US" altLang="en-US" sz="2400">
                <a:solidFill>
                  <a:srgbClr val="1E1C11"/>
                </a:solidFill>
                <a:ea typeface="ＭＳ Ｐゴシック" panose="020B0600070205080204" pitchFamily="34" charset="-128"/>
                <a:cs typeface="Segoe UI" panose="020B0502040204020203" pitchFamily="34" charset="0"/>
              </a:rPr>
              <a:t>performing a set of </a:t>
            </a:r>
            <a:r>
              <a:rPr lang="en-US" altLang="en-US" sz="2400">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operations</a:t>
            </a:r>
            <a:r>
              <a:rPr lang="en-US" altLang="en-US" sz="2400">
                <a:solidFill>
                  <a:srgbClr val="1E1C11"/>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p>
          <a:p>
            <a:pPr lvl="2">
              <a:lnSpc>
                <a:spcPct val="90000"/>
              </a:lnSpc>
              <a:spcBef>
                <a:spcPts val="1200"/>
              </a:spcBef>
            </a:pPr>
            <a:r>
              <a:rPr lang="en-US" altLang="en-US" sz="2400">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protecting</a:t>
            </a:r>
            <a:r>
              <a:rPr lang="en-US" altLang="en-US" sz="2400">
                <a:solidFill>
                  <a:srgbClr val="1E1C11"/>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 </a:t>
            </a:r>
            <a:r>
              <a:rPr lang="en-US" altLang="en-US" sz="2400">
                <a:solidFill>
                  <a:srgbClr val="1E1C11"/>
                </a:solidFill>
                <a:ea typeface="ＭＳ Ｐゴシック" panose="020B0600070205080204" pitchFamily="34" charset="-128"/>
                <a:cs typeface="Segoe UI" panose="020B0502040204020203" pitchFamily="34" charset="0"/>
              </a:rPr>
              <a:t>its </a:t>
            </a:r>
            <a:r>
              <a:rPr lang="en-US" altLang="en-US" sz="2400">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confidentiality</a:t>
            </a:r>
          </a:p>
          <a:p>
            <a:endParaRPr lang="en-US" altLang="en-US">
              <a:solidFill>
                <a:srgbClr val="1E1C11"/>
              </a:solidFill>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91B3AB39-7157-4F8C-B4F2-0DF588171F5F}"/>
              </a:ext>
            </a:extLst>
          </p:cNvPr>
          <p:cNvSpPr>
            <a:spLocks noGrp="1"/>
          </p:cNvSpPr>
          <p:nvPr>
            <p:ph type="sldNum" sz="quarter" idx="12"/>
          </p:nvPr>
        </p:nvSpPr>
        <p:spPr/>
        <p:txBody>
          <a:bodyPr/>
          <a:lstStyle/>
          <a:p>
            <a:fld id="{C3802F7D-CE2A-4257-9499-27268CCBAA3C}"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259B-77D7-4D42-9F5A-F83D7351210A}"/>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Active Bundle (Cont.)</a:t>
            </a:r>
          </a:p>
        </p:txBody>
      </p:sp>
      <p:sp>
        <p:nvSpPr>
          <p:cNvPr id="3" name="Content Placeholder 2">
            <a:extLst>
              <a:ext uri="{FF2B5EF4-FFF2-40B4-BE49-F238E27FC236}">
                <a16:creationId xmlns:a16="http://schemas.microsoft.com/office/drawing/2014/main" id="{8FA6A83F-D419-450B-A547-587A192E2A77}"/>
              </a:ext>
            </a:extLst>
          </p:cNvPr>
          <p:cNvSpPr>
            <a:spLocks noGrp="1"/>
          </p:cNvSpPr>
          <p:nvPr>
            <p:ph idx="1"/>
          </p:nvPr>
        </p:nvSpPr>
        <p:spPr/>
        <p:txBody>
          <a:bodyPr/>
          <a:lstStyle/>
          <a:p>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Active Bundles—Operations</a:t>
            </a:r>
            <a:endParaRPr lang="en-US" altLang="en-US">
              <a:solidFill>
                <a:srgbClr val="964305"/>
              </a:solidFill>
              <a:ea typeface="ＭＳ Ｐゴシック" panose="020B0600070205080204" pitchFamily="34" charset="-128"/>
              <a:cs typeface="Segoe UI" panose="020B0502040204020203" pitchFamily="34" charset="0"/>
            </a:endParaRPr>
          </a:p>
          <a:p>
            <a:pPr lvl="1"/>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Self-Integrity check</a:t>
            </a:r>
          </a:p>
          <a:p>
            <a:pPr marL="989013" lvl="2" indent="-285750">
              <a:buFont typeface="Arial" panose="020B0604020202020204" pitchFamily="34" charset="0"/>
              <a:buNone/>
            </a:pPr>
            <a:r>
              <a:rPr lang="en-US" altLang="en-US" sz="2400">
                <a:solidFill>
                  <a:srgbClr val="1E1C11"/>
                </a:solidFill>
                <a:ea typeface="ＭＳ Ｐゴシック" panose="020B0600070205080204" pitchFamily="34" charset="-128"/>
                <a:cs typeface="Segoe UI" panose="020B0502040204020203" pitchFamily="34" charset="0"/>
              </a:rPr>
              <a:t>  E.g., Uses a hash function</a:t>
            </a:r>
          </a:p>
          <a:p>
            <a:pPr lvl="1"/>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Evaporation/ Filtering</a:t>
            </a:r>
            <a:endParaRPr lang="en-US" altLang="en-US">
              <a:solidFill>
                <a:srgbClr val="964305"/>
              </a:solidFill>
              <a:ea typeface="ＭＳ Ｐゴシック" panose="020B0600070205080204" pitchFamily="34" charset="-128"/>
              <a:cs typeface="Segoe UI" panose="020B0502040204020203" pitchFamily="34" charset="0"/>
            </a:endParaRPr>
          </a:p>
          <a:p>
            <a:pPr lvl="1">
              <a:buFont typeface="Arial" panose="020B0604020202020204" pitchFamily="34" charset="0"/>
              <a:buNone/>
            </a:pPr>
            <a:r>
              <a:rPr lang="en-US" altLang="en-US">
                <a:solidFill>
                  <a:srgbClr val="1E1C11"/>
                </a:solidFill>
                <a:ea typeface="ＭＳ Ｐゴシック" panose="020B0600070205080204" pitchFamily="34" charset="-128"/>
                <a:cs typeface="Segoe UI" panose="020B0502040204020203" pitchFamily="34" charset="0"/>
              </a:rPr>
              <a:t>	Self-destroys (a part of) AB’s sensitive data when threatened with a  disclosure</a:t>
            </a:r>
          </a:p>
          <a:p>
            <a:pPr lvl="1"/>
            <a:r>
              <a:rPr lang="en-US" altLang="en-US">
                <a:solidFill>
                  <a:srgbClr val="964305"/>
                </a:solidFill>
                <a:effectLst>
                  <a:outerShdw blurRad="38100" dist="38100" dir="2700000" algn="tl">
                    <a:srgbClr val="C0C0C0"/>
                  </a:outerShdw>
                </a:effectLst>
                <a:ea typeface="ＭＳ Ｐゴシック" panose="020B0600070205080204" pitchFamily="34" charset="-128"/>
                <a:cs typeface="Segoe UI" panose="020B0502040204020203" pitchFamily="34" charset="0"/>
              </a:rPr>
              <a:t>Apoptosis</a:t>
            </a:r>
            <a:endParaRPr lang="en-US" altLang="en-US">
              <a:solidFill>
                <a:srgbClr val="964305"/>
              </a:solidFill>
              <a:ea typeface="ＭＳ Ｐゴシック" panose="020B0600070205080204" pitchFamily="34" charset="-128"/>
              <a:cs typeface="Segoe UI" panose="020B0502040204020203" pitchFamily="34" charset="0"/>
            </a:endParaRPr>
          </a:p>
          <a:p>
            <a:pPr lvl="1">
              <a:buFont typeface="Arial" panose="020B0604020202020204" pitchFamily="34" charset="0"/>
              <a:buNone/>
            </a:pPr>
            <a:r>
              <a:rPr lang="en-US" altLang="en-US">
                <a:solidFill>
                  <a:srgbClr val="FF9900"/>
                </a:solidFill>
                <a:ea typeface="ＭＳ Ｐゴシック" panose="020B0600070205080204" pitchFamily="34" charset="-128"/>
                <a:cs typeface="Segoe UI" panose="020B0502040204020203" pitchFamily="34" charset="0"/>
              </a:rPr>
              <a:t>	</a:t>
            </a:r>
            <a:r>
              <a:rPr lang="en-US" altLang="en-US">
                <a:solidFill>
                  <a:srgbClr val="1E1C11"/>
                </a:solidFill>
                <a:ea typeface="ＭＳ Ｐゴシック" panose="020B0600070205080204" pitchFamily="34" charset="-128"/>
                <a:cs typeface="Segoe UI" panose="020B0502040204020203" pitchFamily="34" charset="0"/>
              </a:rPr>
              <a:t>Self-destructs AB’s completely  </a:t>
            </a:r>
          </a:p>
          <a:p>
            <a:endParaRPr lang="en-US" altLang="en-US">
              <a:solidFill>
                <a:srgbClr val="1E1C11"/>
              </a:solidFill>
              <a:ea typeface="ＭＳ Ｐゴシック" panose="020B0600070205080204" pitchFamily="34" charset="-128"/>
            </a:endParaRPr>
          </a:p>
        </p:txBody>
      </p:sp>
      <p:sp>
        <p:nvSpPr>
          <p:cNvPr id="121860" name="Slide Number Placeholder 3">
            <a:extLst>
              <a:ext uri="{FF2B5EF4-FFF2-40B4-BE49-F238E27FC236}">
                <a16:creationId xmlns:a16="http://schemas.microsoft.com/office/drawing/2014/main" id="{EC60093C-3D06-4921-B80F-0719C525B3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70C37F2-DA5C-4B41-B085-C517D1743638}" type="slidenum">
              <a:rPr lang="en-US" altLang="en-US" sz="1200">
                <a:solidFill>
                  <a:srgbClr val="898989"/>
                </a:solidFill>
                <a:latin typeface="Calibri" panose="020F0502020204030204" pitchFamily="34" charset="0"/>
              </a:rPr>
              <a:pPr eaLnBrk="1" hangingPunct="1"/>
              <a:t>28</a:t>
            </a:fld>
            <a:endParaRPr lang="en-US" altLang="en-US" sz="1200">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03E6-773E-4F7C-99AE-CEA6CE38F333}"/>
              </a:ext>
            </a:extLst>
          </p:cNvPr>
          <p:cNvSpPr>
            <a:spLocks noGrp="1"/>
          </p:cNvSpPr>
          <p:nvPr>
            <p:ph type="title"/>
          </p:nvPr>
        </p:nvSpPr>
        <p:spPr>
          <a:xfrm>
            <a:off x="304800" y="0"/>
            <a:ext cx="8629650" cy="1143000"/>
          </a:xfrm>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Active Bundle Scheme</a:t>
            </a:r>
          </a:p>
        </p:txBody>
      </p:sp>
      <p:sp>
        <p:nvSpPr>
          <p:cNvPr id="20" name="Oval 19">
            <a:extLst>
              <a:ext uri="{FF2B5EF4-FFF2-40B4-BE49-F238E27FC236}">
                <a16:creationId xmlns:a16="http://schemas.microsoft.com/office/drawing/2014/main" id="{BB486C94-53CA-432D-B64A-633EF1A09761}"/>
              </a:ext>
            </a:extLst>
          </p:cNvPr>
          <p:cNvSpPr/>
          <p:nvPr/>
        </p:nvSpPr>
        <p:spPr>
          <a:xfrm>
            <a:off x="838200" y="1371600"/>
            <a:ext cx="4343400" cy="4495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latin typeface="Comic Sans MS" pitchFamily="66" charset="0"/>
              <a:cs typeface="Arial" pitchFamily="34" charset="0"/>
            </a:endParaRPr>
          </a:p>
        </p:txBody>
      </p:sp>
      <p:sp>
        <p:nvSpPr>
          <p:cNvPr id="21" name="Oval 20">
            <a:extLst>
              <a:ext uri="{FF2B5EF4-FFF2-40B4-BE49-F238E27FC236}">
                <a16:creationId xmlns:a16="http://schemas.microsoft.com/office/drawing/2014/main" id="{B3E1123F-FAD7-4466-96E8-00E2E5CF9D4D}"/>
              </a:ext>
            </a:extLst>
          </p:cNvPr>
          <p:cNvSpPr/>
          <p:nvPr/>
        </p:nvSpPr>
        <p:spPr>
          <a:xfrm>
            <a:off x="1447800" y="1981200"/>
            <a:ext cx="3048000" cy="3200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effectLst>
                <a:outerShdw blurRad="38100" dist="38100" dir="2700000" algn="tl">
                  <a:srgbClr val="C0C0C0"/>
                </a:outerShdw>
              </a:effectLst>
              <a:latin typeface="Comic Sans MS" pitchFamily="66" charset="0"/>
              <a:cs typeface="Arial" pitchFamily="34" charset="0"/>
            </a:endParaRPr>
          </a:p>
        </p:txBody>
      </p:sp>
      <p:sp>
        <p:nvSpPr>
          <p:cNvPr id="22" name="Oval 21">
            <a:extLst>
              <a:ext uri="{FF2B5EF4-FFF2-40B4-BE49-F238E27FC236}">
                <a16:creationId xmlns:a16="http://schemas.microsoft.com/office/drawing/2014/main" id="{E890C8E6-AD23-4417-BEAB-4935B337A2C8}"/>
              </a:ext>
            </a:extLst>
          </p:cNvPr>
          <p:cNvSpPr/>
          <p:nvPr/>
        </p:nvSpPr>
        <p:spPr>
          <a:xfrm>
            <a:off x="2057400" y="2590800"/>
            <a:ext cx="1828800" cy="198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a:solidFill>
                <a:srgbClr val="000000"/>
              </a:solidFill>
              <a:latin typeface="Comic Sans MS" pitchFamily="66" charset="0"/>
              <a:cs typeface="Arial" pitchFamily="34" charset="0"/>
            </a:endParaRPr>
          </a:p>
        </p:txBody>
      </p:sp>
      <p:sp>
        <p:nvSpPr>
          <p:cNvPr id="24" name="Down Arrow 23">
            <a:extLst>
              <a:ext uri="{FF2B5EF4-FFF2-40B4-BE49-F238E27FC236}">
                <a16:creationId xmlns:a16="http://schemas.microsoft.com/office/drawing/2014/main" id="{C78B2D2C-2B96-4B44-8F5F-C5668155021B}"/>
              </a:ext>
            </a:extLst>
          </p:cNvPr>
          <p:cNvSpPr>
            <a:spLocks noChangeArrowheads="1"/>
          </p:cNvSpPr>
          <p:nvPr/>
        </p:nvSpPr>
        <p:spPr bwMode="auto">
          <a:xfrm rot="16200000">
            <a:off x="4229100" y="1257300"/>
            <a:ext cx="152400" cy="2209800"/>
          </a:xfrm>
          <a:prstGeom prst="downArrow">
            <a:avLst>
              <a:gd name="adj1" fmla="val 50000"/>
              <a:gd name="adj2" fmla="val 5001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5" name="Down Arrow 24">
            <a:extLst>
              <a:ext uri="{FF2B5EF4-FFF2-40B4-BE49-F238E27FC236}">
                <a16:creationId xmlns:a16="http://schemas.microsoft.com/office/drawing/2014/main" id="{FDC17C5A-EEDC-4673-842F-4D2A3472EEAB}"/>
              </a:ext>
            </a:extLst>
          </p:cNvPr>
          <p:cNvSpPr>
            <a:spLocks noChangeArrowheads="1"/>
          </p:cNvSpPr>
          <p:nvPr/>
        </p:nvSpPr>
        <p:spPr bwMode="auto">
          <a:xfrm rot="16200000">
            <a:off x="4305300" y="4465638"/>
            <a:ext cx="152400" cy="1752600"/>
          </a:xfrm>
          <a:prstGeom prst="downArrow">
            <a:avLst>
              <a:gd name="adj1" fmla="val 50000"/>
              <a:gd name="adj2" fmla="val 43764"/>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6" name="Rectangle 3">
            <a:extLst>
              <a:ext uri="{FF2B5EF4-FFF2-40B4-BE49-F238E27FC236}">
                <a16:creationId xmlns:a16="http://schemas.microsoft.com/office/drawing/2014/main" id="{E520EB15-2117-4DD5-B32C-978EE43EE6A5}"/>
              </a:ext>
            </a:extLst>
          </p:cNvPr>
          <p:cNvSpPr>
            <a:spLocks/>
          </p:cNvSpPr>
          <p:nvPr/>
        </p:nvSpPr>
        <p:spPr bwMode="auto">
          <a:xfrm>
            <a:off x="4648200" y="609600"/>
            <a:ext cx="4876800" cy="2895600"/>
          </a:xfrm>
          <a:prstGeom prst="rect">
            <a:avLst/>
          </a:prstGeom>
          <a:noFill/>
          <a:ln w="9525">
            <a:noFill/>
            <a:miter lim="800000"/>
            <a:headEnd/>
            <a:tailEnd/>
          </a:ln>
        </p:spPr>
        <p:txBody>
          <a:bodyPr/>
          <a:lstStyle>
            <a:lvl1pPr marL="177800" indent="-17780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buFont typeface="Arial" panose="020B0604020202020204" pitchFamily="34" charset="0"/>
              <a:buNone/>
            </a:pPr>
            <a:endParaRPr lang="en-US" altLang="en-US" sz="400" dirty="0">
              <a:solidFill>
                <a:srgbClr val="FF9900"/>
              </a:solidFill>
              <a:effectLst>
                <a:outerShdw blurRad="38100" dist="38100" dir="2700000" algn="tl">
                  <a:srgbClr val="C0C0C0"/>
                </a:outerShdw>
              </a:effectLst>
              <a:latin typeface="Segoe UI" panose="020B0502040204020203" pitchFamily="34" charset="0"/>
              <a:cs typeface="Segoe UI" panose="020B0502040204020203" pitchFamily="34" charset="0"/>
            </a:endParaRPr>
          </a:p>
          <a:p>
            <a:pPr>
              <a:lnSpc>
                <a:spcPct val="80000"/>
              </a:lnSpc>
              <a:spcBef>
                <a:spcPct val="20000"/>
              </a:spcBef>
              <a:buFont typeface="Arial" panose="020B0604020202020204" pitchFamily="34" charset="0"/>
              <a:buNone/>
            </a:pPr>
            <a:endParaRPr lang="en-US" altLang="en-US" sz="400" dirty="0">
              <a:solidFill>
                <a:srgbClr val="FF9900"/>
              </a:solidFill>
              <a:effectLst>
                <a:outerShdw blurRad="38100" dist="38100" dir="2700000" algn="tl">
                  <a:srgbClr val="C0C0C0"/>
                </a:outerShdw>
              </a:effectLst>
              <a:latin typeface="Segoe UI" panose="020B0502040204020203" pitchFamily="34" charset="0"/>
              <a:cs typeface="Segoe UI" panose="020B0502040204020203" pitchFamily="34" charset="0"/>
            </a:endParaRPr>
          </a:p>
          <a:p>
            <a:pPr>
              <a:lnSpc>
                <a:spcPct val="80000"/>
              </a:lnSpc>
              <a:spcBef>
                <a:spcPct val="20000"/>
              </a:spcBef>
              <a:buFont typeface="Arial" panose="020B0604020202020204" pitchFamily="34" charset="0"/>
              <a:buNone/>
            </a:pPr>
            <a:endParaRPr lang="en-US" altLang="en-US" sz="400" dirty="0">
              <a:solidFill>
                <a:srgbClr val="FF9900"/>
              </a:solidFill>
              <a:effectLst>
                <a:outerShdw blurRad="38100" dist="38100" dir="2700000" algn="tl">
                  <a:srgbClr val="C0C0C0"/>
                </a:outerShdw>
              </a:effectLst>
              <a:latin typeface="Segoe UI" panose="020B0502040204020203" pitchFamily="34" charset="0"/>
              <a:cs typeface="Segoe UI" panose="020B0502040204020203" pitchFamily="34" charset="0"/>
            </a:endParaRPr>
          </a:p>
          <a:p>
            <a:pPr lvl="1">
              <a:lnSpc>
                <a:spcPct val="80000"/>
              </a:lnSpc>
              <a:spcBef>
                <a:spcPct val="20000"/>
              </a:spcBef>
              <a:buFont typeface="Arial" panose="020B0604020202020204" pitchFamily="34" charset="0"/>
              <a:buChar char="–"/>
            </a:pPr>
            <a:r>
              <a:rPr lang="en-US" altLang="en-US" dirty="0">
                <a:solidFill>
                  <a:srgbClr val="11488B"/>
                </a:solidFill>
                <a:effectLst>
                  <a:outerShdw blurRad="38100" dist="38100" dir="2700000" algn="tl">
                    <a:srgbClr val="C0C0C0"/>
                  </a:outerShdw>
                </a:effectLst>
                <a:latin typeface="Comic Sans MS" panose="030F0702030302020204" pitchFamily="66" charset="0"/>
              </a:rPr>
              <a:t>Metadata:</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Access control policies</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Data integrity checks</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Dissemination policies</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Life duration</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ID of a trust server</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ID of a security server</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App-dependent information</a:t>
            </a:r>
          </a:p>
          <a:p>
            <a:pPr lvl="2">
              <a:lnSpc>
                <a:spcPct val="80000"/>
              </a:lnSpc>
              <a:spcBef>
                <a:spcPct val="20000"/>
              </a:spcBef>
              <a:buFont typeface="Arial" panose="020B0604020202020204" pitchFamily="34" charset="0"/>
              <a:buChar char="•"/>
            </a:pPr>
            <a:r>
              <a:rPr lang="en-US" altLang="en-US" sz="1600" dirty="0">
                <a:latin typeface="Comic Sans MS" panose="030F0702030302020204" pitchFamily="66" charset="0"/>
                <a:cs typeface="Segoe UI" panose="020B0502040204020203" pitchFamily="34" charset="0"/>
              </a:rPr>
              <a:t>…</a:t>
            </a:r>
          </a:p>
          <a:p>
            <a:pPr lvl="2">
              <a:lnSpc>
                <a:spcPct val="80000"/>
              </a:lnSpc>
              <a:spcBef>
                <a:spcPct val="20000"/>
              </a:spcBef>
              <a:buFont typeface="Arial" panose="020B0604020202020204" pitchFamily="34" charset="0"/>
              <a:buChar char="•"/>
            </a:pPr>
            <a:endParaRPr lang="en-US" altLang="en-US" sz="1600" dirty="0">
              <a:latin typeface="Segoe UI" panose="020B0502040204020203" pitchFamily="34" charset="0"/>
              <a:cs typeface="Segoe UI" panose="020B0502040204020203" pitchFamily="34" charset="0"/>
            </a:endParaRPr>
          </a:p>
        </p:txBody>
      </p:sp>
      <p:sp>
        <p:nvSpPr>
          <p:cNvPr id="27" name="Down Arrow 17">
            <a:extLst>
              <a:ext uri="{FF2B5EF4-FFF2-40B4-BE49-F238E27FC236}">
                <a16:creationId xmlns:a16="http://schemas.microsoft.com/office/drawing/2014/main" id="{EA55017F-5F57-4CA4-A09C-FE55C71F9C77}"/>
              </a:ext>
            </a:extLst>
          </p:cNvPr>
          <p:cNvSpPr>
            <a:spLocks noChangeArrowheads="1"/>
          </p:cNvSpPr>
          <p:nvPr/>
        </p:nvSpPr>
        <p:spPr bwMode="auto">
          <a:xfrm rot="16200000">
            <a:off x="4533900" y="3094038"/>
            <a:ext cx="152400" cy="1447800"/>
          </a:xfrm>
          <a:prstGeom prst="downArrow">
            <a:avLst>
              <a:gd name="adj1" fmla="val 50000"/>
              <a:gd name="adj2" fmla="val 7082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8" name="TextBox 27">
            <a:extLst>
              <a:ext uri="{FF2B5EF4-FFF2-40B4-BE49-F238E27FC236}">
                <a16:creationId xmlns:a16="http://schemas.microsoft.com/office/drawing/2014/main" id="{EA7C0334-B836-4BF1-84B8-3FDDC89C054E}"/>
              </a:ext>
            </a:extLst>
          </p:cNvPr>
          <p:cNvSpPr txBox="1"/>
          <p:nvPr/>
        </p:nvSpPr>
        <p:spPr>
          <a:xfrm>
            <a:off x="4800600" y="3741738"/>
            <a:ext cx="3581400" cy="1443037"/>
          </a:xfrm>
          <a:prstGeom prst="rect">
            <a:avLst/>
          </a:prstGeom>
          <a:noFill/>
        </p:spPr>
        <p:txBody>
          <a:bodyPr>
            <a:spAutoFit/>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a:lnSpc>
                <a:spcPct val="80000"/>
              </a:lnSpc>
              <a:spcBef>
                <a:spcPct val="20000"/>
              </a:spcBef>
              <a:buFont typeface="Arial" panose="020B0604020202020204" pitchFamily="34" charset="0"/>
              <a:buChar char="–"/>
            </a:pPr>
            <a:r>
              <a:rPr lang="en-US" altLang="en-US" dirty="0">
                <a:solidFill>
                  <a:srgbClr val="11488B"/>
                </a:solidFill>
                <a:effectLst>
                  <a:outerShdw blurRad="38100" dist="38100" dir="2700000" algn="tl">
                    <a:srgbClr val="C0C0C0"/>
                  </a:outerShdw>
                </a:effectLst>
                <a:latin typeface="Comic Sans MS" panose="030F0702030302020204" pitchFamily="66" charset="0"/>
              </a:rPr>
              <a:t>Sensitive Data:</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Identity Information</a:t>
            </a:r>
          </a:p>
          <a:p>
            <a:pPr lvl="2">
              <a:lnSpc>
                <a:spcPct val="80000"/>
              </a:lnSpc>
              <a:spcBef>
                <a:spcPct val="20000"/>
              </a:spcBef>
              <a:buFont typeface="Arial" panose="020B0604020202020204" pitchFamily="34" charset="0"/>
              <a:buChar char="•"/>
            </a:pPr>
            <a:r>
              <a:rPr lang="en-US" altLang="en-US" sz="1800" dirty="0">
                <a:latin typeface="Comic Sans MS" panose="030F0702030302020204" pitchFamily="66" charset="0"/>
                <a:cs typeface="Segoe UI" panose="020B0502040204020203" pitchFamily="34" charset="0"/>
              </a:rPr>
              <a:t>...</a:t>
            </a:r>
          </a:p>
          <a:p>
            <a:pPr lvl="2">
              <a:lnSpc>
                <a:spcPct val="80000"/>
              </a:lnSpc>
              <a:spcBef>
                <a:spcPct val="20000"/>
              </a:spcBef>
              <a:buClr>
                <a:schemeClr val="tx1"/>
              </a:buClr>
            </a:pPr>
            <a:endParaRPr lang="en-US" altLang="en-US" sz="1800" dirty="0">
              <a:solidFill>
                <a:srgbClr val="7F7F7F"/>
              </a:solidFill>
              <a:latin typeface="Comic Sans MS" panose="030F0702030302020204" pitchFamily="66" charset="0"/>
              <a:cs typeface="Segoe UI" panose="020B0502040204020203" pitchFamily="34" charset="0"/>
            </a:endParaRPr>
          </a:p>
        </p:txBody>
      </p:sp>
      <p:sp>
        <p:nvSpPr>
          <p:cNvPr id="29" name="TextBox 28">
            <a:extLst>
              <a:ext uri="{FF2B5EF4-FFF2-40B4-BE49-F238E27FC236}">
                <a16:creationId xmlns:a16="http://schemas.microsoft.com/office/drawing/2014/main" id="{2E9375ED-8AA8-4638-BEE8-6628F80F87EA}"/>
              </a:ext>
            </a:extLst>
          </p:cNvPr>
          <p:cNvSpPr txBox="1"/>
          <p:nvPr/>
        </p:nvSpPr>
        <p:spPr>
          <a:xfrm>
            <a:off x="4495800" y="4827588"/>
            <a:ext cx="4572000" cy="2016125"/>
          </a:xfrm>
          <a:prstGeom prst="rect">
            <a:avLst/>
          </a:prstGeom>
          <a:noFill/>
        </p:spPr>
        <p:txBody>
          <a:bodyPr>
            <a:spAutoFit/>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a:lnSpc>
                <a:spcPct val="80000"/>
              </a:lnSpc>
              <a:spcBef>
                <a:spcPct val="20000"/>
              </a:spcBef>
              <a:buFont typeface="Arial" panose="020B0604020202020204" pitchFamily="34" charset="0"/>
              <a:buChar char="–"/>
            </a:pPr>
            <a:r>
              <a:rPr lang="en-US" altLang="en-US">
                <a:solidFill>
                  <a:srgbClr val="11488B"/>
                </a:solidFill>
                <a:effectLst>
                  <a:outerShdw blurRad="38100" dist="38100" dir="2700000" algn="tl">
                    <a:srgbClr val="C0C0C0"/>
                  </a:outerShdw>
                </a:effectLst>
                <a:latin typeface="Comic Sans MS" panose="030F0702030302020204" pitchFamily="66" charset="0"/>
              </a:rPr>
              <a:t>Virtual Machine (algorithm):</a:t>
            </a:r>
          </a:p>
          <a:p>
            <a:pPr lvl="2">
              <a:lnSpc>
                <a:spcPct val="80000"/>
              </a:lnSpc>
              <a:spcBef>
                <a:spcPct val="20000"/>
              </a:spcBef>
              <a:buFont typeface="Arial" panose="020B0604020202020204" pitchFamily="34" charset="0"/>
              <a:buChar char="•"/>
            </a:pPr>
            <a:r>
              <a:rPr lang="en-US" altLang="en-US" sz="1800">
                <a:latin typeface="Comic Sans MS" panose="030F0702030302020204" pitchFamily="66" charset="0"/>
                <a:cs typeface="Segoe UI" panose="020B0502040204020203" pitchFamily="34" charset="0"/>
              </a:rPr>
              <a:t>Interprets metadata</a:t>
            </a:r>
          </a:p>
          <a:p>
            <a:pPr lvl="2">
              <a:lnSpc>
                <a:spcPct val="80000"/>
              </a:lnSpc>
              <a:spcBef>
                <a:spcPct val="20000"/>
              </a:spcBef>
              <a:buFont typeface="Arial" panose="020B0604020202020204" pitchFamily="34" charset="0"/>
              <a:buChar char="•"/>
            </a:pPr>
            <a:r>
              <a:rPr lang="en-US" altLang="en-US" sz="1800">
                <a:latin typeface="Comic Sans MS" panose="030F0702030302020204" pitchFamily="66" charset="0"/>
                <a:cs typeface="Segoe UI" panose="020B0502040204020203" pitchFamily="34" charset="0"/>
              </a:rPr>
              <a:t>Checks active bundle integrity</a:t>
            </a:r>
          </a:p>
          <a:p>
            <a:pPr lvl="2">
              <a:lnSpc>
                <a:spcPct val="80000"/>
              </a:lnSpc>
              <a:spcBef>
                <a:spcPct val="20000"/>
              </a:spcBef>
              <a:buFont typeface="Arial" panose="020B0604020202020204" pitchFamily="34" charset="0"/>
              <a:buChar char="•"/>
            </a:pPr>
            <a:r>
              <a:rPr lang="en-US" altLang="en-US" sz="1800">
                <a:latin typeface="Comic Sans MS" panose="030F0702030302020204" pitchFamily="66" charset="0"/>
                <a:cs typeface="Segoe UI" panose="020B0502040204020203" pitchFamily="34" charset="0"/>
              </a:rPr>
              <a:t>Enforces access and dissemination control policies</a:t>
            </a:r>
          </a:p>
          <a:p>
            <a:pPr lvl="2">
              <a:lnSpc>
                <a:spcPct val="80000"/>
              </a:lnSpc>
              <a:spcBef>
                <a:spcPct val="20000"/>
              </a:spcBef>
              <a:buFont typeface="Arial" panose="020B0604020202020204" pitchFamily="34" charset="0"/>
              <a:buChar char="•"/>
            </a:pPr>
            <a:r>
              <a:rPr lang="en-US" altLang="en-US" sz="1800">
                <a:latin typeface="Comic Sans MS" panose="030F0702030302020204" pitchFamily="66" charset="0"/>
                <a:cs typeface="Segoe UI" panose="020B0502040204020203" pitchFamily="34" charset="0"/>
              </a:rPr>
              <a:t>…</a:t>
            </a:r>
            <a:endParaRPr lang="en-US" altLang="en-US" sz="1600">
              <a:latin typeface="Comic Sans MS" panose="030F0702030302020204" pitchFamily="66" charset="0"/>
              <a:cs typeface="Segoe UI" panose="020B0502040204020203" pitchFamily="34" charset="0"/>
            </a:endParaRPr>
          </a:p>
        </p:txBody>
      </p:sp>
      <p:sp>
        <p:nvSpPr>
          <p:cNvPr id="13" name="TextBox 12">
            <a:extLst>
              <a:ext uri="{FF2B5EF4-FFF2-40B4-BE49-F238E27FC236}">
                <a16:creationId xmlns:a16="http://schemas.microsoft.com/office/drawing/2014/main" id="{5FEE5146-6557-48E5-B47E-29981D2B4159}"/>
              </a:ext>
            </a:extLst>
          </p:cNvPr>
          <p:cNvSpPr txBox="1">
            <a:spLocks noChangeArrowheads="1"/>
          </p:cNvSpPr>
          <p:nvPr/>
        </p:nvSpPr>
        <p:spPr bwMode="auto">
          <a:xfrm>
            <a:off x="2209800" y="2971800"/>
            <a:ext cx="18288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E(E-mail)</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E(Password)</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E(Shipping Address)</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E(Credit Card)</a:t>
            </a:r>
          </a:p>
          <a:p>
            <a:pPr eaLnBrk="1" hangingPunct="1">
              <a:buFont typeface="Arial" panose="020B0604020202020204" pitchFamily="34" charset="0"/>
              <a:buChar char="•"/>
            </a:pPr>
            <a:r>
              <a:rPr lang="en-US" altLang="en-US" sz="1100" dirty="0">
                <a:solidFill>
                  <a:srgbClr val="FF0000"/>
                </a:solidFill>
                <a:latin typeface="Comic Sans MS" panose="030F0702030302020204" pitchFamily="66" charset="0"/>
              </a:rPr>
              <a:t>…</a:t>
            </a:r>
          </a:p>
        </p:txBody>
      </p:sp>
      <p:sp>
        <p:nvSpPr>
          <p:cNvPr id="122893" name="TextBox 13">
            <a:extLst>
              <a:ext uri="{FF2B5EF4-FFF2-40B4-BE49-F238E27FC236}">
                <a16:creationId xmlns:a16="http://schemas.microsoft.com/office/drawing/2014/main" id="{E73FAC88-7F88-420D-9A50-5057BF4E8EBE}"/>
              </a:ext>
            </a:extLst>
          </p:cNvPr>
          <p:cNvSpPr txBox="1">
            <a:spLocks noChangeArrowheads="1"/>
          </p:cNvSpPr>
          <p:nvPr/>
        </p:nvSpPr>
        <p:spPr bwMode="auto">
          <a:xfrm>
            <a:off x="76200" y="6432550"/>
            <a:ext cx="426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solidFill>
                  <a:srgbClr val="FF0000"/>
                </a:solidFill>
                <a:latin typeface="Comic Sans MS" panose="030F0702030302020204" pitchFamily="66" charset="0"/>
              </a:rPr>
              <a:t>* E( ) - Encrypted Information</a:t>
            </a:r>
          </a:p>
        </p:txBody>
      </p:sp>
      <p:sp>
        <p:nvSpPr>
          <p:cNvPr id="3" name="Slide Number Placeholder 2">
            <a:extLst>
              <a:ext uri="{FF2B5EF4-FFF2-40B4-BE49-F238E27FC236}">
                <a16:creationId xmlns:a16="http://schemas.microsoft.com/office/drawing/2014/main" id="{0B67CACF-B3C6-43B9-9589-4E3DF1D4F43B}"/>
              </a:ext>
            </a:extLst>
          </p:cNvPr>
          <p:cNvSpPr>
            <a:spLocks noGrp="1"/>
          </p:cNvSpPr>
          <p:nvPr>
            <p:ph type="sldNum" sz="quarter" idx="12"/>
          </p:nvPr>
        </p:nvSpPr>
        <p:spPr/>
        <p:txBody>
          <a:bodyPr/>
          <a:lstStyle/>
          <a:p>
            <a:fld id="{C3802F7D-CE2A-4257-9499-27268CCBAA3C}" type="slidenum">
              <a:rPr lang="en-US" altLang="en-US" smtClean="0"/>
              <a:pPr/>
              <a:t>29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linds(horizontal)">
                                      <p:cBhvr>
                                        <p:cTn id="14" dur="500"/>
                                        <p:tgtEl>
                                          <p:spTgt spid="2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p:bldP spid="27" grpId="0" animBg="1"/>
      <p:bldP spid="28" grpId="0"/>
      <p:bldP spid="29"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480B152-A701-4944-AE56-F36A4DAF73B9}"/>
              </a:ext>
            </a:extLst>
          </p:cNvPr>
          <p:cNvSpPr>
            <a:spLocks noGrp="1" noChangeArrowheads="1"/>
          </p:cNvSpPr>
          <p:nvPr>
            <p:ph type="title"/>
          </p:nvPr>
        </p:nvSpPr>
        <p:spPr/>
        <p:txBody>
          <a:bodyPr/>
          <a:lstStyle/>
          <a:p>
            <a:pPr eaLnBrk="1" hangingPunct="1">
              <a:defRPr/>
            </a:pPr>
            <a:r>
              <a:rPr lang="en-US" dirty="0">
                <a:ea typeface="+mj-ea"/>
              </a:rPr>
              <a:t>Minimize Lack of Trust: </a:t>
            </a:r>
            <a:br>
              <a:rPr lang="en-US" dirty="0">
                <a:ea typeface="+mj-ea"/>
              </a:rPr>
            </a:br>
            <a:r>
              <a:rPr lang="en-US" dirty="0">
                <a:ea typeface="+mj-ea"/>
              </a:rPr>
              <a:t>Policy Language</a:t>
            </a:r>
          </a:p>
        </p:txBody>
      </p:sp>
      <p:sp>
        <p:nvSpPr>
          <p:cNvPr id="92163" name="Rectangle 3">
            <a:extLst>
              <a:ext uri="{FF2B5EF4-FFF2-40B4-BE49-F238E27FC236}">
                <a16:creationId xmlns:a16="http://schemas.microsoft.com/office/drawing/2014/main" id="{17310C83-AAAA-4335-9974-027E72FE86D8}"/>
              </a:ext>
            </a:extLst>
          </p:cNvPr>
          <p:cNvSpPr>
            <a:spLocks noGrp="1" noChangeArrowheads="1"/>
          </p:cNvSpPr>
          <p:nvPr>
            <p:ph idx="1"/>
          </p:nvPr>
        </p:nvSpPr>
        <p:spPr/>
        <p:txBody>
          <a:bodyPr/>
          <a:lstStyle/>
          <a:p>
            <a:pPr eaLnBrk="1" hangingPunct="1">
              <a:lnSpc>
                <a:spcPct val="80000"/>
              </a:lnSpc>
            </a:pPr>
            <a:r>
              <a:rPr lang="en-US" altLang="en-US">
                <a:solidFill>
                  <a:srgbClr val="1E1C11"/>
                </a:solidFill>
                <a:ea typeface="ＭＳ Ｐゴシック" panose="020B0600070205080204" pitchFamily="34" charset="-128"/>
              </a:rPr>
              <a:t>Consumers have specific security needs but don’t have a say-so in how they are handled</a:t>
            </a:r>
          </a:p>
          <a:p>
            <a:pPr lvl="1" eaLnBrk="1" hangingPunct="1">
              <a:lnSpc>
                <a:spcPct val="80000"/>
              </a:lnSpc>
            </a:pPr>
            <a:r>
              <a:rPr lang="en-US" altLang="en-US">
                <a:solidFill>
                  <a:srgbClr val="1E1C11"/>
                </a:solidFill>
                <a:ea typeface="ＭＳ Ｐゴシック" panose="020B0600070205080204" pitchFamily="34" charset="-128"/>
              </a:rPr>
              <a:t>What the heck is the provider doing for me?</a:t>
            </a:r>
          </a:p>
          <a:p>
            <a:pPr lvl="1" eaLnBrk="1" hangingPunct="1">
              <a:lnSpc>
                <a:spcPct val="80000"/>
              </a:lnSpc>
            </a:pPr>
            <a:r>
              <a:rPr lang="en-US" altLang="en-US">
                <a:solidFill>
                  <a:srgbClr val="1E1C11"/>
                </a:solidFill>
                <a:ea typeface="ＭＳ Ｐゴシック" panose="020B0600070205080204" pitchFamily="34" charset="-128"/>
              </a:rPr>
              <a:t>Currently consumers cannot dictate their requirements to the provider (SLAs are one-sided)</a:t>
            </a:r>
          </a:p>
          <a:p>
            <a:pPr eaLnBrk="1" hangingPunct="1">
              <a:lnSpc>
                <a:spcPct val="80000"/>
              </a:lnSpc>
            </a:pPr>
            <a:r>
              <a:rPr lang="en-US" altLang="en-US">
                <a:solidFill>
                  <a:srgbClr val="1E1C11"/>
                </a:solidFill>
                <a:ea typeface="ＭＳ Ｐゴシック" panose="020B0600070205080204" pitchFamily="34" charset="-128"/>
              </a:rPr>
              <a:t>Standard language to convey one’s policies and expectations</a:t>
            </a:r>
          </a:p>
          <a:p>
            <a:pPr lvl="1" eaLnBrk="1" hangingPunct="1">
              <a:lnSpc>
                <a:spcPct val="80000"/>
              </a:lnSpc>
            </a:pPr>
            <a:r>
              <a:rPr lang="en-US" altLang="en-US">
                <a:solidFill>
                  <a:srgbClr val="1E1C11"/>
                </a:solidFill>
                <a:ea typeface="ＭＳ Ｐゴシック" panose="020B0600070205080204" pitchFamily="34" charset="-128"/>
              </a:rPr>
              <a:t>Agreed upon and upheld by both parties</a:t>
            </a:r>
          </a:p>
          <a:p>
            <a:pPr lvl="1" eaLnBrk="1" hangingPunct="1">
              <a:lnSpc>
                <a:spcPct val="80000"/>
              </a:lnSpc>
            </a:pPr>
            <a:r>
              <a:rPr lang="en-US" altLang="en-US">
                <a:solidFill>
                  <a:srgbClr val="1E1C11"/>
                </a:solidFill>
                <a:ea typeface="ＭＳ Ｐゴシック" panose="020B0600070205080204" pitchFamily="34" charset="-128"/>
              </a:rPr>
              <a:t>Standard language for representing SLAs</a:t>
            </a:r>
          </a:p>
          <a:p>
            <a:pPr lvl="1" eaLnBrk="1" hangingPunct="1">
              <a:lnSpc>
                <a:spcPct val="80000"/>
              </a:lnSpc>
            </a:pPr>
            <a:r>
              <a:rPr lang="en-US" altLang="en-US">
                <a:solidFill>
                  <a:srgbClr val="1E1C11"/>
                </a:solidFill>
                <a:ea typeface="ＭＳ Ｐゴシック" panose="020B0600070205080204" pitchFamily="34" charset="-128"/>
              </a:rPr>
              <a:t>Can be used in a intra-cloud environment to realize overarching security posture</a:t>
            </a:r>
          </a:p>
        </p:txBody>
      </p:sp>
      <p:sp>
        <p:nvSpPr>
          <p:cNvPr id="2" name="Slide Number Placeholder 1">
            <a:extLst>
              <a:ext uri="{FF2B5EF4-FFF2-40B4-BE49-F238E27FC236}">
                <a16:creationId xmlns:a16="http://schemas.microsoft.com/office/drawing/2014/main" id="{5EC42FD5-666F-4B70-BBBB-C2D094D476AC}"/>
              </a:ext>
            </a:extLst>
          </p:cNvPr>
          <p:cNvSpPr>
            <a:spLocks noGrp="1"/>
          </p:cNvSpPr>
          <p:nvPr>
            <p:ph type="sldNum" sz="quarter" idx="12"/>
          </p:nvPr>
        </p:nvSpPr>
        <p:spPr/>
        <p:txBody>
          <a:bodyPr/>
          <a:lstStyle/>
          <a:p>
            <a:fld id="{C3802F7D-CE2A-4257-9499-27268CCBAA3C}"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1D4F1B3C-2DBF-4B03-B33A-FFF45154D15E}"/>
              </a:ext>
            </a:extLst>
          </p:cNvPr>
          <p:cNvSpPr>
            <a:spLocks/>
          </p:cNvSpPr>
          <p:nvPr/>
        </p:nvSpPr>
        <p:spPr bwMode="auto">
          <a:xfrm>
            <a:off x="533400" y="2789238"/>
            <a:ext cx="8077200" cy="3382962"/>
          </a:xfrm>
          <a:custGeom>
            <a:avLst/>
            <a:gdLst>
              <a:gd name="T0" fmla="*/ 164060833 w 43200"/>
              <a:gd name="T1" fmla="*/ 160526480 h 43200"/>
              <a:gd name="T2" fmla="*/ 75510602 w 43200"/>
              <a:gd name="T3" fmla="*/ 155638962 h 43200"/>
              <a:gd name="T4" fmla="*/ 242193346 w 43200"/>
              <a:gd name="T5" fmla="*/ 214012754 h 43200"/>
              <a:gd name="T6" fmla="*/ 203459059 w 43200"/>
              <a:gd name="T7" fmla="*/ 216349191 h 43200"/>
              <a:gd name="T8" fmla="*/ 576047955 w 43200"/>
              <a:gd name="T9" fmla="*/ 239713477 h 43200"/>
              <a:gd name="T10" fmla="*/ 552695685 w 43200"/>
              <a:gd name="T11" fmla="*/ 229043207 h 43200"/>
              <a:gd name="T12" fmla="*/ 1007751858 w 43200"/>
              <a:gd name="T13" fmla="*/ 213105228 h 43200"/>
              <a:gd name="T14" fmla="*/ 998418018 w 43200"/>
              <a:gd name="T15" fmla="*/ 224811842 h 43200"/>
              <a:gd name="T16" fmla="*/ 1193102470 w 43200"/>
              <a:gd name="T17" fmla="*/ 140761916 h 43200"/>
              <a:gd name="T18" fmla="*/ 1306752975 w 43200"/>
              <a:gd name="T19" fmla="*/ 184522331 h 43200"/>
              <a:gd name="T20" fmla="*/ 1461200070 w 43200"/>
              <a:gd name="T21" fmla="*/ 94156055 h 43200"/>
              <a:gd name="T22" fmla="*/ 1410579958 w 43200"/>
              <a:gd name="T23" fmla="*/ 110566240 h 43200"/>
              <a:gd name="T24" fmla="*/ 1339753759 w 43200"/>
              <a:gd name="T25" fmla="*/ 33274094 h 43200"/>
              <a:gd name="T26" fmla="*/ 1342410634 w 43200"/>
              <a:gd name="T27" fmla="*/ 41025384 h 43200"/>
              <a:gd name="T28" fmla="*/ 1016526464 w 43200"/>
              <a:gd name="T29" fmla="*/ 24235007 h 43200"/>
              <a:gd name="T30" fmla="*/ 1042465869 w 43200"/>
              <a:gd name="T31" fmla="*/ 14349710 h 43200"/>
              <a:gd name="T32" fmla="*/ 774018631 w 43200"/>
              <a:gd name="T33" fmla="*/ 28944686 h 43200"/>
              <a:gd name="T34" fmla="*/ 786568767 w 43200"/>
              <a:gd name="T35" fmla="*/ 20420718 h 43200"/>
              <a:gd name="T36" fmla="*/ 489420546 w 43200"/>
              <a:gd name="T37" fmla="*/ 31839154 h 43200"/>
              <a:gd name="T38" fmla="*/ 534866762 w 43200"/>
              <a:gd name="T39" fmla="*/ 40105563 h 43200"/>
              <a:gd name="T40" fmla="*/ 144274124 w 43200"/>
              <a:gd name="T41" fmla="*/ 96823661 h 43200"/>
              <a:gd name="T42" fmla="*/ 136338649 w 43200"/>
              <a:gd name="T43" fmla="*/ 8812185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 name="Cloud 9">
            <a:extLst>
              <a:ext uri="{FF2B5EF4-FFF2-40B4-BE49-F238E27FC236}">
                <a16:creationId xmlns:a16="http://schemas.microsoft.com/office/drawing/2014/main" id="{8D0D3E23-6293-4F70-A6F6-EB7188318BBB}"/>
              </a:ext>
            </a:extLst>
          </p:cNvPr>
          <p:cNvSpPr>
            <a:spLocks/>
          </p:cNvSpPr>
          <p:nvPr/>
        </p:nvSpPr>
        <p:spPr bwMode="auto">
          <a:xfrm>
            <a:off x="1847850" y="3657600"/>
            <a:ext cx="1028700" cy="995363"/>
          </a:xfrm>
          <a:custGeom>
            <a:avLst/>
            <a:gdLst>
              <a:gd name="T0" fmla="*/ 2661095 w 43200"/>
              <a:gd name="T1" fmla="*/ 13896811 h 43200"/>
              <a:gd name="T2" fmla="*/ 1224796 w 43200"/>
              <a:gd name="T3" fmla="*/ 13473713 h 43200"/>
              <a:gd name="T4" fmla="*/ 3928420 w 43200"/>
              <a:gd name="T5" fmla="*/ 18527139 h 43200"/>
              <a:gd name="T6" fmla="*/ 3300151 w 43200"/>
              <a:gd name="T7" fmla="*/ 18729414 h 43200"/>
              <a:gd name="T8" fmla="*/ 9343596 w 43200"/>
              <a:gd name="T9" fmla="*/ 20752051 h 43200"/>
              <a:gd name="T10" fmla="*/ 8964835 w 43200"/>
              <a:gd name="T11" fmla="*/ 19828322 h 43200"/>
              <a:gd name="T12" fmla="*/ 16345924 w 43200"/>
              <a:gd name="T13" fmla="*/ 18448569 h 43200"/>
              <a:gd name="T14" fmla="*/ 16194524 w 43200"/>
              <a:gd name="T15" fmla="*/ 19462019 h 43200"/>
              <a:gd name="T16" fmla="*/ 19352347 w 43200"/>
              <a:gd name="T17" fmla="*/ 12185801 h 43200"/>
              <a:gd name="T18" fmla="*/ 21195768 w 43200"/>
              <a:gd name="T19" fmla="*/ 15974148 h 43200"/>
              <a:gd name="T20" fmla="*/ 23700938 w 43200"/>
              <a:gd name="T21" fmla="*/ 8151124 h 43200"/>
              <a:gd name="T22" fmla="*/ 22879860 w 43200"/>
              <a:gd name="T23" fmla="*/ 9571752 h 43200"/>
              <a:gd name="T24" fmla="*/ 21731049 w 43200"/>
              <a:gd name="T25" fmla="*/ 2880539 h 43200"/>
              <a:gd name="T26" fmla="*/ 21774150 w 43200"/>
              <a:gd name="T27" fmla="*/ 3551580 h 43200"/>
              <a:gd name="T28" fmla="*/ 16488251 w 43200"/>
              <a:gd name="T29" fmla="*/ 2098027 h 43200"/>
              <a:gd name="T30" fmla="*/ 16908994 w 43200"/>
              <a:gd name="T31" fmla="*/ 1242245 h 43200"/>
              <a:gd name="T32" fmla="*/ 12554736 w 43200"/>
              <a:gd name="T33" fmla="*/ 2505757 h 43200"/>
              <a:gd name="T34" fmla="*/ 12758285 w 43200"/>
              <a:gd name="T35" fmla="*/ 1767829 h 43200"/>
              <a:gd name="T36" fmla="*/ 7938492 w 43200"/>
              <a:gd name="T37" fmla="*/ 2756326 h 43200"/>
              <a:gd name="T38" fmla="*/ 8675632 w 43200"/>
              <a:gd name="T39" fmla="*/ 3471951 h 43200"/>
              <a:gd name="T40" fmla="*/ 2340150 w 43200"/>
              <a:gd name="T41" fmla="*/ 8382039 h 43200"/>
              <a:gd name="T42" fmla="*/ 2211443 w 43200"/>
              <a:gd name="T43" fmla="*/ 762872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19F8118D-F7AF-4A73-A36C-D543370730A3}"/>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Anonymous Identification</a:t>
            </a:r>
          </a:p>
        </p:txBody>
      </p:sp>
      <p:pic>
        <p:nvPicPr>
          <p:cNvPr id="123909" name="Picture 3" descr="user-icon.jpg">
            <a:extLst>
              <a:ext uri="{FF2B5EF4-FFF2-40B4-BE49-F238E27FC236}">
                <a16:creationId xmlns:a16="http://schemas.microsoft.com/office/drawing/2014/main" id="{B5237FC8-2103-4F53-A853-E028E74BC4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5650" y="3871913"/>
            <a:ext cx="6175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0" name="Picture 4" descr="ebay-logo.jpg">
            <a:extLst>
              <a:ext uri="{FF2B5EF4-FFF2-40B4-BE49-F238E27FC236}">
                <a16:creationId xmlns:a16="http://schemas.microsoft.com/office/drawing/2014/main" id="{55717AC4-33F2-4787-80D7-6592168FF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7150" y="3835400"/>
            <a:ext cx="5794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TextBox 10">
            <a:extLst>
              <a:ext uri="{FF2B5EF4-FFF2-40B4-BE49-F238E27FC236}">
                <a16:creationId xmlns:a16="http://schemas.microsoft.com/office/drawing/2014/main" id="{E84029DF-137C-45F1-A701-7B44EF4A381B}"/>
              </a:ext>
            </a:extLst>
          </p:cNvPr>
          <p:cNvSpPr txBox="1">
            <a:spLocks noChangeArrowheads="1"/>
          </p:cNvSpPr>
          <p:nvPr/>
        </p:nvSpPr>
        <p:spPr bwMode="auto">
          <a:xfrm>
            <a:off x="1970088" y="3195638"/>
            <a:ext cx="1346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t>User on Amazon Cloud</a:t>
            </a:r>
          </a:p>
        </p:txBody>
      </p:sp>
      <p:sp>
        <p:nvSpPr>
          <p:cNvPr id="123912" name="TextBox 11">
            <a:extLst>
              <a:ext uri="{FF2B5EF4-FFF2-40B4-BE49-F238E27FC236}">
                <a16:creationId xmlns:a16="http://schemas.microsoft.com/office/drawing/2014/main" id="{A483AAFD-C38A-4E92-9FA2-5FB5E2E9287E}"/>
              </a:ext>
            </a:extLst>
          </p:cNvPr>
          <p:cNvSpPr txBox="1">
            <a:spLocks noChangeArrowheads="1"/>
          </p:cNvSpPr>
          <p:nvPr/>
        </p:nvSpPr>
        <p:spPr bwMode="auto">
          <a:xfrm>
            <a:off x="1847850" y="4652963"/>
            <a:ext cx="167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t>E-mail</a:t>
            </a:r>
          </a:p>
          <a:p>
            <a:pPr eaLnBrk="1" hangingPunct="1">
              <a:buFontTx/>
              <a:buAutoNum type="arabicPeriod"/>
            </a:pPr>
            <a:r>
              <a:rPr lang="en-US" altLang="en-US" sz="1200"/>
              <a:t>Password</a:t>
            </a:r>
          </a:p>
        </p:txBody>
      </p:sp>
      <p:sp>
        <p:nvSpPr>
          <p:cNvPr id="123913" name="TextBox 14">
            <a:extLst>
              <a:ext uri="{FF2B5EF4-FFF2-40B4-BE49-F238E27FC236}">
                <a16:creationId xmlns:a16="http://schemas.microsoft.com/office/drawing/2014/main" id="{7666A1AA-2040-4544-8C12-4DDAFCAEBC51}"/>
              </a:ext>
            </a:extLst>
          </p:cNvPr>
          <p:cNvSpPr txBox="1">
            <a:spLocks noChangeArrowheads="1"/>
          </p:cNvSpPr>
          <p:nvPr/>
        </p:nvSpPr>
        <p:spPr bwMode="auto">
          <a:xfrm>
            <a:off x="6407150" y="41910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t>E-mail</a:t>
            </a:r>
          </a:p>
          <a:p>
            <a:pPr eaLnBrk="1" hangingPunct="1">
              <a:buFontTx/>
              <a:buAutoNum type="arabicPeriod"/>
            </a:pPr>
            <a:r>
              <a:rPr lang="en-US" altLang="en-US" sz="1200"/>
              <a:t>Password</a:t>
            </a:r>
          </a:p>
        </p:txBody>
      </p:sp>
      <p:cxnSp>
        <p:nvCxnSpPr>
          <p:cNvPr id="22" name="Straight Arrow Connector 21">
            <a:extLst>
              <a:ext uri="{FF2B5EF4-FFF2-40B4-BE49-F238E27FC236}">
                <a16:creationId xmlns:a16="http://schemas.microsoft.com/office/drawing/2014/main" id="{970FA309-F777-425A-AC85-B046E7A2E566}"/>
              </a:ext>
            </a:extLst>
          </p:cNvPr>
          <p:cNvCxnSpPr>
            <a:cxnSpLocks noChangeShapeType="1"/>
          </p:cNvCxnSpPr>
          <p:nvPr/>
        </p:nvCxnSpPr>
        <p:spPr bwMode="auto">
          <a:xfrm>
            <a:off x="2876550" y="4052888"/>
            <a:ext cx="3530600" cy="158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3915" name="TextBox 27">
            <a:extLst>
              <a:ext uri="{FF2B5EF4-FFF2-40B4-BE49-F238E27FC236}">
                <a16:creationId xmlns:a16="http://schemas.microsoft.com/office/drawing/2014/main" id="{BCED632D-FEFB-4FEA-A8C4-7CC6F265884E}"/>
              </a:ext>
            </a:extLst>
          </p:cNvPr>
          <p:cNvSpPr txBox="1">
            <a:spLocks noChangeArrowheads="1"/>
          </p:cNvSpPr>
          <p:nvPr/>
        </p:nvSpPr>
        <p:spPr bwMode="auto">
          <a:xfrm>
            <a:off x="3886200" y="3775075"/>
            <a:ext cx="1981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t>User Request for service</a:t>
            </a:r>
          </a:p>
        </p:txBody>
      </p:sp>
      <p:cxnSp>
        <p:nvCxnSpPr>
          <p:cNvPr id="29" name="Straight Arrow Connector 28">
            <a:extLst>
              <a:ext uri="{FF2B5EF4-FFF2-40B4-BE49-F238E27FC236}">
                <a16:creationId xmlns:a16="http://schemas.microsoft.com/office/drawing/2014/main" id="{B48325AC-F381-4EED-869E-25D32E34F1D9}"/>
              </a:ext>
            </a:extLst>
          </p:cNvPr>
          <p:cNvCxnSpPr>
            <a:cxnSpLocks noChangeShapeType="1"/>
          </p:cNvCxnSpPr>
          <p:nvPr/>
        </p:nvCxnSpPr>
        <p:spPr bwMode="auto">
          <a:xfrm>
            <a:off x="2876550" y="4367213"/>
            <a:ext cx="3524250" cy="1587"/>
          </a:xfrm>
          <a:prstGeom prst="straightConnector1">
            <a:avLst/>
          </a:prstGeom>
          <a:noFill/>
          <a:ln w="25400">
            <a:solidFill>
              <a:schemeClr val="accent1"/>
            </a:solidFill>
            <a:round/>
            <a:headEnd type="arrow"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3917" name="TextBox 29">
            <a:extLst>
              <a:ext uri="{FF2B5EF4-FFF2-40B4-BE49-F238E27FC236}">
                <a16:creationId xmlns:a16="http://schemas.microsoft.com/office/drawing/2014/main" id="{51BEC57B-2B69-4035-B191-B3F20265628E}"/>
              </a:ext>
            </a:extLst>
          </p:cNvPr>
          <p:cNvSpPr txBox="1">
            <a:spLocks noChangeArrowheads="1"/>
          </p:cNvSpPr>
          <p:nvPr/>
        </p:nvSpPr>
        <p:spPr bwMode="auto">
          <a:xfrm>
            <a:off x="3905250" y="4090988"/>
            <a:ext cx="1981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t>Function f and number k </a:t>
            </a:r>
          </a:p>
        </p:txBody>
      </p:sp>
      <p:cxnSp>
        <p:nvCxnSpPr>
          <p:cNvPr id="31" name="Straight Arrow Connector 30">
            <a:extLst>
              <a:ext uri="{FF2B5EF4-FFF2-40B4-BE49-F238E27FC236}">
                <a16:creationId xmlns:a16="http://schemas.microsoft.com/office/drawing/2014/main" id="{B9194C8F-2E9C-406F-BA3A-C26AA0351B44}"/>
              </a:ext>
            </a:extLst>
          </p:cNvPr>
          <p:cNvCxnSpPr>
            <a:cxnSpLocks noChangeShapeType="1"/>
          </p:cNvCxnSpPr>
          <p:nvPr/>
        </p:nvCxnSpPr>
        <p:spPr bwMode="auto">
          <a:xfrm>
            <a:off x="2876550" y="4651375"/>
            <a:ext cx="352425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3919" name="TextBox 33">
            <a:extLst>
              <a:ext uri="{FF2B5EF4-FFF2-40B4-BE49-F238E27FC236}">
                <a16:creationId xmlns:a16="http://schemas.microsoft.com/office/drawing/2014/main" id="{2ACF2BA8-7B67-4B7F-B717-E18569BE8AFA}"/>
              </a:ext>
            </a:extLst>
          </p:cNvPr>
          <p:cNvSpPr txBox="1">
            <a:spLocks noChangeArrowheads="1"/>
          </p:cNvSpPr>
          <p:nvPr/>
        </p:nvSpPr>
        <p:spPr bwMode="auto">
          <a:xfrm>
            <a:off x="3886200" y="4375150"/>
            <a:ext cx="1981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t>f</a:t>
            </a:r>
            <a:r>
              <a:rPr lang="en-US" altLang="en-US" sz="1200" baseline="-25000"/>
              <a:t>k</a:t>
            </a:r>
            <a:r>
              <a:rPr lang="en-US" altLang="en-US" sz="1200"/>
              <a:t>(E-mail, Password) = R </a:t>
            </a:r>
          </a:p>
        </p:txBody>
      </p:sp>
      <p:sp>
        <p:nvSpPr>
          <p:cNvPr id="123920" name="TextBox 34">
            <a:extLst>
              <a:ext uri="{FF2B5EF4-FFF2-40B4-BE49-F238E27FC236}">
                <a16:creationId xmlns:a16="http://schemas.microsoft.com/office/drawing/2014/main" id="{CC2B8632-21DC-493B-8201-9EE479FB2713}"/>
              </a:ext>
            </a:extLst>
          </p:cNvPr>
          <p:cNvSpPr txBox="1">
            <a:spLocks noChangeArrowheads="1"/>
          </p:cNvSpPr>
          <p:nvPr/>
        </p:nvSpPr>
        <p:spPr bwMode="auto">
          <a:xfrm>
            <a:off x="3524250" y="3349625"/>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ZKP Interactive Protocol</a:t>
            </a:r>
          </a:p>
        </p:txBody>
      </p:sp>
      <p:sp>
        <p:nvSpPr>
          <p:cNvPr id="123921" name="TextBox 35">
            <a:extLst>
              <a:ext uri="{FF2B5EF4-FFF2-40B4-BE49-F238E27FC236}">
                <a16:creationId xmlns:a16="http://schemas.microsoft.com/office/drawing/2014/main" id="{A28596D0-93F5-4310-936C-BA6B19668C33}"/>
              </a:ext>
            </a:extLst>
          </p:cNvPr>
          <p:cNvSpPr txBox="1">
            <a:spLocks noChangeArrowheads="1"/>
          </p:cNvSpPr>
          <p:nvPr/>
        </p:nvSpPr>
        <p:spPr bwMode="auto">
          <a:xfrm>
            <a:off x="3524250" y="4652963"/>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Authenticated</a:t>
            </a:r>
          </a:p>
        </p:txBody>
      </p:sp>
      <p:sp>
        <p:nvSpPr>
          <p:cNvPr id="123922" name="TextBox 36">
            <a:extLst>
              <a:ext uri="{FF2B5EF4-FFF2-40B4-BE49-F238E27FC236}">
                <a16:creationId xmlns:a16="http://schemas.microsoft.com/office/drawing/2014/main" id="{6D518550-DD88-4008-9352-8F142993D078}"/>
              </a:ext>
            </a:extLst>
          </p:cNvPr>
          <p:cNvSpPr txBox="1">
            <a:spLocks noChangeArrowheads="1"/>
          </p:cNvSpPr>
          <p:nvPr/>
        </p:nvSpPr>
        <p:spPr bwMode="auto">
          <a:xfrm>
            <a:off x="609600" y="1417638"/>
            <a:ext cx="8324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solidFill>
                  <a:srgbClr val="000000"/>
                </a:solidFill>
                <a:latin typeface="Comic Sans MS" panose="030F0702030302020204" pitchFamily="66" charset="0"/>
                <a:ea typeface="ＭＳ Ｐゴシック" panose="020B0600070205080204" pitchFamily="34" charset="-128"/>
              </a:rPr>
              <a:t>Use of Zero-knowledge proofing for user authentication without disclosing its identifier</a:t>
            </a:r>
            <a:r>
              <a:rPr lang="en-US" altLang="en-US" sz="2800">
                <a:solidFill>
                  <a:srgbClr val="000000"/>
                </a:solidFill>
                <a:latin typeface="Gill Sans MT" panose="020B0502020104020203" pitchFamily="34" charset="0"/>
                <a:ea typeface="ＭＳ Ｐゴシック" panose="020B0600070205080204" pitchFamily="34" charset="-128"/>
              </a:rPr>
              <a:t>.</a:t>
            </a:r>
            <a:endParaRPr lang="en-US" altLang="en-US" sz="2800"/>
          </a:p>
        </p:txBody>
      </p:sp>
      <p:cxnSp>
        <p:nvCxnSpPr>
          <p:cNvPr id="43" name="Straight Arrow Connector 42">
            <a:extLst>
              <a:ext uri="{FF2B5EF4-FFF2-40B4-BE49-F238E27FC236}">
                <a16:creationId xmlns:a16="http://schemas.microsoft.com/office/drawing/2014/main" id="{BA063AA6-8B98-43CC-972E-1604C0F28C4E}"/>
              </a:ext>
            </a:extLst>
          </p:cNvPr>
          <p:cNvCxnSpPr>
            <a:cxnSpLocks noChangeShapeType="1"/>
          </p:cNvCxnSpPr>
          <p:nvPr/>
        </p:nvCxnSpPr>
        <p:spPr bwMode="auto">
          <a:xfrm>
            <a:off x="2882900" y="4959350"/>
            <a:ext cx="3524250" cy="1588"/>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ACAC6E7D-9414-4777-8CAA-D60464564A19}"/>
              </a:ext>
            </a:extLst>
          </p:cNvPr>
          <p:cNvSpPr>
            <a:spLocks noGrp="1"/>
          </p:cNvSpPr>
          <p:nvPr>
            <p:ph type="sldNum" sz="quarter" idx="12"/>
          </p:nvPr>
        </p:nvSpPr>
        <p:spPr/>
        <p:txBody>
          <a:bodyPr/>
          <a:lstStyle/>
          <a:p>
            <a:fld id="{C3802F7D-CE2A-4257-9499-27268CCBAA3C}"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a:extLst>
              <a:ext uri="{FF2B5EF4-FFF2-40B4-BE49-F238E27FC236}">
                <a16:creationId xmlns:a16="http://schemas.microsoft.com/office/drawing/2014/main" id="{633CA719-C65A-4BD5-95B4-23D92D5F7A11}"/>
              </a:ext>
            </a:extLst>
          </p:cNvPr>
          <p:cNvSpPr>
            <a:spLocks/>
          </p:cNvSpPr>
          <p:nvPr/>
        </p:nvSpPr>
        <p:spPr bwMode="auto">
          <a:xfrm>
            <a:off x="560388" y="1011238"/>
            <a:ext cx="8012112" cy="5846762"/>
          </a:xfrm>
          <a:custGeom>
            <a:avLst/>
            <a:gdLst>
              <a:gd name="T0" fmla="*/ 161427365 w 43200"/>
              <a:gd name="T1" fmla="*/ 479494034 h 43200"/>
              <a:gd name="T2" fmla="*/ 74298614 w 43200"/>
              <a:gd name="T3" fmla="*/ 464895130 h 43200"/>
              <a:gd name="T4" fmla="*/ 238305620 w 43200"/>
              <a:gd name="T5" fmla="*/ 639258159 h 43200"/>
              <a:gd name="T6" fmla="*/ 200193375 w 43200"/>
              <a:gd name="T7" fmla="*/ 646237190 h 43200"/>
              <a:gd name="T8" fmla="*/ 566801470 w 43200"/>
              <a:gd name="T9" fmla="*/ 716026415 h 43200"/>
              <a:gd name="T10" fmla="*/ 543823957 w 43200"/>
              <a:gd name="T11" fmla="*/ 684154118 h 43200"/>
              <a:gd name="T12" fmla="*/ 991576014 w 43200"/>
              <a:gd name="T13" fmla="*/ 636547265 h 43200"/>
              <a:gd name="T14" fmla="*/ 982391759 w 43200"/>
              <a:gd name="T15" fmla="*/ 671515097 h 43200"/>
              <a:gd name="T16" fmla="*/ 1173951342 w 43200"/>
              <a:gd name="T17" fmla="*/ 420457167 h 43200"/>
              <a:gd name="T18" fmla="*/ 1285777428 w 43200"/>
              <a:gd name="T19" fmla="*/ 551169923 h 43200"/>
              <a:gd name="T20" fmla="*/ 1437745493 w 43200"/>
              <a:gd name="T21" fmla="*/ 281245087 h 43200"/>
              <a:gd name="T22" fmla="*/ 1387937976 w 43200"/>
              <a:gd name="T23" fmla="*/ 330262337 h 43200"/>
              <a:gd name="T24" fmla="*/ 1318248737 w 43200"/>
              <a:gd name="T25" fmla="*/ 99390082 h 43200"/>
              <a:gd name="T26" fmla="*/ 1320862874 w 43200"/>
              <a:gd name="T27" fmla="*/ 122543259 h 43200"/>
              <a:gd name="T28" fmla="*/ 1000209621 w 43200"/>
              <a:gd name="T29" fmla="*/ 72390222 h 43200"/>
              <a:gd name="T30" fmla="*/ 1025732649 w 43200"/>
              <a:gd name="T31" fmla="*/ 42862720 h 43200"/>
              <a:gd name="T32" fmla="*/ 761594459 w 43200"/>
              <a:gd name="T33" fmla="*/ 86458046 h 43200"/>
              <a:gd name="T34" fmla="*/ 773943127 w 43200"/>
              <a:gd name="T35" fmla="*/ 60996886 h 43200"/>
              <a:gd name="T36" fmla="*/ 481564653 w 43200"/>
              <a:gd name="T37" fmla="*/ 95103810 h 43200"/>
              <a:gd name="T38" fmla="*/ 526281326 w 43200"/>
              <a:gd name="T39" fmla="*/ 119795687 h 43200"/>
              <a:gd name="T40" fmla="*/ 141958304 w 43200"/>
              <a:gd name="T41" fmla="*/ 289213060 h 43200"/>
              <a:gd name="T42" fmla="*/ 134150204 w 43200"/>
              <a:gd name="T43" fmla="*/ 263220684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A2DA76F7-E552-408D-A67B-CCCAD27FEA21}"/>
              </a:ext>
            </a:extLst>
          </p:cNvPr>
          <p:cNvSpPr>
            <a:spLocks noGrp="1"/>
          </p:cNvSpPr>
          <p:nvPr>
            <p:ph type="title"/>
          </p:nvPr>
        </p:nvSpPr>
        <p:spPr>
          <a:xfrm>
            <a:off x="0" y="0"/>
            <a:ext cx="8902700" cy="1143000"/>
          </a:xfrm>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Interaction using Active Bundle </a:t>
            </a:r>
          </a:p>
        </p:txBody>
      </p:sp>
      <p:pic>
        <p:nvPicPr>
          <p:cNvPr id="124932" name="Picture 2">
            <a:extLst>
              <a:ext uri="{FF2B5EF4-FFF2-40B4-BE49-F238E27FC236}">
                <a16:creationId xmlns:a16="http://schemas.microsoft.com/office/drawing/2014/main" id="{FEE8E2AF-36DD-4140-B094-09D77C0A1A0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163763"/>
            <a:ext cx="137795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Rectangle 3">
            <a:extLst>
              <a:ext uri="{FF2B5EF4-FFF2-40B4-BE49-F238E27FC236}">
                <a16:creationId xmlns:a16="http://schemas.microsoft.com/office/drawing/2014/main" id="{C99B34AD-F744-4E47-8387-8E5934945BD9}"/>
              </a:ext>
            </a:extLst>
          </p:cNvPr>
          <p:cNvSpPr>
            <a:spLocks/>
          </p:cNvSpPr>
          <p:nvPr/>
        </p:nvSpPr>
        <p:spPr bwMode="auto">
          <a:xfrm>
            <a:off x="3263900" y="2344738"/>
            <a:ext cx="13081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600">
                <a:sym typeface="Arial" panose="020B0604020202020204" pitchFamily="34" charset="0"/>
              </a:rPr>
              <a:t>Active</a:t>
            </a:r>
          </a:p>
          <a:p>
            <a:pPr algn="ctr" eaLnBrk="1" hangingPunct="1">
              <a:lnSpc>
                <a:spcPct val="95000"/>
              </a:lnSpc>
            </a:pPr>
            <a:r>
              <a:rPr lang="en-US" altLang="en-US" sz="1600">
                <a:sym typeface="Arial" panose="020B0604020202020204" pitchFamily="34" charset="0"/>
              </a:rPr>
              <a:t>Bundle (AB)</a:t>
            </a:r>
          </a:p>
        </p:txBody>
      </p:sp>
      <p:pic>
        <p:nvPicPr>
          <p:cNvPr id="124934" name="Picture 4">
            <a:extLst>
              <a:ext uri="{FF2B5EF4-FFF2-40B4-BE49-F238E27FC236}">
                <a16:creationId xmlns:a16="http://schemas.microsoft.com/office/drawing/2014/main" id="{C5B90175-EEE3-40B2-A0E8-1B03616C921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3573463"/>
            <a:ext cx="18002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Rectangle 5">
            <a:extLst>
              <a:ext uri="{FF2B5EF4-FFF2-40B4-BE49-F238E27FC236}">
                <a16:creationId xmlns:a16="http://schemas.microsoft.com/office/drawing/2014/main" id="{33AD106A-DCA3-402A-A7C7-0E186DB7CE2E}"/>
              </a:ext>
            </a:extLst>
          </p:cNvPr>
          <p:cNvSpPr>
            <a:spLocks/>
          </p:cNvSpPr>
          <p:nvPr/>
        </p:nvSpPr>
        <p:spPr bwMode="auto">
          <a:xfrm>
            <a:off x="4533900" y="3892550"/>
            <a:ext cx="1727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600">
                <a:sym typeface="Arial" panose="020B0604020202020204" pitchFamily="34" charset="0"/>
              </a:rPr>
              <a:t>Security Services</a:t>
            </a:r>
          </a:p>
          <a:p>
            <a:pPr algn="ctr" eaLnBrk="1" hangingPunct="1">
              <a:lnSpc>
                <a:spcPct val="95000"/>
              </a:lnSpc>
            </a:pPr>
            <a:r>
              <a:rPr lang="en-US" altLang="en-US" sz="1600">
                <a:sym typeface="Arial" panose="020B0604020202020204" pitchFamily="34" charset="0"/>
              </a:rPr>
              <a:t>Agent (SSA)</a:t>
            </a:r>
          </a:p>
        </p:txBody>
      </p:sp>
      <p:pic>
        <p:nvPicPr>
          <p:cNvPr id="9" name="Picture 6">
            <a:extLst>
              <a:ext uri="{FF2B5EF4-FFF2-40B4-BE49-F238E27FC236}">
                <a16:creationId xmlns:a16="http://schemas.microsoft.com/office/drawing/2014/main" id="{7CA57AA1-12EE-47EC-80A4-B1E9A0CE41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688" y="2540000"/>
            <a:ext cx="7858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9">
            <a:extLst>
              <a:ext uri="{FF2B5EF4-FFF2-40B4-BE49-F238E27FC236}">
                <a16:creationId xmlns:a16="http://schemas.microsoft.com/office/drawing/2014/main" id="{AE784D68-395F-414A-AE55-E57712A537D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1862138"/>
            <a:ext cx="35925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8" name="Rectangle 8">
            <a:extLst>
              <a:ext uri="{FF2B5EF4-FFF2-40B4-BE49-F238E27FC236}">
                <a16:creationId xmlns:a16="http://schemas.microsoft.com/office/drawing/2014/main" id="{DA90E840-B2D2-454E-B257-67B8857E4E4F}"/>
              </a:ext>
            </a:extLst>
          </p:cNvPr>
          <p:cNvSpPr>
            <a:spLocks/>
          </p:cNvSpPr>
          <p:nvPr/>
        </p:nvSpPr>
        <p:spPr bwMode="auto">
          <a:xfrm>
            <a:off x="3665538" y="6194425"/>
            <a:ext cx="2743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US" altLang="en-US" sz="1600" b="1">
                <a:sym typeface="Arial" panose="020B0604020202020204" pitchFamily="34" charset="0"/>
              </a:rPr>
              <a:t>Active Bundle Services</a:t>
            </a:r>
            <a:r>
              <a:rPr lang="en-US" altLang="en-US" sz="1100" b="1">
                <a:sym typeface="Arial" panose="020B0604020202020204" pitchFamily="34" charset="0"/>
              </a:rPr>
              <a:t> </a:t>
            </a:r>
          </a:p>
        </p:txBody>
      </p:sp>
      <p:sp>
        <p:nvSpPr>
          <p:cNvPr id="124939" name="Rectangle 13">
            <a:extLst>
              <a:ext uri="{FF2B5EF4-FFF2-40B4-BE49-F238E27FC236}">
                <a16:creationId xmlns:a16="http://schemas.microsoft.com/office/drawing/2014/main" id="{E8CD3B22-3806-43F4-9905-85097D0B9D02}"/>
              </a:ext>
            </a:extLst>
          </p:cNvPr>
          <p:cNvSpPr>
            <a:spLocks/>
          </p:cNvSpPr>
          <p:nvPr/>
        </p:nvSpPr>
        <p:spPr bwMode="auto">
          <a:xfrm>
            <a:off x="1601788" y="1931988"/>
            <a:ext cx="32718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US" altLang="en-US" sz="1600" b="1">
                <a:sym typeface="Arial" panose="020B0604020202020204" pitchFamily="34" charset="0"/>
              </a:rPr>
              <a:t>User Application</a:t>
            </a:r>
          </a:p>
        </p:txBody>
      </p:sp>
      <p:sp>
        <p:nvSpPr>
          <p:cNvPr id="124940" name="Rectangle 15">
            <a:extLst>
              <a:ext uri="{FF2B5EF4-FFF2-40B4-BE49-F238E27FC236}">
                <a16:creationId xmlns:a16="http://schemas.microsoft.com/office/drawing/2014/main" id="{038F9554-F1B9-4DE8-A526-55D66DC349DE}"/>
              </a:ext>
            </a:extLst>
          </p:cNvPr>
          <p:cNvSpPr>
            <a:spLocks/>
          </p:cNvSpPr>
          <p:nvPr/>
        </p:nvSpPr>
        <p:spPr bwMode="auto">
          <a:xfrm>
            <a:off x="1079500" y="5486400"/>
            <a:ext cx="257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US" altLang="en-US" sz="1600" b="1">
                <a:sym typeface="Arial" panose="020B0604020202020204" pitchFamily="34" charset="0"/>
              </a:rPr>
              <a:t>Active Bundle Coordinator</a:t>
            </a:r>
          </a:p>
        </p:txBody>
      </p:sp>
      <p:pic>
        <p:nvPicPr>
          <p:cNvPr id="19" name="Picture 16">
            <a:extLst>
              <a:ext uri="{FF2B5EF4-FFF2-40B4-BE49-F238E27FC236}">
                <a16:creationId xmlns:a16="http://schemas.microsoft.com/office/drawing/2014/main" id="{7F684DEC-F89F-457F-9506-453361F881A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2163763"/>
            <a:ext cx="598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7">
            <a:extLst>
              <a:ext uri="{FF2B5EF4-FFF2-40B4-BE49-F238E27FC236}">
                <a16:creationId xmlns:a16="http://schemas.microsoft.com/office/drawing/2014/main" id="{C0DD571D-299D-45B4-A755-1D1A21F3B47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0" y="2540000"/>
            <a:ext cx="736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3" name="Picture 18">
            <a:extLst>
              <a:ext uri="{FF2B5EF4-FFF2-40B4-BE49-F238E27FC236}">
                <a16:creationId xmlns:a16="http://schemas.microsoft.com/office/drawing/2014/main" id="{ABD73EF5-5DA9-4A05-93BB-C4FF9CD6C0E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0700" y="3217863"/>
            <a:ext cx="10795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4" name="Picture 19">
            <a:extLst>
              <a:ext uri="{FF2B5EF4-FFF2-40B4-BE49-F238E27FC236}">
                <a16:creationId xmlns:a16="http://schemas.microsoft.com/office/drawing/2014/main" id="{96258022-0CC2-4A43-8625-5DAFD350EA1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8738" y="2163763"/>
            <a:ext cx="12303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45" name="Rectangle 20">
            <a:extLst>
              <a:ext uri="{FF2B5EF4-FFF2-40B4-BE49-F238E27FC236}">
                <a16:creationId xmlns:a16="http://schemas.microsoft.com/office/drawing/2014/main" id="{2A08CDCE-33EB-42D3-B701-9734E0794CBA}"/>
              </a:ext>
            </a:extLst>
          </p:cNvPr>
          <p:cNvSpPr>
            <a:spLocks/>
          </p:cNvSpPr>
          <p:nvPr/>
        </p:nvSpPr>
        <p:spPr bwMode="auto">
          <a:xfrm>
            <a:off x="1357313" y="2343150"/>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400">
                <a:sym typeface="Arial" panose="020B0604020202020204" pitchFamily="34" charset="0"/>
              </a:rPr>
              <a:t>Active Bundle Creator</a:t>
            </a:r>
          </a:p>
        </p:txBody>
      </p:sp>
      <p:pic>
        <p:nvPicPr>
          <p:cNvPr id="124946" name="Picture 21">
            <a:extLst>
              <a:ext uri="{FF2B5EF4-FFF2-40B4-BE49-F238E27FC236}">
                <a16:creationId xmlns:a16="http://schemas.microsoft.com/office/drawing/2014/main" id="{1489F72C-D588-470A-8534-378EE6DDA6C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138" y="4191000"/>
            <a:ext cx="201136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47" name="Rectangle 22">
            <a:extLst>
              <a:ext uri="{FF2B5EF4-FFF2-40B4-BE49-F238E27FC236}">
                <a16:creationId xmlns:a16="http://schemas.microsoft.com/office/drawing/2014/main" id="{70836E0A-AC9C-4187-AA04-E23BA29613F3}"/>
              </a:ext>
            </a:extLst>
          </p:cNvPr>
          <p:cNvSpPr>
            <a:spLocks/>
          </p:cNvSpPr>
          <p:nvPr/>
        </p:nvSpPr>
        <p:spPr bwMode="auto">
          <a:xfrm>
            <a:off x="858838" y="4602163"/>
            <a:ext cx="19986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600">
                <a:sym typeface="Arial" panose="020B0604020202020204" pitchFamily="34" charset="0"/>
              </a:rPr>
              <a:t>Directory</a:t>
            </a:r>
          </a:p>
          <a:p>
            <a:pPr algn="ctr" eaLnBrk="1" hangingPunct="1">
              <a:lnSpc>
                <a:spcPct val="95000"/>
              </a:lnSpc>
            </a:pPr>
            <a:r>
              <a:rPr lang="en-US" altLang="en-US" sz="1600">
                <a:sym typeface="Arial" panose="020B0604020202020204" pitchFamily="34" charset="0"/>
              </a:rPr>
              <a:t>Facilitator</a:t>
            </a:r>
          </a:p>
        </p:txBody>
      </p:sp>
      <p:pic>
        <p:nvPicPr>
          <p:cNvPr id="124948" name="Picture 23">
            <a:extLst>
              <a:ext uri="{FF2B5EF4-FFF2-40B4-BE49-F238E27FC236}">
                <a16:creationId xmlns:a16="http://schemas.microsoft.com/office/drawing/2014/main" id="{9D41BE02-D29E-4A4D-85A0-8E40B631A50F}"/>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6700" y="2959100"/>
            <a:ext cx="914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9" name="Picture 24">
            <a:extLst>
              <a:ext uri="{FF2B5EF4-FFF2-40B4-BE49-F238E27FC236}">
                <a16:creationId xmlns:a16="http://schemas.microsoft.com/office/drawing/2014/main" id="{1CBB21AD-E01A-45D7-8DB0-6FDAA03E7FB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0" y="4445000"/>
            <a:ext cx="165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0" name="Rectangle 26">
            <a:extLst>
              <a:ext uri="{FF2B5EF4-FFF2-40B4-BE49-F238E27FC236}">
                <a16:creationId xmlns:a16="http://schemas.microsoft.com/office/drawing/2014/main" id="{D4480233-3476-4D76-A9FC-9281EB4F5320}"/>
              </a:ext>
            </a:extLst>
          </p:cNvPr>
          <p:cNvSpPr>
            <a:spLocks/>
          </p:cNvSpPr>
          <p:nvPr/>
        </p:nvSpPr>
        <p:spPr bwMode="auto">
          <a:xfrm>
            <a:off x="6070600" y="1533525"/>
            <a:ext cx="2768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US" altLang="en-US" sz="1100">
                <a:sym typeface="Arial" panose="020B0604020202020204" pitchFamily="34" charset="0"/>
              </a:rPr>
              <a:t>Active Bundle Destination</a:t>
            </a:r>
          </a:p>
        </p:txBody>
      </p:sp>
      <p:pic>
        <p:nvPicPr>
          <p:cNvPr id="124951" name="Picture 27">
            <a:extLst>
              <a:ext uri="{FF2B5EF4-FFF2-40B4-BE49-F238E27FC236}">
                <a16:creationId xmlns:a16="http://schemas.microsoft.com/office/drawing/2014/main" id="{F38D5AEC-3827-4882-AE99-F81AE94596D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3900" y="5056188"/>
            <a:ext cx="190658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2" name="Rectangle 28">
            <a:extLst>
              <a:ext uri="{FF2B5EF4-FFF2-40B4-BE49-F238E27FC236}">
                <a16:creationId xmlns:a16="http://schemas.microsoft.com/office/drawing/2014/main" id="{47D09F7B-8699-4F4B-8804-B62C115BD8D6}"/>
              </a:ext>
            </a:extLst>
          </p:cNvPr>
          <p:cNvSpPr>
            <a:spLocks/>
          </p:cNvSpPr>
          <p:nvPr/>
        </p:nvSpPr>
        <p:spPr bwMode="auto">
          <a:xfrm>
            <a:off x="4567238" y="5294313"/>
            <a:ext cx="1841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600">
                <a:sym typeface="Arial" panose="020B0604020202020204" pitchFamily="34" charset="0"/>
              </a:rPr>
              <a:t>Trust Evaluation</a:t>
            </a:r>
          </a:p>
          <a:p>
            <a:pPr algn="ctr" eaLnBrk="1" hangingPunct="1">
              <a:lnSpc>
                <a:spcPct val="95000"/>
              </a:lnSpc>
            </a:pPr>
            <a:r>
              <a:rPr lang="en-US" altLang="en-US" sz="1600">
                <a:sym typeface="Arial" panose="020B0604020202020204" pitchFamily="34" charset="0"/>
              </a:rPr>
              <a:t>Agent (TEA)</a:t>
            </a:r>
          </a:p>
        </p:txBody>
      </p:sp>
      <p:pic>
        <p:nvPicPr>
          <p:cNvPr id="124953" name="Picture 29">
            <a:extLst>
              <a:ext uri="{FF2B5EF4-FFF2-40B4-BE49-F238E27FC236}">
                <a16:creationId xmlns:a16="http://schemas.microsoft.com/office/drawing/2014/main" id="{F1DF2074-8BB1-4018-BA6E-3368278A0BE2}"/>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6700" y="3573463"/>
            <a:ext cx="1714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4" name="Rectangle 30">
            <a:extLst>
              <a:ext uri="{FF2B5EF4-FFF2-40B4-BE49-F238E27FC236}">
                <a16:creationId xmlns:a16="http://schemas.microsoft.com/office/drawing/2014/main" id="{F5078618-34F3-4F47-9876-8C7C712A6F06}"/>
              </a:ext>
            </a:extLst>
          </p:cNvPr>
          <p:cNvSpPr>
            <a:spLocks/>
          </p:cNvSpPr>
          <p:nvPr/>
        </p:nvSpPr>
        <p:spPr bwMode="auto">
          <a:xfrm>
            <a:off x="6675438" y="3868738"/>
            <a:ext cx="16557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95000"/>
              </a:lnSpc>
            </a:pPr>
            <a:r>
              <a:rPr lang="en-US" altLang="en-US" sz="1600">
                <a:sym typeface="Arial" panose="020B0604020202020204" pitchFamily="34" charset="0"/>
              </a:rPr>
              <a:t>Audit Services</a:t>
            </a:r>
          </a:p>
          <a:p>
            <a:pPr algn="ctr" eaLnBrk="1" hangingPunct="1">
              <a:lnSpc>
                <a:spcPct val="95000"/>
              </a:lnSpc>
            </a:pPr>
            <a:r>
              <a:rPr lang="en-US" altLang="en-US" sz="1600">
                <a:sym typeface="Arial" panose="020B0604020202020204" pitchFamily="34" charset="0"/>
              </a:rPr>
              <a:t>Agent (ASA)</a:t>
            </a:r>
          </a:p>
        </p:txBody>
      </p:sp>
      <p:pic>
        <p:nvPicPr>
          <p:cNvPr id="124955" name="Picture 31">
            <a:extLst>
              <a:ext uri="{FF2B5EF4-FFF2-40B4-BE49-F238E27FC236}">
                <a16:creationId xmlns:a16="http://schemas.microsoft.com/office/drawing/2014/main" id="{EBD15CB9-71B9-4AB9-A82B-02A0664CE725}"/>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9250" y="1428750"/>
            <a:ext cx="24574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56" name="Picture 32">
            <a:extLst>
              <a:ext uri="{FF2B5EF4-FFF2-40B4-BE49-F238E27FC236}">
                <a16:creationId xmlns:a16="http://schemas.microsoft.com/office/drawing/2014/main" id="{2605B85D-C849-4497-AA2A-35A429F3CF71}"/>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8638" y="1524000"/>
            <a:ext cx="2625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7" name="Rectangle 33">
            <a:extLst>
              <a:ext uri="{FF2B5EF4-FFF2-40B4-BE49-F238E27FC236}">
                <a16:creationId xmlns:a16="http://schemas.microsoft.com/office/drawing/2014/main" id="{C841E733-AB9D-41E1-B3D4-366E433AA959}"/>
              </a:ext>
            </a:extLst>
          </p:cNvPr>
          <p:cNvSpPr>
            <a:spLocks/>
          </p:cNvSpPr>
          <p:nvPr/>
        </p:nvSpPr>
        <p:spPr bwMode="auto">
          <a:xfrm>
            <a:off x="5562600" y="1533525"/>
            <a:ext cx="2768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endParaRPr lang="en-US" altLang="en-US" sz="1600" b="1">
              <a:sym typeface="Arial" panose="020B0604020202020204" pitchFamily="34" charset="0"/>
            </a:endParaRPr>
          </a:p>
        </p:txBody>
      </p:sp>
      <p:pic>
        <p:nvPicPr>
          <p:cNvPr id="37" name="Picture 34">
            <a:extLst>
              <a:ext uri="{FF2B5EF4-FFF2-40B4-BE49-F238E27FC236}">
                <a16:creationId xmlns:a16="http://schemas.microsoft.com/office/drawing/2014/main" id="{80D7C66E-9F83-476C-9331-D41EAC5158CA}"/>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72138" y="1925638"/>
            <a:ext cx="19065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9" name="Rectangle 35">
            <a:extLst>
              <a:ext uri="{FF2B5EF4-FFF2-40B4-BE49-F238E27FC236}">
                <a16:creationId xmlns:a16="http://schemas.microsoft.com/office/drawing/2014/main" id="{B50C8E7D-72D9-405D-8F21-FD21EF1A96F0}"/>
              </a:ext>
            </a:extLst>
          </p:cNvPr>
          <p:cNvSpPr>
            <a:spLocks/>
          </p:cNvSpPr>
          <p:nvPr/>
        </p:nvSpPr>
        <p:spPr bwMode="auto">
          <a:xfrm>
            <a:off x="5754688" y="2128838"/>
            <a:ext cx="1790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US" altLang="en-US" sz="1600">
                <a:sym typeface="Arial" panose="020B0604020202020204" pitchFamily="34" charset="0"/>
              </a:rPr>
              <a:t>Active Bundle</a:t>
            </a:r>
          </a:p>
        </p:txBody>
      </p:sp>
      <p:pic>
        <p:nvPicPr>
          <p:cNvPr id="39" name="Picture 36">
            <a:extLst>
              <a:ext uri="{FF2B5EF4-FFF2-40B4-BE49-F238E27FC236}">
                <a16:creationId xmlns:a16="http://schemas.microsoft.com/office/drawing/2014/main" id="{312F8550-0A68-4C47-AA98-02A5942AF335}"/>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0" y="4654550"/>
            <a:ext cx="460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1" name="Picture 37">
            <a:extLst>
              <a:ext uri="{FF2B5EF4-FFF2-40B4-BE49-F238E27FC236}">
                <a16:creationId xmlns:a16="http://schemas.microsoft.com/office/drawing/2014/main" id="{CD365FD8-60D9-403E-A7F7-7B09679ACAB7}"/>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59050" y="2562225"/>
            <a:ext cx="70485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2" name="Picture 40" descr="ebay-logo.jpg">
            <a:extLst>
              <a:ext uri="{FF2B5EF4-FFF2-40B4-BE49-F238E27FC236}">
                <a16:creationId xmlns:a16="http://schemas.microsoft.com/office/drawing/2014/main" id="{7A0411E3-D36C-4C43-8944-06AAC89E60A7}"/>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399213" y="1492250"/>
            <a:ext cx="5794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a:extLst>
              <a:ext uri="{FF2B5EF4-FFF2-40B4-BE49-F238E27FC236}">
                <a16:creationId xmlns:a16="http://schemas.microsoft.com/office/drawing/2014/main" id="{122C71E5-2143-4B69-8953-7A9BFB209158}"/>
              </a:ext>
            </a:extLst>
          </p:cNvPr>
          <p:cNvSpPr txBox="1">
            <a:spLocks noChangeArrowheads="1"/>
          </p:cNvSpPr>
          <p:nvPr/>
        </p:nvSpPr>
        <p:spPr bwMode="auto">
          <a:xfrm>
            <a:off x="5672138" y="1143000"/>
            <a:ext cx="1906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t>AB information disclosure</a:t>
            </a:r>
          </a:p>
        </p:txBody>
      </p:sp>
      <p:sp>
        <p:nvSpPr>
          <p:cNvPr id="3" name="Slide Number Placeholder 2">
            <a:extLst>
              <a:ext uri="{FF2B5EF4-FFF2-40B4-BE49-F238E27FC236}">
                <a16:creationId xmlns:a16="http://schemas.microsoft.com/office/drawing/2014/main" id="{758E7B1C-BCC5-4C5C-B1DC-8638D9ABACCA}"/>
              </a:ext>
            </a:extLst>
          </p:cNvPr>
          <p:cNvSpPr>
            <a:spLocks noGrp="1"/>
          </p:cNvSpPr>
          <p:nvPr>
            <p:ph type="sldNum" sz="quarter" idx="12"/>
          </p:nvPr>
        </p:nvSpPr>
        <p:spPr/>
        <p:txBody>
          <a:bodyPr/>
          <a:lstStyle/>
          <a:p>
            <a:fld id="{C3802F7D-CE2A-4257-9499-27268CCBAA3C}" type="slidenum">
              <a:rPr lang="en-US" altLang="en-US" smtClean="0"/>
              <a:pPr/>
              <a:t>31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A5845779-11A1-4CFD-A35A-8C867AA51F11}"/>
              </a:ext>
            </a:extLst>
          </p:cNvPr>
          <p:cNvSpPr>
            <a:spLocks/>
          </p:cNvSpPr>
          <p:nvPr/>
        </p:nvSpPr>
        <p:spPr bwMode="auto">
          <a:xfrm>
            <a:off x="685800" y="2039938"/>
            <a:ext cx="7867650" cy="3687762"/>
          </a:xfrm>
          <a:custGeom>
            <a:avLst/>
            <a:gdLst>
              <a:gd name="T0" fmla="*/ 155658541 w 43200"/>
              <a:gd name="T1" fmla="*/ 190755977 h 43200"/>
              <a:gd name="T2" fmla="*/ 71643513 w 43200"/>
              <a:gd name="T3" fmla="*/ 184948093 h 43200"/>
              <a:gd name="T4" fmla="*/ 229789652 w 43200"/>
              <a:gd name="T5" fmla="*/ 254314555 h 43200"/>
              <a:gd name="T6" fmla="*/ 193039167 w 43200"/>
              <a:gd name="T7" fmla="*/ 257090962 h 43200"/>
              <a:gd name="T8" fmla="*/ 546546523 w 43200"/>
              <a:gd name="T9" fmla="*/ 284855029 h 43200"/>
              <a:gd name="T10" fmla="*/ 524389982 w 43200"/>
              <a:gd name="T11" fmla="*/ 272175445 h 43200"/>
              <a:gd name="T12" fmla="*/ 956141117 w 43200"/>
              <a:gd name="T13" fmla="*/ 253236056 h 43200"/>
              <a:gd name="T14" fmla="*/ 947285275 w 43200"/>
              <a:gd name="T15" fmla="*/ 267147284 h 43200"/>
              <a:gd name="T16" fmla="*/ 1131999303 w 43200"/>
              <a:gd name="T17" fmla="*/ 167269458 h 43200"/>
              <a:gd name="T18" fmla="*/ 1239829271 w 43200"/>
              <a:gd name="T19" fmla="*/ 219270658 h 43200"/>
              <a:gd name="T20" fmla="*/ 1386366620 w 43200"/>
              <a:gd name="T21" fmla="*/ 111887041 h 43200"/>
              <a:gd name="T22" fmla="*/ 1338338988 w 43200"/>
              <a:gd name="T23" fmla="*/ 131387448 h 43200"/>
              <a:gd name="T24" fmla="*/ 1271139968 w 43200"/>
              <a:gd name="T25" fmla="*/ 39540150 h 43200"/>
              <a:gd name="T26" fmla="*/ 1273660895 w 43200"/>
              <a:gd name="T27" fmla="*/ 48751104 h 43200"/>
              <a:gd name="T28" fmla="*/ 964466438 w 43200"/>
              <a:gd name="T29" fmla="*/ 28798860 h 43200"/>
              <a:gd name="T30" fmla="*/ 989077249 w 43200"/>
              <a:gd name="T31" fmla="*/ 17051972 h 43200"/>
              <a:gd name="T32" fmla="*/ 734378289 w 43200"/>
              <a:gd name="T33" fmla="*/ 34395381 h 43200"/>
              <a:gd name="T34" fmla="*/ 746285577 w 43200"/>
              <a:gd name="T35" fmla="*/ 24266242 h 43200"/>
              <a:gd name="T36" fmla="*/ 464355441 w 43200"/>
              <a:gd name="T37" fmla="*/ 37834902 h 43200"/>
              <a:gd name="T38" fmla="*/ 507474170 w 43200"/>
              <a:gd name="T39" fmla="*/ 47658007 h 43200"/>
              <a:gd name="T40" fmla="*/ 136885454 w 43200"/>
              <a:gd name="T41" fmla="*/ 115056979 h 43200"/>
              <a:gd name="T42" fmla="*/ 129356186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21C674F6-7137-4F67-BD90-BA1987A274C4}"/>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Predicate over Encrypted Data</a:t>
            </a:r>
          </a:p>
        </p:txBody>
      </p:sp>
      <p:pic>
        <p:nvPicPr>
          <p:cNvPr id="125956" name="Picture 4" descr="ebay-logo.jpg">
            <a:extLst>
              <a:ext uri="{FF2B5EF4-FFF2-40B4-BE49-F238E27FC236}">
                <a16:creationId xmlns:a16="http://schemas.microsoft.com/office/drawing/2014/main" id="{57AFD042-041B-43DA-A618-D996D94F0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70238"/>
            <a:ext cx="579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TextBox 19">
            <a:extLst>
              <a:ext uri="{FF2B5EF4-FFF2-40B4-BE49-F238E27FC236}">
                <a16:creationId xmlns:a16="http://schemas.microsoft.com/office/drawing/2014/main" id="{BA50A45D-7DB0-47F4-9666-FAF9845E07EC}"/>
              </a:ext>
            </a:extLst>
          </p:cNvPr>
          <p:cNvSpPr txBox="1">
            <a:spLocks noChangeArrowheads="1"/>
          </p:cNvSpPr>
          <p:nvPr/>
        </p:nvSpPr>
        <p:spPr bwMode="auto">
          <a:xfrm>
            <a:off x="381000" y="1417638"/>
            <a:ext cx="8553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Verification without disclosing unencrypted identity data.</a:t>
            </a:r>
          </a:p>
          <a:p>
            <a:pPr eaLnBrk="1" hangingPunct="1"/>
            <a:endParaRPr lang="en-US" altLang="en-US" sz="2200"/>
          </a:p>
        </p:txBody>
      </p:sp>
      <p:sp>
        <p:nvSpPr>
          <p:cNvPr id="125958" name="TextBox 20">
            <a:extLst>
              <a:ext uri="{FF2B5EF4-FFF2-40B4-BE49-F238E27FC236}">
                <a16:creationId xmlns:a16="http://schemas.microsoft.com/office/drawing/2014/main" id="{686821D1-DAE2-4E90-8D4C-E5DB68EF49BF}"/>
              </a:ext>
            </a:extLst>
          </p:cNvPr>
          <p:cNvSpPr txBox="1">
            <a:spLocks noChangeArrowheads="1"/>
          </p:cNvSpPr>
          <p:nvPr/>
        </p:nvSpPr>
        <p:spPr bwMode="auto">
          <a:xfrm>
            <a:off x="1646238" y="3605213"/>
            <a:ext cx="1935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latin typeface="Comic Sans MS" panose="030F0702030302020204" pitchFamily="66" charset="0"/>
              </a:rPr>
              <a:t>Password</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E(Credit Card)</a:t>
            </a:r>
          </a:p>
        </p:txBody>
      </p:sp>
      <p:pic>
        <p:nvPicPr>
          <p:cNvPr id="125959" name="Picture 22" descr="american-express-logo.jpeg">
            <a:extLst>
              <a:ext uri="{FF2B5EF4-FFF2-40B4-BE49-F238E27FC236}">
                <a16:creationId xmlns:a16="http://schemas.microsoft.com/office/drawing/2014/main" id="{CA4208C7-A7FB-4430-BE6A-A65EE4D31A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3170238"/>
            <a:ext cx="5318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0" name="TextBox 23">
            <a:extLst>
              <a:ext uri="{FF2B5EF4-FFF2-40B4-BE49-F238E27FC236}">
                <a16:creationId xmlns:a16="http://schemas.microsoft.com/office/drawing/2014/main" id="{908E8748-55C5-4D24-AC36-3AB158F119C8}"/>
              </a:ext>
            </a:extLst>
          </p:cNvPr>
          <p:cNvSpPr txBox="1">
            <a:spLocks noChangeArrowheads="1"/>
          </p:cNvSpPr>
          <p:nvPr/>
        </p:nvSpPr>
        <p:spPr bwMode="auto">
          <a:xfrm>
            <a:off x="5410200" y="3702050"/>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E(Credit Card)</a:t>
            </a:r>
          </a:p>
        </p:txBody>
      </p:sp>
      <p:cxnSp>
        <p:nvCxnSpPr>
          <p:cNvPr id="25" name="Straight Arrow Connector 24">
            <a:extLst>
              <a:ext uri="{FF2B5EF4-FFF2-40B4-BE49-F238E27FC236}">
                <a16:creationId xmlns:a16="http://schemas.microsoft.com/office/drawing/2014/main" id="{FB1B1667-E582-4912-9731-BCE95083DE3F}"/>
              </a:ext>
            </a:extLst>
          </p:cNvPr>
          <p:cNvCxnSpPr>
            <a:cxnSpLocks noChangeShapeType="1"/>
          </p:cNvCxnSpPr>
          <p:nvPr/>
        </p:nvCxnSpPr>
        <p:spPr bwMode="auto">
          <a:xfrm>
            <a:off x="2484438" y="3411538"/>
            <a:ext cx="3232150"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5962" name="TextBox 67">
            <a:extLst>
              <a:ext uri="{FF2B5EF4-FFF2-40B4-BE49-F238E27FC236}">
                <a16:creationId xmlns:a16="http://schemas.microsoft.com/office/drawing/2014/main" id="{0A7637AC-44F8-43F9-A382-F48844407B62}"/>
              </a:ext>
            </a:extLst>
          </p:cNvPr>
          <p:cNvSpPr txBox="1">
            <a:spLocks noChangeArrowheads="1"/>
          </p:cNvSpPr>
          <p:nvPr/>
        </p:nvSpPr>
        <p:spPr bwMode="auto">
          <a:xfrm>
            <a:off x="3200400" y="3170238"/>
            <a:ext cx="1790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Predicate Request*</a:t>
            </a:r>
          </a:p>
        </p:txBody>
      </p:sp>
      <p:sp>
        <p:nvSpPr>
          <p:cNvPr id="125963" name="TextBox 12">
            <a:extLst>
              <a:ext uri="{FF2B5EF4-FFF2-40B4-BE49-F238E27FC236}">
                <a16:creationId xmlns:a16="http://schemas.microsoft.com/office/drawing/2014/main" id="{C0980C86-52C3-42A6-9066-C31B466DEC3B}"/>
              </a:ext>
            </a:extLst>
          </p:cNvPr>
          <p:cNvSpPr txBox="1">
            <a:spLocks noChangeArrowheads="1"/>
          </p:cNvSpPr>
          <p:nvPr/>
        </p:nvSpPr>
        <p:spPr bwMode="auto">
          <a:xfrm>
            <a:off x="685800" y="5734050"/>
            <a:ext cx="5562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pPr>
            <a:r>
              <a:rPr lang="en-US" altLang="en-US" sz="2200">
                <a:latin typeface="Comic Sans MS" panose="030F0702030302020204" pitchFamily="66" charset="0"/>
                <a:ea typeface="ＭＳ Ｐゴシック" panose="020B0600070205080204" pitchFamily="34" charset="-128"/>
              </a:rPr>
              <a:t>*Age Verification Request</a:t>
            </a:r>
          </a:p>
          <a:p>
            <a:pPr lvl="1" eaLnBrk="1" hangingPunct="1">
              <a:spcBef>
                <a:spcPts val="550"/>
              </a:spcBef>
              <a:buClr>
                <a:srgbClr val="3891A7"/>
              </a:buClr>
            </a:pPr>
            <a:r>
              <a:rPr lang="en-US" altLang="en-US" sz="2200">
                <a:latin typeface="Comic Sans MS" panose="030F0702030302020204" pitchFamily="66" charset="0"/>
                <a:ea typeface="ＭＳ Ｐゴシック" panose="020B0600070205080204" pitchFamily="34" charset="-128"/>
              </a:rPr>
              <a:t>*Credit Card Verification Request</a:t>
            </a:r>
          </a:p>
          <a:p>
            <a:pPr eaLnBrk="1" hangingPunct="1"/>
            <a:endParaRPr lang="en-US" altLang="en-US" sz="1800">
              <a:latin typeface="Comic Sans MS" panose="030F0702030302020204" pitchFamily="66" charset="0"/>
            </a:endParaRPr>
          </a:p>
        </p:txBody>
      </p:sp>
      <p:sp>
        <p:nvSpPr>
          <p:cNvPr id="3" name="Slide Number Placeholder 2">
            <a:extLst>
              <a:ext uri="{FF2B5EF4-FFF2-40B4-BE49-F238E27FC236}">
                <a16:creationId xmlns:a16="http://schemas.microsoft.com/office/drawing/2014/main" id="{D313ADEB-B192-4C8E-96C0-A23809BE7253}"/>
              </a:ext>
            </a:extLst>
          </p:cNvPr>
          <p:cNvSpPr>
            <a:spLocks noGrp="1"/>
          </p:cNvSpPr>
          <p:nvPr>
            <p:ph type="sldNum" sz="quarter" idx="12"/>
          </p:nvPr>
        </p:nvSpPr>
        <p:spPr/>
        <p:txBody>
          <a:bodyPr/>
          <a:lstStyle/>
          <a:p>
            <a:fld id="{C3802F7D-CE2A-4257-9499-27268CCBAA3C}"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2EDCE364-7E0F-4341-925F-392B68DF230B}"/>
              </a:ext>
            </a:extLst>
          </p:cNvPr>
          <p:cNvSpPr>
            <a:spLocks/>
          </p:cNvSpPr>
          <p:nvPr/>
        </p:nvSpPr>
        <p:spPr bwMode="auto">
          <a:xfrm>
            <a:off x="1392238" y="2500313"/>
            <a:ext cx="6267450" cy="3686175"/>
          </a:xfrm>
          <a:custGeom>
            <a:avLst/>
            <a:gdLst>
              <a:gd name="T0" fmla="*/ 98779074 w 43200"/>
              <a:gd name="T1" fmla="*/ 190591801 h 43200"/>
              <a:gd name="T2" fmla="*/ 45464111 w 43200"/>
              <a:gd name="T3" fmla="*/ 184788977 h 43200"/>
              <a:gd name="T4" fmla="*/ 145821654 w 43200"/>
              <a:gd name="T5" fmla="*/ 254095722 h 43200"/>
              <a:gd name="T6" fmla="*/ 122500357 w 43200"/>
              <a:gd name="T7" fmla="*/ 256869740 h 43200"/>
              <a:gd name="T8" fmla="*/ 346831688 w 43200"/>
              <a:gd name="T9" fmla="*/ 284609913 h 43200"/>
              <a:gd name="T10" fmla="*/ 332771563 w 43200"/>
              <a:gd name="T11" fmla="*/ 271941161 h 43200"/>
              <a:gd name="T12" fmla="*/ 606755461 w 43200"/>
              <a:gd name="T13" fmla="*/ 253018199 h 43200"/>
              <a:gd name="T14" fmla="*/ 601135648 w 43200"/>
              <a:gd name="T15" fmla="*/ 266917382 h 43200"/>
              <a:gd name="T16" fmla="*/ 718352922 w 43200"/>
              <a:gd name="T17" fmla="*/ 167125543 h 43200"/>
              <a:gd name="T18" fmla="*/ 786780419 w 43200"/>
              <a:gd name="T19" fmla="*/ 219081923 h 43200"/>
              <a:gd name="T20" fmla="*/ 879771242 w 43200"/>
              <a:gd name="T21" fmla="*/ 111790766 h 43200"/>
              <a:gd name="T22" fmla="*/ 849293445 w 43200"/>
              <a:gd name="T23" fmla="*/ 131274419 h 43200"/>
              <a:gd name="T24" fmla="*/ 806649976 w 43200"/>
              <a:gd name="T25" fmla="*/ 39506069 h 43200"/>
              <a:gd name="T26" fmla="*/ 808249627 w 43200"/>
              <a:gd name="T27" fmla="*/ 48709134 h 43200"/>
              <a:gd name="T28" fmla="*/ 612038545 w 43200"/>
              <a:gd name="T29" fmla="*/ 28774094 h 43200"/>
              <a:gd name="T30" fmla="*/ 627656247 w 43200"/>
              <a:gd name="T31" fmla="*/ 17037296 h 43200"/>
              <a:gd name="T32" fmla="*/ 466027416 w 43200"/>
              <a:gd name="T33" fmla="*/ 34365817 h 43200"/>
              <a:gd name="T34" fmla="*/ 473583755 w 43200"/>
              <a:gd name="T35" fmla="*/ 24245389 h 43200"/>
              <a:gd name="T36" fmla="*/ 294674317 w 43200"/>
              <a:gd name="T37" fmla="*/ 37802407 h 43200"/>
              <a:gd name="T38" fmla="*/ 322036959 w 43200"/>
              <a:gd name="T39" fmla="*/ 47617019 h 43200"/>
              <a:gd name="T40" fmla="*/ 86865841 w 43200"/>
              <a:gd name="T41" fmla="*/ 114957975 h 43200"/>
              <a:gd name="T42" fmla="*/ 82087781 w 43200"/>
              <a:gd name="T43" fmla="*/ 10462636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E1605818-FA5B-45E5-9850-99085618A1C8}"/>
              </a:ext>
            </a:extLst>
          </p:cNvPr>
          <p:cNvSpPr>
            <a:spLocks noGrp="1"/>
          </p:cNvSpPr>
          <p:nvPr>
            <p:ph type="title"/>
          </p:nvPr>
        </p:nvSpPr>
        <p:spPr>
          <a:xfrm>
            <a:off x="628650" y="-106363"/>
            <a:ext cx="7886700" cy="1325563"/>
          </a:xfrm>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Multi-Party Computing</a:t>
            </a:r>
          </a:p>
        </p:txBody>
      </p:sp>
      <p:sp>
        <p:nvSpPr>
          <p:cNvPr id="126980" name="TextBox 19">
            <a:extLst>
              <a:ext uri="{FF2B5EF4-FFF2-40B4-BE49-F238E27FC236}">
                <a16:creationId xmlns:a16="http://schemas.microsoft.com/office/drawing/2014/main" id="{B1FFDB75-10F5-4489-9586-6BF1E617182B}"/>
              </a:ext>
            </a:extLst>
          </p:cNvPr>
          <p:cNvSpPr txBox="1">
            <a:spLocks noChangeArrowheads="1"/>
          </p:cNvSpPr>
          <p:nvPr/>
        </p:nvSpPr>
        <p:spPr bwMode="auto">
          <a:xfrm>
            <a:off x="304800" y="1198563"/>
            <a:ext cx="862965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marL="1187450" indent="-4572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To become independent of a trusted third party</a:t>
            </a:r>
          </a:p>
          <a:p>
            <a:pPr lvl="2"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Multiple Services hold shares of the secret key</a:t>
            </a:r>
          </a:p>
          <a:p>
            <a:pPr lvl="2"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Minimize the risk</a:t>
            </a:r>
          </a:p>
          <a:p>
            <a:pPr lvl="2" eaLnBrk="1" hangingPunct="1">
              <a:spcBef>
                <a:spcPts val="550"/>
              </a:spcBef>
              <a:buClr>
                <a:srgbClr val="3891A7"/>
              </a:buClr>
              <a:buFont typeface="Arial" panose="020B0604020202020204" pitchFamily="34" charset="0"/>
              <a:buChar char="•"/>
            </a:pPr>
            <a:endParaRPr lang="en-US" altLang="en-US" sz="2200">
              <a:ea typeface="ＭＳ Ｐゴシック" panose="020B0600070205080204" pitchFamily="34" charset="-128"/>
            </a:endParaRPr>
          </a:p>
          <a:p>
            <a:pPr lvl="1" eaLnBrk="1" hangingPunct="1">
              <a:spcBef>
                <a:spcPts val="550"/>
              </a:spcBef>
              <a:buClr>
                <a:srgbClr val="3891A7"/>
              </a:buClr>
              <a:buFont typeface="Arial" panose="020B0604020202020204" pitchFamily="34" charset="0"/>
              <a:buChar char="•"/>
            </a:pPr>
            <a:endParaRPr lang="en-US" altLang="en-US">
              <a:ea typeface="ＭＳ Ｐゴシック" panose="020B0600070205080204" pitchFamily="34" charset="-128"/>
            </a:endParaRPr>
          </a:p>
          <a:p>
            <a:pPr eaLnBrk="1" hangingPunct="1"/>
            <a:endParaRPr lang="en-US" altLang="en-US" sz="2200"/>
          </a:p>
        </p:txBody>
      </p:sp>
      <p:pic>
        <p:nvPicPr>
          <p:cNvPr id="126981" name="Picture 22" descr="american-express-logo.jpeg">
            <a:extLst>
              <a:ext uri="{FF2B5EF4-FFF2-40B4-BE49-F238E27FC236}">
                <a16:creationId xmlns:a16="http://schemas.microsoft.com/office/drawing/2014/main" id="{82AA321A-483E-44D6-90AD-BC8E71C3B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3225" y="3127375"/>
            <a:ext cx="5318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2" name="TextBox 23">
            <a:extLst>
              <a:ext uri="{FF2B5EF4-FFF2-40B4-BE49-F238E27FC236}">
                <a16:creationId xmlns:a16="http://schemas.microsoft.com/office/drawing/2014/main" id="{75277E0A-FEDB-4877-96A9-7C231029A6B4}"/>
              </a:ext>
            </a:extLst>
          </p:cNvPr>
          <p:cNvSpPr txBox="1">
            <a:spLocks noChangeArrowheads="1"/>
          </p:cNvSpPr>
          <p:nvPr/>
        </p:nvSpPr>
        <p:spPr bwMode="auto">
          <a:xfrm>
            <a:off x="3906838" y="3659188"/>
            <a:ext cx="1676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E(Credit Card)</a:t>
            </a:r>
          </a:p>
        </p:txBody>
      </p:sp>
      <p:sp>
        <p:nvSpPr>
          <p:cNvPr id="27" name="Oval 26">
            <a:extLst>
              <a:ext uri="{FF2B5EF4-FFF2-40B4-BE49-F238E27FC236}">
                <a16:creationId xmlns:a16="http://schemas.microsoft.com/office/drawing/2014/main" id="{9C97E443-263E-4075-BBFA-EFB8E84CF392}"/>
              </a:ext>
            </a:extLst>
          </p:cNvPr>
          <p:cNvSpPr>
            <a:spLocks noChangeArrowheads="1"/>
          </p:cNvSpPr>
          <p:nvPr/>
        </p:nvSpPr>
        <p:spPr bwMode="auto">
          <a:xfrm>
            <a:off x="2306638" y="4762500"/>
            <a:ext cx="838200" cy="509588"/>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2" name="Oval 31">
            <a:extLst>
              <a:ext uri="{FF2B5EF4-FFF2-40B4-BE49-F238E27FC236}">
                <a16:creationId xmlns:a16="http://schemas.microsoft.com/office/drawing/2014/main" id="{79AA5220-D78A-473E-91A2-B5E0658356D9}"/>
              </a:ext>
            </a:extLst>
          </p:cNvPr>
          <p:cNvSpPr>
            <a:spLocks noChangeArrowheads="1"/>
          </p:cNvSpPr>
          <p:nvPr/>
        </p:nvSpPr>
        <p:spPr bwMode="auto">
          <a:xfrm>
            <a:off x="4516438" y="4762500"/>
            <a:ext cx="838200" cy="509588"/>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3" name="Oval 32">
            <a:extLst>
              <a:ext uri="{FF2B5EF4-FFF2-40B4-BE49-F238E27FC236}">
                <a16:creationId xmlns:a16="http://schemas.microsoft.com/office/drawing/2014/main" id="{EC6C411E-C88B-4616-9CAD-ABBCBC559E85}"/>
              </a:ext>
            </a:extLst>
          </p:cNvPr>
          <p:cNvSpPr>
            <a:spLocks noChangeArrowheads="1"/>
          </p:cNvSpPr>
          <p:nvPr/>
        </p:nvSpPr>
        <p:spPr bwMode="auto">
          <a:xfrm>
            <a:off x="5583238" y="4762500"/>
            <a:ext cx="838200" cy="509588"/>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8" name="Oval 37">
            <a:extLst>
              <a:ext uri="{FF2B5EF4-FFF2-40B4-BE49-F238E27FC236}">
                <a16:creationId xmlns:a16="http://schemas.microsoft.com/office/drawing/2014/main" id="{01A57C06-7CE2-4F2B-87B7-7706EA536AF0}"/>
              </a:ext>
            </a:extLst>
          </p:cNvPr>
          <p:cNvSpPr>
            <a:spLocks noChangeArrowheads="1"/>
          </p:cNvSpPr>
          <p:nvPr/>
        </p:nvSpPr>
        <p:spPr bwMode="auto">
          <a:xfrm>
            <a:off x="3449638" y="4762500"/>
            <a:ext cx="838200" cy="509588"/>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cxnSp>
        <p:nvCxnSpPr>
          <p:cNvPr id="40" name="Straight Arrow Connector 39">
            <a:extLst>
              <a:ext uri="{FF2B5EF4-FFF2-40B4-BE49-F238E27FC236}">
                <a16:creationId xmlns:a16="http://schemas.microsoft.com/office/drawing/2014/main" id="{99714308-9011-40EA-9C12-AFD86EB64612}"/>
              </a:ext>
            </a:extLst>
          </p:cNvPr>
          <p:cNvCxnSpPr>
            <a:cxnSpLocks noChangeShapeType="1"/>
          </p:cNvCxnSpPr>
          <p:nvPr/>
        </p:nvCxnSpPr>
        <p:spPr bwMode="auto">
          <a:xfrm rot="10800000" flipV="1">
            <a:off x="2878138" y="4052888"/>
            <a:ext cx="1028700" cy="709612"/>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Arrow Connector 40">
            <a:extLst>
              <a:ext uri="{FF2B5EF4-FFF2-40B4-BE49-F238E27FC236}">
                <a16:creationId xmlns:a16="http://schemas.microsoft.com/office/drawing/2014/main" id="{834EA12B-D9BC-41F8-96E4-A49D392D891C}"/>
              </a:ext>
            </a:extLst>
          </p:cNvPr>
          <p:cNvCxnSpPr>
            <a:cxnSpLocks noChangeShapeType="1"/>
          </p:cNvCxnSpPr>
          <p:nvPr/>
        </p:nvCxnSpPr>
        <p:spPr bwMode="auto">
          <a:xfrm rot="5400000">
            <a:off x="3868738" y="4343400"/>
            <a:ext cx="457200"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4532C2E5-C21F-4C9A-9D0D-C01396D2FF32}"/>
              </a:ext>
            </a:extLst>
          </p:cNvPr>
          <p:cNvCxnSpPr>
            <a:cxnSpLocks noChangeShapeType="1"/>
            <a:endCxn id="32" idx="0"/>
          </p:cNvCxnSpPr>
          <p:nvPr/>
        </p:nvCxnSpPr>
        <p:spPr bwMode="auto">
          <a:xfrm rot="16200000" flipH="1">
            <a:off x="4573588" y="4400550"/>
            <a:ext cx="457200"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1" name="Straight Arrow Connector 60">
            <a:extLst>
              <a:ext uri="{FF2B5EF4-FFF2-40B4-BE49-F238E27FC236}">
                <a16:creationId xmlns:a16="http://schemas.microsoft.com/office/drawing/2014/main" id="{1AA82B08-0F57-41DD-A90B-96DE0D90D332}"/>
              </a:ext>
            </a:extLst>
          </p:cNvPr>
          <p:cNvCxnSpPr>
            <a:cxnSpLocks noChangeShapeType="1"/>
          </p:cNvCxnSpPr>
          <p:nvPr/>
        </p:nvCxnSpPr>
        <p:spPr bwMode="auto">
          <a:xfrm rot="16200000" flipH="1">
            <a:off x="5246688" y="4160838"/>
            <a:ext cx="709612" cy="493712"/>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6991" name="TextBox 62">
            <a:extLst>
              <a:ext uri="{FF2B5EF4-FFF2-40B4-BE49-F238E27FC236}">
                <a16:creationId xmlns:a16="http://schemas.microsoft.com/office/drawing/2014/main" id="{B1ED8EA2-24C6-4F97-9BE7-E5E2A4755E83}"/>
              </a:ext>
            </a:extLst>
          </p:cNvPr>
          <p:cNvSpPr txBox="1">
            <a:spLocks noChangeArrowheads="1"/>
          </p:cNvSpPr>
          <p:nvPr/>
        </p:nvSpPr>
        <p:spPr bwMode="auto">
          <a:xfrm>
            <a:off x="3144838" y="5346700"/>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Comic Sans MS" panose="030F0702030302020204" pitchFamily="66" charset="0"/>
              </a:rPr>
              <a:t>Key Management Services  </a:t>
            </a:r>
          </a:p>
        </p:txBody>
      </p:sp>
      <p:sp>
        <p:nvSpPr>
          <p:cNvPr id="126992" name="TextBox 63">
            <a:extLst>
              <a:ext uri="{FF2B5EF4-FFF2-40B4-BE49-F238E27FC236}">
                <a16:creationId xmlns:a16="http://schemas.microsoft.com/office/drawing/2014/main" id="{1A12558E-8A51-4A45-B465-C69532909B37}"/>
              </a:ext>
            </a:extLst>
          </p:cNvPr>
          <p:cNvSpPr txBox="1">
            <a:spLocks noChangeArrowheads="1"/>
          </p:cNvSpPr>
          <p:nvPr/>
        </p:nvSpPr>
        <p:spPr bwMode="auto">
          <a:xfrm>
            <a:off x="2497138" y="4900613"/>
            <a:ext cx="381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1</a:t>
            </a:r>
            <a:endParaRPr lang="en-US" altLang="en-US" sz="1200">
              <a:latin typeface="Comic Sans MS" panose="030F0702030302020204" pitchFamily="66" charset="0"/>
            </a:endParaRPr>
          </a:p>
        </p:txBody>
      </p:sp>
      <p:sp>
        <p:nvSpPr>
          <p:cNvPr id="126993" name="TextBox 64">
            <a:extLst>
              <a:ext uri="{FF2B5EF4-FFF2-40B4-BE49-F238E27FC236}">
                <a16:creationId xmlns:a16="http://schemas.microsoft.com/office/drawing/2014/main" id="{4F637E68-1ECE-4AD7-ABAE-A18661665960}"/>
              </a:ext>
            </a:extLst>
          </p:cNvPr>
          <p:cNvSpPr txBox="1">
            <a:spLocks noChangeArrowheads="1"/>
          </p:cNvSpPr>
          <p:nvPr/>
        </p:nvSpPr>
        <p:spPr bwMode="auto">
          <a:xfrm>
            <a:off x="3716338" y="4900613"/>
            <a:ext cx="381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2</a:t>
            </a:r>
            <a:endParaRPr lang="en-US" altLang="en-US" sz="1200">
              <a:latin typeface="Comic Sans MS" panose="030F0702030302020204" pitchFamily="66" charset="0"/>
            </a:endParaRPr>
          </a:p>
        </p:txBody>
      </p:sp>
      <p:sp>
        <p:nvSpPr>
          <p:cNvPr id="126994" name="TextBox 65">
            <a:extLst>
              <a:ext uri="{FF2B5EF4-FFF2-40B4-BE49-F238E27FC236}">
                <a16:creationId xmlns:a16="http://schemas.microsoft.com/office/drawing/2014/main" id="{39B3D1FB-B68B-4525-9468-B849A65FF53E}"/>
              </a:ext>
            </a:extLst>
          </p:cNvPr>
          <p:cNvSpPr txBox="1">
            <a:spLocks noChangeArrowheads="1"/>
          </p:cNvSpPr>
          <p:nvPr/>
        </p:nvSpPr>
        <p:spPr bwMode="auto">
          <a:xfrm>
            <a:off x="4668838" y="4900613"/>
            <a:ext cx="381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3</a:t>
            </a:r>
            <a:endParaRPr lang="en-US" altLang="en-US" sz="1200">
              <a:latin typeface="Comic Sans MS" panose="030F0702030302020204" pitchFamily="66" charset="0"/>
            </a:endParaRPr>
          </a:p>
        </p:txBody>
      </p:sp>
      <p:sp>
        <p:nvSpPr>
          <p:cNvPr id="126995" name="TextBox 66">
            <a:extLst>
              <a:ext uri="{FF2B5EF4-FFF2-40B4-BE49-F238E27FC236}">
                <a16:creationId xmlns:a16="http://schemas.microsoft.com/office/drawing/2014/main" id="{F52DB3E7-AE81-4151-A9EF-A82398A2AB17}"/>
              </a:ext>
            </a:extLst>
          </p:cNvPr>
          <p:cNvSpPr txBox="1">
            <a:spLocks noChangeArrowheads="1"/>
          </p:cNvSpPr>
          <p:nvPr/>
        </p:nvSpPr>
        <p:spPr bwMode="auto">
          <a:xfrm>
            <a:off x="5848350" y="4900613"/>
            <a:ext cx="381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n</a:t>
            </a:r>
            <a:endParaRPr lang="en-US" altLang="en-US" sz="1200">
              <a:latin typeface="Comic Sans MS" panose="030F0702030302020204" pitchFamily="66" charset="0"/>
            </a:endParaRPr>
          </a:p>
        </p:txBody>
      </p:sp>
      <p:pic>
        <p:nvPicPr>
          <p:cNvPr id="126996" name="Picture 20" descr="ebay-logo.jpg">
            <a:extLst>
              <a:ext uri="{FF2B5EF4-FFF2-40B4-BE49-F238E27FC236}">
                <a16:creationId xmlns:a16="http://schemas.microsoft.com/office/drawing/2014/main" id="{16ECAADF-EDD1-4DEB-9EA2-DAC395479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3314700"/>
            <a:ext cx="5794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FBB3B047-085A-4C2D-8193-EF232D495710}"/>
              </a:ext>
            </a:extLst>
          </p:cNvPr>
          <p:cNvCxnSpPr>
            <a:cxnSpLocks noChangeShapeType="1"/>
          </p:cNvCxnSpPr>
          <p:nvPr/>
        </p:nvCxnSpPr>
        <p:spPr bwMode="auto">
          <a:xfrm rot="10800000" flipV="1">
            <a:off x="2597150" y="3444875"/>
            <a:ext cx="1616075" cy="0"/>
          </a:xfrm>
          <a:prstGeom prst="straightConnector1">
            <a:avLst/>
          </a:prstGeom>
          <a:noFill/>
          <a:ln w="25400">
            <a:solidFill>
              <a:schemeClr val="accent1"/>
            </a:solidFill>
            <a:round/>
            <a:headEnd type="arrow"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6998" name="TextBox 28">
            <a:extLst>
              <a:ext uri="{FF2B5EF4-FFF2-40B4-BE49-F238E27FC236}">
                <a16:creationId xmlns:a16="http://schemas.microsoft.com/office/drawing/2014/main" id="{7041C03D-F64A-4855-A915-5FC81BBA139D}"/>
              </a:ext>
            </a:extLst>
          </p:cNvPr>
          <p:cNvSpPr txBox="1">
            <a:spLocks noChangeArrowheads="1"/>
          </p:cNvSpPr>
          <p:nvPr/>
        </p:nvSpPr>
        <p:spPr bwMode="auto">
          <a:xfrm>
            <a:off x="2713038" y="3176588"/>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Predicate Request</a:t>
            </a:r>
          </a:p>
        </p:txBody>
      </p:sp>
      <p:sp>
        <p:nvSpPr>
          <p:cNvPr id="126999" name="TextBox 29">
            <a:extLst>
              <a:ext uri="{FF2B5EF4-FFF2-40B4-BE49-F238E27FC236}">
                <a16:creationId xmlns:a16="http://schemas.microsoft.com/office/drawing/2014/main" id="{876A99CE-7CEC-419D-B824-29DF80AE02DB}"/>
              </a:ext>
            </a:extLst>
          </p:cNvPr>
          <p:cNvSpPr txBox="1">
            <a:spLocks noChangeArrowheads="1"/>
          </p:cNvSpPr>
          <p:nvPr/>
        </p:nvSpPr>
        <p:spPr bwMode="auto">
          <a:xfrm>
            <a:off x="533400" y="6338888"/>
            <a:ext cx="830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pPr>
            <a:r>
              <a:rPr lang="en-US" altLang="en-US" sz="1800">
                <a:latin typeface="Comic Sans MS" panose="030F0702030302020204" pitchFamily="66" charset="0"/>
                <a:ea typeface="ＭＳ Ｐゴシック" panose="020B0600070205080204" pitchFamily="34" charset="-128"/>
              </a:rPr>
              <a:t>* Decryption of information is handled by the Key Management services</a:t>
            </a:r>
          </a:p>
        </p:txBody>
      </p:sp>
      <p:sp>
        <p:nvSpPr>
          <p:cNvPr id="3" name="Slide Number Placeholder 2">
            <a:extLst>
              <a:ext uri="{FF2B5EF4-FFF2-40B4-BE49-F238E27FC236}">
                <a16:creationId xmlns:a16="http://schemas.microsoft.com/office/drawing/2014/main" id="{2C5DC87A-E240-4228-B4E7-8E60ECE59711}"/>
              </a:ext>
            </a:extLst>
          </p:cNvPr>
          <p:cNvSpPr>
            <a:spLocks noGrp="1"/>
          </p:cNvSpPr>
          <p:nvPr>
            <p:ph type="sldNum" sz="quarter" idx="12"/>
          </p:nvPr>
        </p:nvSpPr>
        <p:spPr/>
        <p:txBody>
          <a:bodyPr/>
          <a:lstStyle/>
          <a:p>
            <a:fld id="{C3802F7D-CE2A-4257-9499-27268CCBAA3C}" type="slidenum">
              <a:rPr lang="en-US" altLang="en-US" smtClean="0"/>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EA38047C-C992-44E0-AA3C-6B0538BBA7F8}"/>
              </a:ext>
            </a:extLst>
          </p:cNvPr>
          <p:cNvSpPr>
            <a:spLocks/>
          </p:cNvSpPr>
          <p:nvPr/>
        </p:nvSpPr>
        <p:spPr bwMode="auto">
          <a:xfrm>
            <a:off x="1217613" y="2789238"/>
            <a:ext cx="6267450" cy="3687762"/>
          </a:xfrm>
          <a:custGeom>
            <a:avLst/>
            <a:gdLst>
              <a:gd name="T0" fmla="*/ 98779074 w 43200"/>
              <a:gd name="T1" fmla="*/ 190755977 h 43200"/>
              <a:gd name="T2" fmla="*/ 45464111 w 43200"/>
              <a:gd name="T3" fmla="*/ 184948093 h 43200"/>
              <a:gd name="T4" fmla="*/ 145821654 w 43200"/>
              <a:gd name="T5" fmla="*/ 254314555 h 43200"/>
              <a:gd name="T6" fmla="*/ 122500357 w 43200"/>
              <a:gd name="T7" fmla="*/ 257090962 h 43200"/>
              <a:gd name="T8" fmla="*/ 346831688 w 43200"/>
              <a:gd name="T9" fmla="*/ 284855029 h 43200"/>
              <a:gd name="T10" fmla="*/ 332771563 w 43200"/>
              <a:gd name="T11" fmla="*/ 272175445 h 43200"/>
              <a:gd name="T12" fmla="*/ 606755461 w 43200"/>
              <a:gd name="T13" fmla="*/ 253236056 h 43200"/>
              <a:gd name="T14" fmla="*/ 601135648 w 43200"/>
              <a:gd name="T15" fmla="*/ 267147284 h 43200"/>
              <a:gd name="T16" fmla="*/ 718352922 w 43200"/>
              <a:gd name="T17" fmla="*/ 167269458 h 43200"/>
              <a:gd name="T18" fmla="*/ 786780419 w 43200"/>
              <a:gd name="T19" fmla="*/ 219270658 h 43200"/>
              <a:gd name="T20" fmla="*/ 879771242 w 43200"/>
              <a:gd name="T21" fmla="*/ 111887041 h 43200"/>
              <a:gd name="T22" fmla="*/ 849293445 w 43200"/>
              <a:gd name="T23" fmla="*/ 131387448 h 43200"/>
              <a:gd name="T24" fmla="*/ 806649976 w 43200"/>
              <a:gd name="T25" fmla="*/ 39540150 h 43200"/>
              <a:gd name="T26" fmla="*/ 808249627 w 43200"/>
              <a:gd name="T27" fmla="*/ 48751104 h 43200"/>
              <a:gd name="T28" fmla="*/ 612038545 w 43200"/>
              <a:gd name="T29" fmla="*/ 28798860 h 43200"/>
              <a:gd name="T30" fmla="*/ 627656247 w 43200"/>
              <a:gd name="T31" fmla="*/ 17051972 h 43200"/>
              <a:gd name="T32" fmla="*/ 466027416 w 43200"/>
              <a:gd name="T33" fmla="*/ 34395381 h 43200"/>
              <a:gd name="T34" fmla="*/ 473583755 w 43200"/>
              <a:gd name="T35" fmla="*/ 24266242 h 43200"/>
              <a:gd name="T36" fmla="*/ 294674317 w 43200"/>
              <a:gd name="T37" fmla="*/ 37834902 h 43200"/>
              <a:gd name="T38" fmla="*/ 322036959 w 43200"/>
              <a:gd name="T39" fmla="*/ 47658007 h 43200"/>
              <a:gd name="T40" fmla="*/ 86865841 w 43200"/>
              <a:gd name="T41" fmla="*/ 115056979 h 43200"/>
              <a:gd name="T42" fmla="*/ 82087781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CAA9F4F5-24E6-4789-9CA7-4E426F416FD3}"/>
              </a:ext>
            </a:extLst>
          </p:cNvPr>
          <p:cNvSpPr>
            <a:spLocks noGrp="1"/>
          </p:cNvSpPr>
          <p:nvPr>
            <p:ph type="title"/>
          </p:nvPr>
        </p:nvSpPr>
        <p:spPr>
          <a:xfrm>
            <a:off x="628650" y="0"/>
            <a:ext cx="7886700" cy="1325563"/>
          </a:xfrm>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Multi-Party Computing</a:t>
            </a:r>
          </a:p>
        </p:txBody>
      </p:sp>
      <p:sp>
        <p:nvSpPr>
          <p:cNvPr id="128004" name="TextBox 19">
            <a:extLst>
              <a:ext uri="{FF2B5EF4-FFF2-40B4-BE49-F238E27FC236}">
                <a16:creationId xmlns:a16="http://schemas.microsoft.com/office/drawing/2014/main" id="{00BD2B6D-B48B-49B2-94D5-DDA45F4566B5}"/>
              </a:ext>
            </a:extLst>
          </p:cNvPr>
          <p:cNvSpPr txBox="1">
            <a:spLocks noChangeArrowheads="1"/>
          </p:cNvSpPr>
          <p:nvPr/>
        </p:nvSpPr>
        <p:spPr bwMode="auto">
          <a:xfrm>
            <a:off x="381000" y="1417638"/>
            <a:ext cx="855345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marL="1187450" indent="-4572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To become independent of a trusted third party</a:t>
            </a:r>
          </a:p>
          <a:p>
            <a:pPr lvl="2"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Multiple Services hold shares of the secret key</a:t>
            </a:r>
          </a:p>
          <a:p>
            <a:pPr lvl="2"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Minimize the risk</a:t>
            </a:r>
          </a:p>
          <a:p>
            <a:pPr lvl="2" eaLnBrk="1" hangingPunct="1">
              <a:spcBef>
                <a:spcPts val="550"/>
              </a:spcBef>
              <a:buClr>
                <a:srgbClr val="3891A7"/>
              </a:buClr>
              <a:buFont typeface="Arial" panose="020B0604020202020204" pitchFamily="34" charset="0"/>
              <a:buChar char="•"/>
            </a:pPr>
            <a:endParaRPr lang="en-US" altLang="en-US" sz="2200">
              <a:ea typeface="ＭＳ Ｐゴシック" panose="020B0600070205080204" pitchFamily="34" charset="-128"/>
            </a:endParaRPr>
          </a:p>
          <a:p>
            <a:pPr lvl="1" eaLnBrk="1" hangingPunct="1">
              <a:spcBef>
                <a:spcPts val="550"/>
              </a:spcBef>
              <a:buClr>
                <a:srgbClr val="3891A7"/>
              </a:buClr>
              <a:buFont typeface="Arial" panose="020B0604020202020204" pitchFamily="34" charset="0"/>
              <a:buChar char="•"/>
            </a:pPr>
            <a:endParaRPr lang="en-US" altLang="en-US">
              <a:ea typeface="ＭＳ Ｐゴシック" panose="020B0600070205080204" pitchFamily="34" charset="-128"/>
            </a:endParaRPr>
          </a:p>
          <a:p>
            <a:pPr eaLnBrk="1" hangingPunct="1"/>
            <a:endParaRPr lang="en-US" altLang="en-US" sz="2200"/>
          </a:p>
        </p:txBody>
      </p:sp>
      <p:pic>
        <p:nvPicPr>
          <p:cNvPr id="128005" name="Picture 22" descr="american-express-logo.jpeg">
            <a:extLst>
              <a:ext uri="{FF2B5EF4-FFF2-40B4-BE49-F238E27FC236}">
                <a16:creationId xmlns:a16="http://schemas.microsoft.com/office/drawing/2014/main" id="{86E1086B-1BE8-4681-AA1F-42AAF33C79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17888"/>
            <a:ext cx="5318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Box 23">
            <a:extLst>
              <a:ext uri="{FF2B5EF4-FFF2-40B4-BE49-F238E27FC236}">
                <a16:creationId xmlns:a16="http://schemas.microsoft.com/office/drawing/2014/main" id="{C3D19A9A-A754-4A15-94CB-58AD9491173B}"/>
              </a:ext>
            </a:extLst>
          </p:cNvPr>
          <p:cNvSpPr txBox="1">
            <a:spLocks noChangeArrowheads="1"/>
          </p:cNvSpPr>
          <p:nvPr/>
        </p:nvSpPr>
        <p:spPr bwMode="auto">
          <a:xfrm>
            <a:off x="3732213" y="39497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Name</a:t>
            </a:r>
          </a:p>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Billing Address</a:t>
            </a:r>
          </a:p>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Credit Card</a:t>
            </a:r>
          </a:p>
        </p:txBody>
      </p:sp>
      <p:sp>
        <p:nvSpPr>
          <p:cNvPr id="27" name="Oval 26">
            <a:extLst>
              <a:ext uri="{FF2B5EF4-FFF2-40B4-BE49-F238E27FC236}">
                <a16:creationId xmlns:a16="http://schemas.microsoft.com/office/drawing/2014/main" id="{EB438FC9-C9B7-4A11-959E-E486575E2424}"/>
              </a:ext>
            </a:extLst>
          </p:cNvPr>
          <p:cNvSpPr>
            <a:spLocks noChangeArrowheads="1"/>
          </p:cNvSpPr>
          <p:nvPr/>
        </p:nvSpPr>
        <p:spPr bwMode="auto">
          <a:xfrm>
            <a:off x="2132013" y="5051425"/>
            <a:ext cx="838200" cy="511175"/>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2" name="Oval 31">
            <a:extLst>
              <a:ext uri="{FF2B5EF4-FFF2-40B4-BE49-F238E27FC236}">
                <a16:creationId xmlns:a16="http://schemas.microsoft.com/office/drawing/2014/main" id="{11901DD3-DC26-40DA-A58C-0E888028AC1D}"/>
              </a:ext>
            </a:extLst>
          </p:cNvPr>
          <p:cNvSpPr>
            <a:spLocks noChangeArrowheads="1"/>
          </p:cNvSpPr>
          <p:nvPr/>
        </p:nvSpPr>
        <p:spPr bwMode="auto">
          <a:xfrm>
            <a:off x="4341813" y="5051425"/>
            <a:ext cx="838200" cy="511175"/>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3" name="Oval 32">
            <a:extLst>
              <a:ext uri="{FF2B5EF4-FFF2-40B4-BE49-F238E27FC236}">
                <a16:creationId xmlns:a16="http://schemas.microsoft.com/office/drawing/2014/main" id="{B9154CDC-6F0C-4C2B-8C81-BE8436710C76}"/>
              </a:ext>
            </a:extLst>
          </p:cNvPr>
          <p:cNvSpPr>
            <a:spLocks noChangeArrowheads="1"/>
          </p:cNvSpPr>
          <p:nvPr/>
        </p:nvSpPr>
        <p:spPr bwMode="auto">
          <a:xfrm>
            <a:off x="5408613" y="5051425"/>
            <a:ext cx="838200" cy="511175"/>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sp>
        <p:nvSpPr>
          <p:cNvPr id="38" name="Oval 37">
            <a:extLst>
              <a:ext uri="{FF2B5EF4-FFF2-40B4-BE49-F238E27FC236}">
                <a16:creationId xmlns:a16="http://schemas.microsoft.com/office/drawing/2014/main" id="{58371318-595F-41FE-9774-BA51E250543D}"/>
              </a:ext>
            </a:extLst>
          </p:cNvPr>
          <p:cNvSpPr>
            <a:spLocks noChangeArrowheads="1"/>
          </p:cNvSpPr>
          <p:nvPr/>
        </p:nvSpPr>
        <p:spPr bwMode="auto">
          <a:xfrm>
            <a:off x="3275013" y="5051425"/>
            <a:ext cx="838200" cy="511175"/>
          </a:xfrm>
          <a:prstGeom prst="ellipse">
            <a:avLst/>
          </a:pr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solidFill>
                <a:srgbClr val="FFFFFF"/>
              </a:solidFill>
              <a:latin typeface="Comic Sans MS" panose="030F0702030302020204" pitchFamily="66" charset="0"/>
            </a:endParaRPr>
          </a:p>
        </p:txBody>
      </p:sp>
      <p:cxnSp>
        <p:nvCxnSpPr>
          <p:cNvPr id="40" name="Straight Arrow Connector 39">
            <a:extLst>
              <a:ext uri="{FF2B5EF4-FFF2-40B4-BE49-F238E27FC236}">
                <a16:creationId xmlns:a16="http://schemas.microsoft.com/office/drawing/2014/main" id="{5D2CC12C-CBC2-4B81-8C68-E29E08820F1E}"/>
              </a:ext>
            </a:extLst>
          </p:cNvPr>
          <p:cNvCxnSpPr>
            <a:cxnSpLocks noChangeShapeType="1"/>
          </p:cNvCxnSpPr>
          <p:nvPr/>
        </p:nvCxnSpPr>
        <p:spPr bwMode="auto">
          <a:xfrm rot="10800000" flipV="1">
            <a:off x="2703513" y="4343400"/>
            <a:ext cx="1028700" cy="708025"/>
          </a:xfrm>
          <a:prstGeom prst="straightConnector1">
            <a:avLst/>
          </a:prstGeom>
          <a:noFill/>
          <a:ln w="25400">
            <a:solidFill>
              <a:schemeClr val="accent1"/>
            </a:solidFill>
            <a:round/>
            <a:headEnd type="arrow"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Arrow Connector 40">
            <a:extLst>
              <a:ext uri="{FF2B5EF4-FFF2-40B4-BE49-F238E27FC236}">
                <a16:creationId xmlns:a16="http://schemas.microsoft.com/office/drawing/2014/main" id="{EF830F75-7F98-48C9-B05F-79A14275AEFA}"/>
              </a:ext>
            </a:extLst>
          </p:cNvPr>
          <p:cNvCxnSpPr>
            <a:cxnSpLocks noChangeShapeType="1"/>
          </p:cNvCxnSpPr>
          <p:nvPr/>
        </p:nvCxnSpPr>
        <p:spPr bwMode="auto">
          <a:xfrm rot="5400000">
            <a:off x="3694907" y="4633119"/>
            <a:ext cx="455612" cy="381000"/>
          </a:xfrm>
          <a:prstGeom prst="straightConnector1">
            <a:avLst/>
          </a:prstGeom>
          <a:noFill/>
          <a:ln w="25400">
            <a:solidFill>
              <a:schemeClr val="accent1"/>
            </a:solidFill>
            <a:round/>
            <a:headEnd type="arrow" w="med" len="med"/>
            <a:tailEnd type="none" w="sm"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1A377AF6-F1B8-46F4-936D-23B5814D1CD4}"/>
              </a:ext>
            </a:extLst>
          </p:cNvPr>
          <p:cNvCxnSpPr>
            <a:cxnSpLocks noChangeShapeType="1"/>
            <a:endCxn id="32" idx="0"/>
          </p:cNvCxnSpPr>
          <p:nvPr/>
        </p:nvCxnSpPr>
        <p:spPr bwMode="auto">
          <a:xfrm rot="16200000" flipH="1">
            <a:off x="4399757" y="4690269"/>
            <a:ext cx="455612" cy="266700"/>
          </a:xfrm>
          <a:prstGeom prst="straightConnector1">
            <a:avLst/>
          </a:prstGeom>
          <a:noFill/>
          <a:ln w="25400">
            <a:solidFill>
              <a:schemeClr val="accent1"/>
            </a:solidFill>
            <a:round/>
            <a:headEnd type="arrow"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1" name="Straight Arrow Connector 60">
            <a:extLst>
              <a:ext uri="{FF2B5EF4-FFF2-40B4-BE49-F238E27FC236}">
                <a16:creationId xmlns:a16="http://schemas.microsoft.com/office/drawing/2014/main" id="{BE32F6D2-7022-4560-95FE-1382290203FA}"/>
              </a:ext>
            </a:extLst>
          </p:cNvPr>
          <p:cNvCxnSpPr>
            <a:cxnSpLocks noChangeShapeType="1"/>
          </p:cNvCxnSpPr>
          <p:nvPr/>
        </p:nvCxnSpPr>
        <p:spPr bwMode="auto">
          <a:xfrm rot="16200000" flipH="1">
            <a:off x="5072062" y="4451351"/>
            <a:ext cx="709613" cy="493712"/>
          </a:xfrm>
          <a:prstGeom prst="straightConnector1">
            <a:avLst/>
          </a:prstGeom>
          <a:noFill/>
          <a:ln w="25400">
            <a:solidFill>
              <a:schemeClr val="accent1"/>
            </a:solidFill>
            <a:round/>
            <a:headEnd type="arrow" w="med" len="me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8015" name="TextBox 62">
            <a:extLst>
              <a:ext uri="{FF2B5EF4-FFF2-40B4-BE49-F238E27FC236}">
                <a16:creationId xmlns:a16="http://schemas.microsoft.com/office/drawing/2014/main" id="{6B2EC562-4B4F-4152-A776-AE3172486449}"/>
              </a:ext>
            </a:extLst>
          </p:cNvPr>
          <p:cNvSpPr txBox="1">
            <a:spLocks noChangeArrowheads="1"/>
          </p:cNvSpPr>
          <p:nvPr/>
        </p:nvSpPr>
        <p:spPr bwMode="auto">
          <a:xfrm>
            <a:off x="2970213" y="5637213"/>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latin typeface="Comic Sans MS" panose="030F0702030302020204" pitchFamily="66" charset="0"/>
              </a:rPr>
              <a:t>Key Management Services  </a:t>
            </a:r>
          </a:p>
        </p:txBody>
      </p:sp>
      <p:sp>
        <p:nvSpPr>
          <p:cNvPr id="128016" name="TextBox 63">
            <a:extLst>
              <a:ext uri="{FF2B5EF4-FFF2-40B4-BE49-F238E27FC236}">
                <a16:creationId xmlns:a16="http://schemas.microsoft.com/office/drawing/2014/main" id="{2C734043-93BE-42C8-B77E-034C039CB25E}"/>
              </a:ext>
            </a:extLst>
          </p:cNvPr>
          <p:cNvSpPr txBox="1">
            <a:spLocks noChangeArrowheads="1"/>
          </p:cNvSpPr>
          <p:nvPr/>
        </p:nvSpPr>
        <p:spPr bwMode="auto">
          <a:xfrm>
            <a:off x="2322513" y="51911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1</a:t>
            </a:r>
            <a:endParaRPr lang="en-US" altLang="en-US" sz="1200">
              <a:latin typeface="Comic Sans MS" panose="030F0702030302020204" pitchFamily="66" charset="0"/>
            </a:endParaRPr>
          </a:p>
        </p:txBody>
      </p:sp>
      <p:sp>
        <p:nvSpPr>
          <p:cNvPr id="128017" name="TextBox 64">
            <a:extLst>
              <a:ext uri="{FF2B5EF4-FFF2-40B4-BE49-F238E27FC236}">
                <a16:creationId xmlns:a16="http://schemas.microsoft.com/office/drawing/2014/main" id="{1AB3B538-CE5F-46A1-A671-2CEE063A08BC}"/>
              </a:ext>
            </a:extLst>
          </p:cNvPr>
          <p:cNvSpPr txBox="1">
            <a:spLocks noChangeArrowheads="1"/>
          </p:cNvSpPr>
          <p:nvPr/>
        </p:nvSpPr>
        <p:spPr bwMode="auto">
          <a:xfrm>
            <a:off x="3541713" y="51911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2</a:t>
            </a:r>
            <a:endParaRPr lang="en-US" altLang="en-US" sz="1200">
              <a:latin typeface="Comic Sans MS" panose="030F0702030302020204" pitchFamily="66" charset="0"/>
            </a:endParaRPr>
          </a:p>
        </p:txBody>
      </p:sp>
      <p:sp>
        <p:nvSpPr>
          <p:cNvPr id="128018" name="TextBox 65">
            <a:extLst>
              <a:ext uri="{FF2B5EF4-FFF2-40B4-BE49-F238E27FC236}">
                <a16:creationId xmlns:a16="http://schemas.microsoft.com/office/drawing/2014/main" id="{58D08DB6-0532-43C7-B051-2EDF400C27A7}"/>
              </a:ext>
            </a:extLst>
          </p:cNvPr>
          <p:cNvSpPr txBox="1">
            <a:spLocks noChangeArrowheads="1"/>
          </p:cNvSpPr>
          <p:nvPr/>
        </p:nvSpPr>
        <p:spPr bwMode="auto">
          <a:xfrm>
            <a:off x="4494213" y="51911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3</a:t>
            </a:r>
            <a:endParaRPr lang="en-US" altLang="en-US" sz="1200">
              <a:latin typeface="Comic Sans MS" panose="030F0702030302020204" pitchFamily="66" charset="0"/>
            </a:endParaRPr>
          </a:p>
        </p:txBody>
      </p:sp>
      <p:sp>
        <p:nvSpPr>
          <p:cNvPr id="128019" name="TextBox 66">
            <a:extLst>
              <a:ext uri="{FF2B5EF4-FFF2-40B4-BE49-F238E27FC236}">
                <a16:creationId xmlns:a16="http://schemas.microsoft.com/office/drawing/2014/main" id="{62C02617-CB4A-422D-BECE-606D3709FC2D}"/>
              </a:ext>
            </a:extLst>
          </p:cNvPr>
          <p:cNvSpPr txBox="1">
            <a:spLocks noChangeArrowheads="1"/>
          </p:cNvSpPr>
          <p:nvPr/>
        </p:nvSpPr>
        <p:spPr bwMode="auto">
          <a:xfrm>
            <a:off x="5673725" y="51911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K</a:t>
            </a:r>
            <a:r>
              <a:rPr lang="en-US" altLang="en-US" sz="1200" baseline="30000">
                <a:latin typeface="Comic Sans MS" panose="030F0702030302020204" pitchFamily="66" charset="0"/>
              </a:rPr>
              <a:t>’</a:t>
            </a:r>
            <a:r>
              <a:rPr lang="en-US" altLang="en-US" sz="1200" baseline="-25000">
                <a:latin typeface="Comic Sans MS" panose="030F0702030302020204" pitchFamily="66" charset="0"/>
              </a:rPr>
              <a:t>n</a:t>
            </a:r>
            <a:endParaRPr lang="en-US" altLang="en-US" sz="1200">
              <a:latin typeface="Comic Sans MS" panose="030F0702030302020204" pitchFamily="66" charset="0"/>
            </a:endParaRPr>
          </a:p>
        </p:txBody>
      </p:sp>
      <p:pic>
        <p:nvPicPr>
          <p:cNvPr id="128020" name="Picture 20" descr="ebay-logo.jpg">
            <a:extLst>
              <a:ext uri="{FF2B5EF4-FFF2-40B4-BE49-F238E27FC236}">
                <a16:creationId xmlns:a16="http://schemas.microsoft.com/office/drawing/2014/main" id="{2E26902E-566D-4A86-A7B5-589BD26C22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3605213"/>
            <a:ext cx="5794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B6B9333B-05C2-4C2C-8469-79E2AFE812EE}"/>
              </a:ext>
            </a:extLst>
          </p:cNvPr>
          <p:cNvCxnSpPr>
            <a:cxnSpLocks noChangeShapeType="1"/>
          </p:cNvCxnSpPr>
          <p:nvPr/>
        </p:nvCxnSpPr>
        <p:spPr bwMode="auto">
          <a:xfrm rot="10800000" flipV="1">
            <a:off x="2422525" y="3735388"/>
            <a:ext cx="1616075"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8022" name="TextBox 28">
            <a:extLst>
              <a:ext uri="{FF2B5EF4-FFF2-40B4-BE49-F238E27FC236}">
                <a16:creationId xmlns:a16="http://schemas.microsoft.com/office/drawing/2014/main" id="{61065EC5-59EF-4665-8BCC-7FEEC8CDC1B1}"/>
              </a:ext>
            </a:extLst>
          </p:cNvPr>
          <p:cNvSpPr txBox="1">
            <a:spLocks noChangeArrowheads="1"/>
          </p:cNvSpPr>
          <p:nvPr/>
        </p:nvSpPr>
        <p:spPr bwMode="auto">
          <a:xfrm>
            <a:off x="2538413" y="3467100"/>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Predicate Reply*</a:t>
            </a:r>
          </a:p>
        </p:txBody>
      </p:sp>
      <p:sp>
        <p:nvSpPr>
          <p:cNvPr id="128023" name="TextBox 29">
            <a:extLst>
              <a:ext uri="{FF2B5EF4-FFF2-40B4-BE49-F238E27FC236}">
                <a16:creationId xmlns:a16="http://schemas.microsoft.com/office/drawing/2014/main" id="{C3884717-51BD-4A3D-B28A-F53A1C4A0B89}"/>
              </a:ext>
            </a:extLst>
          </p:cNvPr>
          <p:cNvSpPr txBox="1">
            <a:spLocks noChangeArrowheads="1"/>
          </p:cNvSpPr>
          <p:nvPr/>
        </p:nvSpPr>
        <p:spPr bwMode="auto">
          <a:xfrm>
            <a:off x="381000" y="6011863"/>
            <a:ext cx="36576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pPr>
            <a:r>
              <a:rPr lang="en-US" altLang="en-US" sz="2200">
                <a:latin typeface="Comic Sans MS" panose="030F0702030302020204" pitchFamily="66" charset="0"/>
                <a:ea typeface="ＭＳ Ｐゴシック" panose="020B0600070205080204" pitchFamily="34" charset="-128"/>
              </a:rPr>
              <a:t>*</a:t>
            </a:r>
            <a:r>
              <a:rPr lang="en-US" altLang="en-US" sz="1600">
                <a:latin typeface="Comic Sans MS" panose="030F0702030302020204" pitchFamily="66" charset="0"/>
                <a:ea typeface="ＭＳ Ｐゴシック" panose="020B0600070205080204" pitchFamily="34" charset="-128"/>
              </a:rPr>
              <a:t>Age Verified</a:t>
            </a:r>
          </a:p>
          <a:p>
            <a:pPr lvl="1" eaLnBrk="1" hangingPunct="1">
              <a:spcBef>
                <a:spcPts val="550"/>
              </a:spcBef>
              <a:buClr>
                <a:srgbClr val="3891A7"/>
              </a:buClr>
            </a:pPr>
            <a:r>
              <a:rPr lang="en-US" altLang="en-US" sz="1600">
                <a:latin typeface="Comic Sans MS" panose="030F0702030302020204" pitchFamily="66" charset="0"/>
                <a:ea typeface="ＭＳ Ｐゴシック" panose="020B0600070205080204" pitchFamily="34" charset="-128"/>
              </a:rPr>
              <a:t>*Credit Card Verified</a:t>
            </a:r>
          </a:p>
        </p:txBody>
      </p:sp>
      <p:sp>
        <p:nvSpPr>
          <p:cNvPr id="3" name="Slide Number Placeholder 2">
            <a:extLst>
              <a:ext uri="{FF2B5EF4-FFF2-40B4-BE49-F238E27FC236}">
                <a16:creationId xmlns:a16="http://schemas.microsoft.com/office/drawing/2014/main" id="{34CDDD3A-1C0B-4993-AD80-3921C41F6090}"/>
              </a:ext>
            </a:extLst>
          </p:cNvPr>
          <p:cNvSpPr>
            <a:spLocks noGrp="1"/>
          </p:cNvSpPr>
          <p:nvPr>
            <p:ph type="sldNum" sz="quarter" idx="12"/>
          </p:nvPr>
        </p:nvSpPr>
        <p:spPr/>
        <p:txBody>
          <a:bodyPr/>
          <a:lstStyle/>
          <a:p>
            <a:fld id="{C3802F7D-CE2A-4257-9499-27268CCBAA3C}" type="slidenum">
              <a:rPr lang="en-US" altLang="en-US" smtClean="0"/>
              <a:pPr/>
              <a:t>34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364C8A99-B2CB-459E-A9D2-2F352B561642}"/>
              </a:ext>
            </a:extLst>
          </p:cNvPr>
          <p:cNvSpPr>
            <a:spLocks/>
          </p:cNvSpPr>
          <p:nvPr/>
        </p:nvSpPr>
        <p:spPr bwMode="auto">
          <a:xfrm>
            <a:off x="6096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40132D71-8EFC-429A-BC3C-AEE9798F1CB0}"/>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Selective Disclosure</a:t>
            </a:r>
          </a:p>
        </p:txBody>
      </p:sp>
      <p:pic>
        <p:nvPicPr>
          <p:cNvPr id="129028" name="Picture 4" descr="ebay-logo.jpg">
            <a:extLst>
              <a:ext uri="{FF2B5EF4-FFF2-40B4-BE49-F238E27FC236}">
                <a16:creationId xmlns:a16="http://schemas.microsoft.com/office/drawing/2014/main" id="{DC087A62-342F-47F9-93EC-42CCF087F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95663"/>
            <a:ext cx="5794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TextBox 20">
            <a:extLst>
              <a:ext uri="{FF2B5EF4-FFF2-40B4-BE49-F238E27FC236}">
                <a16:creationId xmlns:a16="http://schemas.microsoft.com/office/drawing/2014/main" id="{A9C7F165-A80B-41CD-8B39-C62D7F58658F}"/>
              </a:ext>
            </a:extLst>
          </p:cNvPr>
          <p:cNvSpPr txBox="1">
            <a:spLocks noChangeArrowheads="1"/>
          </p:cNvSpPr>
          <p:nvPr/>
        </p:nvSpPr>
        <p:spPr bwMode="auto">
          <a:xfrm>
            <a:off x="1570038" y="3829050"/>
            <a:ext cx="1935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latin typeface="Comic Sans MS" panose="030F0702030302020204" pitchFamily="66" charset="0"/>
              </a:rPr>
              <a:t>Password</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E(Credit Card)</a:t>
            </a:r>
          </a:p>
        </p:txBody>
      </p:sp>
      <p:cxnSp>
        <p:nvCxnSpPr>
          <p:cNvPr id="25" name="Straight Arrow Connector 24">
            <a:extLst>
              <a:ext uri="{FF2B5EF4-FFF2-40B4-BE49-F238E27FC236}">
                <a16:creationId xmlns:a16="http://schemas.microsoft.com/office/drawing/2014/main" id="{32844717-1C74-4E2D-A0AF-6F579440E732}"/>
              </a:ext>
            </a:extLst>
          </p:cNvPr>
          <p:cNvCxnSpPr>
            <a:cxnSpLocks noChangeShapeType="1"/>
          </p:cNvCxnSpPr>
          <p:nvPr/>
        </p:nvCxnSpPr>
        <p:spPr bwMode="auto">
          <a:xfrm>
            <a:off x="2408238" y="3635375"/>
            <a:ext cx="3232150"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9031" name="TextBox 67">
            <a:extLst>
              <a:ext uri="{FF2B5EF4-FFF2-40B4-BE49-F238E27FC236}">
                <a16:creationId xmlns:a16="http://schemas.microsoft.com/office/drawing/2014/main" id="{D478C610-4075-4771-9037-BCF9B1336888}"/>
              </a:ext>
            </a:extLst>
          </p:cNvPr>
          <p:cNvSpPr txBox="1">
            <a:spLocks noChangeArrowheads="1"/>
          </p:cNvSpPr>
          <p:nvPr/>
        </p:nvSpPr>
        <p:spPr bwMode="auto">
          <a:xfrm>
            <a:off x="3124200" y="3395663"/>
            <a:ext cx="179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Selective disclosure*</a:t>
            </a:r>
          </a:p>
        </p:txBody>
      </p:sp>
      <p:pic>
        <p:nvPicPr>
          <p:cNvPr id="129032" name="Picture 10" descr="power-seller-logo.gif">
            <a:extLst>
              <a:ext uri="{FF2B5EF4-FFF2-40B4-BE49-F238E27FC236}">
                <a16:creationId xmlns:a16="http://schemas.microsoft.com/office/drawing/2014/main" id="{8FB01630-D4BA-467F-848F-40A8DFDEAB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435350"/>
            <a:ext cx="836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3" name="TextBox 11">
            <a:extLst>
              <a:ext uri="{FF2B5EF4-FFF2-40B4-BE49-F238E27FC236}">
                <a16:creationId xmlns:a16="http://schemas.microsoft.com/office/drawing/2014/main" id="{01507D3A-63F3-4C2B-8B44-41CE6EDC3052}"/>
              </a:ext>
            </a:extLst>
          </p:cNvPr>
          <p:cNvSpPr txBox="1">
            <a:spLocks noChangeArrowheads="1"/>
          </p:cNvSpPr>
          <p:nvPr/>
        </p:nvSpPr>
        <p:spPr bwMode="auto">
          <a:xfrm>
            <a:off x="5638800" y="3887788"/>
            <a:ext cx="182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E(E-mail)</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sp>
        <p:nvSpPr>
          <p:cNvPr id="129034" name="TextBox 13">
            <a:extLst>
              <a:ext uri="{FF2B5EF4-FFF2-40B4-BE49-F238E27FC236}">
                <a16:creationId xmlns:a16="http://schemas.microsoft.com/office/drawing/2014/main" id="{03D8AE9F-54E2-4EEF-95A5-B11763E821A5}"/>
              </a:ext>
            </a:extLst>
          </p:cNvPr>
          <p:cNvSpPr txBox="1">
            <a:spLocks noChangeArrowheads="1"/>
          </p:cNvSpPr>
          <p:nvPr/>
        </p:nvSpPr>
        <p:spPr bwMode="auto">
          <a:xfrm>
            <a:off x="457200" y="1417638"/>
            <a:ext cx="84772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User Policies in the Active Bundle dictate dissemination </a:t>
            </a:r>
          </a:p>
          <a:p>
            <a:pPr eaLnBrk="1" hangingPunct="1"/>
            <a:endParaRPr lang="en-US" altLang="en-US" sz="2200"/>
          </a:p>
        </p:txBody>
      </p:sp>
      <p:sp>
        <p:nvSpPr>
          <p:cNvPr id="129035" name="TextBox 14">
            <a:extLst>
              <a:ext uri="{FF2B5EF4-FFF2-40B4-BE49-F238E27FC236}">
                <a16:creationId xmlns:a16="http://schemas.microsoft.com/office/drawing/2014/main" id="{1E60E241-ADD2-4655-9605-9C07A5270EA4}"/>
              </a:ext>
            </a:extLst>
          </p:cNvPr>
          <p:cNvSpPr txBox="1">
            <a:spLocks noChangeArrowheads="1"/>
          </p:cNvSpPr>
          <p:nvPr/>
        </p:nvSpPr>
        <p:spPr bwMode="auto">
          <a:xfrm>
            <a:off x="609600" y="6135688"/>
            <a:ext cx="7467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omic Sans MS" panose="030F0702030302020204" pitchFamily="66" charset="0"/>
              </a:rPr>
              <a:t>*e-bay shares the encrypted information based on the user policy </a:t>
            </a:r>
          </a:p>
        </p:txBody>
      </p:sp>
      <p:sp>
        <p:nvSpPr>
          <p:cNvPr id="3" name="Slide Number Placeholder 2">
            <a:extLst>
              <a:ext uri="{FF2B5EF4-FFF2-40B4-BE49-F238E27FC236}">
                <a16:creationId xmlns:a16="http://schemas.microsoft.com/office/drawing/2014/main" id="{60B3B66E-AD70-493A-9C6C-68C94EFF58AC}"/>
              </a:ext>
            </a:extLst>
          </p:cNvPr>
          <p:cNvSpPr>
            <a:spLocks noGrp="1"/>
          </p:cNvSpPr>
          <p:nvPr>
            <p:ph type="sldNum" sz="quarter" idx="12"/>
          </p:nvPr>
        </p:nvSpPr>
        <p:spPr/>
        <p:txBody>
          <a:bodyPr/>
          <a:lstStyle/>
          <a:p>
            <a:fld id="{C3802F7D-CE2A-4257-9499-27268CCBAA3C}"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A77C2DFB-6065-45BA-9456-4CE80A432EC8}"/>
              </a:ext>
            </a:extLst>
          </p:cNvPr>
          <p:cNvSpPr>
            <a:spLocks/>
          </p:cNvSpPr>
          <p:nvPr/>
        </p:nvSpPr>
        <p:spPr bwMode="auto">
          <a:xfrm>
            <a:off x="6858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ADFC5E21-1CC0-48A4-9E1D-429F89C6C51D}"/>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Selective Disclosure</a:t>
            </a:r>
          </a:p>
        </p:txBody>
      </p:sp>
      <p:pic>
        <p:nvPicPr>
          <p:cNvPr id="130052" name="Picture 4" descr="ebay-logo.jpg">
            <a:extLst>
              <a:ext uri="{FF2B5EF4-FFF2-40B4-BE49-F238E27FC236}">
                <a16:creationId xmlns:a16="http://schemas.microsoft.com/office/drawing/2014/main" id="{372C4271-0AAA-4012-9C4B-4D6066C0CB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95663"/>
            <a:ext cx="5794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TextBox 20">
            <a:extLst>
              <a:ext uri="{FF2B5EF4-FFF2-40B4-BE49-F238E27FC236}">
                <a16:creationId xmlns:a16="http://schemas.microsoft.com/office/drawing/2014/main" id="{6F6A55CF-C81D-4759-A8CC-1E042B631A52}"/>
              </a:ext>
            </a:extLst>
          </p:cNvPr>
          <p:cNvSpPr txBox="1">
            <a:spLocks noChangeArrowheads="1"/>
          </p:cNvSpPr>
          <p:nvPr/>
        </p:nvSpPr>
        <p:spPr bwMode="auto">
          <a:xfrm>
            <a:off x="1646238" y="3829050"/>
            <a:ext cx="1935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latin typeface="Comic Sans MS" panose="030F0702030302020204" pitchFamily="66" charset="0"/>
              </a:rPr>
              <a:t>Password</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E(Billing Address)</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E(Credit Card)</a:t>
            </a:r>
          </a:p>
        </p:txBody>
      </p:sp>
      <p:cxnSp>
        <p:nvCxnSpPr>
          <p:cNvPr id="25" name="Straight Arrow Connector 24">
            <a:extLst>
              <a:ext uri="{FF2B5EF4-FFF2-40B4-BE49-F238E27FC236}">
                <a16:creationId xmlns:a16="http://schemas.microsoft.com/office/drawing/2014/main" id="{35B6AC16-43BB-4508-BE87-A8D326E00BAA}"/>
              </a:ext>
            </a:extLst>
          </p:cNvPr>
          <p:cNvCxnSpPr>
            <a:cxnSpLocks noChangeShapeType="1"/>
          </p:cNvCxnSpPr>
          <p:nvPr/>
        </p:nvCxnSpPr>
        <p:spPr bwMode="auto">
          <a:xfrm>
            <a:off x="2484438" y="3635375"/>
            <a:ext cx="3232150"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0055" name="TextBox 67">
            <a:extLst>
              <a:ext uri="{FF2B5EF4-FFF2-40B4-BE49-F238E27FC236}">
                <a16:creationId xmlns:a16="http://schemas.microsoft.com/office/drawing/2014/main" id="{1100D325-87E9-4175-A7A5-1218DD9F65B8}"/>
              </a:ext>
            </a:extLst>
          </p:cNvPr>
          <p:cNvSpPr txBox="1">
            <a:spLocks noChangeArrowheads="1"/>
          </p:cNvSpPr>
          <p:nvPr/>
        </p:nvSpPr>
        <p:spPr bwMode="auto">
          <a:xfrm>
            <a:off x="3200400" y="3395663"/>
            <a:ext cx="179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Selective disclosure*</a:t>
            </a:r>
          </a:p>
        </p:txBody>
      </p:sp>
      <p:pic>
        <p:nvPicPr>
          <p:cNvPr id="130056" name="Picture 10" descr="power-seller-logo.gif">
            <a:extLst>
              <a:ext uri="{FF2B5EF4-FFF2-40B4-BE49-F238E27FC236}">
                <a16:creationId xmlns:a16="http://schemas.microsoft.com/office/drawing/2014/main" id="{CAF5F7ED-AE55-4891-A023-FBB503B52F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3435350"/>
            <a:ext cx="836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7" name="TextBox 11">
            <a:extLst>
              <a:ext uri="{FF2B5EF4-FFF2-40B4-BE49-F238E27FC236}">
                <a16:creationId xmlns:a16="http://schemas.microsoft.com/office/drawing/2014/main" id="{C9B5856D-5D69-4977-843D-D4B811D6FCA7}"/>
              </a:ext>
            </a:extLst>
          </p:cNvPr>
          <p:cNvSpPr txBox="1">
            <a:spLocks noChangeArrowheads="1"/>
          </p:cNvSpPr>
          <p:nvPr/>
        </p:nvSpPr>
        <p:spPr bwMode="auto">
          <a:xfrm>
            <a:off x="5715000" y="3887788"/>
            <a:ext cx="182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E-mail</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sp>
        <p:nvSpPr>
          <p:cNvPr id="130058" name="TextBox 13">
            <a:extLst>
              <a:ext uri="{FF2B5EF4-FFF2-40B4-BE49-F238E27FC236}">
                <a16:creationId xmlns:a16="http://schemas.microsoft.com/office/drawing/2014/main" id="{D93919D6-EF5D-41D3-BBB6-F6F2B9B210B4}"/>
              </a:ext>
            </a:extLst>
          </p:cNvPr>
          <p:cNvSpPr txBox="1">
            <a:spLocks noChangeArrowheads="1"/>
          </p:cNvSpPr>
          <p:nvPr/>
        </p:nvSpPr>
        <p:spPr bwMode="auto">
          <a:xfrm>
            <a:off x="457200" y="1417638"/>
            <a:ext cx="84772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2000">
                <a:latin typeface="Comic Sans MS" panose="030F0702030302020204" pitchFamily="66" charset="0"/>
                <a:ea typeface="ＭＳ Ｐゴシック" panose="020B0600070205080204" pitchFamily="34" charset="-128"/>
              </a:rPr>
              <a:t>User Policies in the Active Bundle dictate dissemination </a:t>
            </a:r>
          </a:p>
          <a:p>
            <a:pPr eaLnBrk="1" hangingPunct="1"/>
            <a:endParaRPr lang="en-US" altLang="en-US" sz="2200"/>
          </a:p>
        </p:txBody>
      </p:sp>
      <p:sp>
        <p:nvSpPr>
          <p:cNvPr id="130059" name="TextBox 14">
            <a:extLst>
              <a:ext uri="{FF2B5EF4-FFF2-40B4-BE49-F238E27FC236}">
                <a16:creationId xmlns:a16="http://schemas.microsoft.com/office/drawing/2014/main" id="{F0575C9E-8B60-45B8-8E97-E5FAB58FB5C7}"/>
              </a:ext>
            </a:extLst>
          </p:cNvPr>
          <p:cNvSpPr txBox="1">
            <a:spLocks noChangeArrowheads="1"/>
          </p:cNvSpPr>
          <p:nvPr/>
        </p:nvSpPr>
        <p:spPr bwMode="auto">
          <a:xfrm>
            <a:off x="685800" y="6135688"/>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omic Sans MS" panose="030F0702030302020204" pitchFamily="66" charset="0"/>
              </a:rPr>
              <a:t>Decryption handled by Multi-Party Computing as in the previous slides</a:t>
            </a:r>
          </a:p>
        </p:txBody>
      </p:sp>
      <p:sp>
        <p:nvSpPr>
          <p:cNvPr id="3" name="Slide Number Placeholder 2">
            <a:extLst>
              <a:ext uri="{FF2B5EF4-FFF2-40B4-BE49-F238E27FC236}">
                <a16:creationId xmlns:a16="http://schemas.microsoft.com/office/drawing/2014/main" id="{320C2918-11CE-441D-92D8-01DDA839ADBE}"/>
              </a:ext>
            </a:extLst>
          </p:cNvPr>
          <p:cNvSpPr>
            <a:spLocks noGrp="1"/>
          </p:cNvSpPr>
          <p:nvPr>
            <p:ph type="sldNum" sz="quarter" idx="12"/>
          </p:nvPr>
        </p:nvSpPr>
        <p:spPr/>
        <p:txBody>
          <a:bodyPr/>
          <a:lstStyle/>
          <a:p>
            <a:fld id="{C3802F7D-CE2A-4257-9499-27268CCBAA3C}"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2E7BB88F-E5DC-45EE-867E-EC3D4EA6A31A}"/>
              </a:ext>
            </a:extLst>
          </p:cNvPr>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427FD47B-8D5B-4568-BC7A-5C0DA34FB94F}"/>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Selective Disclosure</a:t>
            </a:r>
          </a:p>
        </p:txBody>
      </p:sp>
      <p:sp>
        <p:nvSpPr>
          <p:cNvPr id="131076" name="TextBox 20">
            <a:extLst>
              <a:ext uri="{FF2B5EF4-FFF2-40B4-BE49-F238E27FC236}">
                <a16:creationId xmlns:a16="http://schemas.microsoft.com/office/drawing/2014/main" id="{73150E74-EBB0-4ABB-A27F-306F7240F9E7}"/>
              </a:ext>
            </a:extLst>
          </p:cNvPr>
          <p:cNvSpPr txBox="1">
            <a:spLocks noChangeArrowheads="1"/>
          </p:cNvSpPr>
          <p:nvPr/>
        </p:nvSpPr>
        <p:spPr bwMode="auto">
          <a:xfrm>
            <a:off x="1628775" y="3394075"/>
            <a:ext cx="1933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cxnSp>
        <p:nvCxnSpPr>
          <p:cNvPr id="25" name="Straight Arrow Connector 24">
            <a:extLst>
              <a:ext uri="{FF2B5EF4-FFF2-40B4-BE49-F238E27FC236}">
                <a16:creationId xmlns:a16="http://schemas.microsoft.com/office/drawing/2014/main" id="{BF1BCCE6-87ED-4676-A008-53056AEBCDFC}"/>
              </a:ext>
            </a:extLst>
          </p:cNvPr>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1078" name="TextBox 67">
            <a:extLst>
              <a:ext uri="{FF2B5EF4-FFF2-40B4-BE49-F238E27FC236}">
                <a16:creationId xmlns:a16="http://schemas.microsoft.com/office/drawing/2014/main" id="{7190DA5D-AED6-4763-B4C7-29BC37A6869F}"/>
              </a:ext>
            </a:extLst>
          </p:cNvPr>
          <p:cNvSpPr txBox="1">
            <a:spLocks noChangeArrowheads="1"/>
          </p:cNvSpPr>
          <p:nvPr/>
        </p:nvSpPr>
        <p:spPr bwMode="auto">
          <a:xfrm>
            <a:off x="3181350" y="2960688"/>
            <a:ext cx="179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Selective disclosure*</a:t>
            </a:r>
          </a:p>
        </p:txBody>
      </p:sp>
      <p:pic>
        <p:nvPicPr>
          <p:cNvPr id="131079" name="Picture 10" descr="power-seller-logo.gif">
            <a:extLst>
              <a:ext uri="{FF2B5EF4-FFF2-40B4-BE49-F238E27FC236}">
                <a16:creationId xmlns:a16="http://schemas.microsoft.com/office/drawing/2014/main" id="{68E9B8B3-A668-4F1B-9620-323A8D4DF1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29606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TextBox 11">
            <a:extLst>
              <a:ext uri="{FF2B5EF4-FFF2-40B4-BE49-F238E27FC236}">
                <a16:creationId xmlns:a16="http://schemas.microsoft.com/office/drawing/2014/main" id="{932A585A-AD82-47F0-99EB-964503F78CEB}"/>
              </a:ext>
            </a:extLst>
          </p:cNvPr>
          <p:cNvSpPr txBox="1">
            <a:spLocks noChangeArrowheads="1"/>
          </p:cNvSpPr>
          <p:nvPr/>
        </p:nvSpPr>
        <p:spPr bwMode="auto">
          <a:xfrm>
            <a:off x="5543550" y="3452813"/>
            <a:ext cx="182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pic>
        <p:nvPicPr>
          <p:cNvPr id="131081" name="Picture 12" descr="fedex.gif">
            <a:extLst>
              <a:ext uri="{FF2B5EF4-FFF2-40B4-BE49-F238E27FC236}">
                <a16:creationId xmlns:a16="http://schemas.microsoft.com/office/drawing/2014/main" id="{FC562443-7911-4B23-B5B2-2C4C5ABC9F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7538" y="3065463"/>
            <a:ext cx="5476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2" name="TextBox 14">
            <a:extLst>
              <a:ext uri="{FF2B5EF4-FFF2-40B4-BE49-F238E27FC236}">
                <a16:creationId xmlns:a16="http://schemas.microsoft.com/office/drawing/2014/main" id="{F6366C9D-74F5-4223-ADCE-2540351DAE22}"/>
              </a:ext>
            </a:extLst>
          </p:cNvPr>
          <p:cNvSpPr txBox="1">
            <a:spLocks noChangeArrowheads="1"/>
          </p:cNvSpPr>
          <p:nvPr/>
        </p:nvSpPr>
        <p:spPr bwMode="auto">
          <a:xfrm>
            <a:off x="457200" y="6135688"/>
            <a:ext cx="838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omic Sans MS" panose="030F0702030302020204" pitchFamily="66" charset="0"/>
              </a:rPr>
              <a:t>*e-bay seller shares the encrypted information based on the user policy </a:t>
            </a:r>
          </a:p>
        </p:txBody>
      </p:sp>
      <p:sp>
        <p:nvSpPr>
          <p:cNvPr id="3" name="Slide Number Placeholder 2">
            <a:extLst>
              <a:ext uri="{FF2B5EF4-FFF2-40B4-BE49-F238E27FC236}">
                <a16:creationId xmlns:a16="http://schemas.microsoft.com/office/drawing/2014/main" id="{BD3EF040-38F5-468B-B252-26605645CE31}"/>
              </a:ext>
            </a:extLst>
          </p:cNvPr>
          <p:cNvSpPr>
            <a:spLocks noGrp="1"/>
          </p:cNvSpPr>
          <p:nvPr>
            <p:ph type="sldNum" sz="quarter" idx="12"/>
          </p:nvPr>
        </p:nvSpPr>
        <p:spPr/>
        <p:txBody>
          <a:bodyPr/>
          <a:lstStyle/>
          <a:p>
            <a:fld id="{C3802F7D-CE2A-4257-9499-27268CCBAA3C}"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CA9EBC8F-8163-463B-BF4C-76303CEEE294}"/>
              </a:ext>
            </a:extLst>
          </p:cNvPr>
          <p:cNvSpPr>
            <a:spLocks/>
          </p:cNvSpPr>
          <p:nvPr/>
        </p:nvSpPr>
        <p:spPr bwMode="auto">
          <a:xfrm>
            <a:off x="5905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9B41005A-9BBC-45FB-A94B-6327CB8FE54C}"/>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Selective Disclosure</a:t>
            </a:r>
          </a:p>
        </p:txBody>
      </p:sp>
      <p:sp>
        <p:nvSpPr>
          <p:cNvPr id="132100" name="TextBox 20">
            <a:extLst>
              <a:ext uri="{FF2B5EF4-FFF2-40B4-BE49-F238E27FC236}">
                <a16:creationId xmlns:a16="http://schemas.microsoft.com/office/drawing/2014/main" id="{F47CEFCF-FC74-466D-B1C9-AC948A90B30B}"/>
              </a:ext>
            </a:extLst>
          </p:cNvPr>
          <p:cNvSpPr txBox="1">
            <a:spLocks noChangeArrowheads="1"/>
          </p:cNvSpPr>
          <p:nvPr/>
        </p:nvSpPr>
        <p:spPr bwMode="auto">
          <a:xfrm>
            <a:off x="1552575" y="3394075"/>
            <a:ext cx="1933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cxnSp>
        <p:nvCxnSpPr>
          <p:cNvPr id="25" name="Straight Arrow Connector 24">
            <a:extLst>
              <a:ext uri="{FF2B5EF4-FFF2-40B4-BE49-F238E27FC236}">
                <a16:creationId xmlns:a16="http://schemas.microsoft.com/office/drawing/2014/main" id="{37825D1A-2346-4E70-8240-86B1BAB95571}"/>
              </a:ext>
            </a:extLst>
          </p:cNvPr>
          <p:cNvCxnSpPr>
            <a:cxnSpLocks noChangeShapeType="1"/>
          </p:cNvCxnSpPr>
          <p:nvPr/>
        </p:nvCxnSpPr>
        <p:spPr bwMode="auto">
          <a:xfrm>
            <a:off x="2390775" y="3200400"/>
            <a:ext cx="3230563"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2102" name="TextBox 67">
            <a:extLst>
              <a:ext uri="{FF2B5EF4-FFF2-40B4-BE49-F238E27FC236}">
                <a16:creationId xmlns:a16="http://schemas.microsoft.com/office/drawing/2014/main" id="{1D8951CB-FBB6-4999-AE92-6B05388D53C4}"/>
              </a:ext>
            </a:extLst>
          </p:cNvPr>
          <p:cNvSpPr txBox="1">
            <a:spLocks noChangeArrowheads="1"/>
          </p:cNvSpPr>
          <p:nvPr/>
        </p:nvSpPr>
        <p:spPr bwMode="auto">
          <a:xfrm>
            <a:off x="3105150" y="2960688"/>
            <a:ext cx="179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Selective disclosure</a:t>
            </a:r>
          </a:p>
        </p:txBody>
      </p:sp>
      <p:pic>
        <p:nvPicPr>
          <p:cNvPr id="132103" name="Picture 10" descr="power-seller-logo.gif">
            <a:extLst>
              <a:ext uri="{FF2B5EF4-FFF2-40B4-BE49-F238E27FC236}">
                <a16:creationId xmlns:a16="http://schemas.microsoft.com/office/drawing/2014/main" id="{DC16BC36-61BC-49CE-9F68-2034390F76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4163" y="29606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4" name="TextBox 11">
            <a:extLst>
              <a:ext uri="{FF2B5EF4-FFF2-40B4-BE49-F238E27FC236}">
                <a16:creationId xmlns:a16="http://schemas.microsoft.com/office/drawing/2014/main" id="{3A0494E7-DBD9-4DF1-B47C-908A3D91127A}"/>
              </a:ext>
            </a:extLst>
          </p:cNvPr>
          <p:cNvSpPr txBox="1">
            <a:spLocks noChangeArrowheads="1"/>
          </p:cNvSpPr>
          <p:nvPr/>
        </p:nvSpPr>
        <p:spPr bwMode="auto">
          <a:xfrm>
            <a:off x="5467350" y="3452813"/>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Name</a:t>
            </a:r>
          </a:p>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Shipping Address</a:t>
            </a:r>
          </a:p>
        </p:txBody>
      </p:sp>
      <p:pic>
        <p:nvPicPr>
          <p:cNvPr id="132105" name="Picture 12" descr="fedex.gif">
            <a:extLst>
              <a:ext uri="{FF2B5EF4-FFF2-40B4-BE49-F238E27FC236}">
                <a16:creationId xmlns:a16="http://schemas.microsoft.com/office/drawing/2014/main" id="{3CD1B1E7-0730-4790-AFBE-F4C0A4D696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1338" y="3065463"/>
            <a:ext cx="5476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6" name="TextBox 19">
            <a:extLst>
              <a:ext uri="{FF2B5EF4-FFF2-40B4-BE49-F238E27FC236}">
                <a16:creationId xmlns:a16="http://schemas.microsoft.com/office/drawing/2014/main" id="{ED7F1FCB-4E43-4143-AFB2-33AE2629CB1F}"/>
              </a:ext>
            </a:extLst>
          </p:cNvPr>
          <p:cNvSpPr txBox="1">
            <a:spLocks noChangeArrowheads="1"/>
          </p:cNvSpPr>
          <p:nvPr/>
        </p:nvSpPr>
        <p:spPr bwMode="auto">
          <a:xfrm>
            <a:off x="381000" y="5857875"/>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1800">
                <a:latin typeface="Comic Sans MS" panose="030F0702030302020204" pitchFamily="66" charset="0"/>
                <a:ea typeface="ＭＳ Ｐゴシック" panose="020B0600070205080204" pitchFamily="34" charset="-128"/>
              </a:rPr>
              <a:t>Decryption handled by Multi-Party Computing as in the previous slides</a:t>
            </a:r>
          </a:p>
          <a:p>
            <a:pPr eaLnBrk="1" hangingPunct="1"/>
            <a:endParaRPr lang="en-US" altLang="en-US" sz="1800">
              <a:latin typeface="Comic Sans MS" panose="030F0702030302020204" pitchFamily="66" charset="0"/>
            </a:endParaRPr>
          </a:p>
        </p:txBody>
      </p:sp>
      <p:sp>
        <p:nvSpPr>
          <p:cNvPr id="3" name="Slide Number Placeholder 2">
            <a:extLst>
              <a:ext uri="{FF2B5EF4-FFF2-40B4-BE49-F238E27FC236}">
                <a16:creationId xmlns:a16="http://schemas.microsoft.com/office/drawing/2014/main" id="{CCCDBF73-C7C3-4E1E-A01A-4101FD8D6BFF}"/>
              </a:ext>
            </a:extLst>
          </p:cNvPr>
          <p:cNvSpPr>
            <a:spLocks noGrp="1"/>
          </p:cNvSpPr>
          <p:nvPr>
            <p:ph type="sldNum" sz="quarter" idx="12"/>
          </p:nvPr>
        </p:nvSpPr>
        <p:spPr/>
        <p:txBody>
          <a:bodyPr/>
          <a:lstStyle/>
          <a:p>
            <a:fld id="{C3802F7D-CE2A-4257-9499-27268CCBAA3C}"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1DE37452-1941-4DA8-AE89-E7AB9AD668A5}"/>
              </a:ext>
            </a:extLst>
          </p:cNvPr>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A6FF82D4-F094-44D7-8781-3FEB116F4F9E}"/>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Selective Disclosure</a:t>
            </a:r>
          </a:p>
        </p:txBody>
      </p:sp>
      <p:sp>
        <p:nvSpPr>
          <p:cNvPr id="133124" name="TextBox 20">
            <a:extLst>
              <a:ext uri="{FF2B5EF4-FFF2-40B4-BE49-F238E27FC236}">
                <a16:creationId xmlns:a16="http://schemas.microsoft.com/office/drawing/2014/main" id="{A6D56A2C-48BD-494E-96FC-EE6CAEC83072}"/>
              </a:ext>
            </a:extLst>
          </p:cNvPr>
          <p:cNvSpPr txBox="1">
            <a:spLocks noChangeArrowheads="1"/>
          </p:cNvSpPr>
          <p:nvPr/>
        </p:nvSpPr>
        <p:spPr bwMode="auto">
          <a:xfrm>
            <a:off x="1628775" y="3394075"/>
            <a:ext cx="1933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latin typeface="Comic Sans MS" panose="030F0702030302020204" pitchFamily="66" charset="0"/>
              </a:rPr>
              <a:t>E-mail</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E(Name)</a:t>
            </a:r>
          </a:p>
          <a:p>
            <a:pPr eaLnBrk="1" hangingPunct="1">
              <a:buFont typeface="Arial" panose="020B0604020202020204" pitchFamily="34" charset="0"/>
              <a:buChar char="•"/>
            </a:pPr>
            <a:r>
              <a:rPr lang="en-US" altLang="en-US" sz="1200">
                <a:solidFill>
                  <a:srgbClr val="FF0000"/>
                </a:solidFill>
                <a:latin typeface="Comic Sans MS" panose="030F0702030302020204" pitchFamily="66" charset="0"/>
              </a:rPr>
              <a:t>E(Shipping Address)</a:t>
            </a:r>
          </a:p>
        </p:txBody>
      </p:sp>
      <p:cxnSp>
        <p:nvCxnSpPr>
          <p:cNvPr id="25" name="Straight Arrow Connector 24">
            <a:extLst>
              <a:ext uri="{FF2B5EF4-FFF2-40B4-BE49-F238E27FC236}">
                <a16:creationId xmlns:a16="http://schemas.microsoft.com/office/drawing/2014/main" id="{E42903D2-4ADA-4C52-9612-6ABDDF31D60F}"/>
              </a:ext>
            </a:extLst>
          </p:cNvPr>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3126" name="TextBox 67">
            <a:extLst>
              <a:ext uri="{FF2B5EF4-FFF2-40B4-BE49-F238E27FC236}">
                <a16:creationId xmlns:a16="http://schemas.microsoft.com/office/drawing/2014/main" id="{E9B3FDF0-D924-4E54-8903-D41FFD863491}"/>
              </a:ext>
            </a:extLst>
          </p:cNvPr>
          <p:cNvSpPr txBox="1">
            <a:spLocks noChangeArrowheads="1"/>
          </p:cNvSpPr>
          <p:nvPr/>
        </p:nvSpPr>
        <p:spPr bwMode="auto">
          <a:xfrm>
            <a:off x="3181350" y="2960688"/>
            <a:ext cx="179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Comic Sans MS" panose="030F0702030302020204" pitchFamily="66" charset="0"/>
              </a:rPr>
              <a:t>Selective disclosure</a:t>
            </a:r>
          </a:p>
        </p:txBody>
      </p:sp>
      <p:pic>
        <p:nvPicPr>
          <p:cNvPr id="133127" name="Picture 10" descr="power-seller-logo.gif">
            <a:extLst>
              <a:ext uri="{FF2B5EF4-FFF2-40B4-BE49-F238E27FC236}">
                <a16:creationId xmlns:a16="http://schemas.microsoft.com/office/drawing/2014/main" id="{A43C2790-6EBB-4572-A786-CF0970FD6D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29606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8" name="TextBox 11">
            <a:extLst>
              <a:ext uri="{FF2B5EF4-FFF2-40B4-BE49-F238E27FC236}">
                <a16:creationId xmlns:a16="http://schemas.microsoft.com/office/drawing/2014/main" id="{B2E74D06-30E3-4DEF-A1E0-AE865A8CF8C0}"/>
              </a:ext>
            </a:extLst>
          </p:cNvPr>
          <p:cNvSpPr txBox="1">
            <a:spLocks noChangeArrowheads="1"/>
          </p:cNvSpPr>
          <p:nvPr/>
        </p:nvSpPr>
        <p:spPr bwMode="auto">
          <a:xfrm>
            <a:off x="5543550" y="3452813"/>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Name</a:t>
            </a:r>
          </a:p>
          <a:p>
            <a:pPr eaLnBrk="1" hangingPunct="1">
              <a:buFont typeface="Arial" panose="020B0604020202020204" pitchFamily="34" charset="0"/>
              <a:buChar char="•"/>
            </a:pPr>
            <a:r>
              <a:rPr lang="en-US" altLang="en-US" sz="1200">
                <a:solidFill>
                  <a:srgbClr val="000000"/>
                </a:solidFill>
                <a:latin typeface="Comic Sans MS" panose="030F0702030302020204" pitchFamily="66" charset="0"/>
              </a:rPr>
              <a:t>Shipping Address</a:t>
            </a:r>
          </a:p>
        </p:txBody>
      </p:sp>
      <p:pic>
        <p:nvPicPr>
          <p:cNvPr id="133129" name="Picture 12" descr="fedex.gif">
            <a:extLst>
              <a:ext uri="{FF2B5EF4-FFF2-40B4-BE49-F238E27FC236}">
                <a16:creationId xmlns:a16="http://schemas.microsoft.com/office/drawing/2014/main" id="{321216A0-0A5C-468A-8BBB-C16B7252CD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7538" y="3065463"/>
            <a:ext cx="5476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30" name="Picture 14" descr="user-icon.jpg">
            <a:extLst>
              <a:ext uri="{FF2B5EF4-FFF2-40B4-BE49-F238E27FC236}">
                <a16:creationId xmlns:a16="http://schemas.microsoft.com/office/drawing/2014/main" id="{865489D2-C3D7-4A62-AB43-F88A0CA4BD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2350" y="4541838"/>
            <a:ext cx="6191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box.jpg">
            <a:extLst>
              <a:ext uri="{FF2B5EF4-FFF2-40B4-BE49-F238E27FC236}">
                <a16:creationId xmlns:a16="http://schemas.microsoft.com/office/drawing/2014/main" id="{37637CF4-FFF6-480F-88A5-1695590BE86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81475" y="4572000"/>
            <a:ext cx="5667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D57B9C4D-4E07-4836-BFDB-530592197E24}"/>
              </a:ext>
            </a:extLst>
          </p:cNvPr>
          <p:cNvCxnSpPr>
            <a:cxnSpLocks noChangeShapeType="1"/>
          </p:cNvCxnSpPr>
          <p:nvPr/>
        </p:nvCxnSpPr>
        <p:spPr bwMode="auto">
          <a:xfrm rot="10800000" flipV="1">
            <a:off x="4748213" y="3914775"/>
            <a:ext cx="1119187" cy="6572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3133" name="TextBox 19">
            <a:extLst>
              <a:ext uri="{FF2B5EF4-FFF2-40B4-BE49-F238E27FC236}">
                <a16:creationId xmlns:a16="http://schemas.microsoft.com/office/drawing/2014/main" id="{E3A2DE2F-F182-43A2-8B4B-DA31107B3870}"/>
              </a:ext>
            </a:extLst>
          </p:cNvPr>
          <p:cNvSpPr txBox="1">
            <a:spLocks noChangeArrowheads="1"/>
          </p:cNvSpPr>
          <p:nvPr/>
        </p:nvSpPr>
        <p:spPr bwMode="auto">
          <a:xfrm>
            <a:off x="457200" y="5857875"/>
            <a:ext cx="807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30250" indent="-45720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spcBef>
                <a:spcPts val="550"/>
              </a:spcBef>
              <a:buClr>
                <a:srgbClr val="3891A7"/>
              </a:buClr>
              <a:buFont typeface="Arial" panose="020B0604020202020204" pitchFamily="34" charset="0"/>
              <a:buChar char="•"/>
            </a:pPr>
            <a:r>
              <a:rPr lang="en-US" altLang="en-US" sz="1800">
                <a:latin typeface="Comic Sans MS" panose="030F0702030302020204" pitchFamily="66" charset="0"/>
                <a:ea typeface="ＭＳ Ｐゴシック" panose="020B0600070205080204" pitchFamily="34" charset="-128"/>
              </a:rPr>
              <a:t>Fed-Ex can now send the package to the user </a:t>
            </a:r>
          </a:p>
          <a:p>
            <a:pPr eaLnBrk="1" hangingPunct="1"/>
            <a:endParaRPr lang="en-US" altLang="en-US" sz="1800">
              <a:latin typeface="Comic Sans MS" panose="030F0702030302020204" pitchFamily="66" charset="0"/>
            </a:endParaRPr>
          </a:p>
        </p:txBody>
      </p:sp>
      <p:sp>
        <p:nvSpPr>
          <p:cNvPr id="3" name="Slide Number Placeholder 2">
            <a:extLst>
              <a:ext uri="{FF2B5EF4-FFF2-40B4-BE49-F238E27FC236}">
                <a16:creationId xmlns:a16="http://schemas.microsoft.com/office/drawing/2014/main" id="{B775BFFF-6970-4E47-84EB-AC5296B8BF10}"/>
              </a:ext>
            </a:extLst>
          </p:cNvPr>
          <p:cNvSpPr>
            <a:spLocks noGrp="1"/>
          </p:cNvSpPr>
          <p:nvPr>
            <p:ph type="sldNum" sz="quarter" idx="12"/>
          </p:nvPr>
        </p:nvSpPr>
        <p:spPr/>
        <p:txBody>
          <a:bodyPr/>
          <a:lstStyle/>
          <a:p>
            <a:fld id="{C3802F7D-CE2A-4257-9499-27268CCBAA3C}" type="slidenum">
              <a:rPr lang="en-US" altLang="en-US" smtClean="0"/>
              <a:pPr/>
              <a:t>39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044B-D21F-4824-8529-E72D57BC0B93}"/>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Lack of Trust: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Policy Language (Cont.)</a:t>
            </a:r>
          </a:p>
        </p:txBody>
      </p:sp>
      <p:sp>
        <p:nvSpPr>
          <p:cNvPr id="94211" name="Content Placeholder 2">
            <a:extLst>
              <a:ext uri="{FF2B5EF4-FFF2-40B4-BE49-F238E27FC236}">
                <a16:creationId xmlns:a16="http://schemas.microsoft.com/office/drawing/2014/main" id="{7322CD5B-B867-4E03-AA12-D30B1F5A3D3D}"/>
              </a:ext>
            </a:extLst>
          </p:cNvPr>
          <p:cNvSpPr>
            <a:spLocks noGrp="1"/>
          </p:cNvSpPr>
          <p:nvPr>
            <p:ph idx="1"/>
          </p:nvPr>
        </p:nvSpPr>
        <p:spPr/>
        <p:txBody>
          <a:bodyPr/>
          <a:lstStyle/>
          <a:p>
            <a:pPr eaLnBrk="1" hangingPunct="1">
              <a:lnSpc>
                <a:spcPct val="80000"/>
              </a:lnSpc>
            </a:pPr>
            <a:r>
              <a:rPr lang="en-US" altLang="en-US">
                <a:solidFill>
                  <a:srgbClr val="1E1C11"/>
                </a:solidFill>
                <a:ea typeface="ＭＳ Ｐゴシック" panose="020B0600070205080204" pitchFamily="34" charset="-128"/>
              </a:rPr>
              <a:t>Create policy language with the following characteristics: </a:t>
            </a:r>
          </a:p>
          <a:p>
            <a:pPr lvl="1" eaLnBrk="1" hangingPunct="1">
              <a:lnSpc>
                <a:spcPct val="80000"/>
              </a:lnSpc>
            </a:pPr>
            <a:r>
              <a:rPr lang="en-US" altLang="en-US">
                <a:solidFill>
                  <a:srgbClr val="1E1C11"/>
                </a:solidFill>
                <a:ea typeface="ＭＳ Ｐゴシック" panose="020B0600070205080204" pitchFamily="34" charset="-128"/>
              </a:rPr>
              <a:t>Machine-understandable (or at least processable), </a:t>
            </a:r>
          </a:p>
          <a:p>
            <a:pPr lvl="1" eaLnBrk="1" hangingPunct="1">
              <a:lnSpc>
                <a:spcPct val="80000"/>
              </a:lnSpc>
            </a:pPr>
            <a:r>
              <a:rPr lang="en-US" altLang="en-US">
                <a:solidFill>
                  <a:srgbClr val="1E1C11"/>
                </a:solidFill>
                <a:ea typeface="ＭＳ Ｐゴシック" panose="020B0600070205080204" pitchFamily="34" charset="-128"/>
              </a:rPr>
              <a:t>Easy to combine/merge and compare </a:t>
            </a:r>
          </a:p>
          <a:p>
            <a:pPr lvl="1" eaLnBrk="1" hangingPunct="1">
              <a:lnSpc>
                <a:spcPct val="80000"/>
              </a:lnSpc>
            </a:pPr>
            <a:r>
              <a:rPr lang="en-US" altLang="en-US">
                <a:solidFill>
                  <a:srgbClr val="1E1C11"/>
                </a:solidFill>
                <a:ea typeface="ＭＳ Ｐゴシック" panose="020B0600070205080204" pitchFamily="34" charset="-128"/>
              </a:rPr>
              <a:t>Examples of policy statements are, “requires isolation between VMs”, “requires geographical isolation between VMs”, “requires physical separation between other communities/tenants that are in the same industry,” etc. </a:t>
            </a:r>
          </a:p>
          <a:p>
            <a:pPr lvl="1" eaLnBrk="1" hangingPunct="1">
              <a:lnSpc>
                <a:spcPct val="80000"/>
              </a:lnSpc>
            </a:pPr>
            <a:r>
              <a:rPr lang="en-US" altLang="en-US">
                <a:solidFill>
                  <a:srgbClr val="1E1C11"/>
                </a:solidFill>
                <a:ea typeface="ＭＳ Ｐゴシック" panose="020B0600070205080204" pitchFamily="34" charset="-128"/>
              </a:rPr>
              <a:t>Need a validation tool to check that the policy created in the standard language correctly reflects the policy creator’s intentions (i.e. that the policy language is semantically equivalent to the user’s intentions). </a:t>
            </a:r>
          </a:p>
          <a:p>
            <a:endParaRPr lang="en-US" altLang="en-US">
              <a:solidFill>
                <a:srgbClr val="1E1C11"/>
              </a:solidFill>
              <a:ea typeface="ＭＳ Ｐゴシック" panose="020B0600070205080204" pitchFamily="34" charset="-128"/>
            </a:endParaRPr>
          </a:p>
        </p:txBody>
      </p:sp>
      <p:sp>
        <p:nvSpPr>
          <p:cNvPr id="94212" name="Slide Number Placeholder 3">
            <a:extLst>
              <a:ext uri="{FF2B5EF4-FFF2-40B4-BE49-F238E27FC236}">
                <a16:creationId xmlns:a16="http://schemas.microsoft.com/office/drawing/2014/main" id="{C162B3EF-0139-4DE6-B797-CCFFAD74AC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270D8F5-8257-4320-BE3C-678478B77AF1}" type="slidenum">
              <a:rPr lang="en-US" altLang="en-US" sz="1200">
                <a:solidFill>
                  <a:srgbClr val="898989"/>
                </a:solidFill>
                <a:latin typeface="Calibri" panose="020F0502020204030204" pitchFamily="34" charset="0"/>
              </a:rPr>
              <a:pPr eaLnBrk="1" hangingPunct="1"/>
              <a:t>4</a:t>
            </a:fld>
            <a:endParaRPr lang="en-US" altLang="en-US" sz="1200">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26B435DB-CD6F-4B62-B8E1-5A75FBFCB2F7}"/>
              </a:ext>
            </a:extLst>
          </p:cNvPr>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 name="Cloud 9">
            <a:extLst>
              <a:ext uri="{FF2B5EF4-FFF2-40B4-BE49-F238E27FC236}">
                <a16:creationId xmlns:a16="http://schemas.microsoft.com/office/drawing/2014/main" id="{6FF8AC9F-7E68-483C-9679-D24D2B7DF70E}"/>
              </a:ext>
            </a:extLst>
          </p:cNvPr>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 name="Title 1">
            <a:extLst>
              <a:ext uri="{FF2B5EF4-FFF2-40B4-BE49-F238E27FC236}">
                <a16:creationId xmlns:a16="http://schemas.microsoft.com/office/drawing/2014/main" id="{241DEBD0-73FC-45F3-A1BB-A7BD820EC969}"/>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Identity in the Cloud</a:t>
            </a:r>
          </a:p>
        </p:txBody>
      </p:sp>
      <p:pic>
        <p:nvPicPr>
          <p:cNvPr id="134149" name="Picture 3" descr="user-icon.jpg">
            <a:extLst>
              <a:ext uri="{FF2B5EF4-FFF2-40B4-BE49-F238E27FC236}">
                <a16:creationId xmlns:a16="http://schemas.microsoft.com/office/drawing/2014/main" id="{511EB525-5521-4C10-B129-858A6E1698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3162300"/>
            <a:ext cx="6175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0" name="Picture 4" descr="ebay-logo.jpg">
            <a:extLst>
              <a:ext uri="{FF2B5EF4-FFF2-40B4-BE49-F238E27FC236}">
                <a16:creationId xmlns:a16="http://schemas.microsoft.com/office/drawing/2014/main" id="{755B411B-C633-4801-A400-5DCCBE6FA9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409825"/>
            <a:ext cx="5794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1" name="Picture 5" descr="american-express-logo.jpeg">
            <a:extLst>
              <a:ext uri="{FF2B5EF4-FFF2-40B4-BE49-F238E27FC236}">
                <a16:creationId xmlns:a16="http://schemas.microsoft.com/office/drawing/2014/main" id="{051C7515-736A-4D37-9AA9-8866A33C7D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874963"/>
            <a:ext cx="5318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2" name="Picture 6" descr="fedex.gif">
            <a:extLst>
              <a:ext uri="{FF2B5EF4-FFF2-40B4-BE49-F238E27FC236}">
                <a16:creationId xmlns:a16="http://schemas.microsoft.com/office/drawing/2014/main" id="{B0F73792-F6ED-4BCD-84A7-D3C38E35C7E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2613" y="5529263"/>
            <a:ext cx="546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3" name="Picture 7" descr="power-seller-logo.gif">
            <a:extLst>
              <a:ext uri="{FF2B5EF4-FFF2-40B4-BE49-F238E27FC236}">
                <a16:creationId xmlns:a16="http://schemas.microsoft.com/office/drawing/2014/main" id="{90C8E216-875B-4A16-9AFC-458AED1AF88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21388" y="4522788"/>
            <a:ext cx="8366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4" name="TextBox 10">
            <a:extLst>
              <a:ext uri="{FF2B5EF4-FFF2-40B4-BE49-F238E27FC236}">
                <a16:creationId xmlns:a16="http://schemas.microsoft.com/office/drawing/2014/main" id="{43A9426A-0C20-4AC0-BB7F-F1503F97A186}"/>
              </a:ext>
            </a:extLst>
          </p:cNvPr>
          <p:cNvSpPr txBox="1">
            <a:spLocks noChangeArrowheads="1"/>
          </p:cNvSpPr>
          <p:nvPr/>
        </p:nvSpPr>
        <p:spPr bwMode="auto">
          <a:xfrm>
            <a:off x="1338263" y="2447925"/>
            <a:ext cx="134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latin typeface="Comic Sans MS" panose="030F0702030302020204" pitchFamily="66" charset="0"/>
              </a:rPr>
              <a:t>User on Amazon Cloud</a:t>
            </a:r>
          </a:p>
        </p:txBody>
      </p:sp>
      <p:sp>
        <p:nvSpPr>
          <p:cNvPr id="134155" name="TextBox 11">
            <a:extLst>
              <a:ext uri="{FF2B5EF4-FFF2-40B4-BE49-F238E27FC236}">
                <a16:creationId xmlns:a16="http://schemas.microsoft.com/office/drawing/2014/main" id="{B1FFA424-3BC4-4169-9702-D1B982691B61}"/>
              </a:ext>
            </a:extLst>
          </p:cNvPr>
          <p:cNvSpPr txBox="1">
            <a:spLocks noChangeArrowheads="1"/>
          </p:cNvSpPr>
          <p:nvPr/>
        </p:nvSpPr>
        <p:spPr bwMode="auto">
          <a:xfrm>
            <a:off x="1104900" y="3905250"/>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Password</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Shipping Address</a:t>
            </a:r>
          </a:p>
          <a:p>
            <a:pPr eaLnBrk="1" hangingPunct="1">
              <a:buFontTx/>
              <a:buAutoNum type="arabicPeriod"/>
            </a:pPr>
            <a:r>
              <a:rPr lang="en-US" altLang="en-US" sz="1200">
                <a:latin typeface="Comic Sans MS" panose="030F0702030302020204" pitchFamily="66" charset="0"/>
              </a:rPr>
              <a:t>Credit Card</a:t>
            </a:r>
          </a:p>
        </p:txBody>
      </p:sp>
      <p:sp>
        <p:nvSpPr>
          <p:cNvPr id="134156" name="TextBox 12">
            <a:extLst>
              <a:ext uri="{FF2B5EF4-FFF2-40B4-BE49-F238E27FC236}">
                <a16:creationId xmlns:a16="http://schemas.microsoft.com/office/drawing/2014/main" id="{4AF53617-D47D-4EA1-B8B6-CAA155E66B5C}"/>
              </a:ext>
            </a:extLst>
          </p:cNvPr>
          <p:cNvSpPr txBox="1">
            <a:spLocks noChangeArrowheads="1"/>
          </p:cNvSpPr>
          <p:nvPr/>
        </p:nvSpPr>
        <p:spPr bwMode="auto">
          <a:xfrm>
            <a:off x="3794125" y="5853113"/>
            <a:ext cx="1676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Shipping Address</a:t>
            </a:r>
          </a:p>
        </p:txBody>
      </p:sp>
      <p:sp>
        <p:nvSpPr>
          <p:cNvPr id="134157" name="TextBox 13">
            <a:extLst>
              <a:ext uri="{FF2B5EF4-FFF2-40B4-BE49-F238E27FC236}">
                <a16:creationId xmlns:a16="http://schemas.microsoft.com/office/drawing/2014/main" id="{152753B5-DADA-45D2-9605-F46055F41467}"/>
              </a:ext>
            </a:extLst>
          </p:cNvPr>
          <p:cNvSpPr txBox="1">
            <a:spLocks noChangeArrowheads="1"/>
          </p:cNvSpPr>
          <p:nvPr/>
        </p:nvSpPr>
        <p:spPr bwMode="auto">
          <a:xfrm>
            <a:off x="6551613" y="3406775"/>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Name</a:t>
            </a:r>
          </a:p>
          <a:p>
            <a:pPr eaLnBrk="1" hangingPunct="1">
              <a:buFontTx/>
              <a:buAutoNum type="arabicPeriod"/>
            </a:pPr>
            <a:r>
              <a:rPr lang="en-US" altLang="en-US" sz="1200">
                <a:latin typeface="Comic Sans MS" panose="030F0702030302020204" pitchFamily="66" charset="0"/>
              </a:rPr>
              <a:t>Billing Address</a:t>
            </a:r>
          </a:p>
          <a:p>
            <a:pPr eaLnBrk="1" hangingPunct="1">
              <a:buFontTx/>
              <a:buAutoNum type="arabicPeriod"/>
            </a:pPr>
            <a:r>
              <a:rPr lang="en-US" altLang="en-US" sz="1200">
                <a:latin typeface="Comic Sans MS" panose="030F0702030302020204" pitchFamily="66" charset="0"/>
              </a:rPr>
              <a:t>Credit Card</a:t>
            </a:r>
          </a:p>
        </p:txBody>
      </p:sp>
      <p:sp>
        <p:nvSpPr>
          <p:cNvPr id="134158" name="TextBox 14">
            <a:extLst>
              <a:ext uri="{FF2B5EF4-FFF2-40B4-BE49-F238E27FC236}">
                <a16:creationId xmlns:a16="http://schemas.microsoft.com/office/drawing/2014/main" id="{BA1EA98F-C25B-41FB-A245-C07AF44768AE}"/>
              </a:ext>
            </a:extLst>
          </p:cNvPr>
          <p:cNvSpPr txBox="1">
            <a:spLocks noChangeArrowheads="1"/>
          </p:cNvSpPr>
          <p:nvPr/>
        </p:nvSpPr>
        <p:spPr bwMode="auto">
          <a:xfrm>
            <a:off x="3557588" y="2809875"/>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E-mail</a:t>
            </a:r>
          </a:p>
          <a:p>
            <a:pPr eaLnBrk="1" hangingPunct="1">
              <a:buFontTx/>
              <a:buAutoNum type="arabicPeriod"/>
            </a:pPr>
            <a:r>
              <a:rPr lang="en-US" altLang="en-US" sz="1200">
                <a:latin typeface="Comic Sans MS" panose="030F0702030302020204" pitchFamily="66" charset="0"/>
              </a:rPr>
              <a:t>Password</a:t>
            </a:r>
          </a:p>
        </p:txBody>
      </p:sp>
      <p:sp>
        <p:nvSpPr>
          <p:cNvPr id="134159" name="TextBox 15">
            <a:extLst>
              <a:ext uri="{FF2B5EF4-FFF2-40B4-BE49-F238E27FC236}">
                <a16:creationId xmlns:a16="http://schemas.microsoft.com/office/drawing/2014/main" id="{74AECCE5-AB0D-412C-A959-D6CDF8581216}"/>
              </a:ext>
            </a:extLst>
          </p:cNvPr>
          <p:cNvSpPr txBox="1">
            <a:spLocks noChangeArrowheads="1"/>
          </p:cNvSpPr>
          <p:nvPr/>
        </p:nvSpPr>
        <p:spPr bwMode="auto">
          <a:xfrm>
            <a:off x="5564188" y="5022850"/>
            <a:ext cx="167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buFontTx/>
              <a:buAutoNum type="arabicPeriod"/>
            </a:pPr>
            <a:r>
              <a:rPr lang="en-US" altLang="en-US" sz="1200">
                <a:latin typeface="Comic Sans MS" panose="030F0702030302020204" pitchFamily="66" charset="0"/>
              </a:rPr>
              <a:t>E-mail</a:t>
            </a:r>
          </a:p>
        </p:txBody>
      </p:sp>
      <p:cxnSp>
        <p:nvCxnSpPr>
          <p:cNvPr id="22" name="Straight Arrow Connector 21">
            <a:extLst>
              <a:ext uri="{FF2B5EF4-FFF2-40B4-BE49-F238E27FC236}">
                <a16:creationId xmlns:a16="http://schemas.microsoft.com/office/drawing/2014/main" id="{6D3E290C-4BF2-45A8-AC09-C781C7514B65}"/>
              </a:ext>
            </a:extLst>
          </p:cNvPr>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8513F730-4B29-4585-ABCB-E8837324FBBA}"/>
              </a:ext>
            </a:extLst>
          </p:cNvPr>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8C5EA430-35CA-4EC4-93E3-D6ACE035BB5E}"/>
              </a:ext>
            </a:extLst>
          </p:cNvPr>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a:extLst>
              <a:ext uri="{FF2B5EF4-FFF2-40B4-BE49-F238E27FC236}">
                <a16:creationId xmlns:a16="http://schemas.microsoft.com/office/drawing/2014/main" id="{6FB97E31-A5F9-4838-8FAB-23A29DA45254}"/>
              </a:ext>
            </a:extLst>
          </p:cNvPr>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34164" name="Picture 53" descr="box.jpg">
            <a:extLst>
              <a:ext uri="{FF2B5EF4-FFF2-40B4-BE49-F238E27FC236}">
                <a16:creationId xmlns:a16="http://schemas.microsoft.com/office/drawing/2014/main" id="{7ED6D943-A010-4465-A1BD-DC77338C011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39925" y="3440113"/>
            <a:ext cx="5683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Arrow Connector 31">
            <a:extLst>
              <a:ext uri="{FF2B5EF4-FFF2-40B4-BE49-F238E27FC236}">
                <a16:creationId xmlns:a16="http://schemas.microsoft.com/office/drawing/2014/main" id="{34B01945-566B-4828-A100-C5B56E83F450}"/>
              </a:ext>
            </a:extLst>
          </p:cNvPr>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73AFB44D-DB26-41A9-A811-15CAD03574E9}"/>
              </a:ext>
            </a:extLst>
          </p:cNvPr>
          <p:cNvSpPr>
            <a:spLocks noGrp="1"/>
          </p:cNvSpPr>
          <p:nvPr>
            <p:ph type="sldNum" sz="quarter" idx="12"/>
          </p:nvPr>
        </p:nvSpPr>
        <p:spPr/>
        <p:txBody>
          <a:bodyPr/>
          <a:lstStyle/>
          <a:p>
            <a:fld id="{C3802F7D-CE2A-4257-9499-27268CCBAA3C}"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E1A9-064B-4357-BE6A-7A306362A2E2}"/>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Characteristics and Advantages</a:t>
            </a:r>
          </a:p>
        </p:txBody>
      </p:sp>
      <p:sp>
        <p:nvSpPr>
          <p:cNvPr id="135171" name="Content Placeholder 2">
            <a:extLst>
              <a:ext uri="{FF2B5EF4-FFF2-40B4-BE49-F238E27FC236}">
                <a16:creationId xmlns:a16="http://schemas.microsoft.com/office/drawing/2014/main" id="{D5A73927-89F5-40E4-86A5-2CFF1E49798C}"/>
              </a:ext>
            </a:extLst>
          </p:cNvPr>
          <p:cNvSpPr>
            <a:spLocks noGrp="1"/>
          </p:cNvSpPr>
          <p:nvPr>
            <p:ph idx="1"/>
          </p:nvPr>
        </p:nvSpPr>
        <p:spPr/>
        <p:txBody>
          <a:bodyPr/>
          <a:lstStyle/>
          <a:p>
            <a:pPr marL="457200" indent="-457200">
              <a:lnSpc>
                <a:spcPct val="80000"/>
              </a:lnSpc>
            </a:pPr>
            <a:r>
              <a:rPr lang="en-US" altLang="en-US" sz="2600">
                <a:solidFill>
                  <a:srgbClr val="1E1C11"/>
                </a:solidFill>
                <a:ea typeface="ＭＳ Ｐゴシック" panose="020B0600070205080204" pitchFamily="34" charset="-128"/>
              </a:rPr>
              <a:t>Ability to use Identity data on untrusted hosts</a:t>
            </a:r>
          </a:p>
          <a:p>
            <a:pPr marL="838200" lvl="1" indent="-381000">
              <a:lnSpc>
                <a:spcPct val="80000"/>
              </a:lnSpc>
              <a:buFont typeface="Arial" panose="020B0604020202020204" pitchFamily="34" charset="0"/>
              <a:buChar char="•"/>
            </a:pPr>
            <a:r>
              <a:rPr lang="en-US" altLang="en-US" sz="2200">
                <a:solidFill>
                  <a:srgbClr val="1E1C11"/>
                </a:solidFill>
                <a:ea typeface="ＭＳ Ｐゴシック" panose="020B0600070205080204" pitchFamily="34" charset="-128"/>
              </a:rPr>
              <a:t>Self Integrity Check                                                                 </a:t>
            </a:r>
          </a:p>
          <a:p>
            <a:pPr marL="838200" lvl="1" indent="-381000">
              <a:lnSpc>
                <a:spcPct val="80000"/>
              </a:lnSpc>
              <a:buFont typeface="Arial" panose="020B0604020202020204" pitchFamily="34" charset="0"/>
              <a:buChar char="•"/>
            </a:pPr>
            <a:r>
              <a:rPr lang="en-US" altLang="en-US" sz="2200">
                <a:solidFill>
                  <a:srgbClr val="1E1C11"/>
                </a:solidFill>
                <a:ea typeface="ＭＳ Ｐゴシック" panose="020B0600070205080204" pitchFamily="34" charset="-128"/>
              </a:rPr>
              <a:t>Integrity compromised- apoptosis or evaporation                 </a:t>
            </a:r>
          </a:p>
          <a:p>
            <a:pPr marL="838200" lvl="1" indent="-381000">
              <a:lnSpc>
                <a:spcPct val="80000"/>
              </a:lnSpc>
              <a:buFont typeface="Arial" panose="020B0604020202020204" pitchFamily="34" charset="0"/>
              <a:buChar char="•"/>
            </a:pPr>
            <a:r>
              <a:rPr lang="en-US" altLang="en-US" sz="2200">
                <a:solidFill>
                  <a:srgbClr val="1E1C11"/>
                </a:solidFill>
                <a:ea typeface="ＭＳ Ｐゴシック" panose="020B0600070205080204" pitchFamily="34" charset="-128"/>
              </a:rPr>
              <a:t>Data should not be on this host</a:t>
            </a:r>
          </a:p>
          <a:p>
            <a:pPr marL="457200" indent="-457200">
              <a:lnSpc>
                <a:spcPct val="80000"/>
              </a:lnSpc>
            </a:pPr>
            <a:r>
              <a:rPr lang="en-US" altLang="en-US" sz="2600">
                <a:solidFill>
                  <a:srgbClr val="1E1C11"/>
                </a:solidFill>
                <a:ea typeface="ＭＳ Ｐゴシック" panose="020B0600070205080204" pitchFamily="34" charset="-128"/>
              </a:rPr>
              <a:t>Independent of Third Party</a:t>
            </a:r>
          </a:p>
          <a:p>
            <a:pPr marL="838200" lvl="1" indent="-381000">
              <a:lnSpc>
                <a:spcPct val="80000"/>
              </a:lnSpc>
            </a:pPr>
            <a:r>
              <a:rPr lang="en-US" altLang="en-US" sz="2200">
                <a:solidFill>
                  <a:srgbClr val="1E1C11"/>
                </a:solidFill>
                <a:ea typeface="ＭＳ Ｐゴシック" panose="020B0600070205080204" pitchFamily="34" charset="-128"/>
              </a:rPr>
              <a:t>Prevents correlation attacks</a:t>
            </a:r>
          </a:p>
          <a:p>
            <a:pPr marL="457200" indent="-457200">
              <a:lnSpc>
                <a:spcPct val="80000"/>
              </a:lnSpc>
            </a:pPr>
            <a:r>
              <a:rPr lang="en-US" altLang="en-US" sz="2600">
                <a:solidFill>
                  <a:srgbClr val="1E1C11"/>
                </a:solidFill>
                <a:ea typeface="ＭＳ Ｐゴシック" panose="020B0600070205080204" pitchFamily="34" charset="-128"/>
              </a:rPr>
              <a:t>Establishes the trust of users in IDM </a:t>
            </a:r>
          </a:p>
          <a:p>
            <a:pPr marL="838200" lvl="1" indent="-381000">
              <a:lnSpc>
                <a:spcPct val="80000"/>
              </a:lnSpc>
            </a:pPr>
            <a:r>
              <a:rPr lang="en-US" altLang="en-US" sz="2200">
                <a:solidFill>
                  <a:srgbClr val="1E1C11"/>
                </a:solidFill>
                <a:ea typeface="ＭＳ Ｐゴシック" panose="020B0600070205080204" pitchFamily="34" charset="-128"/>
              </a:rPr>
              <a:t>Through putting the user in control of who has his data </a:t>
            </a:r>
          </a:p>
          <a:p>
            <a:pPr marL="838200" lvl="1" indent="-381000">
              <a:lnSpc>
                <a:spcPct val="80000"/>
              </a:lnSpc>
            </a:pPr>
            <a:r>
              <a:rPr lang="en-US" altLang="en-US" sz="2200">
                <a:solidFill>
                  <a:srgbClr val="1E1C11"/>
                </a:solidFill>
                <a:ea typeface="ＭＳ Ｐゴシック" panose="020B0600070205080204" pitchFamily="34" charset="-128"/>
              </a:rPr>
              <a:t>Identity is being used in the process of authentication, negotiation, and data exchange.</a:t>
            </a:r>
          </a:p>
          <a:p>
            <a:pPr marL="457200" indent="-457200">
              <a:lnSpc>
                <a:spcPct val="80000"/>
              </a:lnSpc>
            </a:pPr>
            <a:r>
              <a:rPr lang="en-US" altLang="en-US" sz="2600">
                <a:solidFill>
                  <a:srgbClr val="1E1C11"/>
                </a:solidFill>
                <a:ea typeface="ＭＳ Ｐゴシック" panose="020B0600070205080204" pitchFamily="34" charset="-128"/>
              </a:rPr>
              <a:t>Minimal disclosure to the SP</a:t>
            </a:r>
          </a:p>
          <a:p>
            <a:pPr marL="838200" lvl="1" indent="-381000">
              <a:lnSpc>
                <a:spcPct val="80000"/>
              </a:lnSpc>
            </a:pPr>
            <a:r>
              <a:rPr lang="en-US" altLang="en-US" sz="2200">
                <a:solidFill>
                  <a:srgbClr val="1E1C11"/>
                </a:solidFill>
                <a:ea typeface="ＭＳ Ｐゴシック" panose="020B0600070205080204" pitchFamily="34" charset="-128"/>
              </a:rPr>
              <a:t>SP receives only necessary information. </a:t>
            </a:r>
          </a:p>
        </p:txBody>
      </p:sp>
      <p:sp>
        <p:nvSpPr>
          <p:cNvPr id="3" name="Slide Number Placeholder 2">
            <a:extLst>
              <a:ext uri="{FF2B5EF4-FFF2-40B4-BE49-F238E27FC236}">
                <a16:creationId xmlns:a16="http://schemas.microsoft.com/office/drawing/2014/main" id="{D3D880B1-6A06-4E86-B315-0CD0F145004A}"/>
              </a:ext>
            </a:extLst>
          </p:cNvPr>
          <p:cNvSpPr>
            <a:spLocks noGrp="1"/>
          </p:cNvSpPr>
          <p:nvPr>
            <p:ph type="sldNum" sz="quarter" idx="12"/>
          </p:nvPr>
        </p:nvSpPr>
        <p:spPr/>
        <p:txBody>
          <a:bodyPr/>
          <a:lstStyle/>
          <a:p>
            <a:fld id="{C3802F7D-CE2A-4257-9499-27268CCBAA3C}"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04C1-FF17-41FB-9512-8884D7141B41}"/>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Proposed IDM:</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Conclusion &amp; Future Work </a:t>
            </a:r>
          </a:p>
        </p:txBody>
      </p:sp>
      <p:sp>
        <p:nvSpPr>
          <p:cNvPr id="136195" name="Content Placeholder 2">
            <a:extLst>
              <a:ext uri="{FF2B5EF4-FFF2-40B4-BE49-F238E27FC236}">
                <a16:creationId xmlns:a16="http://schemas.microsoft.com/office/drawing/2014/main" id="{BAE0D5FF-0093-461E-8DC1-B9AC948CBDD1}"/>
              </a:ext>
            </a:extLst>
          </p:cNvPr>
          <p:cNvSpPr>
            <a:spLocks noGrp="1"/>
          </p:cNvSpPr>
          <p:nvPr>
            <p:ph idx="1"/>
          </p:nvPr>
        </p:nvSpPr>
        <p:spPr/>
        <p:txBody>
          <a:bodyPr/>
          <a:lstStyle/>
          <a:p>
            <a:r>
              <a:rPr lang="en-US" altLang="en-US">
                <a:solidFill>
                  <a:srgbClr val="1E1C11"/>
                </a:solidFill>
                <a:ea typeface="ＭＳ Ｐゴシック" panose="020B0600070205080204" pitchFamily="34" charset="-128"/>
              </a:rPr>
              <a:t>Problems with IDM in Cloud Computing</a:t>
            </a:r>
          </a:p>
          <a:p>
            <a:pPr lvl="1"/>
            <a:r>
              <a:rPr lang="en-US" altLang="en-US">
                <a:solidFill>
                  <a:srgbClr val="1E1C11"/>
                </a:solidFill>
                <a:ea typeface="ＭＳ Ｐゴシック" panose="020B0600070205080204" pitchFamily="34" charset="-128"/>
              </a:rPr>
              <a:t>Collusion of Identity Information</a:t>
            </a:r>
          </a:p>
          <a:p>
            <a:pPr lvl="1"/>
            <a:r>
              <a:rPr lang="en-US" altLang="en-US">
                <a:solidFill>
                  <a:srgbClr val="1E1C11"/>
                </a:solidFill>
                <a:ea typeface="ＭＳ Ｐゴシック" panose="020B0600070205080204" pitchFamily="34" charset="-128"/>
              </a:rPr>
              <a:t>Prohibited Untrusted Hosts</a:t>
            </a:r>
          </a:p>
          <a:p>
            <a:pPr lvl="1"/>
            <a:r>
              <a:rPr lang="en-US" altLang="en-US">
                <a:solidFill>
                  <a:srgbClr val="1E1C11"/>
                </a:solidFill>
                <a:ea typeface="ＭＳ Ｐゴシック" panose="020B0600070205080204" pitchFamily="34" charset="-128"/>
              </a:rPr>
              <a:t>Usage of Trusted Third Party</a:t>
            </a:r>
          </a:p>
          <a:p>
            <a:r>
              <a:rPr lang="en-US" altLang="en-US">
                <a:solidFill>
                  <a:srgbClr val="1E1C11"/>
                </a:solidFill>
                <a:ea typeface="ＭＳ Ｐゴシック" panose="020B0600070205080204" pitchFamily="34" charset="-128"/>
              </a:rPr>
              <a:t>Proposed Approaches</a:t>
            </a:r>
          </a:p>
          <a:p>
            <a:pPr lvl="1"/>
            <a:r>
              <a:rPr lang="en-US" altLang="en-US">
                <a:solidFill>
                  <a:srgbClr val="1E1C11"/>
                </a:solidFill>
                <a:ea typeface="ＭＳ Ｐゴシック" panose="020B0600070205080204" pitchFamily="34" charset="-128"/>
              </a:rPr>
              <a:t>IDM based on Anonymous Identification</a:t>
            </a:r>
          </a:p>
          <a:p>
            <a:pPr lvl="1"/>
            <a:r>
              <a:rPr lang="en-US" altLang="en-US">
                <a:solidFill>
                  <a:srgbClr val="1E1C11"/>
                </a:solidFill>
                <a:ea typeface="ＭＳ Ｐゴシック" panose="020B0600070205080204" pitchFamily="34" charset="-128"/>
              </a:rPr>
              <a:t>IDM based on Predicate over Encrypted data</a:t>
            </a:r>
          </a:p>
          <a:p>
            <a:r>
              <a:rPr lang="en-US" altLang="en-US">
                <a:solidFill>
                  <a:srgbClr val="1E1C11"/>
                </a:solidFill>
                <a:ea typeface="ＭＳ Ｐゴシック" panose="020B0600070205080204" pitchFamily="34" charset="-128"/>
              </a:rPr>
              <a:t>Future work</a:t>
            </a:r>
          </a:p>
          <a:p>
            <a:pPr lvl="1"/>
            <a:r>
              <a:rPr lang="en-US" altLang="en-US">
                <a:solidFill>
                  <a:srgbClr val="1E1C11"/>
                </a:solidFill>
                <a:ea typeface="ＭＳ Ｐゴシック" panose="020B0600070205080204" pitchFamily="34" charset="-128"/>
              </a:rPr>
              <a:t>Develop the prototype, conduct experiments and evaluate the approach</a:t>
            </a:r>
          </a:p>
          <a:p>
            <a:endParaRPr lang="en-US" altLang="en-US">
              <a:solidFill>
                <a:srgbClr val="1E1C11"/>
              </a:solidFill>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21A7B97B-8DB9-4B15-8DFC-6FB25209E1C7}"/>
              </a:ext>
            </a:extLst>
          </p:cNvPr>
          <p:cNvSpPr>
            <a:spLocks noGrp="1"/>
          </p:cNvSpPr>
          <p:nvPr>
            <p:ph type="sldNum" sz="quarter" idx="12"/>
          </p:nvPr>
        </p:nvSpPr>
        <p:spPr/>
        <p:txBody>
          <a:bodyPr/>
          <a:lstStyle/>
          <a:p>
            <a:fld id="{C3802F7D-CE2A-4257-9499-27268CCBAA3C}" type="slidenum">
              <a:rPr lang="en-US" altLang="en-US" smtClean="0"/>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86E1A4-156B-4A04-B0C5-20BEB0E3D8FA}"/>
              </a:ext>
            </a:extLst>
          </p:cNvPr>
          <p:cNvSpPr>
            <a:spLocks noGrp="1"/>
          </p:cNvSpPr>
          <p:nvPr>
            <p:ph type="body" idx="1"/>
          </p:nvPr>
        </p:nvSpPr>
        <p:spPr>
          <a:xfrm>
            <a:off x="609600" y="990600"/>
            <a:ext cx="7772400" cy="1500188"/>
          </a:xfrm>
        </p:spPr>
        <p:txBody>
          <a:bodyPr/>
          <a:lstStyle/>
          <a:p>
            <a:pPr algn="ctr"/>
            <a:r>
              <a:rPr lang="en-US" altLang="en-US">
                <a:solidFill>
                  <a:srgbClr val="898989"/>
                </a:solidFill>
                <a:ea typeface="ＭＳ Ｐゴシック" panose="020B0600070205080204" pitchFamily="34" charset="-128"/>
              </a:rPr>
              <a:t>Minimize Multi-tenancy</a:t>
            </a:r>
          </a:p>
        </p:txBody>
      </p:sp>
      <p:sp>
        <p:nvSpPr>
          <p:cNvPr id="137219" name="Slide Number Placeholder 3">
            <a:extLst>
              <a:ext uri="{FF2B5EF4-FFF2-40B4-BE49-F238E27FC236}">
                <a16:creationId xmlns:a16="http://schemas.microsoft.com/office/drawing/2014/main" id="{2BDF69E1-E2A1-4A20-AA04-9D86494780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3A760A9-8297-404F-A04E-D643A8DF6055}" type="slidenum">
              <a:rPr lang="en-US" altLang="en-US" sz="1200">
                <a:solidFill>
                  <a:srgbClr val="898989"/>
                </a:solidFill>
                <a:latin typeface="Calibri" panose="020F0502020204030204" pitchFamily="34" charset="0"/>
              </a:rPr>
              <a:pPr eaLnBrk="1" hangingPunct="1"/>
              <a:t>43</a:t>
            </a:fld>
            <a:endParaRPr lang="en-US" altLang="en-US" sz="1200">
              <a:solidFill>
                <a:srgbClr val="898989"/>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C5307F-E1FC-484D-863E-3AA7CD7E57E5}"/>
              </a:ext>
            </a:extLst>
          </p:cNvPr>
          <p:cNvSpPr>
            <a:spLocks noGrp="1" noChangeArrowheads="1"/>
          </p:cNvSpPr>
          <p:nvPr>
            <p:ph type="title"/>
          </p:nvPr>
        </p:nvSpPr>
        <p:spPr/>
        <p:txBody>
          <a:bodyPr/>
          <a:lstStyle/>
          <a:p>
            <a:pPr eaLnBrk="1" hangingPunct="1">
              <a:defRPr/>
            </a:pPr>
            <a:r>
              <a:rPr lang="en-US">
                <a:ea typeface="+mj-ea"/>
              </a:rPr>
              <a:t>Minimize Multi-tenancy</a:t>
            </a:r>
            <a:endParaRPr lang="en-US" dirty="0">
              <a:ea typeface="+mj-ea"/>
            </a:endParaRPr>
          </a:p>
        </p:txBody>
      </p:sp>
      <p:sp>
        <p:nvSpPr>
          <p:cNvPr id="138243" name="Rectangle 3">
            <a:extLst>
              <a:ext uri="{FF2B5EF4-FFF2-40B4-BE49-F238E27FC236}">
                <a16:creationId xmlns:a16="http://schemas.microsoft.com/office/drawing/2014/main" id="{05A7877F-0919-4A5D-87F8-97679FCFFF8B}"/>
              </a:ext>
            </a:extLst>
          </p:cNvPr>
          <p:cNvSpPr>
            <a:spLocks noGrp="1" noChangeArrowheads="1"/>
          </p:cNvSpPr>
          <p:nvPr>
            <p:ph idx="1"/>
          </p:nvPr>
        </p:nvSpPr>
        <p:spPr/>
        <p:txBody>
          <a:bodyPr/>
          <a:lstStyle/>
          <a:p>
            <a:pPr eaLnBrk="1" hangingPunct="1"/>
            <a:r>
              <a:rPr lang="en-US" altLang="en-US" sz="2800">
                <a:solidFill>
                  <a:srgbClr val="1E1C11"/>
                </a:solidFill>
                <a:ea typeface="ＭＳ Ｐゴシック" panose="020B0600070205080204" pitchFamily="34" charset="-128"/>
              </a:rPr>
              <a:t>Can’t really force the provider to accept less tenants</a:t>
            </a:r>
          </a:p>
          <a:p>
            <a:pPr lvl="1" eaLnBrk="1" hangingPunct="1"/>
            <a:r>
              <a:rPr lang="en-US" altLang="en-US">
                <a:solidFill>
                  <a:srgbClr val="1E1C11"/>
                </a:solidFill>
                <a:ea typeface="ＭＳ Ｐゴシック" panose="020B0600070205080204" pitchFamily="34" charset="-128"/>
              </a:rPr>
              <a:t>Can try to increase isolation between tenants</a:t>
            </a:r>
          </a:p>
          <a:p>
            <a:pPr lvl="2" eaLnBrk="1" hangingPunct="1"/>
            <a:r>
              <a:rPr lang="en-US" altLang="en-US">
                <a:solidFill>
                  <a:srgbClr val="1E1C11"/>
                </a:solidFill>
                <a:ea typeface="ＭＳ Ｐゴシック" panose="020B0600070205080204" pitchFamily="34" charset="-128"/>
              </a:rPr>
              <a:t>Strong isolation techniques (VPC to some degree)</a:t>
            </a:r>
          </a:p>
          <a:p>
            <a:pPr lvl="3" eaLnBrk="1" hangingPunct="1"/>
            <a:r>
              <a:rPr lang="en-US" altLang="en-US" sz="1800">
                <a:solidFill>
                  <a:srgbClr val="1E1C11"/>
                </a:solidFill>
                <a:ea typeface="ＭＳ Ｐゴシック" panose="020B0600070205080204" pitchFamily="34" charset="-128"/>
              </a:rPr>
              <a:t>C.f. VM Side channel attacks (T. Ristenpart et al.)</a:t>
            </a:r>
          </a:p>
          <a:p>
            <a:pPr lvl="2" eaLnBrk="1" hangingPunct="1"/>
            <a:r>
              <a:rPr lang="en-US" altLang="en-US">
                <a:solidFill>
                  <a:srgbClr val="1E1C11"/>
                </a:solidFill>
                <a:ea typeface="ＭＳ Ｐゴシック" panose="020B0600070205080204" pitchFamily="34" charset="-128"/>
              </a:rPr>
              <a:t>QoS requirements need to be met</a:t>
            </a:r>
          </a:p>
          <a:p>
            <a:pPr lvl="2" eaLnBrk="1" hangingPunct="1"/>
            <a:r>
              <a:rPr lang="en-US" altLang="en-US">
                <a:solidFill>
                  <a:srgbClr val="1E1C11"/>
                </a:solidFill>
                <a:ea typeface="ＭＳ Ｐゴシック" panose="020B0600070205080204" pitchFamily="34" charset="-128"/>
              </a:rPr>
              <a:t>Policy specification</a:t>
            </a:r>
          </a:p>
          <a:p>
            <a:pPr lvl="1" eaLnBrk="1" hangingPunct="1"/>
            <a:r>
              <a:rPr lang="en-US" altLang="en-US">
                <a:solidFill>
                  <a:srgbClr val="1E1C11"/>
                </a:solidFill>
                <a:ea typeface="ＭＳ Ｐゴシック" panose="020B0600070205080204" pitchFamily="34" charset="-128"/>
              </a:rPr>
              <a:t>Can try to increase trust in the tenants</a:t>
            </a:r>
          </a:p>
          <a:p>
            <a:pPr lvl="2" eaLnBrk="1" hangingPunct="1"/>
            <a:r>
              <a:rPr lang="en-US" altLang="en-US">
                <a:solidFill>
                  <a:srgbClr val="1E1C11"/>
                </a:solidFill>
                <a:ea typeface="ＭＳ Ｐゴシック" panose="020B0600070205080204" pitchFamily="34" charset="-128"/>
              </a:rPr>
              <a:t>Who’s the insider, where’s the security boundary? Who can I trust?</a:t>
            </a:r>
          </a:p>
          <a:p>
            <a:pPr lvl="2" eaLnBrk="1" hangingPunct="1"/>
            <a:r>
              <a:rPr lang="en-US" altLang="en-US">
                <a:solidFill>
                  <a:srgbClr val="1E1C11"/>
                </a:solidFill>
                <a:ea typeface="ＭＳ Ｐゴシック" panose="020B0600070205080204" pitchFamily="34" charset="-128"/>
              </a:rPr>
              <a:t>Use SLAs to enforce trusted behavior</a:t>
            </a:r>
          </a:p>
        </p:txBody>
      </p:sp>
      <p:sp>
        <p:nvSpPr>
          <p:cNvPr id="2" name="Slide Number Placeholder 1">
            <a:extLst>
              <a:ext uri="{FF2B5EF4-FFF2-40B4-BE49-F238E27FC236}">
                <a16:creationId xmlns:a16="http://schemas.microsoft.com/office/drawing/2014/main" id="{914044E5-496D-41BC-89A8-FA46F2818A7B}"/>
              </a:ext>
            </a:extLst>
          </p:cNvPr>
          <p:cNvSpPr>
            <a:spLocks noGrp="1"/>
          </p:cNvSpPr>
          <p:nvPr>
            <p:ph type="sldNum" sz="quarter" idx="12"/>
          </p:nvPr>
        </p:nvSpPr>
        <p:spPr/>
        <p:txBody>
          <a:bodyPr/>
          <a:lstStyle/>
          <a:p>
            <a:fld id="{C3802F7D-CE2A-4257-9499-27268CCBAA3C}"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75B4E02-FDBC-4631-8063-C0AF405535DA}"/>
              </a:ext>
            </a:extLst>
          </p:cNvPr>
          <p:cNvSpPr>
            <a:spLocks noGrp="1" noChangeArrowheads="1"/>
          </p:cNvSpPr>
          <p:nvPr>
            <p:ph type="title"/>
          </p:nvPr>
        </p:nvSpPr>
        <p:spPr/>
        <p:txBody>
          <a:bodyPr/>
          <a:lstStyle/>
          <a:p>
            <a:pPr eaLnBrk="1" hangingPunct="1">
              <a:defRPr/>
            </a:pPr>
            <a:r>
              <a:rPr lang="en-US" dirty="0">
                <a:ea typeface="+mj-ea"/>
              </a:rPr>
              <a:t>Conclusion</a:t>
            </a:r>
          </a:p>
        </p:txBody>
      </p:sp>
      <p:sp>
        <p:nvSpPr>
          <p:cNvPr id="22531" name="Rectangle 3">
            <a:extLst>
              <a:ext uri="{FF2B5EF4-FFF2-40B4-BE49-F238E27FC236}">
                <a16:creationId xmlns:a16="http://schemas.microsoft.com/office/drawing/2014/main" id="{BF7B4F56-FBDC-4473-9862-BBE4C54CCF59}"/>
              </a:ext>
            </a:extLst>
          </p:cNvPr>
          <p:cNvSpPr>
            <a:spLocks noGrp="1" noChangeArrowheads="1"/>
          </p:cNvSpPr>
          <p:nvPr>
            <p:ph idx="1"/>
          </p:nvPr>
        </p:nvSpPr>
        <p:spPr/>
        <p:txBody>
          <a:bodyPr/>
          <a:lstStyle/>
          <a:p>
            <a:pPr eaLnBrk="1" hangingPunct="1">
              <a:lnSpc>
                <a:spcPct val="90000"/>
              </a:lnSpc>
              <a:defRPr/>
            </a:pPr>
            <a:r>
              <a:rPr lang="en-US" dirty="0">
                <a:ea typeface="+mn-ea"/>
                <a:cs typeface="+mn-cs"/>
              </a:rPr>
              <a:t>Cloud computing is sometimes viewed as a reincarnation of the classic mainframe client-server model</a:t>
            </a:r>
          </a:p>
          <a:p>
            <a:pPr lvl="1" eaLnBrk="1" hangingPunct="1">
              <a:lnSpc>
                <a:spcPct val="90000"/>
              </a:lnSpc>
              <a:defRPr/>
            </a:pPr>
            <a:r>
              <a:rPr lang="en-US" sz="2000" dirty="0">
                <a:ea typeface="+mn-ea"/>
              </a:rPr>
              <a:t>However, resources are ubiquitous, scalable, highly virtualized</a:t>
            </a:r>
          </a:p>
          <a:p>
            <a:pPr lvl="1" eaLnBrk="1" hangingPunct="1">
              <a:lnSpc>
                <a:spcPct val="90000"/>
              </a:lnSpc>
              <a:defRPr/>
            </a:pPr>
            <a:r>
              <a:rPr lang="en-US" sz="2000" dirty="0">
                <a:ea typeface="+mn-ea"/>
              </a:rPr>
              <a:t>Contains all the traditional threats, as well as new ones</a:t>
            </a:r>
          </a:p>
          <a:p>
            <a:pPr eaLnBrk="1" hangingPunct="1">
              <a:lnSpc>
                <a:spcPct val="90000"/>
              </a:lnSpc>
              <a:defRPr/>
            </a:pPr>
            <a:r>
              <a:rPr lang="en-US" dirty="0">
                <a:ea typeface="+mn-ea"/>
                <a:cs typeface="+mn-cs"/>
              </a:rPr>
              <a:t>In developing solutions to cloud computing security issues it may be helpful to identify the problems and approaches in terms of </a:t>
            </a:r>
          </a:p>
          <a:p>
            <a:pPr lvl="1" eaLnBrk="1" hangingPunct="1">
              <a:lnSpc>
                <a:spcPct val="90000"/>
              </a:lnSpc>
              <a:defRPr/>
            </a:pPr>
            <a:r>
              <a:rPr lang="en-US" sz="2000" dirty="0">
                <a:ea typeface="+mn-ea"/>
              </a:rPr>
              <a:t>Loss of control</a:t>
            </a:r>
          </a:p>
          <a:p>
            <a:pPr lvl="1" eaLnBrk="1" hangingPunct="1">
              <a:lnSpc>
                <a:spcPct val="90000"/>
              </a:lnSpc>
              <a:defRPr/>
            </a:pPr>
            <a:r>
              <a:rPr lang="en-US" sz="2000" dirty="0">
                <a:ea typeface="+mn-ea"/>
              </a:rPr>
              <a:t>Lack of trust</a:t>
            </a:r>
          </a:p>
          <a:p>
            <a:pPr lvl="1" eaLnBrk="1" hangingPunct="1">
              <a:lnSpc>
                <a:spcPct val="90000"/>
              </a:lnSpc>
              <a:defRPr/>
            </a:pPr>
            <a:r>
              <a:rPr lang="en-US" sz="2000" dirty="0">
                <a:ea typeface="+mn-ea"/>
              </a:rPr>
              <a:t>Multi-tenancy problems</a:t>
            </a:r>
          </a:p>
        </p:txBody>
      </p:sp>
      <p:sp>
        <p:nvSpPr>
          <p:cNvPr id="2" name="Slide Number Placeholder 1">
            <a:extLst>
              <a:ext uri="{FF2B5EF4-FFF2-40B4-BE49-F238E27FC236}">
                <a16:creationId xmlns:a16="http://schemas.microsoft.com/office/drawing/2014/main" id="{9789B98B-9D5E-467F-9901-B0FB3212C611}"/>
              </a:ext>
            </a:extLst>
          </p:cNvPr>
          <p:cNvSpPr>
            <a:spLocks noGrp="1"/>
          </p:cNvSpPr>
          <p:nvPr>
            <p:ph type="sldNum" sz="quarter" idx="12"/>
          </p:nvPr>
        </p:nvSpPr>
        <p:spPr/>
        <p:txBody>
          <a:bodyPr/>
          <a:lstStyle/>
          <a:p>
            <a:fld id="{C3802F7D-CE2A-4257-9499-27268CCBAA3C}" type="slidenum">
              <a:rPr lang="en-US" altLang="en-US" smtClean="0"/>
              <a:pPr/>
              <a:t>45</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5E5E9D8-AAC7-480D-9750-E51CDBC1BC82}"/>
              </a:ext>
            </a:extLst>
          </p:cNvPr>
          <p:cNvSpPr>
            <a:spLocks noGrp="1" noChangeArrowheads="1"/>
          </p:cNvSpPr>
          <p:nvPr>
            <p:ph type="title"/>
          </p:nvPr>
        </p:nvSpPr>
        <p:spPr/>
        <p:txBody>
          <a:bodyPr/>
          <a:lstStyle/>
          <a:p>
            <a:pPr eaLnBrk="1" hangingPunct="1">
              <a:defRPr/>
            </a:pPr>
            <a:r>
              <a:rPr lang="en-US" dirty="0">
                <a:ea typeface="+mj-ea"/>
              </a:rPr>
              <a:t>Minimize Lack of Trust: Certification</a:t>
            </a:r>
          </a:p>
        </p:txBody>
      </p:sp>
      <p:sp>
        <p:nvSpPr>
          <p:cNvPr id="14339" name="Rectangle 3">
            <a:extLst>
              <a:ext uri="{FF2B5EF4-FFF2-40B4-BE49-F238E27FC236}">
                <a16:creationId xmlns:a16="http://schemas.microsoft.com/office/drawing/2014/main" id="{38662745-00CB-45BF-BBF0-2C0CADDC34BA}"/>
              </a:ext>
            </a:extLst>
          </p:cNvPr>
          <p:cNvSpPr>
            <a:spLocks noGrp="1" noChangeArrowheads="1"/>
          </p:cNvSpPr>
          <p:nvPr>
            <p:ph idx="1"/>
          </p:nvPr>
        </p:nvSpPr>
        <p:spPr/>
        <p:txBody>
          <a:bodyPr/>
          <a:lstStyle/>
          <a:p>
            <a:pPr eaLnBrk="1" hangingPunct="1">
              <a:lnSpc>
                <a:spcPct val="90000"/>
              </a:lnSpc>
              <a:defRPr/>
            </a:pPr>
            <a:r>
              <a:rPr lang="en-US" sz="2800" dirty="0">
                <a:ea typeface="+mn-ea"/>
                <a:cs typeface="+mn-cs"/>
              </a:rPr>
              <a:t>Certification</a:t>
            </a:r>
          </a:p>
          <a:p>
            <a:pPr lvl="1" eaLnBrk="1" hangingPunct="1">
              <a:lnSpc>
                <a:spcPct val="90000"/>
              </a:lnSpc>
              <a:defRPr/>
            </a:pPr>
            <a:r>
              <a:rPr lang="en-US" dirty="0">
                <a:ea typeface="+mn-ea"/>
              </a:rPr>
              <a:t>Some form of reputable, independent, comparable assessment and description of security features and assurance</a:t>
            </a:r>
          </a:p>
          <a:p>
            <a:pPr lvl="1" eaLnBrk="1" hangingPunct="1">
              <a:lnSpc>
                <a:spcPct val="90000"/>
              </a:lnSpc>
              <a:defRPr/>
            </a:pPr>
            <a:r>
              <a:rPr lang="en-US" dirty="0">
                <a:ea typeface="+mn-ea"/>
              </a:rPr>
              <a:t>Sarbanes-Oxley, DIACAP, DISTCAP, etc (are they sufficient for a cloud environment?)</a:t>
            </a:r>
          </a:p>
          <a:p>
            <a:pPr eaLnBrk="1" hangingPunct="1">
              <a:lnSpc>
                <a:spcPct val="90000"/>
              </a:lnSpc>
              <a:defRPr/>
            </a:pPr>
            <a:r>
              <a:rPr lang="en-US" sz="2800" dirty="0">
                <a:ea typeface="+mn-ea"/>
                <a:cs typeface="+mn-cs"/>
              </a:rPr>
              <a:t>Risk assessment</a:t>
            </a:r>
          </a:p>
          <a:p>
            <a:pPr lvl="1" eaLnBrk="1" hangingPunct="1">
              <a:lnSpc>
                <a:spcPct val="90000"/>
              </a:lnSpc>
              <a:defRPr/>
            </a:pPr>
            <a:r>
              <a:rPr lang="en-US" dirty="0">
                <a:ea typeface="+mn-ea"/>
              </a:rPr>
              <a:t>Performed by certified third parties</a:t>
            </a:r>
          </a:p>
          <a:p>
            <a:pPr lvl="1" eaLnBrk="1" hangingPunct="1">
              <a:lnSpc>
                <a:spcPct val="90000"/>
              </a:lnSpc>
              <a:defRPr/>
            </a:pPr>
            <a:r>
              <a:rPr lang="en-US" dirty="0">
                <a:ea typeface="+mn-ea"/>
              </a:rPr>
              <a:t>Provides consumers with additional assurance</a:t>
            </a:r>
          </a:p>
        </p:txBody>
      </p:sp>
      <p:sp>
        <p:nvSpPr>
          <p:cNvPr id="2" name="Slide Number Placeholder 1">
            <a:extLst>
              <a:ext uri="{FF2B5EF4-FFF2-40B4-BE49-F238E27FC236}">
                <a16:creationId xmlns:a16="http://schemas.microsoft.com/office/drawing/2014/main" id="{BD7A74B7-062C-4141-9D1D-7E14F418C772}"/>
              </a:ext>
            </a:extLst>
          </p:cNvPr>
          <p:cNvSpPr>
            <a:spLocks noGrp="1"/>
          </p:cNvSpPr>
          <p:nvPr>
            <p:ph type="sldNum" sz="quarter" idx="12"/>
          </p:nvPr>
        </p:nvSpPr>
        <p:spPr/>
        <p:txBody>
          <a:bodyPr/>
          <a:lstStyle/>
          <a:p>
            <a:fld id="{C3802F7D-CE2A-4257-9499-27268CCBAA3C}"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97D7FE45-6CCA-4B60-B9B4-A4C8AAE0AB08}"/>
              </a:ext>
            </a:extLst>
          </p:cNvPr>
          <p:cNvSpPr>
            <a:spLocks noGrp="1"/>
          </p:cNvSpPr>
          <p:nvPr>
            <p:ph type="title"/>
          </p:nvPr>
        </p:nvSpPr>
        <p:spPr>
          <a:xfrm>
            <a:off x="495300" y="3429000"/>
            <a:ext cx="7886700" cy="2165350"/>
          </a:xfrm>
        </p:spPr>
        <p:txBody>
          <a:bodyPr>
            <a:normAutofit/>
          </a:bodyPr>
          <a:lstStyle/>
          <a:p>
            <a:pPr eaLnBrk="1" hangingPunct="1"/>
            <a:r>
              <a:rPr lang="en-US" altLang="en-US" sz="3600" cap="none" dirty="0">
                <a:ea typeface="ＭＳ Ｐゴシック" panose="020B0600070205080204" pitchFamily="34" charset="-128"/>
              </a:rPr>
              <a:t>- MONITORING</a:t>
            </a:r>
            <a:br>
              <a:rPr lang="en-US" altLang="en-US" sz="3600" cap="none" dirty="0">
                <a:ea typeface="ＭＳ Ｐゴシック" panose="020B0600070205080204" pitchFamily="34" charset="-128"/>
              </a:rPr>
            </a:br>
            <a:r>
              <a:rPr lang="en-US" altLang="en-US" sz="3600" cap="none" dirty="0">
                <a:ea typeface="ＭＳ Ｐゴシック" panose="020B0600070205080204" pitchFamily="34" charset="-128"/>
              </a:rPr>
              <a:t>- UTILIZING DIFFERENT CLOUDS</a:t>
            </a:r>
            <a:br>
              <a:rPr lang="en-US" altLang="en-US" sz="3600" cap="none" dirty="0">
                <a:ea typeface="ＭＳ Ｐゴシック" panose="020B0600070205080204" pitchFamily="34" charset="-128"/>
              </a:rPr>
            </a:br>
            <a:r>
              <a:rPr lang="en-US" altLang="en-US" sz="3600" cap="none" dirty="0">
                <a:ea typeface="ＭＳ Ｐゴシック" panose="020B0600070205080204" pitchFamily="34" charset="-128"/>
              </a:rPr>
              <a:t>- ACCESS CONTROL MANAGEMENT</a:t>
            </a:r>
            <a:br>
              <a:rPr lang="en-US" altLang="en-US" sz="3600" cap="none" dirty="0">
                <a:ea typeface="ＭＳ Ｐゴシック" panose="020B0600070205080204" pitchFamily="34" charset="-128"/>
              </a:rPr>
            </a:br>
            <a:r>
              <a:rPr lang="en-US" altLang="en-US" sz="3600" cap="none" dirty="0">
                <a:ea typeface="ＭＳ Ｐゴシック" panose="020B0600070205080204" pitchFamily="34" charset="-128"/>
              </a:rPr>
              <a:t>- IDENTITY MANAGEMENT (IDM)</a:t>
            </a:r>
          </a:p>
        </p:txBody>
      </p:sp>
      <p:sp>
        <p:nvSpPr>
          <p:cNvPr id="3" name="Text Placeholder 2">
            <a:extLst>
              <a:ext uri="{FF2B5EF4-FFF2-40B4-BE49-F238E27FC236}">
                <a16:creationId xmlns:a16="http://schemas.microsoft.com/office/drawing/2014/main" id="{B0F6413C-1BC6-4ABF-920F-F6296B62466B}"/>
              </a:ext>
            </a:extLst>
          </p:cNvPr>
          <p:cNvSpPr>
            <a:spLocks noGrp="1"/>
          </p:cNvSpPr>
          <p:nvPr>
            <p:ph type="body" idx="1"/>
          </p:nvPr>
        </p:nvSpPr>
        <p:spPr>
          <a:xfrm>
            <a:off x="609600" y="914400"/>
            <a:ext cx="7772400" cy="1500188"/>
          </a:xfrm>
        </p:spPr>
        <p:txBody>
          <a:bodyPr>
            <a:normAutofit/>
          </a:bodyPr>
          <a:lstStyle/>
          <a:p>
            <a:r>
              <a:rPr lang="en-US" altLang="en-US" sz="5400" b="1" dirty="0">
                <a:solidFill>
                  <a:schemeClr val="tx1"/>
                </a:solidFill>
                <a:ea typeface="ＭＳ Ｐゴシック" panose="020B0600070205080204" pitchFamily="34" charset="-128"/>
              </a:rPr>
              <a:t>Minimize Loss of Control </a:t>
            </a:r>
          </a:p>
        </p:txBody>
      </p:sp>
      <p:sp>
        <p:nvSpPr>
          <p:cNvPr id="96260" name="Slide Number Placeholder 3">
            <a:extLst>
              <a:ext uri="{FF2B5EF4-FFF2-40B4-BE49-F238E27FC236}">
                <a16:creationId xmlns:a16="http://schemas.microsoft.com/office/drawing/2014/main" id="{6C62CE4E-EAF7-45DE-9C31-A5D3504904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B0B4B1D-EC82-4752-9B3A-77AC71932651}" type="slidenum">
              <a:rPr lang="en-US" altLang="en-US" sz="1200">
                <a:solidFill>
                  <a:srgbClr val="898989"/>
                </a:solidFill>
                <a:latin typeface="Calibri" panose="020F0502020204030204" pitchFamily="34" charset="0"/>
              </a:rPr>
              <a:pPr eaLnBrk="1" hangingPunct="1"/>
              <a:t>6</a:t>
            </a:fld>
            <a:endParaRPr lang="en-US" altLang="en-US" sz="1200">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732C307-6951-47A6-A566-3E9FB4CC2F47}"/>
              </a:ext>
            </a:extLst>
          </p:cNvPr>
          <p:cNvSpPr>
            <a:spLocks noGrp="1" noChangeArrowheads="1"/>
          </p:cNvSpPr>
          <p:nvPr>
            <p:ph type="title"/>
          </p:nvPr>
        </p:nvSpPr>
        <p:spPr/>
        <p:txBody>
          <a:bodyPr/>
          <a:lstStyle/>
          <a:p>
            <a:pPr eaLnBrk="1" hangingPunct="1">
              <a:defRPr/>
            </a:pPr>
            <a:r>
              <a:rPr lang="en-US" dirty="0">
                <a:ea typeface="+mj-ea"/>
              </a:rPr>
              <a:t>Minimize Loss of Control</a:t>
            </a:r>
            <a:r>
              <a:rPr lang="en-US">
                <a:ea typeface="+mj-ea"/>
              </a:rPr>
              <a:t>: </a:t>
            </a:r>
            <a:br>
              <a:rPr lang="en-US">
                <a:ea typeface="+mj-ea"/>
              </a:rPr>
            </a:br>
            <a:r>
              <a:rPr lang="en-US">
                <a:ea typeface="+mj-ea"/>
              </a:rPr>
              <a:t>Monitoring</a:t>
            </a:r>
            <a:endParaRPr lang="en-US" dirty="0">
              <a:ea typeface="+mj-ea"/>
            </a:endParaRPr>
          </a:p>
        </p:txBody>
      </p:sp>
      <p:sp>
        <p:nvSpPr>
          <p:cNvPr id="16387" name="Rectangle 3">
            <a:extLst>
              <a:ext uri="{FF2B5EF4-FFF2-40B4-BE49-F238E27FC236}">
                <a16:creationId xmlns:a16="http://schemas.microsoft.com/office/drawing/2014/main" id="{0EBDAD1E-E661-4D81-B789-462CB094914F}"/>
              </a:ext>
            </a:extLst>
          </p:cNvPr>
          <p:cNvSpPr>
            <a:spLocks noGrp="1" noChangeArrowheads="1"/>
          </p:cNvSpPr>
          <p:nvPr>
            <p:ph idx="1"/>
          </p:nvPr>
        </p:nvSpPr>
        <p:spPr>
          <a:xfrm>
            <a:off x="457200" y="1524000"/>
            <a:ext cx="8229600" cy="4953000"/>
          </a:xfrm>
        </p:spPr>
        <p:txBody>
          <a:bodyPr/>
          <a:lstStyle/>
          <a:p>
            <a:pPr eaLnBrk="1" hangingPunct="1">
              <a:lnSpc>
                <a:spcPct val="80000"/>
              </a:lnSpc>
              <a:defRPr/>
            </a:pPr>
            <a:r>
              <a:rPr lang="en-US" dirty="0">
                <a:ea typeface="+mn-ea"/>
                <a:cs typeface="+mn-cs"/>
              </a:rPr>
              <a:t>Cloud consumer needs situational awareness for critical applications</a:t>
            </a:r>
          </a:p>
          <a:p>
            <a:pPr lvl="1" eaLnBrk="1" hangingPunct="1">
              <a:lnSpc>
                <a:spcPct val="80000"/>
              </a:lnSpc>
              <a:defRPr/>
            </a:pPr>
            <a:r>
              <a:rPr lang="en-US" dirty="0">
                <a:ea typeface="+mn-ea"/>
              </a:rPr>
              <a:t>When underlying components fail, what is the effect of the failure to the mission logic</a:t>
            </a:r>
          </a:p>
          <a:p>
            <a:pPr lvl="1" eaLnBrk="1" hangingPunct="1">
              <a:lnSpc>
                <a:spcPct val="80000"/>
              </a:lnSpc>
              <a:defRPr/>
            </a:pPr>
            <a:r>
              <a:rPr lang="en-US" dirty="0">
                <a:ea typeface="+mn-ea"/>
              </a:rPr>
              <a:t>What recovery measures can be taken (by provider and consumer)</a:t>
            </a:r>
          </a:p>
          <a:p>
            <a:pPr eaLnBrk="1" hangingPunct="1">
              <a:lnSpc>
                <a:spcPct val="80000"/>
              </a:lnSpc>
              <a:defRPr/>
            </a:pPr>
            <a:r>
              <a:rPr lang="en-US" dirty="0">
                <a:ea typeface="+mn-ea"/>
                <a:cs typeface="+mn-cs"/>
              </a:rPr>
              <a:t>Requires an application-specific run-time monitoring and management tool for the consumer</a:t>
            </a:r>
          </a:p>
          <a:p>
            <a:pPr lvl="1" eaLnBrk="1" hangingPunct="1">
              <a:lnSpc>
                <a:spcPct val="80000"/>
              </a:lnSpc>
              <a:defRPr/>
            </a:pPr>
            <a:r>
              <a:rPr lang="en-US" dirty="0">
                <a:ea typeface="+mn-ea"/>
              </a:rPr>
              <a:t>The cloud consumer and cloud provider have different views of the system</a:t>
            </a:r>
          </a:p>
          <a:p>
            <a:pPr lvl="1" eaLnBrk="1" hangingPunct="1">
              <a:lnSpc>
                <a:spcPct val="80000"/>
              </a:lnSpc>
              <a:defRPr/>
            </a:pPr>
            <a:r>
              <a:rPr lang="en-US" dirty="0">
                <a:ea typeface="+mn-ea"/>
              </a:rPr>
              <a:t>Enable both the provider and tenants to monitor the components in the cloud that are under </a:t>
            </a:r>
            <a:r>
              <a:rPr lang="en-US">
                <a:ea typeface="+mn-ea"/>
              </a:rPr>
              <a:t>their control</a:t>
            </a:r>
            <a:endParaRPr lang="en-US" dirty="0">
              <a:ea typeface="+mn-ea"/>
            </a:endParaRPr>
          </a:p>
        </p:txBody>
      </p:sp>
      <p:sp>
        <p:nvSpPr>
          <p:cNvPr id="2" name="Slide Number Placeholder 1">
            <a:extLst>
              <a:ext uri="{FF2B5EF4-FFF2-40B4-BE49-F238E27FC236}">
                <a16:creationId xmlns:a16="http://schemas.microsoft.com/office/drawing/2014/main" id="{FCE4C505-2DCD-4B45-9E60-735820C27FCC}"/>
              </a:ext>
            </a:extLst>
          </p:cNvPr>
          <p:cNvSpPr>
            <a:spLocks noGrp="1"/>
          </p:cNvSpPr>
          <p:nvPr>
            <p:ph type="sldNum" sz="quarter" idx="12"/>
          </p:nvPr>
        </p:nvSpPr>
        <p:spPr/>
        <p:txBody>
          <a:bodyPr/>
          <a:lstStyle/>
          <a:p>
            <a:fld id="{C3802F7D-CE2A-4257-9499-27268CCBAA3C}"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C81C-E464-41BE-A35E-28602A050818}"/>
              </a:ext>
            </a:extLst>
          </p:cNvPr>
          <p:cNvSpPr>
            <a:spLocks noGrp="1"/>
          </p:cNvSpPr>
          <p:nvPr>
            <p:ph type="title"/>
          </p:nvPr>
        </p:nvSpPr>
        <p:spPr/>
        <p:txBody>
          <a:bodyPr/>
          <a:lstStyle/>
          <a:p>
            <a:r>
              <a:rPr lang="en-US" altLang="en-US">
                <a:solidFill>
                  <a:srgbClr val="1E1C11"/>
                </a:solidFill>
                <a:ea typeface="ＭＳ Ｐゴシック" panose="020B0600070205080204" pitchFamily="34" charset="-128"/>
              </a:rPr>
              <a:t>Minimize Loss of Control: </a:t>
            </a:r>
            <a:br>
              <a:rPr lang="en-US" altLang="en-US">
                <a:solidFill>
                  <a:srgbClr val="1E1C11"/>
                </a:solidFill>
                <a:ea typeface="ＭＳ Ｐゴシック" panose="020B0600070205080204" pitchFamily="34" charset="-128"/>
              </a:rPr>
            </a:br>
            <a:r>
              <a:rPr lang="en-US" altLang="en-US">
                <a:solidFill>
                  <a:srgbClr val="1E1C11"/>
                </a:solidFill>
                <a:ea typeface="ＭＳ Ｐゴシック" panose="020B0600070205080204" pitchFamily="34" charset="-128"/>
              </a:rPr>
              <a:t>Monitoring (Cont.)</a:t>
            </a:r>
          </a:p>
        </p:txBody>
      </p:sp>
      <p:sp>
        <p:nvSpPr>
          <p:cNvPr id="99331" name="Slide Number Placeholder 3">
            <a:extLst>
              <a:ext uri="{FF2B5EF4-FFF2-40B4-BE49-F238E27FC236}">
                <a16:creationId xmlns:a16="http://schemas.microsoft.com/office/drawing/2014/main" id="{A6F12D2C-DF18-4302-9AA3-C713EAB196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4D8EEA9-D47F-4F7E-AAEC-A0573AEEEBD9}" type="slidenum">
              <a:rPr lang="en-US" altLang="en-US" sz="1200">
                <a:solidFill>
                  <a:srgbClr val="898989"/>
                </a:solidFill>
                <a:latin typeface="Calibri" panose="020F0502020204030204" pitchFamily="34" charset="0"/>
              </a:rPr>
              <a:pPr eaLnBrk="1" hangingPunct="1"/>
              <a:t>8</a:t>
            </a:fld>
            <a:endParaRPr lang="en-US" altLang="en-US" sz="1200">
              <a:solidFill>
                <a:srgbClr val="898989"/>
              </a:solidFill>
              <a:latin typeface="Calibri" panose="020F0502020204030204" pitchFamily="34" charset="0"/>
            </a:endParaRPr>
          </a:p>
        </p:txBody>
      </p:sp>
      <p:sp>
        <p:nvSpPr>
          <p:cNvPr id="99332" name="Rectangle 3">
            <a:extLst>
              <a:ext uri="{FF2B5EF4-FFF2-40B4-BE49-F238E27FC236}">
                <a16:creationId xmlns:a16="http://schemas.microsoft.com/office/drawing/2014/main" id="{01745BA8-2112-442F-A989-78446A2F2B67}"/>
              </a:ext>
            </a:extLst>
          </p:cNvPr>
          <p:cNvSpPr txBox="1">
            <a:spLocks noChangeArrowheads="1"/>
          </p:cNvSpPr>
          <p:nvPr/>
        </p:nvSpPr>
        <p:spPr bwMode="auto">
          <a:xfrm>
            <a:off x="457200" y="1524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Provide mechanisms that enable the provider to act on attacks he can handle.</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infrastructure remapping (create new or move existing fault domains)</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shutting down offending components or targets (and assisting tenants with porting if necessary</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Repairs</a:t>
            </a:r>
          </a:p>
          <a:p>
            <a:pPr lvl="1"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Provide mechanisms that enable the consumer to act on attacks that he can handle (application-level monitoring).</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RAdAC (Risk-adaptable Access Control)</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VM porting with remote attestation of target physical host</a:t>
            </a:r>
          </a:p>
          <a:p>
            <a:pPr lvl="2" eaLnBrk="1" hangingPunct="1">
              <a:lnSpc>
                <a:spcPct val="80000"/>
              </a:lnSpc>
              <a:spcBef>
                <a:spcPct val="20000"/>
              </a:spcBef>
              <a:buFont typeface="Arial" panose="020B0604020202020204" pitchFamily="34" charset="0"/>
              <a:buChar char="•"/>
            </a:pPr>
            <a:r>
              <a:rPr lang="en-US" altLang="en-US">
                <a:solidFill>
                  <a:srgbClr val="1E1C11"/>
                </a:solidFill>
                <a:latin typeface="Comic Sans MS" panose="030F0702030302020204" pitchFamily="66" charset="0"/>
              </a:rPr>
              <a:t>Provide ability to move the user’s application to another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35E9567-E357-472D-BD39-74A174A86ADF}"/>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Minimize Loss of Control: </a:t>
            </a:r>
            <a:br>
              <a:rPr lang="en-US" altLang="en-US">
                <a:ea typeface="ＭＳ Ｐゴシック" panose="020B0600070205080204" pitchFamily="34" charset="-128"/>
              </a:rPr>
            </a:br>
            <a:r>
              <a:rPr lang="en-US" altLang="en-US">
                <a:ea typeface="ＭＳ Ｐゴシック" panose="020B0600070205080204" pitchFamily="34" charset="-128"/>
              </a:rPr>
              <a:t>Utilize Different Clouds</a:t>
            </a:r>
          </a:p>
        </p:txBody>
      </p:sp>
      <p:sp>
        <p:nvSpPr>
          <p:cNvPr id="100355" name="Rectangle 3">
            <a:extLst>
              <a:ext uri="{FF2B5EF4-FFF2-40B4-BE49-F238E27FC236}">
                <a16:creationId xmlns:a16="http://schemas.microsoft.com/office/drawing/2014/main" id="{9BDE3F89-9409-4784-AC7D-4D96EF60CB32}"/>
              </a:ext>
            </a:extLst>
          </p:cNvPr>
          <p:cNvSpPr>
            <a:spLocks noGrp="1" noChangeArrowheads="1"/>
          </p:cNvSpPr>
          <p:nvPr>
            <p:ph type="body" idx="4294967295"/>
          </p:nvPr>
        </p:nvSpPr>
        <p:spPr>
          <a:xfrm>
            <a:off x="0" y="1600200"/>
            <a:ext cx="8229600" cy="4525963"/>
          </a:xfrm>
        </p:spPr>
        <p:txBody>
          <a:bodyPr/>
          <a:lstStyle/>
          <a:p>
            <a:pPr eaLnBrk="1" hangingPunct="1">
              <a:lnSpc>
                <a:spcPct val="80000"/>
              </a:lnSpc>
            </a:pPr>
            <a:r>
              <a:rPr lang="en-US" altLang="en-US">
                <a:ea typeface="ＭＳ Ｐゴシック" panose="020B0600070205080204" pitchFamily="34" charset="-128"/>
              </a:rPr>
              <a:t>The concept of ‘Don’t put all your eggs in one basket’</a:t>
            </a:r>
          </a:p>
          <a:p>
            <a:pPr lvl="1" eaLnBrk="1" hangingPunct="1">
              <a:lnSpc>
                <a:spcPct val="80000"/>
              </a:lnSpc>
            </a:pPr>
            <a:r>
              <a:rPr lang="en-US" altLang="en-US" sz="2000">
                <a:ea typeface="ＭＳ Ｐゴシック" panose="020B0600070205080204" pitchFamily="34" charset="-128"/>
              </a:rPr>
              <a:t>Consumer may use services from different clouds through an intra-cloud or multi-cloud architecture</a:t>
            </a:r>
          </a:p>
          <a:p>
            <a:pPr lvl="1" eaLnBrk="1" hangingPunct="1">
              <a:lnSpc>
                <a:spcPct val="80000"/>
              </a:lnSpc>
            </a:pPr>
            <a:r>
              <a:rPr lang="en-US" altLang="en-US" sz="2000">
                <a:ea typeface="ＭＳ Ｐゴシック" panose="020B0600070205080204" pitchFamily="34" charset="-128"/>
              </a:rPr>
              <a:t>Propose a multi-cloud or intra-cloud architecture in which consumers</a:t>
            </a:r>
          </a:p>
          <a:p>
            <a:pPr lvl="2" eaLnBrk="1" hangingPunct="1">
              <a:lnSpc>
                <a:spcPct val="80000"/>
              </a:lnSpc>
            </a:pPr>
            <a:r>
              <a:rPr lang="en-US" altLang="en-US" sz="1800">
                <a:ea typeface="ＭＳ Ｐゴシック" panose="020B0600070205080204" pitchFamily="34" charset="-128"/>
              </a:rPr>
              <a:t>Spread the risk</a:t>
            </a:r>
          </a:p>
          <a:p>
            <a:pPr lvl="2" eaLnBrk="1" hangingPunct="1">
              <a:lnSpc>
                <a:spcPct val="80000"/>
              </a:lnSpc>
            </a:pPr>
            <a:r>
              <a:rPr lang="en-US" altLang="en-US" sz="1800">
                <a:ea typeface="ＭＳ Ｐゴシック" panose="020B0600070205080204" pitchFamily="34" charset="-128"/>
              </a:rPr>
              <a:t>Increase redundancy (per-task or per-application)</a:t>
            </a:r>
          </a:p>
          <a:p>
            <a:pPr lvl="2" eaLnBrk="1" hangingPunct="1">
              <a:lnSpc>
                <a:spcPct val="80000"/>
              </a:lnSpc>
            </a:pPr>
            <a:r>
              <a:rPr lang="en-US" altLang="en-US" sz="1800">
                <a:ea typeface="ＭＳ Ｐゴシック" panose="020B0600070205080204" pitchFamily="34" charset="-128"/>
              </a:rPr>
              <a:t>Increase chance of mission completion for critical applications</a:t>
            </a:r>
          </a:p>
          <a:p>
            <a:pPr lvl="1" eaLnBrk="1" hangingPunct="1">
              <a:lnSpc>
                <a:spcPct val="80000"/>
              </a:lnSpc>
            </a:pPr>
            <a:r>
              <a:rPr lang="en-US" altLang="en-US" sz="2000">
                <a:ea typeface="ＭＳ Ｐゴシック" panose="020B0600070205080204" pitchFamily="34" charset="-128"/>
              </a:rPr>
              <a:t>Possible issues to consider:</a:t>
            </a:r>
          </a:p>
          <a:p>
            <a:pPr lvl="2" eaLnBrk="1" hangingPunct="1">
              <a:lnSpc>
                <a:spcPct val="80000"/>
              </a:lnSpc>
            </a:pPr>
            <a:r>
              <a:rPr lang="en-US" altLang="en-US" sz="1800">
                <a:ea typeface="ＭＳ Ｐゴシック" panose="020B0600070205080204" pitchFamily="34" charset="-128"/>
              </a:rPr>
              <a:t>Policy incompatibility (combined, what is the overarching policy?)</a:t>
            </a:r>
          </a:p>
          <a:p>
            <a:pPr lvl="2" eaLnBrk="1" hangingPunct="1">
              <a:lnSpc>
                <a:spcPct val="80000"/>
              </a:lnSpc>
            </a:pPr>
            <a:r>
              <a:rPr lang="en-US" altLang="en-US" sz="1800">
                <a:ea typeface="ＭＳ Ｐゴシック" panose="020B0600070205080204" pitchFamily="34" charset="-128"/>
              </a:rPr>
              <a:t>Data dependency between clouds</a:t>
            </a:r>
          </a:p>
          <a:p>
            <a:pPr lvl="2" eaLnBrk="1" hangingPunct="1">
              <a:lnSpc>
                <a:spcPct val="80000"/>
              </a:lnSpc>
            </a:pPr>
            <a:r>
              <a:rPr lang="en-US" altLang="en-US" sz="1800">
                <a:ea typeface="ＭＳ Ｐゴシック" panose="020B0600070205080204" pitchFamily="34" charset="-128"/>
              </a:rPr>
              <a:t>Differing data semantics across clouds</a:t>
            </a:r>
          </a:p>
          <a:p>
            <a:pPr lvl="2" eaLnBrk="1" hangingPunct="1">
              <a:lnSpc>
                <a:spcPct val="80000"/>
              </a:lnSpc>
            </a:pPr>
            <a:r>
              <a:rPr lang="en-US" altLang="en-US" sz="1800">
                <a:ea typeface="ＭＳ Ｐゴシック" panose="020B0600070205080204" pitchFamily="34" charset="-128"/>
              </a:rPr>
              <a:t>Knowing when to utilize the redundancy feature (monitoring technology)</a:t>
            </a:r>
          </a:p>
          <a:p>
            <a:pPr lvl="2" eaLnBrk="1" hangingPunct="1">
              <a:lnSpc>
                <a:spcPct val="80000"/>
              </a:lnSpc>
            </a:pPr>
            <a:r>
              <a:rPr lang="en-US" altLang="en-US" sz="1800">
                <a:ea typeface="ＭＳ Ｐゴシック" panose="020B0600070205080204" pitchFamily="34" charset="-128"/>
              </a:rPr>
              <a:t>Is it worth it to spread your sensitive data across multiple clouds?</a:t>
            </a:r>
          </a:p>
          <a:p>
            <a:pPr lvl="3" eaLnBrk="1" hangingPunct="1">
              <a:lnSpc>
                <a:spcPct val="80000"/>
              </a:lnSpc>
            </a:pPr>
            <a:r>
              <a:rPr lang="en-US" altLang="en-US" sz="1600">
                <a:ea typeface="ＭＳ Ｐゴシック" panose="020B0600070205080204" pitchFamily="34" charset="-128"/>
              </a:rPr>
              <a:t>Redundancy could increase risk of exposure</a:t>
            </a:r>
          </a:p>
        </p:txBody>
      </p:sp>
      <p:sp>
        <p:nvSpPr>
          <p:cNvPr id="2" name="Slide Number Placeholder 1">
            <a:extLst>
              <a:ext uri="{FF2B5EF4-FFF2-40B4-BE49-F238E27FC236}">
                <a16:creationId xmlns:a16="http://schemas.microsoft.com/office/drawing/2014/main" id="{AA33B44D-AB46-44BD-AA55-BE1345B42BA2}"/>
              </a:ext>
            </a:extLst>
          </p:cNvPr>
          <p:cNvSpPr>
            <a:spLocks noGrp="1"/>
          </p:cNvSpPr>
          <p:nvPr>
            <p:ph type="sldNum" sz="quarter" idx="12"/>
          </p:nvPr>
        </p:nvSpPr>
        <p:spPr/>
        <p:txBody>
          <a:bodyPr/>
          <a:lstStyle/>
          <a:p>
            <a:fld id="{BBF34CF1-6414-4F2C-B722-07A3458596E1}"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4312</TotalTime>
  <Words>3905</Words>
  <Application>Microsoft Office PowerPoint</Application>
  <PresentationFormat>On-screen Show (4:3)</PresentationFormat>
  <Paragraphs>522</Paragraphs>
  <Slides>45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Comic Sans MS</vt:lpstr>
      <vt:lpstr>Constantia</vt:lpstr>
      <vt:lpstr>Gill Sans MT</vt:lpstr>
      <vt:lpstr>Segoe UI</vt:lpstr>
      <vt:lpstr>Wingdings</vt:lpstr>
      <vt:lpstr>Office Theme</vt:lpstr>
      <vt:lpstr>Cloud Security and Privacy</vt:lpstr>
      <vt:lpstr>- POLICY LANGUAGE - CERTIFICATION  </vt:lpstr>
      <vt:lpstr>Minimize Lack of Trust:  Policy Language</vt:lpstr>
      <vt:lpstr>Minimize Lack of Trust:  Policy Language (Cont.)</vt:lpstr>
      <vt:lpstr>Minimize Lack of Trust: Certification</vt:lpstr>
      <vt:lpstr>- MONITORING - UTILIZING DIFFERENT CLOUDS - ACCESS CONTROL MANAGEMENT - IDENTITY MANAGEMENT (IDM)</vt:lpstr>
      <vt:lpstr>Minimize Loss of Control:  Monitoring</vt:lpstr>
      <vt:lpstr>Minimize Loss of Control:  Monitoring (Cont.)</vt:lpstr>
      <vt:lpstr>Minimize Loss of Control:  Utilize Different Clouds</vt:lpstr>
      <vt:lpstr>Minimize Loss of Control:  Access Control</vt:lpstr>
      <vt:lpstr>Minimize Loss of Control:  Access Control (Cont.)</vt:lpstr>
      <vt:lpstr>Minimize Loss of Control:  Access Control</vt:lpstr>
      <vt:lpstr>Minimize Loss of Control: IDM  Motivation</vt:lpstr>
      <vt:lpstr>Minimize Loss of Control: IDM  Identity in the Cloud</vt:lpstr>
      <vt:lpstr>Minimize Loss of Control: IDM  Present IDMs</vt:lpstr>
      <vt:lpstr>Minimize Loss of Control: IDM  Issues in Cloud Computing</vt:lpstr>
      <vt:lpstr>Minimize Loss of Control: IDM  Goals of Proposed User-Centric IDM for the Cloud</vt:lpstr>
      <vt:lpstr>Minimize Loss of Control: IDM  Approach - 1</vt:lpstr>
      <vt:lpstr>Minimize Loss of Control: IDM  Components of Active Bundle (Approach – 1)</vt:lpstr>
      <vt:lpstr>Minimize Loss of Control: IDM  Anonymous Identification (Approach – 1)</vt:lpstr>
      <vt:lpstr>Minimize Loss of Control: IDM  Usage Scenario (Approach – 1)</vt:lpstr>
      <vt:lpstr>Minimize Loss of Control: IDM  Approach - 2</vt:lpstr>
      <vt:lpstr>Minimize Loss of Control: IDM  Usage Scenario (Approach – 2)</vt:lpstr>
      <vt:lpstr>Minimize Loss of Control: IDM  Representation of identity information  for negotiation </vt:lpstr>
      <vt:lpstr>Minimize Loss of Control: IDM  Motivation-Authentication Process using PII</vt:lpstr>
      <vt:lpstr>Proposed IDM: Mechanisms </vt:lpstr>
      <vt:lpstr>Proposed IDM: Active Bundle</vt:lpstr>
      <vt:lpstr>Proposed IDM: Active Bundle (Cont.)</vt:lpstr>
      <vt:lpstr>Proposed IDM: Active Bundle Scheme</vt:lpstr>
      <vt:lpstr>Proposed IDM: Anonymous Identification</vt:lpstr>
      <vt:lpstr>Proposed IDM: Interaction using Active Bundle </vt:lpstr>
      <vt:lpstr>Proposed IDM: Predicate over Encrypted Data</vt:lpstr>
      <vt:lpstr>Proposed IDM: Multi-Party Computing</vt:lpstr>
      <vt:lpstr>Proposed IDM: Multi-Party Computing</vt:lpstr>
      <vt:lpstr>Proposed IDM: Selective Disclosure</vt:lpstr>
      <vt:lpstr>Proposed IDM: Selective Disclosure</vt:lpstr>
      <vt:lpstr>Proposed IDM: Selective Disclosure</vt:lpstr>
      <vt:lpstr>Proposed IDM: Selective Disclosure</vt:lpstr>
      <vt:lpstr>Proposed IDM: Selective Disclosure</vt:lpstr>
      <vt:lpstr>Proposed IDM: Identity in the Cloud</vt:lpstr>
      <vt:lpstr>Proposed IDM: Characteristics and Advantages</vt:lpstr>
      <vt:lpstr>Proposed IDM: Conclusion &amp; Future Work </vt:lpstr>
      <vt:lpstr>PowerPoint Presentation</vt:lpstr>
      <vt:lpstr>Minimize Multi-tenancy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in Cloud Computing</dc:title>
  <dc:creator>Ragib Hasan</dc:creator>
  <cp:lastModifiedBy>CSE</cp:lastModifiedBy>
  <cp:revision>894</cp:revision>
  <dcterms:created xsi:type="dcterms:W3CDTF">2011-05-16T20:04:15Z</dcterms:created>
  <dcterms:modified xsi:type="dcterms:W3CDTF">2021-12-08T15:22:51Z</dcterms:modified>
</cp:coreProperties>
</file>