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sldIdLst>
    <p:sldId id="258" r:id="rId2"/>
    <p:sldId id="259" r:id="rId3"/>
    <p:sldId id="260" r:id="rId4"/>
    <p:sldId id="265" r:id="rId5"/>
    <p:sldId id="266" r:id="rId6"/>
    <p:sldId id="270" r:id="rId7"/>
    <p:sldId id="269" r:id="rId8"/>
    <p:sldId id="267" r:id="rId9"/>
    <p:sldId id="271" r:id="rId10"/>
    <p:sldId id="268" r:id="rId11"/>
    <p:sldId id="261" r:id="rId12"/>
    <p:sldId id="262" r:id="rId13"/>
    <p:sldId id="263" r:id="rId14"/>
    <p:sldId id="264" r:id="rId15"/>
    <p:sldId id="272" r:id="rId16"/>
    <p:sldId id="273" r:id="rId17"/>
    <p:sldId id="274" r:id="rId18"/>
    <p:sldId id="275" r:id="rId19"/>
    <p:sldId id="276" r:id="rId20"/>
    <p:sldId id="278" r:id="rId21"/>
    <p:sldId id="277" r:id="rId22"/>
    <p:sldId id="279" r:id="rId23"/>
    <p:sldId id="280" r:id="rId24"/>
    <p:sldId id="281" r:id="rId25"/>
    <p:sldId id="282" r:id="rId26"/>
    <p:sldId id="283" r:id="rId27"/>
    <p:sldId id="284" r:id="rId28"/>
    <p:sldId id="28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A01A-8EB1-47CC-ABA1-6EAE26FAF58A}" type="datetimeFigureOut">
              <a:rPr lang="en-US" smtClean="0"/>
              <a:t>12/28/2021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8479-1AA5-41D4-A94F-FF0A2CB6F585}" type="slidenum">
              <a:rPr lang="en-US" smtClean="0"/>
              <a:t>‹#›</a:t>
            </a:fld>
            <a:endParaRPr lang="en-US"/>
          </a:p>
        </p:txBody>
      </p:sp>
    </p:spTree>
    <p:extLst>
      <p:ext uri="{BB962C8B-B14F-4D97-AF65-F5344CB8AC3E}">
        <p14:creationId xmlns:p14="http://schemas.microsoft.com/office/powerpoint/2010/main" val="2308040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B1BCE-7A50-4ABB-B47F-9A2DA19E1493}" type="datetime1">
              <a:rPr lang="en-US" smtClean="0"/>
              <a:t>12/28/2021</a:t>
            </a:fld>
            <a:endParaRPr lang="en-US"/>
          </a:p>
        </p:txBody>
      </p:sp>
      <p:sp>
        <p:nvSpPr>
          <p:cNvPr id="5" name="Footer Placeholder 4"/>
          <p:cNvSpPr>
            <a:spLocks noGrp="1"/>
          </p:cNvSpPr>
          <p:nvPr>
            <p:ph type="ftr" sz="quarter" idx="11"/>
          </p:nvPr>
        </p:nvSpPr>
        <p:spPr/>
        <p:txBody>
          <a:bodyPr/>
          <a:lstStyle/>
          <a:p>
            <a:r>
              <a:rPr lang="en-US"/>
              <a:t>Significance of Cloud-Computing to ensure Road Safety</a:t>
            </a:r>
          </a:p>
        </p:txBody>
      </p:sp>
      <p:sp>
        <p:nvSpPr>
          <p:cNvPr id="6" name="Slide Number Placeholder 5"/>
          <p:cNvSpPr>
            <a:spLocks noGrp="1"/>
          </p:cNvSpPr>
          <p:nvPr>
            <p:ph type="sldNum" sz="quarter" idx="12"/>
          </p:nvPr>
        </p:nvSpPr>
        <p:spPr/>
        <p:txBody>
          <a:bodyPr/>
          <a:lstStyle/>
          <a:p>
            <a:fld id="{9BA46718-8ED0-487B-9CAB-512EDF182C5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407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ACA3D-9298-460A-9609-8562E4664724}" type="datetime1">
              <a:rPr lang="en-US" smtClean="0"/>
              <a:t>12/28/2021</a:t>
            </a:fld>
            <a:endParaRPr lang="en-US"/>
          </a:p>
        </p:txBody>
      </p:sp>
      <p:sp>
        <p:nvSpPr>
          <p:cNvPr id="5" name="Footer Placeholder 4"/>
          <p:cNvSpPr>
            <a:spLocks noGrp="1"/>
          </p:cNvSpPr>
          <p:nvPr>
            <p:ph type="ftr" sz="quarter" idx="11"/>
          </p:nvPr>
        </p:nvSpPr>
        <p:spPr/>
        <p:txBody>
          <a:bodyPr/>
          <a:lstStyle/>
          <a:p>
            <a:r>
              <a:rPr lang="en-US"/>
              <a:t>Significance of Cloud-Computing to ensure Road Safety</a:t>
            </a:r>
          </a:p>
        </p:txBody>
      </p:sp>
      <p:sp>
        <p:nvSpPr>
          <p:cNvPr id="6" name="Slide Number Placeholder 5"/>
          <p:cNvSpPr>
            <a:spLocks noGrp="1"/>
          </p:cNvSpPr>
          <p:nvPr>
            <p:ph type="sldNum" sz="quarter" idx="12"/>
          </p:nvPr>
        </p:nvSpPr>
        <p:spPr/>
        <p:txBody>
          <a:bodyPr/>
          <a:lstStyle/>
          <a:p>
            <a:fld id="{9BA46718-8ED0-487B-9CAB-512EDF182C51}" type="slidenum">
              <a:rPr lang="en-US" smtClean="0"/>
              <a:t>‹#›</a:t>
            </a:fld>
            <a:endParaRPr lang="en-US"/>
          </a:p>
        </p:txBody>
      </p:sp>
    </p:spTree>
    <p:extLst>
      <p:ext uri="{BB962C8B-B14F-4D97-AF65-F5344CB8AC3E}">
        <p14:creationId xmlns:p14="http://schemas.microsoft.com/office/powerpoint/2010/main" val="1752827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25EEAA-02DE-4574-B4CA-FB3F4DB857C9}" type="datetime1">
              <a:rPr lang="en-US" smtClean="0"/>
              <a:t>12/28/2021</a:t>
            </a:fld>
            <a:endParaRPr lang="en-US"/>
          </a:p>
        </p:txBody>
      </p:sp>
      <p:sp>
        <p:nvSpPr>
          <p:cNvPr id="5" name="Footer Placeholder 4"/>
          <p:cNvSpPr>
            <a:spLocks noGrp="1"/>
          </p:cNvSpPr>
          <p:nvPr>
            <p:ph type="ftr" sz="quarter" idx="11"/>
          </p:nvPr>
        </p:nvSpPr>
        <p:spPr/>
        <p:txBody>
          <a:bodyPr/>
          <a:lstStyle/>
          <a:p>
            <a:r>
              <a:rPr lang="en-US"/>
              <a:t>Significance of Cloud-Computing to ensure Road Safety</a:t>
            </a:r>
          </a:p>
        </p:txBody>
      </p:sp>
      <p:sp>
        <p:nvSpPr>
          <p:cNvPr id="6" name="Slide Number Placeholder 5"/>
          <p:cNvSpPr>
            <a:spLocks noGrp="1"/>
          </p:cNvSpPr>
          <p:nvPr>
            <p:ph type="sldNum" sz="quarter" idx="12"/>
          </p:nvPr>
        </p:nvSpPr>
        <p:spPr/>
        <p:txBody>
          <a:bodyPr/>
          <a:lstStyle/>
          <a:p>
            <a:fld id="{9BA46718-8ED0-487B-9CAB-512EDF182C51}" type="slidenum">
              <a:rPr lang="en-US" smtClean="0"/>
              <a:t>‹#›</a:t>
            </a:fld>
            <a:endParaRPr lang="en-US"/>
          </a:p>
        </p:txBody>
      </p:sp>
    </p:spTree>
    <p:extLst>
      <p:ext uri="{BB962C8B-B14F-4D97-AF65-F5344CB8AC3E}">
        <p14:creationId xmlns:p14="http://schemas.microsoft.com/office/powerpoint/2010/main" val="393955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p:cNvSpPr>
            <a:spLocks noGrp="1"/>
          </p:cNvSpPr>
          <p:nvPr>
            <p:ph type="ftr" sz="quarter" idx="11"/>
          </p:nvPr>
        </p:nvSpPr>
        <p:spPr/>
        <p:txBody>
          <a:bodyPr/>
          <a:lstStyle/>
          <a:p>
            <a:r>
              <a:rPr lang="en-US"/>
              <a:t>Significance of Cloud-Computing to ensure Road Safety</a:t>
            </a:r>
          </a:p>
        </p:txBody>
      </p:sp>
      <p:sp>
        <p:nvSpPr>
          <p:cNvPr id="6" name="Slide Number Placeholder 5"/>
          <p:cNvSpPr>
            <a:spLocks noGrp="1"/>
          </p:cNvSpPr>
          <p:nvPr>
            <p:ph type="sldNum" sz="quarter" idx="12"/>
          </p:nvPr>
        </p:nvSpPr>
        <p:spPr/>
        <p:txBody>
          <a:bodyPr/>
          <a:lstStyle/>
          <a:p>
            <a:fld id="{9BA46718-8ED0-487B-9CAB-512EDF182C51}" type="slidenum">
              <a:rPr lang="en-US" smtClean="0"/>
              <a:t>‹#›</a:t>
            </a:fld>
            <a:endParaRPr lang="en-US"/>
          </a:p>
        </p:txBody>
      </p:sp>
    </p:spTree>
    <p:extLst>
      <p:ext uri="{BB962C8B-B14F-4D97-AF65-F5344CB8AC3E}">
        <p14:creationId xmlns:p14="http://schemas.microsoft.com/office/powerpoint/2010/main" val="973163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C290EB-C11A-4C3A-853E-69C6E75FE75F}" type="datetime1">
              <a:rPr lang="en-US" smtClean="0"/>
              <a:t>12/28/2021</a:t>
            </a:fld>
            <a:endParaRPr lang="en-US"/>
          </a:p>
        </p:txBody>
      </p:sp>
      <p:sp>
        <p:nvSpPr>
          <p:cNvPr id="5" name="Footer Placeholder 4"/>
          <p:cNvSpPr>
            <a:spLocks noGrp="1"/>
          </p:cNvSpPr>
          <p:nvPr>
            <p:ph type="ftr" sz="quarter" idx="11"/>
          </p:nvPr>
        </p:nvSpPr>
        <p:spPr/>
        <p:txBody>
          <a:bodyPr/>
          <a:lstStyle/>
          <a:p>
            <a:r>
              <a:rPr lang="en-US"/>
              <a:t>Significance of Cloud-Computing to ensure Road Safety</a:t>
            </a:r>
          </a:p>
        </p:txBody>
      </p:sp>
      <p:sp>
        <p:nvSpPr>
          <p:cNvPr id="6" name="Slide Number Placeholder 5"/>
          <p:cNvSpPr>
            <a:spLocks noGrp="1"/>
          </p:cNvSpPr>
          <p:nvPr>
            <p:ph type="sldNum" sz="quarter" idx="12"/>
          </p:nvPr>
        </p:nvSpPr>
        <p:spPr/>
        <p:txBody>
          <a:bodyPr/>
          <a:lstStyle/>
          <a:p>
            <a:fld id="{9BA46718-8ED0-487B-9CAB-512EDF182C5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187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BAAE6D-6A14-429C-94C8-F1335C92326D}" type="datetime1">
              <a:rPr lang="en-US" smtClean="0"/>
              <a:t>12/28/2021</a:t>
            </a:fld>
            <a:endParaRPr lang="en-US"/>
          </a:p>
        </p:txBody>
      </p:sp>
      <p:sp>
        <p:nvSpPr>
          <p:cNvPr id="6" name="Footer Placeholder 5"/>
          <p:cNvSpPr>
            <a:spLocks noGrp="1"/>
          </p:cNvSpPr>
          <p:nvPr>
            <p:ph type="ftr" sz="quarter" idx="11"/>
          </p:nvPr>
        </p:nvSpPr>
        <p:spPr/>
        <p:txBody>
          <a:bodyPr/>
          <a:lstStyle/>
          <a:p>
            <a:r>
              <a:rPr lang="en-US"/>
              <a:t>Significance of Cloud-Computing to ensure Road Safety</a:t>
            </a:r>
          </a:p>
        </p:txBody>
      </p:sp>
      <p:sp>
        <p:nvSpPr>
          <p:cNvPr id="7" name="Slide Number Placeholder 6"/>
          <p:cNvSpPr>
            <a:spLocks noGrp="1"/>
          </p:cNvSpPr>
          <p:nvPr>
            <p:ph type="sldNum" sz="quarter" idx="12"/>
          </p:nvPr>
        </p:nvSpPr>
        <p:spPr/>
        <p:txBody>
          <a:bodyPr/>
          <a:lstStyle/>
          <a:p>
            <a:fld id="{9BA46718-8ED0-487B-9CAB-512EDF182C51}" type="slidenum">
              <a:rPr lang="en-US" smtClean="0"/>
              <a:t>‹#›</a:t>
            </a:fld>
            <a:endParaRPr lang="en-US"/>
          </a:p>
        </p:txBody>
      </p:sp>
    </p:spTree>
    <p:extLst>
      <p:ext uri="{BB962C8B-B14F-4D97-AF65-F5344CB8AC3E}">
        <p14:creationId xmlns:p14="http://schemas.microsoft.com/office/powerpoint/2010/main" val="3511863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FC9A3C-0685-4EAE-BF66-F284D49FBC63}" type="datetime1">
              <a:rPr lang="en-US" smtClean="0"/>
              <a:t>12/28/2021</a:t>
            </a:fld>
            <a:endParaRPr lang="en-US"/>
          </a:p>
        </p:txBody>
      </p:sp>
      <p:sp>
        <p:nvSpPr>
          <p:cNvPr id="8" name="Footer Placeholder 7"/>
          <p:cNvSpPr>
            <a:spLocks noGrp="1"/>
          </p:cNvSpPr>
          <p:nvPr>
            <p:ph type="ftr" sz="quarter" idx="11"/>
          </p:nvPr>
        </p:nvSpPr>
        <p:spPr/>
        <p:txBody>
          <a:bodyPr/>
          <a:lstStyle/>
          <a:p>
            <a:r>
              <a:rPr lang="en-US"/>
              <a:t>Significance of Cloud-Computing to ensure Road Safety</a:t>
            </a:r>
          </a:p>
        </p:txBody>
      </p:sp>
      <p:sp>
        <p:nvSpPr>
          <p:cNvPr id="9" name="Slide Number Placeholder 8"/>
          <p:cNvSpPr>
            <a:spLocks noGrp="1"/>
          </p:cNvSpPr>
          <p:nvPr>
            <p:ph type="sldNum" sz="quarter" idx="12"/>
          </p:nvPr>
        </p:nvSpPr>
        <p:spPr/>
        <p:txBody>
          <a:bodyPr/>
          <a:lstStyle/>
          <a:p>
            <a:fld id="{9BA46718-8ED0-487B-9CAB-512EDF182C51}" type="slidenum">
              <a:rPr lang="en-US" smtClean="0"/>
              <a:t>‹#›</a:t>
            </a:fld>
            <a:endParaRPr lang="en-US"/>
          </a:p>
        </p:txBody>
      </p:sp>
    </p:spTree>
    <p:extLst>
      <p:ext uri="{BB962C8B-B14F-4D97-AF65-F5344CB8AC3E}">
        <p14:creationId xmlns:p14="http://schemas.microsoft.com/office/powerpoint/2010/main" val="322748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BBBAFD-C01C-4737-AEA0-520FC4A077D8}" type="datetime1">
              <a:rPr lang="en-US" smtClean="0"/>
              <a:t>12/28/2021</a:t>
            </a:fld>
            <a:endParaRPr lang="en-US"/>
          </a:p>
        </p:txBody>
      </p:sp>
      <p:sp>
        <p:nvSpPr>
          <p:cNvPr id="4" name="Footer Placeholder 3"/>
          <p:cNvSpPr>
            <a:spLocks noGrp="1"/>
          </p:cNvSpPr>
          <p:nvPr>
            <p:ph type="ftr" sz="quarter" idx="11"/>
          </p:nvPr>
        </p:nvSpPr>
        <p:spPr/>
        <p:txBody>
          <a:bodyPr/>
          <a:lstStyle/>
          <a:p>
            <a:r>
              <a:rPr lang="en-US"/>
              <a:t>Significance of Cloud-Computing to ensure Road Safety</a:t>
            </a:r>
          </a:p>
        </p:txBody>
      </p:sp>
      <p:sp>
        <p:nvSpPr>
          <p:cNvPr id="5" name="Slide Number Placeholder 4"/>
          <p:cNvSpPr>
            <a:spLocks noGrp="1"/>
          </p:cNvSpPr>
          <p:nvPr>
            <p:ph type="sldNum" sz="quarter" idx="12"/>
          </p:nvPr>
        </p:nvSpPr>
        <p:spPr/>
        <p:txBody>
          <a:bodyPr/>
          <a:lstStyle/>
          <a:p>
            <a:fld id="{9BA46718-8ED0-487B-9CAB-512EDF182C51}" type="slidenum">
              <a:rPr lang="en-US" smtClean="0"/>
              <a:t>‹#›</a:t>
            </a:fld>
            <a:endParaRPr lang="en-US"/>
          </a:p>
        </p:txBody>
      </p:sp>
    </p:spTree>
    <p:extLst>
      <p:ext uri="{BB962C8B-B14F-4D97-AF65-F5344CB8AC3E}">
        <p14:creationId xmlns:p14="http://schemas.microsoft.com/office/powerpoint/2010/main" val="2660963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6153809-3AEE-407B-9B9D-F8DC778145D5}" type="datetime1">
              <a:rPr lang="en-US" smtClean="0"/>
              <a:t>12/28/2021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Significance of Cloud-Computing to ensure Road Safety</a:t>
            </a:r>
          </a:p>
        </p:txBody>
      </p:sp>
      <p:sp>
        <p:nvSpPr>
          <p:cNvPr id="9" name="Slide Number Placeholder 8"/>
          <p:cNvSpPr>
            <a:spLocks noGrp="1"/>
          </p:cNvSpPr>
          <p:nvPr>
            <p:ph type="sldNum" sz="quarter" idx="12"/>
          </p:nvPr>
        </p:nvSpPr>
        <p:spPr/>
        <p:txBody>
          <a:bodyPr/>
          <a:lstStyle/>
          <a:p>
            <a:fld id="{9BA46718-8ED0-487B-9CAB-512EDF182C51}" type="slidenum">
              <a:rPr lang="en-US" smtClean="0"/>
              <a:t>‹#›</a:t>
            </a:fld>
            <a:endParaRPr lang="en-US"/>
          </a:p>
        </p:txBody>
      </p:sp>
    </p:spTree>
    <p:extLst>
      <p:ext uri="{BB962C8B-B14F-4D97-AF65-F5344CB8AC3E}">
        <p14:creationId xmlns:p14="http://schemas.microsoft.com/office/powerpoint/2010/main" val="4024057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ABEEB3B-2418-4B17-8CC1-8A7FFBF6BD8C}" type="datetime1">
              <a:rPr lang="en-US" smtClean="0"/>
              <a:t>12/28/2021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Significance of Cloud-Computing to ensure Road Safety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A46718-8ED0-487B-9CAB-512EDF182C51}" type="slidenum">
              <a:rPr lang="en-US" smtClean="0"/>
              <a:t>‹#›</a:t>
            </a:fld>
            <a:endParaRPr lang="en-US"/>
          </a:p>
        </p:txBody>
      </p:sp>
    </p:spTree>
    <p:extLst>
      <p:ext uri="{BB962C8B-B14F-4D97-AF65-F5344CB8AC3E}">
        <p14:creationId xmlns:p14="http://schemas.microsoft.com/office/powerpoint/2010/main" val="2085947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83BFFD-27D3-45FD-B2D3-949A98C780F3}" type="datetime1">
              <a:rPr lang="en-US" smtClean="0"/>
              <a:t>12/28/2021</a:t>
            </a:fld>
            <a:endParaRPr lang="en-US"/>
          </a:p>
        </p:txBody>
      </p:sp>
      <p:sp>
        <p:nvSpPr>
          <p:cNvPr id="6" name="Footer Placeholder 5"/>
          <p:cNvSpPr>
            <a:spLocks noGrp="1"/>
          </p:cNvSpPr>
          <p:nvPr>
            <p:ph type="ftr" sz="quarter" idx="11"/>
          </p:nvPr>
        </p:nvSpPr>
        <p:spPr/>
        <p:txBody>
          <a:bodyPr/>
          <a:lstStyle/>
          <a:p>
            <a:r>
              <a:rPr lang="en-US"/>
              <a:t>Significance of Cloud-Computing to ensure Road Safety</a:t>
            </a:r>
          </a:p>
        </p:txBody>
      </p:sp>
      <p:sp>
        <p:nvSpPr>
          <p:cNvPr id="7" name="Slide Number Placeholder 6"/>
          <p:cNvSpPr>
            <a:spLocks noGrp="1"/>
          </p:cNvSpPr>
          <p:nvPr>
            <p:ph type="sldNum" sz="quarter" idx="12"/>
          </p:nvPr>
        </p:nvSpPr>
        <p:spPr/>
        <p:txBody>
          <a:bodyPr/>
          <a:lstStyle/>
          <a:p>
            <a:fld id="{9BA46718-8ED0-487B-9CAB-512EDF182C51}" type="slidenum">
              <a:rPr lang="en-US" smtClean="0"/>
              <a:t>‹#›</a:t>
            </a:fld>
            <a:endParaRPr lang="en-US"/>
          </a:p>
        </p:txBody>
      </p:sp>
    </p:spTree>
    <p:extLst>
      <p:ext uri="{BB962C8B-B14F-4D97-AF65-F5344CB8AC3E}">
        <p14:creationId xmlns:p14="http://schemas.microsoft.com/office/powerpoint/2010/main" val="44452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AC8188-3DB3-425E-B6F8-376AF4AAB3A2}" type="datetime1">
              <a:rPr lang="en-US" smtClean="0"/>
              <a:t>12/28/2021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Significance of Cloud-Computing to ensure Road Safety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A46718-8ED0-487B-9CAB-512EDF182C5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985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F9DDFD1-FA0F-4298-A9C7-871D9A05D690}"/>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6" name="Slide Number Placeholder 5">
            <a:extLst>
              <a:ext uri="{FF2B5EF4-FFF2-40B4-BE49-F238E27FC236}">
                <a16:creationId xmlns:a16="http://schemas.microsoft.com/office/drawing/2014/main" id="{C2D2D5B7-634D-4456-8340-77D38D3686A9}"/>
              </a:ext>
            </a:extLst>
          </p:cNvPr>
          <p:cNvSpPr>
            <a:spLocks noGrp="1"/>
          </p:cNvSpPr>
          <p:nvPr>
            <p:ph type="sldNum" sz="quarter" idx="12"/>
          </p:nvPr>
        </p:nvSpPr>
        <p:spPr/>
        <p:txBody>
          <a:bodyPr/>
          <a:lstStyle/>
          <a:p>
            <a:fld id="{9BA46718-8ED0-487B-9CAB-512EDF182C51}" type="slidenum">
              <a:rPr lang="en-US" smtClean="0"/>
              <a:t>1</a:t>
            </a:fld>
            <a:endParaRPr lang="en-US"/>
          </a:p>
        </p:txBody>
      </p:sp>
      <p:sp>
        <p:nvSpPr>
          <p:cNvPr id="2" name="Title 1">
            <a:extLst>
              <a:ext uri="{FF2B5EF4-FFF2-40B4-BE49-F238E27FC236}">
                <a16:creationId xmlns:a16="http://schemas.microsoft.com/office/drawing/2014/main" id="{8E4E090A-CD67-4B5E-AE55-3B8245060F48}"/>
              </a:ext>
            </a:extLst>
          </p:cNvPr>
          <p:cNvSpPr>
            <a:spLocks noGrp="1"/>
          </p:cNvSpPr>
          <p:nvPr>
            <p:ph type="title" idx="4294967295"/>
          </p:nvPr>
        </p:nvSpPr>
        <p:spPr>
          <a:xfrm>
            <a:off x="1630333" y="1049523"/>
            <a:ext cx="9582150" cy="1201737"/>
          </a:xfrm>
        </p:spPr>
        <p:txBody>
          <a:bodyPr>
            <a:normAutofit/>
          </a:bodyPr>
          <a:lstStyle/>
          <a:p>
            <a:pPr algn="ctr"/>
            <a:r>
              <a:rPr lang="en-US" sz="3200" b="1" u="sng" dirty="0">
                <a:solidFill>
                  <a:schemeClr val="tx1"/>
                </a:solidFill>
              </a:rPr>
              <a:t>Significance of Cloud Computing to ensure Road Safety</a:t>
            </a:r>
            <a:endParaRPr lang="en-US" sz="3200" u="sng" dirty="0">
              <a:solidFill>
                <a:schemeClr val="tx1"/>
              </a:solidFill>
            </a:endParaRPr>
          </a:p>
        </p:txBody>
      </p:sp>
      <p:sp>
        <p:nvSpPr>
          <p:cNvPr id="7" name="Subtitle 2">
            <a:extLst>
              <a:ext uri="{FF2B5EF4-FFF2-40B4-BE49-F238E27FC236}">
                <a16:creationId xmlns:a16="http://schemas.microsoft.com/office/drawing/2014/main" id="{95EF90E7-E561-487D-A1EC-BEEF6E6BAB36}"/>
              </a:ext>
            </a:extLst>
          </p:cNvPr>
          <p:cNvSpPr txBox="1">
            <a:spLocks/>
          </p:cNvSpPr>
          <p:nvPr/>
        </p:nvSpPr>
        <p:spPr>
          <a:xfrm>
            <a:off x="814131" y="3083562"/>
            <a:ext cx="4364182" cy="263471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u="sng" dirty="0">
                <a:solidFill>
                  <a:schemeClr val="tx1"/>
                </a:solidFill>
              </a:rPr>
              <a:t>Presented by-</a:t>
            </a:r>
            <a:r>
              <a:rPr lang="en-US" sz="1800" dirty="0">
                <a:solidFill>
                  <a:schemeClr val="tx1"/>
                </a:solidFill>
              </a:rPr>
              <a:t>--</a:t>
            </a:r>
          </a:p>
          <a:p>
            <a:r>
              <a:rPr lang="en-US" sz="1800" b="1" dirty="0">
                <a:solidFill>
                  <a:schemeClr val="tx1"/>
                </a:solidFill>
              </a:rPr>
              <a:t>Name: </a:t>
            </a:r>
            <a:r>
              <a:rPr lang="en-US" sz="1800" dirty="0">
                <a:solidFill>
                  <a:schemeClr val="tx1"/>
                </a:solidFill>
              </a:rPr>
              <a:t>N. I. Md. Ashafuddula</a:t>
            </a:r>
          </a:p>
          <a:p>
            <a:r>
              <a:rPr lang="en-US" sz="1800" b="1" dirty="0">
                <a:solidFill>
                  <a:schemeClr val="tx1"/>
                </a:solidFill>
              </a:rPr>
              <a:t>Student ID: </a:t>
            </a:r>
            <a:r>
              <a:rPr lang="en-US" sz="1800" dirty="0">
                <a:solidFill>
                  <a:schemeClr val="tx1"/>
                </a:solidFill>
              </a:rPr>
              <a:t>18204016</a:t>
            </a:r>
          </a:p>
          <a:p>
            <a:pPr algn="l"/>
            <a:r>
              <a:rPr lang="en-US" sz="1800" b="1" dirty="0">
                <a:solidFill>
                  <a:schemeClr val="tx1"/>
                </a:solidFill>
              </a:rPr>
              <a:t>Course name: </a:t>
            </a:r>
            <a:r>
              <a:rPr lang="en-US" sz="1800" dirty="0">
                <a:solidFill>
                  <a:schemeClr val="tx1"/>
                </a:solidFill>
              </a:rPr>
              <a:t>Cloud Computing </a:t>
            </a:r>
            <a:r>
              <a:rPr lang="en-US" sz="1800" b="1" dirty="0">
                <a:solidFill>
                  <a:schemeClr val="tx1"/>
                </a:solidFill>
              </a:rPr>
              <a:t>(CSE-6305)</a:t>
            </a:r>
          </a:p>
          <a:p>
            <a:r>
              <a:rPr lang="en-US" sz="1800" b="1" dirty="0">
                <a:solidFill>
                  <a:schemeClr val="tx1"/>
                </a:solidFill>
              </a:rPr>
              <a:t>Department: </a:t>
            </a:r>
            <a:r>
              <a:rPr lang="en-US" sz="1800" dirty="0">
                <a:solidFill>
                  <a:schemeClr val="tx1"/>
                </a:solidFill>
              </a:rPr>
              <a:t>CSE</a:t>
            </a:r>
          </a:p>
          <a:p>
            <a:r>
              <a:rPr lang="en-US" sz="1800" b="1" dirty="0">
                <a:solidFill>
                  <a:schemeClr val="tx1"/>
                </a:solidFill>
              </a:rPr>
              <a:t>Program</a:t>
            </a:r>
            <a:r>
              <a:rPr lang="en-US" sz="1800" dirty="0">
                <a:solidFill>
                  <a:schemeClr val="tx1"/>
                </a:solidFill>
              </a:rPr>
              <a:t>: MSc in CSE</a:t>
            </a:r>
          </a:p>
          <a:p>
            <a:endParaRPr lang="en-US" dirty="0"/>
          </a:p>
        </p:txBody>
      </p:sp>
      <p:sp>
        <p:nvSpPr>
          <p:cNvPr id="8" name="Subtitle 2">
            <a:extLst>
              <a:ext uri="{FF2B5EF4-FFF2-40B4-BE49-F238E27FC236}">
                <a16:creationId xmlns:a16="http://schemas.microsoft.com/office/drawing/2014/main" id="{90196F8C-0E34-4EDB-B3FB-89303B1BE45B}"/>
              </a:ext>
            </a:extLst>
          </p:cNvPr>
          <p:cNvSpPr txBox="1">
            <a:spLocks/>
          </p:cNvSpPr>
          <p:nvPr/>
        </p:nvSpPr>
        <p:spPr>
          <a:xfrm>
            <a:off x="7148945" y="3083562"/>
            <a:ext cx="4364182" cy="19430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u="sng" dirty="0"/>
              <a:t>Presented to-</a:t>
            </a:r>
            <a:r>
              <a:rPr lang="en-US" sz="1800" dirty="0"/>
              <a:t>--</a:t>
            </a:r>
          </a:p>
          <a:p>
            <a:pPr algn="l"/>
            <a:r>
              <a:rPr lang="en-US" sz="1800" b="1" dirty="0"/>
              <a:t>Name: </a:t>
            </a:r>
            <a:r>
              <a:rPr lang="en-US" sz="1800" dirty="0"/>
              <a:t>Professor Dr. Mohammad </a:t>
            </a:r>
            <a:r>
              <a:rPr lang="en-US" sz="1800" dirty="0" err="1"/>
              <a:t>Abdur</a:t>
            </a:r>
            <a:r>
              <a:rPr lang="en-US" sz="1800" dirty="0"/>
              <a:t> </a:t>
            </a:r>
            <a:r>
              <a:rPr lang="en-US" sz="1800" dirty="0" err="1"/>
              <a:t>Rouf</a:t>
            </a:r>
            <a:r>
              <a:rPr lang="en-US" sz="1800" dirty="0"/>
              <a:t>, Department of Computer Science and Engineering, DUET, Gazipur </a:t>
            </a:r>
          </a:p>
          <a:p>
            <a:pPr algn="l"/>
            <a:endParaRPr lang="en-US" sz="1800" dirty="0"/>
          </a:p>
        </p:txBody>
      </p:sp>
      <p:pic>
        <p:nvPicPr>
          <p:cNvPr id="1026" name="Picture 2" descr="Dhaka University of Engineering &amp; Technology (DUET), Gazipur">
            <a:extLst>
              <a:ext uri="{FF2B5EF4-FFF2-40B4-BE49-F238E27FC236}">
                <a16:creationId xmlns:a16="http://schemas.microsoft.com/office/drawing/2014/main" id="{E96AAB8B-3AF0-455E-ADB7-E44A4E71D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 y="448763"/>
            <a:ext cx="1196686" cy="119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522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029E-8FF6-48DC-A810-6DF9F3396F6A}"/>
              </a:ext>
            </a:extLst>
          </p:cNvPr>
          <p:cNvSpPr>
            <a:spLocks noGrp="1"/>
          </p:cNvSpPr>
          <p:nvPr>
            <p:ph type="title"/>
          </p:nvPr>
        </p:nvSpPr>
        <p:spPr/>
        <p:txBody>
          <a:bodyPr/>
          <a:lstStyle/>
          <a:p>
            <a:r>
              <a:rPr lang="en-US" dirty="0"/>
              <a:t>Cloud Computing (Cont’d)</a:t>
            </a:r>
          </a:p>
        </p:txBody>
      </p:sp>
      <p:pic>
        <p:nvPicPr>
          <p:cNvPr id="8" name="Content Placeholder 7">
            <a:extLst>
              <a:ext uri="{FF2B5EF4-FFF2-40B4-BE49-F238E27FC236}">
                <a16:creationId xmlns:a16="http://schemas.microsoft.com/office/drawing/2014/main" id="{FE395E93-BD9B-4B88-A08E-CC74B096A55D}"/>
              </a:ext>
            </a:extLst>
          </p:cNvPr>
          <p:cNvPicPr>
            <a:picLocks noGrp="1" noChangeAspect="1"/>
          </p:cNvPicPr>
          <p:nvPr>
            <p:ph idx="1"/>
          </p:nvPr>
        </p:nvPicPr>
        <p:blipFill>
          <a:blip r:embed="rId2"/>
          <a:stretch>
            <a:fillRect/>
          </a:stretch>
        </p:blipFill>
        <p:spPr>
          <a:xfrm>
            <a:off x="2041308" y="1737360"/>
            <a:ext cx="8148394" cy="4601447"/>
          </a:xfrm>
        </p:spPr>
      </p:pic>
      <p:sp>
        <p:nvSpPr>
          <p:cNvPr id="4" name="Date Placeholder 3">
            <a:extLst>
              <a:ext uri="{FF2B5EF4-FFF2-40B4-BE49-F238E27FC236}">
                <a16:creationId xmlns:a16="http://schemas.microsoft.com/office/drawing/2014/main" id="{D501CB12-6875-48DA-AEAF-8B788B019584}"/>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6D1CF6F8-64BB-409A-A8C2-642DC2205663}"/>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05CA4D9D-2E8E-4F82-BD23-E43F73B6CCA2}"/>
              </a:ext>
            </a:extLst>
          </p:cNvPr>
          <p:cNvSpPr>
            <a:spLocks noGrp="1"/>
          </p:cNvSpPr>
          <p:nvPr>
            <p:ph type="sldNum" sz="quarter" idx="12"/>
          </p:nvPr>
        </p:nvSpPr>
        <p:spPr/>
        <p:txBody>
          <a:bodyPr/>
          <a:lstStyle/>
          <a:p>
            <a:fld id="{9BA46718-8ED0-487B-9CAB-512EDF182C51}" type="slidenum">
              <a:rPr lang="en-US" smtClean="0"/>
              <a:t>10</a:t>
            </a:fld>
            <a:endParaRPr lang="en-US"/>
          </a:p>
        </p:txBody>
      </p:sp>
    </p:spTree>
    <p:extLst>
      <p:ext uri="{BB962C8B-B14F-4D97-AF65-F5344CB8AC3E}">
        <p14:creationId xmlns:p14="http://schemas.microsoft.com/office/powerpoint/2010/main" val="388732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2D54-AF0A-4D73-A071-936A5F57A273}"/>
              </a:ext>
            </a:extLst>
          </p:cNvPr>
          <p:cNvSpPr>
            <a:spLocks noGrp="1"/>
          </p:cNvSpPr>
          <p:nvPr>
            <p:ph type="title"/>
          </p:nvPr>
        </p:nvSpPr>
        <p:spPr/>
        <p:txBody>
          <a:bodyPr/>
          <a:lstStyle/>
          <a:p>
            <a:r>
              <a:rPr lang="en-US" dirty="0"/>
              <a:t>Causes of Road Accident</a:t>
            </a:r>
          </a:p>
        </p:txBody>
      </p:sp>
      <p:sp>
        <p:nvSpPr>
          <p:cNvPr id="3" name="Content Placeholder 2">
            <a:extLst>
              <a:ext uri="{FF2B5EF4-FFF2-40B4-BE49-F238E27FC236}">
                <a16:creationId xmlns:a16="http://schemas.microsoft.com/office/drawing/2014/main" id="{D5CB0C98-E6CA-4420-A0D2-DA10C652D8D0}"/>
              </a:ext>
            </a:extLst>
          </p:cNvPr>
          <p:cNvSpPr>
            <a:spLocks noGrp="1"/>
          </p:cNvSpPr>
          <p:nvPr>
            <p:ph idx="1"/>
          </p:nvPr>
        </p:nvSpPr>
        <p:spPr>
          <a:xfrm>
            <a:off x="1097280" y="1845733"/>
            <a:ext cx="10058400" cy="4276097"/>
          </a:xfrm>
        </p:spPr>
        <p:txBody>
          <a:bodyPr>
            <a:normAutofit/>
          </a:bodyPr>
          <a:lstStyle/>
          <a:p>
            <a:pPr marL="457200" indent="-457200">
              <a:buFont typeface="+mj-lt"/>
              <a:buAutoNum type="arabicPeriod"/>
            </a:pPr>
            <a:r>
              <a:rPr lang="en-US" dirty="0"/>
              <a:t>Violations of Traffic Rules</a:t>
            </a:r>
          </a:p>
          <a:p>
            <a:pPr marL="457200" indent="-457200">
              <a:buFont typeface="+mj-lt"/>
              <a:buAutoNum type="arabicPeriod"/>
            </a:pPr>
            <a:r>
              <a:rPr lang="en-US" dirty="0"/>
              <a:t>Reckless driving</a:t>
            </a:r>
          </a:p>
          <a:p>
            <a:pPr marL="457200" indent="-457200">
              <a:buFont typeface="+mj-lt"/>
              <a:buAutoNum type="arabicPeriod"/>
            </a:pPr>
            <a:r>
              <a:rPr lang="en-US" dirty="0"/>
              <a:t>Over speeding</a:t>
            </a:r>
          </a:p>
        </p:txBody>
      </p:sp>
      <p:sp>
        <p:nvSpPr>
          <p:cNvPr id="4" name="Date Placeholder 3">
            <a:extLst>
              <a:ext uri="{FF2B5EF4-FFF2-40B4-BE49-F238E27FC236}">
                <a16:creationId xmlns:a16="http://schemas.microsoft.com/office/drawing/2014/main" id="{0BD7A2D1-9DF6-48B4-951A-E6B096A5C6F4}"/>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97F6E534-D748-409B-A08A-5622EB5B4978}"/>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CF7186F9-7A97-4953-AED6-EC03522B54E1}"/>
              </a:ext>
            </a:extLst>
          </p:cNvPr>
          <p:cNvSpPr>
            <a:spLocks noGrp="1"/>
          </p:cNvSpPr>
          <p:nvPr>
            <p:ph type="sldNum" sz="quarter" idx="12"/>
          </p:nvPr>
        </p:nvSpPr>
        <p:spPr/>
        <p:txBody>
          <a:bodyPr/>
          <a:lstStyle/>
          <a:p>
            <a:fld id="{9BA46718-8ED0-487B-9CAB-512EDF182C51}" type="slidenum">
              <a:rPr lang="en-US" smtClean="0"/>
              <a:t>11</a:t>
            </a:fld>
            <a:endParaRPr lang="en-US"/>
          </a:p>
        </p:txBody>
      </p:sp>
      <p:pic>
        <p:nvPicPr>
          <p:cNvPr id="2052" name="Picture 4" descr="11000+ Violations Of Traffic Rules Images, HD Pictures and Stock Photos For  Free Download - Lovepik.com">
            <a:extLst>
              <a:ext uri="{FF2B5EF4-FFF2-40B4-BE49-F238E27FC236}">
                <a16:creationId xmlns:a16="http://schemas.microsoft.com/office/drawing/2014/main" id="{5A4F2DED-98E5-436F-9900-7E71874F00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441" y="1768243"/>
            <a:ext cx="2712203" cy="20546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79A57A0-51B1-4B5F-8593-C3B1DC3EE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9380" y="1773823"/>
            <a:ext cx="2920332" cy="192636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ar Speeding Stock Illustrations – 4,391 Car Speeding Stock Illustrations,  Vectors &amp;amp; Clipart - Dreamstime">
            <a:extLst>
              <a:ext uri="{FF2B5EF4-FFF2-40B4-BE49-F238E27FC236}">
                <a16:creationId xmlns:a16="http://schemas.microsoft.com/office/drawing/2014/main" id="{6FDD6C54-ECA7-49CC-AB50-BA56DAEFD7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2339" y="3983781"/>
            <a:ext cx="3067373" cy="191710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196B6AF-8746-4E93-AFA4-64160B6F044C}"/>
              </a:ext>
            </a:extLst>
          </p:cNvPr>
          <p:cNvSpPr txBox="1"/>
          <p:nvPr/>
        </p:nvSpPr>
        <p:spPr>
          <a:xfrm>
            <a:off x="5114441" y="3983781"/>
            <a:ext cx="2712203" cy="369332"/>
          </a:xfrm>
          <a:prstGeom prst="rect">
            <a:avLst/>
          </a:prstGeom>
          <a:noFill/>
        </p:spPr>
        <p:txBody>
          <a:bodyPr wrap="square" rtlCol="0">
            <a:spAutoFit/>
          </a:bodyPr>
          <a:lstStyle/>
          <a:p>
            <a:pPr algn="ctr"/>
            <a:r>
              <a:rPr lang="en-US" dirty="0"/>
              <a:t>Fig: Violation of traffic rule</a:t>
            </a:r>
          </a:p>
        </p:txBody>
      </p:sp>
      <p:sp>
        <p:nvSpPr>
          <p:cNvPr id="12" name="TextBox 11">
            <a:extLst>
              <a:ext uri="{FF2B5EF4-FFF2-40B4-BE49-F238E27FC236}">
                <a16:creationId xmlns:a16="http://schemas.microsoft.com/office/drawing/2014/main" id="{C20AD7EC-C89E-4082-873E-289FC8249A14}"/>
              </a:ext>
            </a:extLst>
          </p:cNvPr>
          <p:cNvSpPr txBox="1"/>
          <p:nvPr/>
        </p:nvSpPr>
        <p:spPr>
          <a:xfrm>
            <a:off x="8339380" y="3657318"/>
            <a:ext cx="2712203" cy="369332"/>
          </a:xfrm>
          <a:prstGeom prst="rect">
            <a:avLst/>
          </a:prstGeom>
          <a:noFill/>
        </p:spPr>
        <p:txBody>
          <a:bodyPr wrap="square" rtlCol="0">
            <a:spAutoFit/>
          </a:bodyPr>
          <a:lstStyle/>
          <a:p>
            <a:pPr algn="ctr"/>
            <a:r>
              <a:rPr lang="en-US" dirty="0"/>
              <a:t>Fig: Reckless driving</a:t>
            </a:r>
          </a:p>
        </p:txBody>
      </p:sp>
      <p:sp>
        <p:nvSpPr>
          <p:cNvPr id="13" name="TextBox 12">
            <a:extLst>
              <a:ext uri="{FF2B5EF4-FFF2-40B4-BE49-F238E27FC236}">
                <a16:creationId xmlns:a16="http://schemas.microsoft.com/office/drawing/2014/main" id="{0CDE21C2-8A60-46DD-8580-03B531B8D3B8}"/>
              </a:ext>
            </a:extLst>
          </p:cNvPr>
          <p:cNvSpPr txBox="1"/>
          <p:nvPr/>
        </p:nvSpPr>
        <p:spPr>
          <a:xfrm>
            <a:off x="8809172" y="5889374"/>
            <a:ext cx="2712203" cy="369332"/>
          </a:xfrm>
          <a:prstGeom prst="rect">
            <a:avLst/>
          </a:prstGeom>
          <a:noFill/>
        </p:spPr>
        <p:txBody>
          <a:bodyPr wrap="square" rtlCol="0">
            <a:spAutoFit/>
          </a:bodyPr>
          <a:lstStyle/>
          <a:p>
            <a:r>
              <a:rPr lang="en-US" dirty="0"/>
              <a:t>Fig: Over speeding</a:t>
            </a:r>
          </a:p>
        </p:txBody>
      </p:sp>
    </p:spTree>
    <p:extLst>
      <p:ext uri="{BB962C8B-B14F-4D97-AF65-F5344CB8AC3E}">
        <p14:creationId xmlns:p14="http://schemas.microsoft.com/office/powerpoint/2010/main" val="1500140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2D54-AF0A-4D73-A071-936A5F57A273}"/>
              </a:ext>
            </a:extLst>
          </p:cNvPr>
          <p:cNvSpPr>
            <a:spLocks noGrp="1"/>
          </p:cNvSpPr>
          <p:nvPr>
            <p:ph type="title"/>
          </p:nvPr>
        </p:nvSpPr>
        <p:spPr/>
        <p:txBody>
          <a:bodyPr/>
          <a:lstStyle/>
          <a:p>
            <a:r>
              <a:rPr lang="en-US" dirty="0"/>
              <a:t>Causes of Road Accident (Cont’d)</a:t>
            </a:r>
          </a:p>
        </p:txBody>
      </p:sp>
      <p:sp>
        <p:nvSpPr>
          <p:cNvPr id="3" name="Content Placeholder 2">
            <a:extLst>
              <a:ext uri="{FF2B5EF4-FFF2-40B4-BE49-F238E27FC236}">
                <a16:creationId xmlns:a16="http://schemas.microsoft.com/office/drawing/2014/main" id="{D5CB0C98-E6CA-4420-A0D2-DA10C652D8D0}"/>
              </a:ext>
            </a:extLst>
          </p:cNvPr>
          <p:cNvSpPr>
            <a:spLocks noGrp="1"/>
          </p:cNvSpPr>
          <p:nvPr>
            <p:ph idx="1"/>
          </p:nvPr>
        </p:nvSpPr>
        <p:spPr>
          <a:xfrm>
            <a:off x="1097280" y="1845733"/>
            <a:ext cx="10058400" cy="4276097"/>
          </a:xfrm>
        </p:spPr>
        <p:txBody>
          <a:bodyPr>
            <a:normAutofit/>
          </a:bodyPr>
          <a:lstStyle/>
          <a:p>
            <a:pPr marL="0" indent="0">
              <a:buNone/>
            </a:pPr>
            <a:r>
              <a:rPr lang="en-US" dirty="0"/>
              <a:t>4. Illegal &amp; Dangerous competition</a:t>
            </a:r>
          </a:p>
          <a:p>
            <a:pPr marL="0" indent="0">
              <a:buNone/>
            </a:pPr>
            <a:r>
              <a:rPr lang="en-US" dirty="0"/>
              <a:t>5. Hazardous Road</a:t>
            </a:r>
          </a:p>
          <a:p>
            <a:pPr marL="0" indent="0">
              <a:buNone/>
            </a:pPr>
            <a:r>
              <a:rPr lang="en-US" dirty="0"/>
              <a:t>6. Lacking of vehicle fitness</a:t>
            </a:r>
          </a:p>
        </p:txBody>
      </p:sp>
      <p:sp>
        <p:nvSpPr>
          <p:cNvPr id="4" name="Date Placeholder 3">
            <a:extLst>
              <a:ext uri="{FF2B5EF4-FFF2-40B4-BE49-F238E27FC236}">
                <a16:creationId xmlns:a16="http://schemas.microsoft.com/office/drawing/2014/main" id="{0BD7A2D1-9DF6-48B4-951A-E6B096A5C6F4}"/>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97F6E534-D748-409B-A08A-5622EB5B4978}"/>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CF7186F9-7A97-4953-AED6-EC03522B54E1}"/>
              </a:ext>
            </a:extLst>
          </p:cNvPr>
          <p:cNvSpPr>
            <a:spLocks noGrp="1"/>
          </p:cNvSpPr>
          <p:nvPr>
            <p:ph type="sldNum" sz="quarter" idx="12"/>
          </p:nvPr>
        </p:nvSpPr>
        <p:spPr/>
        <p:txBody>
          <a:bodyPr/>
          <a:lstStyle/>
          <a:p>
            <a:fld id="{9BA46718-8ED0-487B-9CAB-512EDF182C51}" type="slidenum">
              <a:rPr lang="en-US" smtClean="0"/>
              <a:t>12</a:t>
            </a:fld>
            <a:endParaRPr lang="en-US"/>
          </a:p>
        </p:txBody>
      </p:sp>
      <p:pic>
        <p:nvPicPr>
          <p:cNvPr id="3074" name="Picture 2">
            <a:extLst>
              <a:ext uri="{FF2B5EF4-FFF2-40B4-BE49-F238E27FC236}">
                <a16:creationId xmlns:a16="http://schemas.microsoft.com/office/drawing/2014/main" id="{A22EB05C-B02B-472A-A35D-0CE98ACD5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2683" y="2053929"/>
            <a:ext cx="2446634" cy="24466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olution to reckless driving? | Community – Gulf News">
            <a:extLst>
              <a:ext uri="{FF2B5EF4-FFF2-40B4-BE49-F238E27FC236}">
                <a16:creationId xmlns:a16="http://schemas.microsoft.com/office/drawing/2014/main" id="{E549931F-41FB-4EB4-B7FC-D403F0E5CB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8363" y="2053929"/>
            <a:ext cx="3308639" cy="248368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D9F0A8C-9679-49E9-AEDF-40B0E8A99A71}"/>
              </a:ext>
            </a:extLst>
          </p:cNvPr>
          <p:cNvSpPr txBox="1"/>
          <p:nvPr/>
        </p:nvSpPr>
        <p:spPr>
          <a:xfrm>
            <a:off x="4896160" y="4608936"/>
            <a:ext cx="2712203" cy="369332"/>
          </a:xfrm>
          <a:prstGeom prst="rect">
            <a:avLst/>
          </a:prstGeom>
          <a:noFill/>
        </p:spPr>
        <p:txBody>
          <a:bodyPr wrap="square" rtlCol="0">
            <a:spAutoFit/>
          </a:bodyPr>
          <a:lstStyle/>
          <a:p>
            <a:pPr algn="ctr"/>
            <a:r>
              <a:rPr lang="en-US" dirty="0"/>
              <a:t>Fig: Hazardous road</a:t>
            </a:r>
          </a:p>
        </p:txBody>
      </p:sp>
      <p:sp>
        <p:nvSpPr>
          <p:cNvPr id="10" name="TextBox 9">
            <a:extLst>
              <a:ext uri="{FF2B5EF4-FFF2-40B4-BE49-F238E27FC236}">
                <a16:creationId xmlns:a16="http://schemas.microsoft.com/office/drawing/2014/main" id="{E21F88DC-242D-42C3-BD8D-D06286596B30}"/>
              </a:ext>
            </a:extLst>
          </p:cNvPr>
          <p:cNvSpPr txBox="1"/>
          <p:nvPr/>
        </p:nvSpPr>
        <p:spPr>
          <a:xfrm>
            <a:off x="8033910" y="4693199"/>
            <a:ext cx="2712203" cy="646331"/>
          </a:xfrm>
          <a:prstGeom prst="rect">
            <a:avLst/>
          </a:prstGeom>
          <a:noFill/>
        </p:spPr>
        <p:txBody>
          <a:bodyPr wrap="square" rtlCol="0">
            <a:spAutoFit/>
          </a:bodyPr>
          <a:lstStyle/>
          <a:p>
            <a:pPr algn="ctr"/>
            <a:r>
              <a:rPr lang="en-US" dirty="0"/>
              <a:t>Fig: Illegal &amp; Dangerous competition</a:t>
            </a:r>
          </a:p>
        </p:txBody>
      </p:sp>
    </p:spTree>
    <p:extLst>
      <p:ext uri="{BB962C8B-B14F-4D97-AF65-F5344CB8AC3E}">
        <p14:creationId xmlns:p14="http://schemas.microsoft.com/office/powerpoint/2010/main" val="203225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2D54-AF0A-4D73-A071-936A5F57A273}"/>
              </a:ext>
            </a:extLst>
          </p:cNvPr>
          <p:cNvSpPr>
            <a:spLocks noGrp="1"/>
          </p:cNvSpPr>
          <p:nvPr>
            <p:ph type="title"/>
          </p:nvPr>
        </p:nvSpPr>
        <p:spPr/>
        <p:txBody>
          <a:bodyPr/>
          <a:lstStyle/>
          <a:p>
            <a:r>
              <a:rPr lang="en-US" dirty="0"/>
              <a:t>Causes of Road Accident (Cont’d)</a:t>
            </a:r>
          </a:p>
        </p:txBody>
      </p:sp>
      <p:sp>
        <p:nvSpPr>
          <p:cNvPr id="3" name="Content Placeholder 2">
            <a:extLst>
              <a:ext uri="{FF2B5EF4-FFF2-40B4-BE49-F238E27FC236}">
                <a16:creationId xmlns:a16="http://schemas.microsoft.com/office/drawing/2014/main" id="{D5CB0C98-E6CA-4420-A0D2-DA10C652D8D0}"/>
              </a:ext>
            </a:extLst>
          </p:cNvPr>
          <p:cNvSpPr>
            <a:spLocks noGrp="1"/>
          </p:cNvSpPr>
          <p:nvPr>
            <p:ph idx="1"/>
          </p:nvPr>
        </p:nvSpPr>
        <p:spPr>
          <a:xfrm>
            <a:off x="1097280" y="1845733"/>
            <a:ext cx="10058400" cy="4276097"/>
          </a:xfrm>
        </p:spPr>
        <p:txBody>
          <a:bodyPr>
            <a:normAutofit/>
          </a:bodyPr>
          <a:lstStyle/>
          <a:p>
            <a:pPr marL="0" indent="0">
              <a:buNone/>
            </a:pPr>
            <a:r>
              <a:rPr lang="en-US" dirty="0"/>
              <a:t>7. Overloading</a:t>
            </a:r>
          </a:p>
          <a:p>
            <a:pPr marL="0" indent="0">
              <a:buNone/>
            </a:pPr>
            <a:r>
              <a:rPr lang="en-US" dirty="0"/>
              <a:t>8. Overtaking</a:t>
            </a:r>
          </a:p>
          <a:p>
            <a:pPr marL="0" indent="0">
              <a:buNone/>
            </a:pPr>
            <a:r>
              <a:rPr lang="en-US" dirty="0"/>
              <a:t>9. Driving Long time without any break</a:t>
            </a:r>
          </a:p>
          <a:p>
            <a:pPr marL="0" indent="0">
              <a:buNone/>
            </a:pPr>
            <a:r>
              <a:rPr lang="en-US" dirty="0"/>
              <a:t>10. Frequent change of lanes</a:t>
            </a:r>
          </a:p>
          <a:p>
            <a:pPr marL="0" indent="0">
              <a:buNone/>
            </a:pPr>
            <a:r>
              <a:rPr lang="en-US" dirty="0"/>
              <a:t>11. Bad weather condition</a:t>
            </a:r>
          </a:p>
          <a:p>
            <a:r>
              <a:rPr lang="en-US" dirty="0"/>
              <a:t>Etc.</a:t>
            </a:r>
          </a:p>
        </p:txBody>
      </p:sp>
      <p:sp>
        <p:nvSpPr>
          <p:cNvPr id="4" name="Date Placeholder 3">
            <a:extLst>
              <a:ext uri="{FF2B5EF4-FFF2-40B4-BE49-F238E27FC236}">
                <a16:creationId xmlns:a16="http://schemas.microsoft.com/office/drawing/2014/main" id="{0BD7A2D1-9DF6-48B4-951A-E6B096A5C6F4}"/>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97F6E534-D748-409B-A08A-5622EB5B4978}"/>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CF7186F9-7A97-4953-AED6-EC03522B54E1}"/>
              </a:ext>
            </a:extLst>
          </p:cNvPr>
          <p:cNvSpPr>
            <a:spLocks noGrp="1"/>
          </p:cNvSpPr>
          <p:nvPr>
            <p:ph type="sldNum" sz="quarter" idx="12"/>
          </p:nvPr>
        </p:nvSpPr>
        <p:spPr/>
        <p:txBody>
          <a:bodyPr/>
          <a:lstStyle/>
          <a:p>
            <a:fld id="{9BA46718-8ED0-487B-9CAB-512EDF182C51}" type="slidenum">
              <a:rPr lang="en-US" smtClean="0"/>
              <a:t>13</a:t>
            </a:fld>
            <a:endParaRPr lang="en-US"/>
          </a:p>
        </p:txBody>
      </p:sp>
      <p:pic>
        <p:nvPicPr>
          <p:cNvPr id="4098" name="Picture 2" descr="Overloaded Vehicles in China | Amusing Planet">
            <a:extLst>
              <a:ext uri="{FF2B5EF4-FFF2-40B4-BE49-F238E27FC236}">
                <a16:creationId xmlns:a16="http://schemas.microsoft.com/office/drawing/2014/main" id="{1C2CB1C7-F8F3-41B9-B93B-F869F5A38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3561" y="1773871"/>
            <a:ext cx="2472271" cy="227190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17,697 Drowsy Stock Vector Illustration and Royalty Free Drowsy Clipart">
            <a:extLst>
              <a:ext uri="{FF2B5EF4-FFF2-40B4-BE49-F238E27FC236}">
                <a16:creationId xmlns:a16="http://schemas.microsoft.com/office/drawing/2014/main" id="{826FB521-C935-4799-9325-DE8A8FD719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9156" y="1797939"/>
            <a:ext cx="2775564" cy="230063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883EC73-8CCA-43DD-A427-76AC70B87851}"/>
              </a:ext>
            </a:extLst>
          </p:cNvPr>
          <p:cNvSpPr txBox="1"/>
          <p:nvPr/>
        </p:nvSpPr>
        <p:spPr>
          <a:xfrm>
            <a:off x="5223629" y="4045773"/>
            <a:ext cx="2712203" cy="369332"/>
          </a:xfrm>
          <a:prstGeom prst="rect">
            <a:avLst/>
          </a:prstGeom>
          <a:noFill/>
        </p:spPr>
        <p:txBody>
          <a:bodyPr wrap="square" rtlCol="0">
            <a:spAutoFit/>
          </a:bodyPr>
          <a:lstStyle/>
          <a:p>
            <a:pPr algn="ctr"/>
            <a:r>
              <a:rPr lang="en-US" dirty="0"/>
              <a:t>Fig: Overloading</a:t>
            </a:r>
          </a:p>
        </p:txBody>
      </p:sp>
      <p:sp>
        <p:nvSpPr>
          <p:cNvPr id="10" name="TextBox 9">
            <a:extLst>
              <a:ext uri="{FF2B5EF4-FFF2-40B4-BE49-F238E27FC236}">
                <a16:creationId xmlns:a16="http://schemas.microsoft.com/office/drawing/2014/main" id="{A3283EBD-AA3B-4922-8338-6FDB9E81BBF7}"/>
              </a:ext>
            </a:extLst>
          </p:cNvPr>
          <p:cNvSpPr txBox="1"/>
          <p:nvPr/>
        </p:nvSpPr>
        <p:spPr>
          <a:xfrm>
            <a:off x="8319156" y="4022280"/>
            <a:ext cx="2712203" cy="369332"/>
          </a:xfrm>
          <a:prstGeom prst="rect">
            <a:avLst/>
          </a:prstGeom>
          <a:noFill/>
        </p:spPr>
        <p:txBody>
          <a:bodyPr wrap="square" rtlCol="0">
            <a:spAutoFit/>
          </a:bodyPr>
          <a:lstStyle/>
          <a:p>
            <a:pPr algn="ctr"/>
            <a:r>
              <a:rPr lang="en-US" dirty="0"/>
              <a:t>Fig: Driving Long time</a:t>
            </a:r>
          </a:p>
        </p:txBody>
      </p:sp>
    </p:spTree>
    <p:extLst>
      <p:ext uri="{BB962C8B-B14F-4D97-AF65-F5344CB8AC3E}">
        <p14:creationId xmlns:p14="http://schemas.microsoft.com/office/powerpoint/2010/main" val="2260570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E32B7-670A-45BC-9154-C997EE937627}"/>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9017E9E6-10C4-434C-B000-639FBDEC06D6}"/>
              </a:ext>
            </a:extLst>
          </p:cNvPr>
          <p:cNvSpPr>
            <a:spLocks noGrp="1"/>
          </p:cNvSpPr>
          <p:nvPr>
            <p:ph idx="1"/>
          </p:nvPr>
        </p:nvSpPr>
        <p:spPr/>
        <p:txBody>
          <a:bodyPr/>
          <a:lstStyle/>
          <a:p>
            <a:pPr marL="342900" indent="-342900">
              <a:buFont typeface="+mj-lt"/>
              <a:buAutoNum type="arabicPeriod"/>
            </a:pPr>
            <a:r>
              <a:rPr lang="en-US" sz="1800" dirty="0"/>
              <a:t>Intelligent Accident Management System using IoT and Cloud Computing </a:t>
            </a:r>
            <a:r>
              <a:rPr lang="en-US" sz="1800" dirty="0">
                <a:solidFill>
                  <a:srgbClr val="FF0000"/>
                </a:solidFill>
              </a:rPr>
              <a:t>(2016)</a:t>
            </a:r>
          </a:p>
          <a:p>
            <a:pPr marL="342900" indent="-342900">
              <a:buFont typeface="+mj-lt"/>
              <a:buAutoNum type="arabicPeriod"/>
            </a:pPr>
            <a:r>
              <a:rPr lang="en-US" sz="1800" dirty="0"/>
              <a:t>IoT based real time traffic control using cloud computing </a:t>
            </a:r>
            <a:r>
              <a:rPr lang="en-US" sz="1800" dirty="0">
                <a:solidFill>
                  <a:srgbClr val="FF0000"/>
                </a:solidFill>
              </a:rPr>
              <a:t>(2018)</a:t>
            </a:r>
          </a:p>
          <a:p>
            <a:pPr marL="342900" indent="-342900">
              <a:buFont typeface="+mj-lt"/>
              <a:buAutoNum type="arabicPeriod"/>
            </a:pPr>
            <a:r>
              <a:rPr lang="en-US" sz="1800" b="0" i="0" dirty="0">
                <a:solidFill>
                  <a:srgbClr val="242021"/>
                </a:solidFill>
                <a:effectLst/>
              </a:rPr>
              <a:t>AVRA BANGLADESH Collection, Analysis &amp; Visualization of Road Accident Data in Bangladesh</a:t>
            </a:r>
            <a:r>
              <a:rPr lang="en-US" sz="1800" dirty="0"/>
              <a:t> </a:t>
            </a:r>
            <a:r>
              <a:rPr lang="en-US" sz="1800" dirty="0">
                <a:solidFill>
                  <a:srgbClr val="FF0000"/>
                </a:solidFill>
              </a:rPr>
              <a:t>(2013)</a:t>
            </a:r>
          </a:p>
          <a:p>
            <a:pPr marL="342900" indent="-342900">
              <a:buFont typeface="+mj-lt"/>
              <a:buAutoNum type="arabicPeriod"/>
            </a:pPr>
            <a:r>
              <a:rPr lang="en-US" sz="1800" dirty="0"/>
              <a:t>Mobile Cloud System for Road Safety </a:t>
            </a:r>
            <a:r>
              <a:rPr lang="en-US" sz="1800" dirty="0">
                <a:solidFill>
                  <a:srgbClr val="FF0000"/>
                </a:solidFill>
              </a:rPr>
              <a:t>(2018)</a:t>
            </a:r>
          </a:p>
          <a:p>
            <a:pPr marL="342900" indent="-342900">
              <a:buFont typeface="+mj-lt"/>
              <a:buAutoNum type="arabicPeriod"/>
            </a:pPr>
            <a:r>
              <a:rPr lang="en-US" sz="1800" dirty="0"/>
              <a:t>PREVENTING Road Accident using Cloud Computing </a:t>
            </a:r>
            <a:r>
              <a:rPr lang="en-US" sz="1800" dirty="0">
                <a:solidFill>
                  <a:srgbClr val="FF0000"/>
                </a:solidFill>
              </a:rPr>
              <a:t>(2020)</a:t>
            </a:r>
          </a:p>
          <a:p>
            <a:br>
              <a:rPr lang="en-US" sz="1800" dirty="0"/>
            </a:br>
            <a:endParaRPr lang="en-US" sz="1800" dirty="0"/>
          </a:p>
          <a:p>
            <a:endParaRPr lang="en-US" dirty="0"/>
          </a:p>
        </p:txBody>
      </p:sp>
      <p:sp>
        <p:nvSpPr>
          <p:cNvPr id="4" name="Date Placeholder 3">
            <a:extLst>
              <a:ext uri="{FF2B5EF4-FFF2-40B4-BE49-F238E27FC236}">
                <a16:creationId xmlns:a16="http://schemas.microsoft.com/office/drawing/2014/main" id="{59C8972E-72EB-4308-AD52-9C4D4D3BEAFA}"/>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5E982B43-9468-42B8-9A65-1F4089E17EA5}"/>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B75F22E7-9E8D-4A1F-AEEC-CF376C8FB1A0}"/>
              </a:ext>
            </a:extLst>
          </p:cNvPr>
          <p:cNvSpPr>
            <a:spLocks noGrp="1"/>
          </p:cNvSpPr>
          <p:nvPr>
            <p:ph type="sldNum" sz="quarter" idx="12"/>
          </p:nvPr>
        </p:nvSpPr>
        <p:spPr/>
        <p:txBody>
          <a:bodyPr/>
          <a:lstStyle/>
          <a:p>
            <a:fld id="{9BA46718-8ED0-487B-9CAB-512EDF182C51}" type="slidenum">
              <a:rPr lang="en-US" smtClean="0"/>
              <a:t>14</a:t>
            </a:fld>
            <a:endParaRPr lang="en-US"/>
          </a:p>
        </p:txBody>
      </p:sp>
    </p:spTree>
    <p:extLst>
      <p:ext uri="{BB962C8B-B14F-4D97-AF65-F5344CB8AC3E}">
        <p14:creationId xmlns:p14="http://schemas.microsoft.com/office/powerpoint/2010/main" val="1992504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AF7E-5A11-479C-B1B2-0288E46349E5}"/>
              </a:ext>
            </a:extLst>
          </p:cNvPr>
          <p:cNvSpPr>
            <a:spLocks noGrp="1"/>
          </p:cNvSpPr>
          <p:nvPr>
            <p:ph type="title"/>
          </p:nvPr>
        </p:nvSpPr>
        <p:spPr/>
        <p:txBody>
          <a:bodyPr/>
          <a:lstStyle/>
          <a:p>
            <a:r>
              <a:rPr lang="en-US" dirty="0">
                <a:solidFill>
                  <a:schemeClr val="tx1"/>
                </a:solidFill>
              </a:rPr>
              <a:t>Keywords &amp; Terms</a:t>
            </a:r>
            <a:endParaRPr lang="en-US" dirty="0"/>
          </a:p>
        </p:txBody>
      </p:sp>
      <p:sp>
        <p:nvSpPr>
          <p:cNvPr id="3" name="Content Placeholder 2">
            <a:extLst>
              <a:ext uri="{FF2B5EF4-FFF2-40B4-BE49-F238E27FC236}">
                <a16:creationId xmlns:a16="http://schemas.microsoft.com/office/drawing/2014/main" id="{E572A903-A9C4-483B-ADA5-2B13EC62EA00}"/>
              </a:ext>
            </a:extLst>
          </p:cNvPr>
          <p:cNvSpPr>
            <a:spLocks noGrp="1"/>
          </p:cNvSpPr>
          <p:nvPr>
            <p:ph idx="1"/>
          </p:nvPr>
        </p:nvSpPr>
        <p:spPr/>
        <p:txBody>
          <a:bodyPr>
            <a:normAutofit fontScale="85000" lnSpcReduction="20000"/>
          </a:bodyPr>
          <a:lstStyle/>
          <a:p>
            <a:pPr>
              <a:buFont typeface="Wingdings" panose="05000000000000000000" pitchFamily="2" charset="2"/>
              <a:buChar char="q"/>
            </a:pPr>
            <a:r>
              <a:rPr lang="en-US" dirty="0">
                <a:solidFill>
                  <a:schemeClr val="tx1"/>
                </a:solidFill>
              </a:rPr>
              <a:t>Cloud Computing</a:t>
            </a:r>
          </a:p>
          <a:p>
            <a:pPr>
              <a:buFont typeface="Wingdings" panose="05000000000000000000" pitchFamily="2" charset="2"/>
              <a:buChar char="q"/>
            </a:pPr>
            <a:r>
              <a:rPr lang="en-US" dirty="0">
                <a:solidFill>
                  <a:schemeClr val="tx1"/>
                </a:solidFill>
              </a:rPr>
              <a:t>Internet of Things (IoT)</a:t>
            </a:r>
          </a:p>
          <a:p>
            <a:pPr>
              <a:buFont typeface="Wingdings" panose="05000000000000000000" pitchFamily="2" charset="2"/>
              <a:buChar char="q"/>
            </a:pPr>
            <a:r>
              <a:rPr lang="en-US" dirty="0">
                <a:solidFill>
                  <a:schemeClr val="tx1"/>
                </a:solidFill>
              </a:rPr>
              <a:t>Sensors</a:t>
            </a:r>
          </a:p>
          <a:p>
            <a:pPr>
              <a:buFont typeface="Wingdings" panose="05000000000000000000" pitchFamily="2" charset="2"/>
              <a:buChar char="q"/>
            </a:pPr>
            <a:r>
              <a:rPr lang="en-US" dirty="0">
                <a:solidFill>
                  <a:schemeClr val="tx1"/>
                </a:solidFill>
              </a:rPr>
              <a:t>Wireless Sensor Network</a:t>
            </a:r>
          </a:p>
          <a:p>
            <a:pPr>
              <a:buFont typeface="Wingdings" panose="05000000000000000000" pitchFamily="2" charset="2"/>
              <a:buChar char="q"/>
            </a:pPr>
            <a:r>
              <a:rPr lang="en-US" dirty="0">
                <a:solidFill>
                  <a:schemeClr val="tx1"/>
                </a:solidFill>
              </a:rPr>
              <a:t>Road Safety</a:t>
            </a:r>
          </a:p>
          <a:p>
            <a:pPr>
              <a:buFont typeface="Wingdings" panose="05000000000000000000" pitchFamily="2" charset="2"/>
              <a:buChar char="q"/>
            </a:pPr>
            <a:r>
              <a:rPr lang="en-US" dirty="0">
                <a:solidFill>
                  <a:schemeClr val="tx1"/>
                </a:solidFill>
              </a:rPr>
              <a:t>Web Services</a:t>
            </a:r>
          </a:p>
          <a:p>
            <a:pPr>
              <a:buFont typeface="Wingdings" panose="05000000000000000000" pitchFamily="2" charset="2"/>
              <a:buChar char="q"/>
            </a:pPr>
            <a:r>
              <a:rPr lang="en-US" dirty="0">
                <a:solidFill>
                  <a:schemeClr val="tx1"/>
                </a:solidFill>
              </a:rPr>
              <a:t>GPS</a:t>
            </a:r>
          </a:p>
          <a:p>
            <a:pPr>
              <a:buFont typeface="Wingdings" panose="05000000000000000000" pitchFamily="2" charset="2"/>
              <a:buChar char="q"/>
            </a:pPr>
            <a:r>
              <a:rPr lang="en-US" dirty="0">
                <a:solidFill>
                  <a:schemeClr val="tx1"/>
                </a:solidFill>
              </a:rPr>
              <a:t>GSM</a:t>
            </a:r>
          </a:p>
          <a:p>
            <a:pPr>
              <a:buFont typeface="Wingdings" panose="05000000000000000000" pitchFamily="2" charset="2"/>
              <a:buChar char="q"/>
            </a:pPr>
            <a:r>
              <a:rPr lang="en-US" dirty="0">
                <a:solidFill>
                  <a:schemeClr val="tx1"/>
                </a:solidFill>
              </a:rPr>
              <a:t>Accident Monitoring and Detection</a:t>
            </a:r>
          </a:p>
          <a:p>
            <a:pPr>
              <a:buFont typeface="Wingdings" panose="05000000000000000000" pitchFamily="2" charset="2"/>
              <a:buChar char="q"/>
            </a:pPr>
            <a:r>
              <a:rPr lang="en-US" dirty="0">
                <a:solidFill>
                  <a:schemeClr val="tx1"/>
                </a:solidFill>
              </a:rPr>
              <a:t>Image processing  </a:t>
            </a:r>
          </a:p>
          <a:p>
            <a:pPr>
              <a:buFont typeface="Wingdings" panose="05000000000000000000" pitchFamily="2" charset="2"/>
              <a:buChar char="q"/>
            </a:pPr>
            <a:r>
              <a:rPr lang="en-US" dirty="0">
                <a:solidFill>
                  <a:schemeClr val="tx1"/>
                </a:solidFill>
              </a:rPr>
              <a:t>Object recognition</a:t>
            </a:r>
          </a:p>
        </p:txBody>
      </p:sp>
      <p:sp>
        <p:nvSpPr>
          <p:cNvPr id="4" name="Date Placeholder 3">
            <a:extLst>
              <a:ext uri="{FF2B5EF4-FFF2-40B4-BE49-F238E27FC236}">
                <a16:creationId xmlns:a16="http://schemas.microsoft.com/office/drawing/2014/main" id="{22242710-D397-4568-9CEF-1C3818F2706E}"/>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DA17FADF-33CC-4512-A273-FBDAC39DC452}"/>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033E3089-DF75-443B-9B5F-4296481055A5}"/>
              </a:ext>
            </a:extLst>
          </p:cNvPr>
          <p:cNvSpPr>
            <a:spLocks noGrp="1"/>
          </p:cNvSpPr>
          <p:nvPr>
            <p:ph type="sldNum" sz="quarter" idx="12"/>
          </p:nvPr>
        </p:nvSpPr>
        <p:spPr/>
        <p:txBody>
          <a:bodyPr/>
          <a:lstStyle/>
          <a:p>
            <a:fld id="{9BA46718-8ED0-487B-9CAB-512EDF182C51}" type="slidenum">
              <a:rPr lang="en-US" smtClean="0"/>
              <a:t>15</a:t>
            </a:fld>
            <a:endParaRPr lang="en-US"/>
          </a:p>
        </p:txBody>
      </p:sp>
    </p:spTree>
    <p:extLst>
      <p:ext uri="{BB962C8B-B14F-4D97-AF65-F5344CB8AC3E}">
        <p14:creationId xmlns:p14="http://schemas.microsoft.com/office/powerpoint/2010/main" val="3265248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E103B-5BE9-45AD-BFF8-0CFB9ED1E9C6}"/>
              </a:ext>
            </a:extLst>
          </p:cNvPr>
          <p:cNvSpPr>
            <a:spLocks noGrp="1"/>
          </p:cNvSpPr>
          <p:nvPr>
            <p:ph type="title"/>
          </p:nvPr>
        </p:nvSpPr>
        <p:spPr/>
        <p:txBody>
          <a:bodyPr>
            <a:normAutofit/>
          </a:bodyPr>
          <a:lstStyle/>
          <a:p>
            <a:r>
              <a:rPr lang="en-US" sz="3600" dirty="0">
                <a:solidFill>
                  <a:schemeClr val="tx1"/>
                </a:solidFill>
              </a:rPr>
              <a:t>Intelligent Accident Management System using IoT and Cloud Computing (2016) [1]</a:t>
            </a:r>
          </a:p>
        </p:txBody>
      </p:sp>
      <p:sp>
        <p:nvSpPr>
          <p:cNvPr id="3" name="Content Placeholder 2">
            <a:extLst>
              <a:ext uri="{FF2B5EF4-FFF2-40B4-BE49-F238E27FC236}">
                <a16:creationId xmlns:a16="http://schemas.microsoft.com/office/drawing/2014/main" id="{6FF34130-8657-44CA-A96B-B9E193CD7F0F}"/>
              </a:ext>
            </a:extLst>
          </p:cNvPr>
          <p:cNvSpPr>
            <a:spLocks noGrp="1"/>
          </p:cNvSpPr>
          <p:nvPr>
            <p:ph idx="1"/>
          </p:nvPr>
        </p:nvSpPr>
        <p:spPr/>
        <p:txBody>
          <a:bodyPr>
            <a:normAutofit/>
          </a:bodyPr>
          <a:lstStyle/>
          <a:p>
            <a:r>
              <a:rPr lang="en-US" b="1" dirty="0">
                <a:solidFill>
                  <a:schemeClr val="tx1"/>
                </a:solidFill>
              </a:rPr>
              <a:t>Introductions:  </a:t>
            </a:r>
          </a:p>
          <a:p>
            <a:pPr>
              <a:buFont typeface="Wingdings" panose="05000000000000000000" pitchFamily="2" charset="2"/>
              <a:buChar char="q"/>
            </a:pPr>
            <a:r>
              <a:rPr lang="en-US" dirty="0">
                <a:solidFill>
                  <a:srgbClr val="FF0000"/>
                </a:solidFill>
              </a:rPr>
              <a:t>implemented the concept of IoT, with crash sensors.</a:t>
            </a:r>
          </a:p>
          <a:p>
            <a:pPr>
              <a:buFont typeface="Wingdings" panose="05000000000000000000" pitchFamily="2" charset="2"/>
              <a:buChar char="q"/>
            </a:pPr>
            <a:r>
              <a:rPr lang="en-US" dirty="0">
                <a:solidFill>
                  <a:srgbClr val="FF0000"/>
                </a:solidFill>
              </a:rPr>
              <a:t>sensors will help the vehicles which have collided or are in need of any help</a:t>
            </a:r>
            <a:r>
              <a:rPr lang="en-US" dirty="0"/>
              <a:t>. In case of accident, there will be some collision in the vehicle which will be sensed by the sensors. </a:t>
            </a:r>
          </a:p>
          <a:p>
            <a:pPr>
              <a:buFont typeface="Wingdings" panose="05000000000000000000" pitchFamily="2" charset="2"/>
              <a:buChar char="q"/>
            </a:pPr>
            <a:r>
              <a:rPr lang="en-US" dirty="0"/>
              <a:t>The </a:t>
            </a:r>
            <a:r>
              <a:rPr lang="en-US" dirty="0">
                <a:solidFill>
                  <a:srgbClr val="FF0000"/>
                </a:solidFill>
              </a:rPr>
              <a:t>crash sensors will measure and report the intensity of collision </a:t>
            </a:r>
            <a:r>
              <a:rPr lang="en-US" dirty="0"/>
              <a:t>based on certain parameters and operations related to the automotive design of the vehicle.</a:t>
            </a:r>
          </a:p>
          <a:p>
            <a:r>
              <a:rPr lang="en-US" b="1" dirty="0">
                <a:solidFill>
                  <a:schemeClr val="tx1"/>
                </a:solidFill>
              </a:rPr>
              <a:t>Motivation: </a:t>
            </a:r>
          </a:p>
          <a:p>
            <a:r>
              <a:rPr lang="en-US" dirty="0">
                <a:solidFill>
                  <a:schemeClr val="tx1"/>
                </a:solidFill>
              </a:rPr>
              <a:t>Presently, the vehicles are coming with a built in accident tracking system but they are not very popular among the public. </a:t>
            </a:r>
            <a:r>
              <a:rPr lang="en-US" dirty="0">
                <a:solidFill>
                  <a:srgbClr val="FF0000"/>
                </a:solidFill>
              </a:rPr>
              <a:t>Major disadvantages of such systems comprises of factors like non-portability, high cost, limited options, false delivery etc.</a:t>
            </a:r>
          </a:p>
          <a:p>
            <a:pPr marL="0" indent="0">
              <a:buNone/>
            </a:pPr>
            <a:endParaRPr lang="en-US" dirty="0"/>
          </a:p>
        </p:txBody>
      </p:sp>
      <p:sp>
        <p:nvSpPr>
          <p:cNvPr id="4" name="Date Placeholder 3">
            <a:extLst>
              <a:ext uri="{FF2B5EF4-FFF2-40B4-BE49-F238E27FC236}">
                <a16:creationId xmlns:a16="http://schemas.microsoft.com/office/drawing/2014/main" id="{57EB6D26-491E-41E0-881B-88C830E9CBF8}"/>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AB2A48E4-0CA6-4818-A35B-E53796BC494C}"/>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6A182ABE-627F-466E-81DA-85BA24E0CF3F}"/>
              </a:ext>
            </a:extLst>
          </p:cNvPr>
          <p:cNvSpPr>
            <a:spLocks noGrp="1"/>
          </p:cNvSpPr>
          <p:nvPr>
            <p:ph type="sldNum" sz="quarter" idx="12"/>
          </p:nvPr>
        </p:nvSpPr>
        <p:spPr/>
        <p:txBody>
          <a:bodyPr/>
          <a:lstStyle/>
          <a:p>
            <a:fld id="{9BA46718-8ED0-487B-9CAB-512EDF182C51}" type="slidenum">
              <a:rPr lang="en-US" smtClean="0"/>
              <a:t>16</a:t>
            </a:fld>
            <a:endParaRPr lang="en-US"/>
          </a:p>
        </p:txBody>
      </p:sp>
    </p:spTree>
    <p:extLst>
      <p:ext uri="{BB962C8B-B14F-4D97-AF65-F5344CB8AC3E}">
        <p14:creationId xmlns:p14="http://schemas.microsoft.com/office/powerpoint/2010/main" val="593543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E103B-5BE9-45AD-BFF8-0CFB9ED1E9C6}"/>
              </a:ext>
            </a:extLst>
          </p:cNvPr>
          <p:cNvSpPr>
            <a:spLocks noGrp="1"/>
          </p:cNvSpPr>
          <p:nvPr>
            <p:ph type="title"/>
          </p:nvPr>
        </p:nvSpPr>
        <p:spPr/>
        <p:txBody>
          <a:bodyPr>
            <a:normAutofit/>
          </a:bodyPr>
          <a:lstStyle/>
          <a:p>
            <a:r>
              <a:rPr lang="en-US" sz="3600" dirty="0">
                <a:solidFill>
                  <a:schemeClr val="tx1"/>
                </a:solidFill>
              </a:rPr>
              <a:t>Intelligent Accident Management System using IoT and Cloud Computing (2016) [1] (Cont’d)</a:t>
            </a:r>
          </a:p>
        </p:txBody>
      </p:sp>
      <p:sp>
        <p:nvSpPr>
          <p:cNvPr id="3" name="Content Placeholder 2">
            <a:extLst>
              <a:ext uri="{FF2B5EF4-FFF2-40B4-BE49-F238E27FC236}">
                <a16:creationId xmlns:a16="http://schemas.microsoft.com/office/drawing/2014/main" id="{6FF34130-8657-44CA-A96B-B9E193CD7F0F}"/>
              </a:ext>
            </a:extLst>
          </p:cNvPr>
          <p:cNvSpPr>
            <a:spLocks noGrp="1"/>
          </p:cNvSpPr>
          <p:nvPr>
            <p:ph idx="1"/>
          </p:nvPr>
        </p:nvSpPr>
        <p:spPr/>
        <p:txBody>
          <a:bodyPr>
            <a:normAutofit/>
          </a:bodyPr>
          <a:lstStyle/>
          <a:p>
            <a:r>
              <a:rPr lang="en-US" b="1" dirty="0">
                <a:solidFill>
                  <a:schemeClr val="tx1"/>
                </a:solidFill>
              </a:rPr>
              <a:t>Proposed Methodology: </a:t>
            </a:r>
          </a:p>
          <a:p>
            <a:endParaRPr lang="en-US" b="1" dirty="0"/>
          </a:p>
          <a:p>
            <a:endParaRPr lang="en-US" b="1" dirty="0"/>
          </a:p>
          <a:p>
            <a:endParaRPr lang="en-US" b="1" dirty="0"/>
          </a:p>
          <a:p>
            <a:endParaRPr lang="en-US" b="1" dirty="0"/>
          </a:p>
          <a:p>
            <a:endParaRPr lang="en-US" sz="1800" dirty="0">
              <a:solidFill>
                <a:srgbClr val="000000"/>
              </a:solidFill>
              <a:ea typeface="Calibri" panose="020F0502020204030204" pitchFamily="34" charset="0"/>
              <a:cs typeface="Vrinda" panose="020B0502040204020203" pitchFamily="34" charset="0"/>
            </a:endParaRPr>
          </a:p>
        </p:txBody>
      </p:sp>
      <p:sp>
        <p:nvSpPr>
          <p:cNvPr id="4" name="Date Placeholder 3">
            <a:extLst>
              <a:ext uri="{FF2B5EF4-FFF2-40B4-BE49-F238E27FC236}">
                <a16:creationId xmlns:a16="http://schemas.microsoft.com/office/drawing/2014/main" id="{57EB6D26-491E-41E0-881B-88C830E9CBF8}"/>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AB2A48E4-0CA6-4818-A35B-E53796BC494C}"/>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6A182ABE-627F-466E-81DA-85BA24E0CF3F}"/>
              </a:ext>
            </a:extLst>
          </p:cNvPr>
          <p:cNvSpPr>
            <a:spLocks noGrp="1"/>
          </p:cNvSpPr>
          <p:nvPr>
            <p:ph type="sldNum" sz="quarter" idx="12"/>
          </p:nvPr>
        </p:nvSpPr>
        <p:spPr/>
        <p:txBody>
          <a:bodyPr/>
          <a:lstStyle/>
          <a:p>
            <a:fld id="{9BA46718-8ED0-487B-9CAB-512EDF182C51}" type="slidenum">
              <a:rPr lang="en-US" smtClean="0"/>
              <a:t>17</a:t>
            </a:fld>
            <a:endParaRPr lang="en-US"/>
          </a:p>
        </p:txBody>
      </p:sp>
      <p:sp>
        <p:nvSpPr>
          <p:cNvPr id="7" name="Oval 6">
            <a:extLst>
              <a:ext uri="{FF2B5EF4-FFF2-40B4-BE49-F238E27FC236}">
                <a16:creationId xmlns:a16="http://schemas.microsoft.com/office/drawing/2014/main" id="{47212A43-BAE8-4D89-B8EB-8D798088A50E}"/>
              </a:ext>
            </a:extLst>
          </p:cNvPr>
          <p:cNvSpPr/>
          <p:nvPr/>
        </p:nvSpPr>
        <p:spPr>
          <a:xfrm>
            <a:off x="1580827" y="2479729"/>
            <a:ext cx="1988724" cy="113137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accident occurs?</a:t>
            </a:r>
          </a:p>
        </p:txBody>
      </p:sp>
      <p:sp>
        <p:nvSpPr>
          <p:cNvPr id="8" name="Rectangle 7">
            <a:extLst>
              <a:ext uri="{FF2B5EF4-FFF2-40B4-BE49-F238E27FC236}">
                <a16:creationId xmlns:a16="http://schemas.microsoft.com/office/drawing/2014/main" id="{C4962CCF-0B1D-46FE-A742-AC8CC69465C8}"/>
              </a:ext>
            </a:extLst>
          </p:cNvPr>
          <p:cNvSpPr/>
          <p:nvPr/>
        </p:nvSpPr>
        <p:spPr>
          <a:xfrm>
            <a:off x="4169044" y="2510726"/>
            <a:ext cx="1565329" cy="9492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Generate a  intensity value [Z, scale(1-4)]</a:t>
            </a:r>
          </a:p>
        </p:txBody>
      </p:sp>
      <p:sp>
        <p:nvSpPr>
          <p:cNvPr id="12" name="Arrow: Right 11">
            <a:extLst>
              <a:ext uri="{FF2B5EF4-FFF2-40B4-BE49-F238E27FC236}">
                <a16:creationId xmlns:a16="http://schemas.microsoft.com/office/drawing/2014/main" id="{8D9B2962-44DB-4034-A370-F91BB8209914}"/>
              </a:ext>
            </a:extLst>
          </p:cNvPr>
          <p:cNvSpPr/>
          <p:nvPr/>
        </p:nvSpPr>
        <p:spPr>
          <a:xfrm>
            <a:off x="5734373" y="2948211"/>
            <a:ext cx="1131376" cy="739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91DDE8A-C38C-4FD8-ADCA-E47AA59AE6E1}"/>
              </a:ext>
            </a:extLst>
          </p:cNvPr>
          <p:cNvSpPr/>
          <p:nvPr/>
        </p:nvSpPr>
        <p:spPr>
          <a:xfrm>
            <a:off x="3569551" y="2948211"/>
            <a:ext cx="599493" cy="739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CB92877-DBF3-41D1-975B-10EC5E1204B8}"/>
              </a:ext>
            </a:extLst>
          </p:cNvPr>
          <p:cNvSpPr txBox="1"/>
          <p:nvPr/>
        </p:nvSpPr>
        <p:spPr>
          <a:xfrm>
            <a:off x="3373351" y="2525882"/>
            <a:ext cx="991891" cy="369332"/>
          </a:xfrm>
          <a:prstGeom prst="rect">
            <a:avLst/>
          </a:prstGeom>
          <a:noFill/>
        </p:spPr>
        <p:txBody>
          <a:bodyPr wrap="square" rtlCol="0">
            <a:spAutoFit/>
          </a:bodyPr>
          <a:lstStyle/>
          <a:p>
            <a:pPr algn="ctr"/>
            <a:r>
              <a:rPr lang="en-US" dirty="0"/>
              <a:t>Yes</a:t>
            </a:r>
          </a:p>
        </p:txBody>
      </p:sp>
      <p:sp>
        <p:nvSpPr>
          <p:cNvPr id="15" name="Rectangle 14">
            <a:extLst>
              <a:ext uri="{FF2B5EF4-FFF2-40B4-BE49-F238E27FC236}">
                <a16:creationId xmlns:a16="http://schemas.microsoft.com/office/drawing/2014/main" id="{54CAC2B0-649F-4460-A288-546905FFC6FC}"/>
              </a:ext>
            </a:extLst>
          </p:cNvPr>
          <p:cNvSpPr/>
          <p:nvPr/>
        </p:nvSpPr>
        <p:spPr>
          <a:xfrm>
            <a:off x="6865749" y="2479729"/>
            <a:ext cx="2805194" cy="9802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0000"/>
                </a:solidFill>
                <a:ea typeface="Calibri" panose="020F0502020204030204" pitchFamily="34" charset="0"/>
                <a:cs typeface="Vrinda" panose="020B0502040204020203" pitchFamily="34" charset="0"/>
              </a:rPr>
              <a:t>I</a:t>
            </a:r>
            <a:r>
              <a:rPr lang="en-US" sz="1800" b="0" i="0" dirty="0">
                <a:solidFill>
                  <a:srgbClr val="000000"/>
                </a:solidFill>
                <a:effectLst/>
                <a:ea typeface="Calibri" panose="020F0502020204030204" pitchFamily="34" charset="0"/>
                <a:cs typeface="Vrinda" panose="020B0502040204020203" pitchFamily="34" charset="0"/>
              </a:rPr>
              <a:t>nform the nearby sensors about the event</a:t>
            </a:r>
            <a:endParaRPr lang="en-US" dirty="0"/>
          </a:p>
        </p:txBody>
      </p:sp>
      <p:sp>
        <p:nvSpPr>
          <p:cNvPr id="16" name="TextBox 15">
            <a:extLst>
              <a:ext uri="{FF2B5EF4-FFF2-40B4-BE49-F238E27FC236}">
                <a16:creationId xmlns:a16="http://schemas.microsoft.com/office/drawing/2014/main" id="{AA8116A6-71E4-48BC-BF62-7771AA608386}"/>
              </a:ext>
            </a:extLst>
          </p:cNvPr>
          <p:cNvSpPr txBox="1"/>
          <p:nvPr/>
        </p:nvSpPr>
        <p:spPr>
          <a:xfrm>
            <a:off x="5734373" y="2510383"/>
            <a:ext cx="991891" cy="369332"/>
          </a:xfrm>
          <a:prstGeom prst="rect">
            <a:avLst/>
          </a:prstGeom>
          <a:noFill/>
        </p:spPr>
        <p:txBody>
          <a:bodyPr wrap="square" rtlCol="0">
            <a:spAutoFit/>
          </a:bodyPr>
          <a:lstStyle/>
          <a:p>
            <a:pPr algn="ctr"/>
            <a:r>
              <a:rPr lang="en-US" dirty="0"/>
              <a:t>If (Z&lt;=2)</a:t>
            </a:r>
          </a:p>
        </p:txBody>
      </p:sp>
      <p:sp>
        <p:nvSpPr>
          <p:cNvPr id="17" name="Arrow: Down 16">
            <a:extLst>
              <a:ext uri="{FF2B5EF4-FFF2-40B4-BE49-F238E27FC236}">
                <a16:creationId xmlns:a16="http://schemas.microsoft.com/office/drawing/2014/main" id="{23B81584-1BFC-491D-86C5-5CAD625EC1DC}"/>
              </a:ext>
            </a:extLst>
          </p:cNvPr>
          <p:cNvSpPr/>
          <p:nvPr/>
        </p:nvSpPr>
        <p:spPr>
          <a:xfrm>
            <a:off x="4879327" y="3459654"/>
            <a:ext cx="144762" cy="5910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B6FECF4-F8EA-43CE-AF0E-A704B78194D1}"/>
              </a:ext>
            </a:extLst>
          </p:cNvPr>
          <p:cNvSpPr txBox="1"/>
          <p:nvPr/>
        </p:nvSpPr>
        <p:spPr>
          <a:xfrm>
            <a:off x="5147510" y="3515245"/>
            <a:ext cx="991891" cy="369332"/>
          </a:xfrm>
          <a:prstGeom prst="rect">
            <a:avLst/>
          </a:prstGeom>
          <a:noFill/>
        </p:spPr>
        <p:txBody>
          <a:bodyPr wrap="square" rtlCol="0">
            <a:spAutoFit/>
          </a:bodyPr>
          <a:lstStyle/>
          <a:p>
            <a:pPr algn="ctr"/>
            <a:r>
              <a:rPr lang="en-US" dirty="0"/>
              <a:t>else</a:t>
            </a:r>
          </a:p>
        </p:txBody>
      </p:sp>
      <p:sp>
        <p:nvSpPr>
          <p:cNvPr id="19" name="Rectangle 18">
            <a:extLst>
              <a:ext uri="{FF2B5EF4-FFF2-40B4-BE49-F238E27FC236}">
                <a16:creationId xmlns:a16="http://schemas.microsoft.com/office/drawing/2014/main" id="{88B847B2-4593-4A8C-B69F-B5FBBD93E1BD}"/>
              </a:ext>
            </a:extLst>
          </p:cNvPr>
          <p:cNvSpPr/>
          <p:nvPr/>
        </p:nvSpPr>
        <p:spPr>
          <a:xfrm>
            <a:off x="3621492" y="4040476"/>
            <a:ext cx="2805194" cy="12289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0000"/>
                </a:solidFill>
                <a:ea typeface="Calibri" panose="020F0502020204030204" pitchFamily="34" charset="0"/>
                <a:cs typeface="Vrinda" panose="020B0502040204020203" pitchFamily="34" charset="0"/>
              </a:rPr>
              <a:t>The h</a:t>
            </a:r>
            <a:r>
              <a:rPr lang="en-US" sz="1800" b="0" i="0" dirty="0">
                <a:solidFill>
                  <a:srgbClr val="000000"/>
                </a:solidFill>
                <a:effectLst/>
                <a:ea typeface="Calibri" panose="020F0502020204030204" pitchFamily="34" charset="0"/>
                <a:cs typeface="Vrinda" panose="020B0502040204020203" pitchFamily="34" charset="0"/>
              </a:rPr>
              <a:t>igher level help is required. The cloud server is informed about the collision.</a:t>
            </a:r>
            <a:endParaRPr lang="en-US" dirty="0"/>
          </a:p>
        </p:txBody>
      </p:sp>
      <p:sp>
        <p:nvSpPr>
          <p:cNvPr id="20" name="Rectangle 19">
            <a:extLst>
              <a:ext uri="{FF2B5EF4-FFF2-40B4-BE49-F238E27FC236}">
                <a16:creationId xmlns:a16="http://schemas.microsoft.com/office/drawing/2014/main" id="{FE556C61-04F0-4CBE-A313-77F1DFE35CDA}"/>
              </a:ext>
            </a:extLst>
          </p:cNvPr>
          <p:cNvSpPr/>
          <p:nvPr/>
        </p:nvSpPr>
        <p:spPr>
          <a:xfrm>
            <a:off x="7305450" y="3740368"/>
            <a:ext cx="3239146" cy="18286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0000"/>
                </a:solidFill>
                <a:ea typeface="Calibri" panose="020F0502020204030204" pitchFamily="34" charset="0"/>
                <a:cs typeface="Vrinda" panose="020B0502040204020203" pitchFamily="34" charset="0"/>
              </a:rPr>
              <a:t>C</a:t>
            </a:r>
            <a:r>
              <a:rPr lang="en-US" sz="1800" b="0" i="0" dirty="0">
                <a:solidFill>
                  <a:srgbClr val="000000"/>
                </a:solidFill>
                <a:effectLst/>
                <a:ea typeface="Calibri" panose="020F0502020204030204" pitchFamily="34" charset="0"/>
                <a:cs typeface="Vrinda" panose="020B0502040204020203" pitchFamily="34" charset="0"/>
              </a:rPr>
              <a:t>loud server is searched for appropriate </a:t>
            </a:r>
            <a:r>
              <a:rPr lang="en-US" sz="1800" b="0" i="0" dirty="0">
                <a:solidFill>
                  <a:srgbClr val="FF0000"/>
                </a:solidFill>
                <a:effectLst/>
                <a:ea typeface="Calibri" panose="020F0502020204030204" pitchFamily="34" charset="0"/>
                <a:cs typeface="Vrinda" panose="020B0502040204020203" pitchFamily="34" charset="0"/>
              </a:rPr>
              <a:t>people and the requests are generated to other helping agents like ambulance, car agency, hospital etc</a:t>
            </a:r>
            <a:r>
              <a:rPr lang="en-US" sz="1800" b="0" i="0" dirty="0">
                <a:solidFill>
                  <a:srgbClr val="000000"/>
                </a:solidFill>
                <a:effectLst/>
                <a:ea typeface="Calibri" panose="020F0502020204030204" pitchFamily="34" charset="0"/>
                <a:cs typeface="Vrinda" panose="020B0502040204020203" pitchFamily="34" charset="0"/>
              </a:rPr>
              <a:t>.</a:t>
            </a:r>
            <a:endParaRPr lang="en-US" dirty="0"/>
          </a:p>
        </p:txBody>
      </p:sp>
      <p:sp>
        <p:nvSpPr>
          <p:cNvPr id="21" name="Arrow: Right 20">
            <a:extLst>
              <a:ext uri="{FF2B5EF4-FFF2-40B4-BE49-F238E27FC236}">
                <a16:creationId xmlns:a16="http://schemas.microsoft.com/office/drawing/2014/main" id="{05D5FBF0-8079-428F-B9BD-ADA8D40DF857}"/>
              </a:ext>
            </a:extLst>
          </p:cNvPr>
          <p:cNvSpPr/>
          <p:nvPr/>
        </p:nvSpPr>
        <p:spPr>
          <a:xfrm>
            <a:off x="6426686" y="4572644"/>
            <a:ext cx="878764" cy="739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26C9068B-D86F-4CE3-A7B4-2042B1875ED6}"/>
              </a:ext>
            </a:extLst>
          </p:cNvPr>
          <p:cNvSpPr/>
          <p:nvPr/>
        </p:nvSpPr>
        <p:spPr>
          <a:xfrm>
            <a:off x="2455443" y="3628346"/>
            <a:ext cx="144762" cy="5910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CB71D1D-4982-434D-A6FC-BA4108C9849B}"/>
              </a:ext>
            </a:extLst>
          </p:cNvPr>
          <p:cNvSpPr/>
          <p:nvPr/>
        </p:nvSpPr>
        <p:spPr>
          <a:xfrm>
            <a:off x="1812036" y="4219380"/>
            <a:ext cx="1431576" cy="453726"/>
          </a:xfrm>
          <a:prstGeom prst="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0000"/>
                </a:solidFill>
                <a:ea typeface="Calibri" panose="020F0502020204030204" pitchFamily="34" charset="0"/>
                <a:cs typeface="Vrinda" panose="020B0502040204020203" pitchFamily="34" charset="0"/>
              </a:rPr>
              <a:t>Do nothing</a:t>
            </a:r>
            <a:endParaRPr lang="en-US" dirty="0"/>
          </a:p>
        </p:txBody>
      </p:sp>
      <p:sp>
        <p:nvSpPr>
          <p:cNvPr id="24" name="TextBox 23">
            <a:extLst>
              <a:ext uri="{FF2B5EF4-FFF2-40B4-BE49-F238E27FC236}">
                <a16:creationId xmlns:a16="http://schemas.microsoft.com/office/drawing/2014/main" id="{6C55D50D-678B-4858-B453-1B078BBAE601}"/>
              </a:ext>
            </a:extLst>
          </p:cNvPr>
          <p:cNvSpPr txBox="1"/>
          <p:nvPr/>
        </p:nvSpPr>
        <p:spPr>
          <a:xfrm>
            <a:off x="2488230" y="3671144"/>
            <a:ext cx="991891" cy="369332"/>
          </a:xfrm>
          <a:prstGeom prst="rect">
            <a:avLst/>
          </a:prstGeom>
          <a:noFill/>
        </p:spPr>
        <p:txBody>
          <a:bodyPr wrap="square" rtlCol="0">
            <a:spAutoFit/>
          </a:bodyPr>
          <a:lstStyle/>
          <a:p>
            <a:pPr algn="ctr"/>
            <a:r>
              <a:rPr lang="en-US" dirty="0"/>
              <a:t>No</a:t>
            </a:r>
          </a:p>
        </p:txBody>
      </p:sp>
    </p:spTree>
    <p:extLst>
      <p:ext uri="{BB962C8B-B14F-4D97-AF65-F5344CB8AC3E}">
        <p14:creationId xmlns:p14="http://schemas.microsoft.com/office/powerpoint/2010/main" val="2466677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E103B-5BE9-45AD-BFF8-0CFB9ED1E9C6}"/>
              </a:ext>
            </a:extLst>
          </p:cNvPr>
          <p:cNvSpPr>
            <a:spLocks noGrp="1"/>
          </p:cNvSpPr>
          <p:nvPr>
            <p:ph type="title"/>
          </p:nvPr>
        </p:nvSpPr>
        <p:spPr/>
        <p:txBody>
          <a:bodyPr>
            <a:normAutofit/>
          </a:bodyPr>
          <a:lstStyle/>
          <a:p>
            <a:r>
              <a:rPr lang="en-US" sz="3600" dirty="0">
                <a:solidFill>
                  <a:schemeClr val="tx1"/>
                </a:solidFill>
              </a:rPr>
              <a:t>Intelligent Accident Management System using IoT and Cloud Computing (2016) [1] (Cont’d)</a:t>
            </a:r>
          </a:p>
        </p:txBody>
      </p:sp>
      <p:sp>
        <p:nvSpPr>
          <p:cNvPr id="3" name="Content Placeholder 2">
            <a:extLst>
              <a:ext uri="{FF2B5EF4-FFF2-40B4-BE49-F238E27FC236}">
                <a16:creationId xmlns:a16="http://schemas.microsoft.com/office/drawing/2014/main" id="{6FF34130-8657-44CA-A96B-B9E193CD7F0F}"/>
              </a:ext>
            </a:extLst>
          </p:cNvPr>
          <p:cNvSpPr>
            <a:spLocks noGrp="1"/>
          </p:cNvSpPr>
          <p:nvPr>
            <p:ph idx="1"/>
          </p:nvPr>
        </p:nvSpPr>
        <p:spPr>
          <a:xfrm>
            <a:off x="1097281" y="1769792"/>
            <a:ext cx="6361124" cy="4023360"/>
          </a:xfrm>
        </p:spPr>
        <p:txBody>
          <a:bodyPr>
            <a:normAutofit/>
          </a:bodyPr>
          <a:lstStyle/>
          <a:p>
            <a:r>
              <a:rPr lang="en-US" sz="1800" b="1" dirty="0">
                <a:solidFill>
                  <a:schemeClr val="tx1"/>
                </a:solidFill>
              </a:rPr>
              <a:t>Proposed Methodology:</a:t>
            </a:r>
          </a:p>
          <a:p>
            <a:r>
              <a:rPr lang="en-US" sz="1800" b="0" i="0" dirty="0">
                <a:solidFill>
                  <a:srgbClr val="000000"/>
                </a:solidFill>
                <a:effectLst/>
                <a:ea typeface="Calibri" panose="020F0502020204030204" pitchFamily="34" charset="0"/>
                <a:cs typeface="Vrinda" panose="020B0502040204020203" pitchFamily="34" charset="0"/>
              </a:rPr>
              <a:t>The model presented here involves a collective integration of different types of </a:t>
            </a:r>
            <a:r>
              <a:rPr lang="en-US" sz="1800" b="0" i="0" dirty="0">
                <a:solidFill>
                  <a:srgbClr val="FF0000"/>
                </a:solidFill>
                <a:effectLst/>
                <a:ea typeface="Calibri" panose="020F0502020204030204" pitchFamily="34" charset="0"/>
                <a:cs typeface="Vrinda" panose="020B0502040204020203" pitchFamily="34" charset="0"/>
              </a:rPr>
              <a:t>sensors as well as microcontroller </a:t>
            </a:r>
            <a:r>
              <a:rPr lang="en-US" sz="1800" b="0" i="0" dirty="0">
                <a:solidFill>
                  <a:srgbClr val="000000"/>
                </a:solidFill>
                <a:effectLst/>
                <a:ea typeface="Calibri" panose="020F0502020204030204" pitchFamily="34" charset="0"/>
                <a:cs typeface="Vrinda" panose="020B0502040204020203" pitchFamily="34" charset="0"/>
              </a:rPr>
              <a:t>units which acknowledge emergency calling system. This technology includes the benefits of GSM modem used as automatic emergency calling system and </a:t>
            </a:r>
            <a:r>
              <a:rPr lang="en-US" sz="1800" b="0" i="0" dirty="0">
                <a:solidFill>
                  <a:srgbClr val="FF0000"/>
                </a:solidFill>
                <a:effectLst/>
                <a:ea typeface="Calibri" panose="020F0502020204030204" pitchFamily="34" charset="0"/>
                <a:cs typeface="Vrinda" panose="020B0502040204020203" pitchFamily="34" charset="0"/>
              </a:rPr>
              <a:t>GPS sensor for location calling. GSM modem requires a SIM card and works with a GSM wireless network</a:t>
            </a:r>
            <a:r>
              <a:rPr lang="en-US" sz="1800" b="0" i="0" dirty="0">
                <a:solidFill>
                  <a:srgbClr val="000000"/>
                </a:solidFill>
                <a:effectLst/>
                <a:ea typeface="Calibri" panose="020F0502020204030204" pitchFamily="34" charset="0"/>
                <a:cs typeface="Vrinda" panose="020B0502040204020203" pitchFamily="34" charset="0"/>
              </a:rPr>
              <a:t>. Accelerometer sensors and vibration sensors are collaborated. </a:t>
            </a:r>
            <a:endParaRPr lang="en-US" sz="1800" b="1" dirty="0"/>
          </a:p>
        </p:txBody>
      </p:sp>
      <p:sp>
        <p:nvSpPr>
          <p:cNvPr id="4" name="Date Placeholder 3">
            <a:extLst>
              <a:ext uri="{FF2B5EF4-FFF2-40B4-BE49-F238E27FC236}">
                <a16:creationId xmlns:a16="http://schemas.microsoft.com/office/drawing/2014/main" id="{57EB6D26-491E-41E0-881B-88C830E9CBF8}"/>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AB2A48E4-0CA6-4818-A35B-E53796BC494C}"/>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6A182ABE-627F-466E-81DA-85BA24E0CF3F}"/>
              </a:ext>
            </a:extLst>
          </p:cNvPr>
          <p:cNvSpPr>
            <a:spLocks noGrp="1"/>
          </p:cNvSpPr>
          <p:nvPr>
            <p:ph type="sldNum" sz="quarter" idx="12"/>
          </p:nvPr>
        </p:nvSpPr>
        <p:spPr/>
        <p:txBody>
          <a:bodyPr/>
          <a:lstStyle/>
          <a:p>
            <a:fld id="{9BA46718-8ED0-487B-9CAB-512EDF182C51}" type="slidenum">
              <a:rPr lang="en-US" smtClean="0"/>
              <a:t>18</a:t>
            </a:fld>
            <a:endParaRPr lang="en-US"/>
          </a:p>
        </p:txBody>
      </p:sp>
      <p:pic>
        <p:nvPicPr>
          <p:cNvPr id="7" name="Picture 6">
            <a:extLst>
              <a:ext uri="{FF2B5EF4-FFF2-40B4-BE49-F238E27FC236}">
                <a16:creationId xmlns:a16="http://schemas.microsoft.com/office/drawing/2014/main" id="{CF10297A-9DA5-4BF8-846F-A8781BCD75BF}"/>
              </a:ext>
            </a:extLst>
          </p:cNvPr>
          <p:cNvPicPr>
            <a:picLocks noChangeAspect="1"/>
          </p:cNvPicPr>
          <p:nvPr/>
        </p:nvPicPr>
        <p:blipFill>
          <a:blip r:embed="rId2"/>
          <a:stretch>
            <a:fillRect/>
          </a:stretch>
        </p:blipFill>
        <p:spPr>
          <a:xfrm>
            <a:off x="7458405" y="1769792"/>
            <a:ext cx="3888478" cy="3620307"/>
          </a:xfrm>
          <a:prstGeom prst="rect">
            <a:avLst/>
          </a:prstGeom>
        </p:spPr>
      </p:pic>
    </p:spTree>
    <p:extLst>
      <p:ext uri="{BB962C8B-B14F-4D97-AF65-F5344CB8AC3E}">
        <p14:creationId xmlns:p14="http://schemas.microsoft.com/office/powerpoint/2010/main" val="483700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E103B-5BE9-45AD-BFF8-0CFB9ED1E9C6}"/>
              </a:ext>
            </a:extLst>
          </p:cNvPr>
          <p:cNvSpPr>
            <a:spLocks noGrp="1"/>
          </p:cNvSpPr>
          <p:nvPr>
            <p:ph type="title"/>
          </p:nvPr>
        </p:nvSpPr>
        <p:spPr/>
        <p:txBody>
          <a:bodyPr>
            <a:normAutofit/>
          </a:bodyPr>
          <a:lstStyle/>
          <a:p>
            <a:r>
              <a:rPr lang="en-US" sz="3600" dirty="0">
                <a:solidFill>
                  <a:schemeClr val="tx1"/>
                </a:solidFill>
              </a:rPr>
              <a:t>Intelligent Accident Management System using IoT and Cloud Computing (2016) [1] (Cont’d)</a:t>
            </a:r>
          </a:p>
        </p:txBody>
      </p:sp>
      <p:sp>
        <p:nvSpPr>
          <p:cNvPr id="3" name="Content Placeholder 2">
            <a:extLst>
              <a:ext uri="{FF2B5EF4-FFF2-40B4-BE49-F238E27FC236}">
                <a16:creationId xmlns:a16="http://schemas.microsoft.com/office/drawing/2014/main" id="{6FF34130-8657-44CA-A96B-B9E193CD7F0F}"/>
              </a:ext>
            </a:extLst>
          </p:cNvPr>
          <p:cNvSpPr>
            <a:spLocks noGrp="1"/>
          </p:cNvSpPr>
          <p:nvPr>
            <p:ph idx="1"/>
          </p:nvPr>
        </p:nvSpPr>
        <p:spPr>
          <a:xfrm>
            <a:off x="1097280" y="1769792"/>
            <a:ext cx="10058399" cy="4023360"/>
          </a:xfrm>
        </p:spPr>
        <p:txBody>
          <a:bodyPr>
            <a:normAutofit/>
          </a:bodyPr>
          <a:lstStyle/>
          <a:p>
            <a:r>
              <a:rPr lang="en-US" sz="1800" b="1" dirty="0">
                <a:solidFill>
                  <a:schemeClr val="tx1"/>
                </a:solidFill>
              </a:rPr>
              <a:t>Result analysis:</a:t>
            </a:r>
          </a:p>
          <a:p>
            <a:r>
              <a:rPr lang="en-US" sz="1800" b="0" i="0" dirty="0">
                <a:solidFill>
                  <a:srgbClr val="000000"/>
                </a:solidFill>
                <a:effectLst/>
                <a:ea typeface="Calibri" panose="020F0502020204030204" pitchFamily="34" charset="0"/>
                <a:cs typeface="Vrinda" panose="020B0502040204020203" pitchFamily="34" charset="0"/>
              </a:rPr>
              <a:t>The </a:t>
            </a:r>
            <a:r>
              <a:rPr lang="en-US" sz="1800" b="0" i="0" dirty="0">
                <a:solidFill>
                  <a:srgbClr val="FF0000"/>
                </a:solidFill>
                <a:effectLst/>
                <a:ea typeface="Calibri" panose="020F0502020204030204" pitchFamily="34" charset="0"/>
                <a:cs typeface="Vrinda" panose="020B0502040204020203" pitchFamily="34" charset="0"/>
              </a:rPr>
              <a:t>estimate of g-forces measured by the </a:t>
            </a:r>
            <a:br>
              <a:rPr lang="en-US" sz="1800" b="0" i="0" dirty="0">
                <a:solidFill>
                  <a:srgbClr val="FF0000"/>
                </a:solidFill>
                <a:effectLst/>
                <a:ea typeface="Calibri" panose="020F0502020204030204" pitchFamily="34" charset="0"/>
                <a:cs typeface="Vrinda" panose="020B0502040204020203" pitchFamily="34" charset="0"/>
              </a:rPr>
            </a:br>
            <a:r>
              <a:rPr lang="en-US" sz="1800" b="0" i="0" dirty="0">
                <a:solidFill>
                  <a:srgbClr val="FF0000"/>
                </a:solidFill>
                <a:effectLst/>
                <a:ea typeface="Calibri" panose="020F0502020204030204" pitchFamily="34" charset="0"/>
                <a:cs typeface="Vrinda" panose="020B0502040204020203" pitchFamily="34" charset="0"/>
              </a:rPr>
              <a:t>accelerometer sensors </a:t>
            </a:r>
            <a:r>
              <a:rPr lang="en-US" sz="1800" b="0" i="0" dirty="0">
                <a:solidFill>
                  <a:srgbClr val="000000"/>
                </a:solidFill>
                <a:effectLst/>
                <a:ea typeface="Calibri" panose="020F0502020204030204" pitchFamily="34" charset="0"/>
                <a:cs typeface="Vrinda" panose="020B0502040204020203" pitchFamily="34" charset="0"/>
              </a:rPr>
              <a:t>can be used as a </a:t>
            </a:r>
            <a:br>
              <a:rPr lang="en-US" sz="1800" b="0" i="0" dirty="0">
                <a:solidFill>
                  <a:srgbClr val="000000"/>
                </a:solidFill>
                <a:effectLst/>
                <a:ea typeface="Calibri" panose="020F0502020204030204" pitchFamily="34" charset="0"/>
                <a:cs typeface="Vrinda" panose="020B0502040204020203" pitchFamily="34" charset="0"/>
              </a:rPr>
            </a:br>
            <a:r>
              <a:rPr lang="en-US" sz="1800" b="0" i="0" dirty="0">
                <a:solidFill>
                  <a:srgbClr val="000000"/>
                </a:solidFill>
                <a:effectLst/>
                <a:ea typeface="Calibri" panose="020F0502020204030204" pitchFamily="34" charset="0"/>
                <a:cs typeface="Vrinda" panose="020B0502040204020203" pitchFamily="34" charset="0"/>
              </a:rPr>
              <a:t>reference to be rated on a scale in order to </a:t>
            </a:r>
            <a:br>
              <a:rPr lang="en-US" sz="1800" b="0" i="0" dirty="0">
                <a:solidFill>
                  <a:srgbClr val="000000"/>
                </a:solidFill>
                <a:effectLst/>
                <a:ea typeface="Calibri" panose="020F0502020204030204" pitchFamily="34" charset="0"/>
                <a:cs typeface="Vrinda" panose="020B0502040204020203" pitchFamily="34" charset="0"/>
              </a:rPr>
            </a:br>
            <a:r>
              <a:rPr lang="en-US" sz="1800" b="0" i="0" dirty="0">
                <a:solidFill>
                  <a:srgbClr val="000000"/>
                </a:solidFill>
                <a:effectLst/>
                <a:ea typeface="Calibri" panose="020F0502020204030204" pitchFamily="34" charset="0"/>
                <a:cs typeface="Vrinda" panose="020B0502040204020203" pitchFamily="34" charset="0"/>
              </a:rPr>
              <a:t>provide an idea about the depth of the accident.</a:t>
            </a:r>
          </a:p>
          <a:p>
            <a:endParaRPr lang="en-US" sz="1800" b="1" dirty="0"/>
          </a:p>
          <a:p>
            <a:r>
              <a:rPr lang="en-US" sz="1800" b="1" dirty="0">
                <a:solidFill>
                  <a:schemeClr val="tx1"/>
                </a:solidFill>
              </a:rPr>
              <a:t>Conclusion:</a:t>
            </a:r>
          </a:p>
          <a:p>
            <a:r>
              <a:rPr lang="en-US" sz="1800" b="0" i="0" dirty="0">
                <a:solidFill>
                  <a:srgbClr val="000000"/>
                </a:solidFill>
                <a:effectLst/>
                <a:ea typeface="Calibri" panose="020F0502020204030204" pitchFamily="34" charset="0"/>
                <a:cs typeface="Vrinda" panose="020B0502040204020203" pitchFamily="34" charset="0"/>
              </a:rPr>
              <a:t>With the help of </a:t>
            </a:r>
            <a:r>
              <a:rPr lang="en-US" sz="1800" b="0" i="0" dirty="0">
                <a:solidFill>
                  <a:srgbClr val="FF0000"/>
                </a:solidFill>
                <a:effectLst/>
                <a:ea typeface="Calibri" panose="020F0502020204030204" pitchFamily="34" charset="0"/>
                <a:cs typeface="Vrinda" panose="020B0502040204020203" pitchFamily="34" charset="0"/>
              </a:rPr>
              <a:t>IoT, Cloud and the Wireless Sensor Network</a:t>
            </a:r>
            <a:r>
              <a:rPr lang="en-US" sz="1800" b="0" i="0" dirty="0">
                <a:solidFill>
                  <a:srgbClr val="000000"/>
                </a:solidFill>
                <a:effectLst/>
                <a:ea typeface="Calibri" panose="020F0502020204030204" pitchFamily="34" charset="0"/>
                <a:cs typeface="Vrinda" panose="020B0502040204020203" pitchFamily="34" charset="0"/>
              </a:rPr>
              <a:t>. Given the idea that could be taken into study using </a:t>
            </a:r>
            <a:r>
              <a:rPr lang="en-US" sz="1800" b="0" i="0" dirty="0">
                <a:solidFill>
                  <a:srgbClr val="FF0000"/>
                </a:solidFill>
                <a:effectLst/>
                <a:ea typeface="Calibri" panose="020F0502020204030204" pitchFamily="34" charset="0"/>
                <a:cs typeface="Vrinda" panose="020B0502040204020203" pitchFamily="34" charset="0"/>
              </a:rPr>
              <a:t>just the GSM modem and required sensors </a:t>
            </a:r>
            <a:r>
              <a:rPr lang="en-US" sz="1800" b="0" i="0" dirty="0">
                <a:solidFill>
                  <a:srgbClr val="000000"/>
                </a:solidFill>
                <a:effectLst/>
                <a:ea typeface="Calibri" panose="020F0502020204030204" pitchFamily="34" charset="0"/>
                <a:cs typeface="Vrinda" panose="020B0502040204020203" pitchFamily="34" charset="0"/>
              </a:rPr>
              <a:t>to globally inter-connect with the IoT and the cloud because with the use of cloud computing, the higher impact </a:t>
            </a:r>
            <a:r>
              <a:rPr lang="en-US" sz="1800" b="0" i="0" dirty="0">
                <a:solidFill>
                  <a:srgbClr val="FF0000"/>
                </a:solidFill>
                <a:effectLst/>
                <a:ea typeface="Calibri" panose="020F0502020204030204" pitchFamily="34" charset="0"/>
                <a:cs typeface="Vrinda" panose="020B0502040204020203" pitchFamily="34" charset="0"/>
              </a:rPr>
              <a:t>i.e. the emergency situation could be monitored by the cloud server, saving the precious lives.</a:t>
            </a:r>
            <a:endParaRPr lang="en-US" sz="1800" dirty="0">
              <a:solidFill>
                <a:srgbClr val="FF0000"/>
              </a:solidFill>
              <a:effectLst/>
              <a:ea typeface="Calibri" panose="020F0502020204030204" pitchFamily="34" charset="0"/>
              <a:cs typeface="Vrinda" panose="020B0502040204020203" pitchFamily="34" charset="0"/>
            </a:endParaRPr>
          </a:p>
        </p:txBody>
      </p:sp>
      <p:sp>
        <p:nvSpPr>
          <p:cNvPr id="4" name="Date Placeholder 3">
            <a:extLst>
              <a:ext uri="{FF2B5EF4-FFF2-40B4-BE49-F238E27FC236}">
                <a16:creationId xmlns:a16="http://schemas.microsoft.com/office/drawing/2014/main" id="{57EB6D26-491E-41E0-881B-88C830E9CBF8}"/>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AB2A48E4-0CA6-4818-A35B-E53796BC494C}"/>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6A182ABE-627F-466E-81DA-85BA24E0CF3F}"/>
              </a:ext>
            </a:extLst>
          </p:cNvPr>
          <p:cNvSpPr>
            <a:spLocks noGrp="1"/>
          </p:cNvSpPr>
          <p:nvPr>
            <p:ph type="sldNum" sz="quarter" idx="12"/>
          </p:nvPr>
        </p:nvSpPr>
        <p:spPr/>
        <p:txBody>
          <a:bodyPr/>
          <a:lstStyle/>
          <a:p>
            <a:fld id="{9BA46718-8ED0-487B-9CAB-512EDF182C51}" type="slidenum">
              <a:rPr lang="en-US" smtClean="0"/>
              <a:t>19</a:t>
            </a:fld>
            <a:endParaRPr lang="en-US"/>
          </a:p>
        </p:txBody>
      </p:sp>
      <p:pic>
        <p:nvPicPr>
          <p:cNvPr id="8" name="Picture 7">
            <a:extLst>
              <a:ext uri="{FF2B5EF4-FFF2-40B4-BE49-F238E27FC236}">
                <a16:creationId xmlns:a16="http://schemas.microsoft.com/office/drawing/2014/main" id="{2904692E-4AD8-44E7-9B58-CFC1CBE4F036}"/>
              </a:ext>
            </a:extLst>
          </p:cNvPr>
          <p:cNvPicPr>
            <a:picLocks noChangeAspect="1"/>
          </p:cNvPicPr>
          <p:nvPr/>
        </p:nvPicPr>
        <p:blipFill>
          <a:blip r:embed="rId2"/>
          <a:stretch>
            <a:fillRect/>
          </a:stretch>
        </p:blipFill>
        <p:spPr>
          <a:xfrm>
            <a:off x="5767953" y="1885997"/>
            <a:ext cx="5181600" cy="1895475"/>
          </a:xfrm>
          <a:prstGeom prst="rect">
            <a:avLst/>
          </a:prstGeom>
        </p:spPr>
      </p:pic>
    </p:spTree>
    <p:extLst>
      <p:ext uri="{BB962C8B-B14F-4D97-AF65-F5344CB8AC3E}">
        <p14:creationId xmlns:p14="http://schemas.microsoft.com/office/powerpoint/2010/main" val="211821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B5780-52E5-481C-88BB-34732780C1F4}"/>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71421774-2F75-4A03-984F-79C9DF51FFD7}"/>
              </a:ext>
            </a:extLst>
          </p:cNvPr>
          <p:cNvSpPr>
            <a:spLocks noGrp="1"/>
          </p:cNvSpPr>
          <p:nvPr>
            <p:ph idx="1"/>
          </p:nvPr>
        </p:nvSpPr>
        <p:spPr>
          <a:xfrm>
            <a:off x="1097280" y="1845734"/>
            <a:ext cx="10058400" cy="4245100"/>
          </a:xfrm>
        </p:spPr>
        <p:txBody>
          <a:bodyPr>
            <a:normAutofit fontScale="92500" lnSpcReduction="10000"/>
          </a:bodyPr>
          <a:lstStyle/>
          <a:p>
            <a:pPr>
              <a:buFont typeface="Wingdings" panose="05000000000000000000" pitchFamily="2" charset="2"/>
              <a:buChar char="q"/>
            </a:pPr>
            <a:r>
              <a:rPr lang="en-US" dirty="0">
                <a:solidFill>
                  <a:schemeClr val="tx1"/>
                </a:solidFill>
              </a:rPr>
              <a:t>Introduction</a:t>
            </a:r>
          </a:p>
          <a:p>
            <a:pPr>
              <a:buFont typeface="Wingdings" panose="05000000000000000000" pitchFamily="2" charset="2"/>
              <a:buChar char="q"/>
            </a:pPr>
            <a:r>
              <a:rPr lang="en-US" dirty="0">
                <a:solidFill>
                  <a:schemeClr val="tx1"/>
                </a:solidFill>
              </a:rPr>
              <a:t>Causes of Road Accident</a:t>
            </a:r>
          </a:p>
          <a:p>
            <a:pPr>
              <a:buFont typeface="Wingdings" panose="05000000000000000000" pitchFamily="2" charset="2"/>
              <a:buChar char="q"/>
            </a:pPr>
            <a:r>
              <a:rPr lang="en-US" dirty="0">
                <a:solidFill>
                  <a:schemeClr val="tx1"/>
                </a:solidFill>
              </a:rPr>
              <a:t>Related Works</a:t>
            </a:r>
          </a:p>
          <a:p>
            <a:pPr>
              <a:buFont typeface="Wingdings" panose="05000000000000000000" pitchFamily="2" charset="2"/>
              <a:buChar char="q"/>
            </a:pPr>
            <a:r>
              <a:rPr lang="en-US" dirty="0">
                <a:solidFill>
                  <a:schemeClr val="tx1"/>
                </a:solidFill>
              </a:rPr>
              <a:t>Keywords &amp; Terms</a:t>
            </a:r>
          </a:p>
          <a:p>
            <a:pPr>
              <a:buFont typeface="Wingdings" panose="05000000000000000000" pitchFamily="2" charset="2"/>
              <a:buChar char="q"/>
            </a:pPr>
            <a:r>
              <a:rPr lang="en-US" dirty="0">
                <a:solidFill>
                  <a:schemeClr val="tx1"/>
                </a:solidFill>
              </a:rPr>
              <a:t>Analysis of Researchers proposed</a:t>
            </a:r>
          </a:p>
          <a:p>
            <a:pPr lvl="1">
              <a:buFont typeface="Wingdings" panose="05000000000000000000" pitchFamily="2" charset="2"/>
              <a:buChar char="q"/>
            </a:pPr>
            <a:r>
              <a:rPr lang="en-US" b="1" dirty="0">
                <a:solidFill>
                  <a:schemeClr val="tx1"/>
                </a:solidFill>
              </a:rPr>
              <a:t>Solutions</a:t>
            </a:r>
          </a:p>
          <a:p>
            <a:pPr lvl="1">
              <a:buFont typeface="Wingdings" panose="05000000000000000000" pitchFamily="2" charset="2"/>
              <a:buChar char="q"/>
            </a:pPr>
            <a:r>
              <a:rPr lang="en-US" b="1" dirty="0">
                <a:solidFill>
                  <a:schemeClr val="tx1"/>
                </a:solidFill>
              </a:rPr>
              <a:t>Result</a:t>
            </a:r>
          </a:p>
          <a:p>
            <a:pPr lvl="1">
              <a:buFont typeface="Wingdings" panose="05000000000000000000" pitchFamily="2" charset="2"/>
              <a:buChar char="q"/>
            </a:pPr>
            <a:r>
              <a:rPr lang="en-US" b="1" dirty="0">
                <a:solidFill>
                  <a:schemeClr val="tx1"/>
                </a:solidFill>
              </a:rPr>
              <a:t>Drawbacks</a:t>
            </a:r>
          </a:p>
          <a:p>
            <a:pPr lvl="1">
              <a:buFont typeface="Wingdings" panose="05000000000000000000" pitchFamily="2" charset="2"/>
              <a:buChar char="q"/>
            </a:pPr>
            <a:r>
              <a:rPr lang="en-US" b="1" dirty="0">
                <a:solidFill>
                  <a:schemeClr val="tx1"/>
                </a:solidFill>
              </a:rPr>
              <a:t>Conclusion</a:t>
            </a:r>
          </a:p>
          <a:p>
            <a:pPr>
              <a:buFont typeface="Wingdings" panose="05000000000000000000" pitchFamily="2" charset="2"/>
              <a:buChar char="q"/>
            </a:pPr>
            <a:r>
              <a:rPr lang="en-US" dirty="0">
                <a:solidFill>
                  <a:schemeClr val="tx1"/>
                </a:solidFill>
              </a:rPr>
              <a:t>Findings</a:t>
            </a:r>
          </a:p>
          <a:p>
            <a:pPr>
              <a:buFont typeface="Wingdings" panose="05000000000000000000" pitchFamily="2" charset="2"/>
              <a:buChar char="q"/>
            </a:pPr>
            <a:r>
              <a:rPr lang="en-US" dirty="0">
                <a:solidFill>
                  <a:schemeClr val="tx1"/>
                </a:solidFill>
              </a:rPr>
              <a:t>Conclusion</a:t>
            </a:r>
          </a:p>
          <a:p>
            <a:pPr marL="201168" lvl="1" indent="0">
              <a:buNone/>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US" dirty="0">
              <a:solidFill>
                <a:schemeClr val="tx1"/>
              </a:solidFill>
            </a:endParaRPr>
          </a:p>
        </p:txBody>
      </p:sp>
      <p:sp>
        <p:nvSpPr>
          <p:cNvPr id="4" name="Date Placeholder 3">
            <a:extLst>
              <a:ext uri="{FF2B5EF4-FFF2-40B4-BE49-F238E27FC236}">
                <a16:creationId xmlns:a16="http://schemas.microsoft.com/office/drawing/2014/main" id="{D8548104-DBDD-4ED3-9254-48C53DED8DC9}"/>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11EA9664-DFD3-456D-93CE-DB21343804C6}"/>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DC53B0F6-A92E-4A43-B302-68F06915C1BD}"/>
              </a:ext>
            </a:extLst>
          </p:cNvPr>
          <p:cNvSpPr>
            <a:spLocks noGrp="1"/>
          </p:cNvSpPr>
          <p:nvPr>
            <p:ph type="sldNum" sz="quarter" idx="12"/>
          </p:nvPr>
        </p:nvSpPr>
        <p:spPr/>
        <p:txBody>
          <a:bodyPr/>
          <a:lstStyle/>
          <a:p>
            <a:fld id="{9BA46718-8ED0-487B-9CAB-512EDF182C51}" type="slidenum">
              <a:rPr lang="en-US" smtClean="0"/>
              <a:t>2</a:t>
            </a:fld>
            <a:endParaRPr lang="en-US"/>
          </a:p>
        </p:txBody>
      </p:sp>
    </p:spTree>
    <p:extLst>
      <p:ext uri="{BB962C8B-B14F-4D97-AF65-F5344CB8AC3E}">
        <p14:creationId xmlns:p14="http://schemas.microsoft.com/office/powerpoint/2010/main" val="3341019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7F9C-3CBE-482F-9CE0-AC5954F952B3}"/>
              </a:ext>
            </a:extLst>
          </p:cNvPr>
          <p:cNvSpPr>
            <a:spLocks noGrp="1"/>
          </p:cNvSpPr>
          <p:nvPr>
            <p:ph type="title"/>
          </p:nvPr>
        </p:nvSpPr>
        <p:spPr/>
        <p:txBody>
          <a:bodyPr>
            <a:normAutofit/>
          </a:bodyPr>
          <a:lstStyle/>
          <a:p>
            <a:r>
              <a:rPr lang="en-US" sz="3600" dirty="0"/>
              <a:t>IoT based real time traffic control using cloud computing </a:t>
            </a:r>
            <a:r>
              <a:rPr lang="en-US" sz="3600" dirty="0">
                <a:solidFill>
                  <a:srgbClr val="FF0000"/>
                </a:solidFill>
              </a:rPr>
              <a:t>(2018) </a:t>
            </a:r>
            <a:r>
              <a:rPr lang="en-US" sz="3600" dirty="0">
                <a:solidFill>
                  <a:schemeClr val="tx1"/>
                </a:solidFill>
              </a:rPr>
              <a:t>[2]</a:t>
            </a:r>
          </a:p>
        </p:txBody>
      </p:sp>
      <p:sp>
        <p:nvSpPr>
          <p:cNvPr id="3" name="Content Placeholder 2">
            <a:extLst>
              <a:ext uri="{FF2B5EF4-FFF2-40B4-BE49-F238E27FC236}">
                <a16:creationId xmlns:a16="http://schemas.microsoft.com/office/drawing/2014/main" id="{356A9A9A-74D7-4EAC-A0E6-069D9BE234A8}"/>
              </a:ext>
            </a:extLst>
          </p:cNvPr>
          <p:cNvSpPr>
            <a:spLocks noGrp="1"/>
          </p:cNvSpPr>
          <p:nvPr>
            <p:ph idx="1"/>
          </p:nvPr>
        </p:nvSpPr>
        <p:spPr>
          <a:xfrm>
            <a:off x="1097280" y="1845734"/>
            <a:ext cx="5752971" cy="4023360"/>
          </a:xfrm>
        </p:spPr>
        <p:txBody>
          <a:bodyPr>
            <a:normAutofit/>
          </a:bodyPr>
          <a:lstStyle/>
          <a:p>
            <a:r>
              <a:rPr lang="en-US" sz="1800" b="1" dirty="0">
                <a:solidFill>
                  <a:schemeClr val="tx1"/>
                </a:solidFill>
              </a:rPr>
              <a:t>Introduction:</a:t>
            </a:r>
          </a:p>
          <a:p>
            <a:r>
              <a:rPr lang="en-US" sz="1800" dirty="0">
                <a:solidFill>
                  <a:schemeClr val="tx1"/>
                </a:solidFill>
                <a:effectLst/>
                <a:ea typeface="Calibri" panose="020F0502020204030204" pitchFamily="34" charset="0"/>
                <a:cs typeface="Vrinda" panose="020B0502040204020203" pitchFamily="34" charset="0"/>
              </a:rPr>
              <a:t>Increasing number of vehicles in the road </a:t>
            </a:r>
            <a:r>
              <a:rPr lang="en-US" sz="1800" dirty="0">
                <a:solidFill>
                  <a:schemeClr val="tx1"/>
                </a:solidFill>
                <a:ea typeface="Calibri" panose="020F0502020204030204" pitchFamily="34" charset="0"/>
                <a:cs typeface="Vrinda" panose="020B0502040204020203" pitchFamily="34" charset="0"/>
              </a:rPr>
              <a:t>has given rise to the traffic jam. This </a:t>
            </a:r>
            <a:r>
              <a:rPr lang="en-US" sz="1800" dirty="0">
                <a:solidFill>
                  <a:schemeClr val="tx1"/>
                </a:solidFill>
                <a:effectLst/>
                <a:ea typeface="Calibri" panose="020F0502020204030204" pitchFamily="34" charset="0"/>
                <a:cs typeface="Vrinda" panose="020B0502040204020203" pitchFamily="34" charset="0"/>
              </a:rPr>
              <a:t>effects the operation of ambulance. To avoid the traffic jam for the ambulance, a new idea is proposed here with </a:t>
            </a:r>
            <a:r>
              <a:rPr lang="en-US" sz="1800" dirty="0">
                <a:solidFill>
                  <a:srgbClr val="FF0000"/>
                </a:solidFill>
                <a:effectLst/>
                <a:ea typeface="Calibri" panose="020F0502020204030204" pitchFamily="34" charset="0"/>
                <a:cs typeface="Vrinda" panose="020B0502040204020203" pitchFamily="34" charset="0"/>
              </a:rPr>
              <a:t>image processing, CCTV camera monitoring, sound detection</a:t>
            </a:r>
            <a:r>
              <a:rPr lang="en-US" sz="1800" dirty="0">
                <a:solidFill>
                  <a:srgbClr val="FF0000"/>
                </a:solidFill>
                <a:ea typeface="Calibri" panose="020F0502020204030204" pitchFamily="34" charset="0"/>
                <a:cs typeface="Vrinda" panose="020B0502040204020203" pitchFamily="34" charset="0"/>
              </a:rPr>
              <a:t> &amp;</a:t>
            </a:r>
            <a:r>
              <a:rPr lang="en-US" sz="1800" dirty="0">
                <a:solidFill>
                  <a:srgbClr val="FF0000"/>
                </a:solidFill>
                <a:effectLst/>
                <a:ea typeface="Calibri" panose="020F0502020204030204" pitchFamily="34" charset="0"/>
                <a:cs typeface="Vrinda" panose="020B0502040204020203" pitchFamily="34" charset="0"/>
              </a:rPr>
              <a:t> Cloud-Computing.</a:t>
            </a:r>
            <a:endParaRPr lang="en-US" sz="1800" dirty="0">
              <a:solidFill>
                <a:srgbClr val="FF0000"/>
              </a:solidFill>
            </a:endParaRPr>
          </a:p>
          <a:p>
            <a:endParaRPr lang="en-US" sz="1800" dirty="0">
              <a:solidFill>
                <a:schemeClr val="tx1"/>
              </a:solidFill>
            </a:endParaRPr>
          </a:p>
          <a:p>
            <a:r>
              <a:rPr lang="en-US" sz="1800" b="1" dirty="0">
                <a:solidFill>
                  <a:schemeClr val="tx1"/>
                </a:solidFill>
              </a:rPr>
              <a:t>Motivation:</a:t>
            </a:r>
          </a:p>
          <a:p>
            <a:r>
              <a:rPr lang="en-US" sz="1800" dirty="0">
                <a:solidFill>
                  <a:schemeClr val="tx1"/>
                </a:solidFill>
              </a:rPr>
              <a:t>Due to this there exists a lot of traffic on road which will affect the daily life of an individual. Lot of time and effort is wasted by spending time on road. The patients struck in the traffic will have to suffer a lot and this may threat their life too.</a:t>
            </a:r>
          </a:p>
        </p:txBody>
      </p:sp>
      <p:sp>
        <p:nvSpPr>
          <p:cNvPr id="4" name="Date Placeholder 3">
            <a:extLst>
              <a:ext uri="{FF2B5EF4-FFF2-40B4-BE49-F238E27FC236}">
                <a16:creationId xmlns:a16="http://schemas.microsoft.com/office/drawing/2014/main" id="{B4B8FD58-CF0B-4759-9A40-6479AE8D4ABE}"/>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D3A84EA1-A5B9-46FC-BE4E-5DBABC368302}"/>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AB63AB54-04CB-4CBC-A1C7-309EC93B4D2F}"/>
              </a:ext>
            </a:extLst>
          </p:cNvPr>
          <p:cNvSpPr>
            <a:spLocks noGrp="1"/>
          </p:cNvSpPr>
          <p:nvPr>
            <p:ph type="sldNum" sz="quarter" idx="12"/>
          </p:nvPr>
        </p:nvSpPr>
        <p:spPr/>
        <p:txBody>
          <a:bodyPr/>
          <a:lstStyle/>
          <a:p>
            <a:fld id="{9BA46718-8ED0-487B-9CAB-512EDF182C51}" type="slidenum">
              <a:rPr lang="en-US" smtClean="0"/>
              <a:t>20</a:t>
            </a:fld>
            <a:endParaRPr lang="en-US"/>
          </a:p>
        </p:txBody>
      </p:sp>
      <p:pic>
        <p:nvPicPr>
          <p:cNvPr id="8" name="Picture 7">
            <a:extLst>
              <a:ext uri="{FF2B5EF4-FFF2-40B4-BE49-F238E27FC236}">
                <a16:creationId xmlns:a16="http://schemas.microsoft.com/office/drawing/2014/main" id="{23512C22-E38F-4E0B-8A87-B7726CF7B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0698" y="1794501"/>
            <a:ext cx="4057687" cy="4074593"/>
          </a:xfrm>
          <a:prstGeom prst="rect">
            <a:avLst/>
          </a:prstGeom>
        </p:spPr>
      </p:pic>
      <p:sp>
        <p:nvSpPr>
          <p:cNvPr id="9" name="TextBox 8">
            <a:extLst>
              <a:ext uri="{FF2B5EF4-FFF2-40B4-BE49-F238E27FC236}">
                <a16:creationId xmlns:a16="http://schemas.microsoft.com/office/drawing/2014/main" id="{C8D4A7ED-633D-4151-B3BB-DFBB4F7EE8FC}"/>
              </a:ext>
            </a:extLst>
          </p:cNvPr>
          <p:cNvSpPr txBox="1"/>
          <p:nvPr/>
        </p:nvSpPr>
        <p:spPr>
          <a:xfrm>
            <a:off x="7454685" y="5864330"/>
            <a:ext cx="4057686" cy="369332"/>
          </a:xfrm>
          <a:prstGeom prst="rect">
            <a:avLst/>
          </a:prstGeom>
          <a:noFill/>
        </p:spPr>
        <p:txBody>
          <a:bodyPr wrap="square" rtlCol="0">
            <a:spAutoFit/>
          </a:bodyPr>
          <a:lstStyle/>
          <a:p>
            <a:pPr algn="ctr"/>
            <a:r>
              <a:rPr lang="en-US" dirty="0"/>
              <a:t>Fig: Ambulance waiting in Traffic Jam</a:t>
            </a:r>
          </a:p>
        </p:txBody>
      </p:sp>
    </p:spTree>
    <p:extLst>
      <p:ext uri="{BB962C8B-B14F-4D97-AF65-F5344CB8AC3E}">
        <p14:creationId xmlns:p14="http://schemas.microsoft.com/office/powerpoint/2010/main" val="1365076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7F9C-3CBE-482F-9CE0-AC5954F952B3}"/>
              </a:ext>
            </a:extLst>
          </p:cNvPr>
          <p:cNvSpPr>
            <a:spLocks noGrp="1"/>
          </p:cNvSpPr>
          <p:nvPr>
            <p:ph type="title"/>
          </p:nvPr>
        </p:nvSpPr>
        <p:spPr/>
        <p:txBody>
          <a:bodyPr>
            <a:normAutofit/>
          </a:bodyPr>
          <a:lstStyle/>
          <a:p>
            <a:r>
              <a:rPr lang="en-US" sz="3600" dirty="0"/>
              <a:t>IoT based real time traffic control using cloud computing </a:t>
            </a:r>
            <a:r>
              <a:rPr lang="en-US" sz="3600" dirty="0">
                <a:solidFill>
                  <a:srgbClr val="FF0000"/>
                </a:solidFill>
              </a:rPr>
              <a:t>(2018) </a:t>
            </a:r>
            <a:r>
              <a:rPr lang="en-US" sz="3600" dirty="0">
                <a:solidFill>
                  <a:schemeClr val="tx1"/>
                </a:solidFill>
              </a:rPr>
              <a:t>[2] (Cont’d)</a:t>
            </a:r>
          </a:p>
        </p:txBody>
      </p:sp>
      <p:sp>
        <p:nvSpPr>
          <p:cNvPr id="3" name="Content Placeholder 2">
            <a:extLst>
              <a:ext uri="{FF2B5EF4-FFF2-40B4-BE49-F238E27FC236}">
                <a16:creationId xmlns:a16="http://schemas.microsoft.com/office/drawing/2014/main" id="{356A9A9A-74D7-4EAC-A0E6-069D9BE234A8}"/>
              </a:ext>
            </a:extLst>
          </p:cNvPr>
          <p:cNvSpPr>
            <a:spLocks noGrp="1"/>
          </p:cNvSpPr>
          <p:nvPr>
            <p:ph idx="1"/>
          </p:nvPr>
        </p:nvSpPr>
        <p:spPr>
          <a:xfrm>
            <a:off x="1097280" y="1845734"/>
            <a:ext cx="6945074" cy="4023360"/>
          </a:xfrm>
        </p:spPr>
        <p:txBody>
          <a:bodyPr>
            <a:normAutofit/>
          </a:bodyPr>
          <a:lstStyle/>
          <a:p>
            <a:r>
              <a:rPr lang="en-US" b="1" dirty="0">
                <a:solidFill>
                  <a:schemeClr val="tx1"/>
                </a:solidFill>
              </a:rPr>
              <a:t>Proposed Methodology</a:t>
            </a:r>
            <a:r>
              <a:rPr lang="en-US" dirty="0">
                <a:solidFill>
                  <a:schemeClr val="tx1"/>
                </a:solidFill>
              </a:rPr>
              <a:t>:</a:t>
            </a: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Vrinda" panose="020B0502040204020203" pitchFamily="34" charset="0"/>
              </a:rPr>
              <a:t>1. </a:t>
            </a:r>
            <a:r>
              <a:rPr lang="en-US" sz="1800" dirty="0">
                <a:solidFill>
                  <a:srgbClr val="FF0000"/>
                </a:solidFill>
                <a:effectLst/>
                <a:latin typeface="Calibri" panose="020F0502020204030204" pitchFamily="34" charset="0"/>
                <a:ea typeface="Calibri" panose="020F0502020204030204" pitchFamily="34" charset="0"/>
                <a:cs typeface="Vrinda" panose="020B0502040204020203" pitchFamily="34" charset="0"/>
              </a:rPr>
              <a:t>CCTV and an microphone</a:t>
            </a:r>
            <a:r>
              <a:rPr lang="en-US" sz="1800" dirty="0">
                <a:solidFill>
                  <a:schemeClr val="tx1"/>
                </a:solidFill>
                <a:effectLst/>
                <a:latin typeface="Calibri" panose="020F0502020204030204" pitchFamily="34" charset="0"/>
                <a:ea typeface="Calibri" panose="020F0502020204030204" pitchFamily="34" charset="0"/>
                <a:cs typeface="Vrinda" panose="020B0502040204020203" pitchFamily="34" charset="0"/>
              </a:rPr>
              <a:t>, which continuously monitors the traffic and sends the information to the processor for further processing. </a:t>
            </a: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Vrinda" panose="020B0502040204020203" pitchFamily="34" charset="0"/>
              </a:rPr>
              <a:t>2. </a:t>
            </a:r>
            <a:r>
              <a:rPr lang="en-US" sz="1800" dirty="0">
                <a:solidFill>
                  <a:srgbClr val="FF0000"/>
                </a:solidFill>
                <a:effectLst/>
                <a:latin typeface="Calibri" panose="020F0502020204030204" pitchFamily="34" charset="0"/>
                <a:ea typeface="Calibri" panose="020F0502020204030204" pitchFamily="34" charset="0"/>
                <a:cs typeface="Vrinda" panose="020B0502040204020203" pitchFamily="34" charset="0"/>
              </a:rPr>
              <a:t>The image processing </a:t>
            </a:r>
            <a:r>
              <a:rPr lang="en-US" sz="1800" dirty="0">
                <a:solidFill>
                  <a:schemeClr val="tx1"/>
                </a:solidFill>
                <a:effectLst/>
                <a:latin typeface="Calibri" panose="020F0502020204030204" pitchFamily="34" charset="0"/>
                <a:ea typeface="Calibri" panose="020F0502020204030204" pitchFamily="34" charset="0"/>
                <a:cs typeface="Vrinda" panose="020B0502040204020203" pitchFamily="34" charset="0"/>
              </a:rPr>
              <a:t>algorithms are implemented to detect the presence of the ambulance and </a:t>
            </a:r>
            <a:r>
              <a:rPr lang="en-US" sz="1800" dirty="0">
                <a:solidFill>
                  <a:srgbClr val="FF0000"/>
                </a:solidFill>
                <a:effectLst/>
                <a:latin typeface="Calibri" panose="020F0502020204030204" pitchFamily="34" charset="0"/>
                <a:ea typeface="Calibri" panose="020F0502020204030204" pitchFamily="34" charset="0"/>
                <a:cs typeface="Vrinda" panose="020B0502040204020203" pitchFamily="34" charset="0"/>
              </a:rPr>
              <a:t>audio processing </a:t>
            </a:r>
            <a:r>
              <a:rPr lang="en-US" sz="1800" dirty="0">
                <a:solidFill>
                  <a:schemeClr val="tx1"/>
                </a:solidFill>
                <a:effectLst/>
                <a:latin typeface="Calibri" panose="020F0502020204030204" pitchFamily="34" charset="0"/>
                <a:ea typeface="Calibri" panose="020F0502020204030204" pitchFamily="34" charset="0"/>
                <a:cs typeface="Vrinda" panose="020B0502040204020203" pitchFamily="34" charset="0"/>
              </a:rPr>
              <a:t>is done to detect the siren. </a:t>
            </a:r>
            <a:r>
              <a:rPr lang="en-US" sz="1800" dirty="0">
                <a:solidFill>
                  <a:srgbClr val="FF0000"/>
                </a:solidFill>
                <a:effectLst/>
                <a:latin typeface="Calibri" panose="020F0502020204030204" pitchFamily="34" charset="0"/>
                <a:ea typeface="Calibri" panose="020F0502020204030204" pitchFamily="34" charset="0"/>
                <a:cs typeface="Vrinda" panose="020B0502040204020203" pitchFamily="34" charset="0"/>
              </a:rPr>
              <a:t>Once when the vehicle is detected, necessary signal is transmitted to the next station through internet to indicate the arrival of the ambulance. </a:t>
            </a: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Vrinda" panose="020B0502040204020203" pitchFamily="34" charset="0"/>
              </a:rPr>
              <a:t>3. </a:t>
            </a:r>
            <a:r>
              <a:rPr lang="en-US" sz="1800" dirty="0">
                <a:solidFill>
                  <a:srgbClr val="FF0000"/>
                </a:solidFill>
                <a:effectLst/>
                <a:latin typeface="Calibri" panose="020F0502020204030204" pitchFamily="34" charset="0"/>
                <a:ea typeface="Calibri" panose="020F0502020204030204" pitchFamily="34" charset="0"/>
                <a:cs typeface="Vrinda" panose="020B0502040204020203" pitchFamily="34" charset="0"/>
              </a:rPr>
              <a:t>The announcement of the ambulance </a:t>
            </a:r>
            <a:r>
              <a:rPr lang="en-US" sz="1800" dirty="0">
                <a:solidFill>
                  <a:schemeClr val="tx1"/>
                </a:solidFill>
                <a:effectLst/>
                <a:latin typeface="Calibri" panose="020F0502020204030204" pitchFamily="34" charset="0"/>
                <a:ea typeface="Calibri" panose="020F0502020204030204" pitchFamily="34" charset="0"/>
                <a:cs typeface="Vrinda" panose="020B0502040204020203" pitchFamily="34" charset="0"/>
              </a:rPr>
              <a:t>arrival is notified by the speaker and all the vehicles are insisted to make way for the ambulance. </a:t>
            </a:r>
          </a:p>
          <a:p>
            <a:endParaRPr lang="en-US" dirty="0">
              <a:solidFill>
                <a:schemeClr val="tx1"/>
              </a:solidFill>
            </a:endParaRPr>
          </a:p>
          <a:p>
            <a:endParaRPr lang="en-US" dirty="0">
              <a:solidFill>
                <a:schemeClr val="tx1"/>
              </a:solidFill>
            </a:endParaRPr>
          </a:p>
          <a:p>
            <a:endParaRPr lang="en-US" dirty="0"/>
          </a:p>
        </p:txBody>
      </p:sp>
      <p:sp>
        <p:nvSpPr>
          <p:cNvPr id="4" name="Date Placeholder 3">
            <a:extLst>
              <a:ext uri="{FF2B5EF4-FFF2-40B4-BE49-F238E27FC236}">
                <a16:creationId xmlns:a16="http://schemas.microsoft.com/office/drawing/2014/main" id="{B4B8FD58-CF0B-4759-9A40-6479AE8D4ABE}"/>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D3A84EA1-A5B9-46FC-BE4E-5DBABC368302}"/>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AB63AB54-04CB-4CBC-A1C7-309EC93B4D2F}"/>
              </a:ext>
            </a:extLst>
          </p:cNvPr>
          <p:cNvSpPr>
            <a:spLocks noGrp="1"/>
          </p:cNvSpPr>
          <p:nvPr>
            <p:ph type="sldNum" sz="quarter" idx="12"/>
          </p:nvPr>
        </p:nvSpPr>
        <p:spPr/>
        <p:txBody>
          <a:bodyPr/>
          <a:lstStyle/>
          <a:p>
            <a:fld id="{9BA46718-8ED0-487B-9CAB-512EDF182C51}" type="slidenum">
              <a:rPr lang="en-US" smtClean="0"/>
              <a:t>21</a:t>
            </a:fld>
            <a:endParaRPr lang="en-US"/>
          </a:p>
        </p:txBody>
      </p:sp>
      <p:pic>
        <p:nvPicPr>
          <p:cNvPr id="8" name="Picture 7">
            <a:extLst>
              <a:ext uri="{FF2B5EF4-FFF2-40B4-BE49-F238E27FC236}">
                <a16:creationId xmlns:a16="http://schemas.microsoft.com/office/drawing/2014/main" id="{C5268331-5E9D-44DF-82EE-A94AAAE0B3C3}"/>
              </a:ext>
            </a:extLst>
          </p:cNvPr>
          <p:cNvPicPr>
            <a:picLocks noChangeAspect="1"/>
          </p:cNvPicPr>
          <p:nvPr/>
        </p:nvPicPr>
        <p:blipFill>
          <a:blip r:embed="rId2"/>
          <a:stretch>
            <a:fillRect/>
          </a:stretch>
        </p:blipFill>
        <p:spPr>
          <a:xfrm>
            <a:off x="8042354" y="1845734"/>
            <a:ext cx="3170129" cy="3548763"/>
          </a:xfrm>
          <a:prstGeom prst="rect">
            <a:avLst/>
          </a:prstGeom>
        </p:spPr>
      </p:pic>
    </p:spTree>
    <p:extLst>
      <p:ext uri="{BB962C8B-B14F-4D97-AF65-F5344CB8AC3E}">
        <p14:creationId xmlns:p14="http://schemas.microsoft.com/office/powerpoint/2010/main" val="3775048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7F9C-3CBE-482F-9CE0-AC5954F952B3}"/>
              </a:ext>
            </a:extLst>
          </p:cNvPr>
          <p:cNvSpPr>
            <a:spLocks noGrp="1"/>
          </p:cNvSpPr>
          <p:nvPr>
            <p:ph type="title"/>
          </p:nvPr>
        </p:nvSpPr>
        <p:spPr/>
        <p:txBody>
          <a:bodyPr>
            <a:normAutofit/>
          </a:bodyPr>
          <a:lstStyle/>
          <a:p>
            <a:r>
              <a:rPr lang="en-US" sz="3600" dirty="0"/>
              <a:t>IoT based real time traffic control using cloud computing </a:t>
            </a:r>
            <a:r>
              <a:rPr lang="en-US" sz="3600" dirty="0">
                <a:solidFill>
                  <a:srgbClr val="FF0000"/>
                </a:solidFill>
              </a:rPr>
              <a:t>(2018) </a:t>
            </a:r>
            <a:r>
              <a:rPr lang="en-US" sz="3600" dirty="0">
                <a:solidFill>
                  <a:schemeClr val="tx1"/>
                </a:solidFill>
              </a:rPr>
              <a:t>[2] (Cont’d)</a:t>
            </a:r>
          </a:p>
        </p:txBody>
      </p:sp>
      <p:sp>
        <p:nvSpPr>
          <p:cNvPr id="3" name="Content Placeholder 2">
            <a:extLst>
              <a:ext uri="{FF2B5EF4-FFF2-40B4-BE49-F238E27FC236}">
                <a16:creationId xmlns:a16="http://schemas.microsoft.com/office/drawing/2014/main" id="{356A9A9A-74D7-4EAC-A0E6-069D9BE234A8}"/>
              </a:ext>
            </a:extLst>
          </p:cNvPr>
          <p:cNvSpPr>
            <a:spLocks noGrp="1"/>
          </p:cNvSpPr>
          <p:nvPr>
            <p:ph idx="1"/>
          </p:nvPr>
        </p:nvSpPr>
        <p:spPr/>
        <p:txBody>
          <a:bodyPr>
            <a:normAutofit fontScale="92500" lnSpcReduction="20000"/>
          </a:bodyPr>
          <a:lstStyle/>
          <a:p>
            <a:r>
              <a:rPr lang="en-US" b="1" dirty="0">
                <a:solidFill>
                  <a:schemeClr val="tx1"/>
                </a:solidFill>
              </a:rPr>
              <a:t>Proposed Methodology</a:t>
            </a:r>
            <a:r>
              <a:rPr lang="en-US" dirty="0">
                <a:solidFill>
                  <a:schemeClr val="tx1"/>
                </a:solidFill>
              </a:rPr>
              <a:t>:</a:t>
            </a:r>
          </a:p>
          <a:p>
            <a:pPr marL="0" marR="0">
              <a:lnSpc>
                <a:spcPct val="107000"/>
              </a:lnSpc>
              <a:spcBef>
                <a:spcPts val="0"/>
              </a:spcBef>
              <a:spcAft>
                <a:spcPts val="800"/>
              </a:spcAft>
            </a:pPr>
            <a:r>
              <a:rPr lang="en-US" sz="1900" dirty="0">
                <a:solidFill>
                  <a:schemeClr val="tx1"/>
                </a:solidFill>
                <a:effectLst/>
                <a:ea typeface="Calibri" panose="020F0502020204030204" pitchFamily="34" charset="0"/>
                <a:cs typeface="Vrinda" panose="020B0502040204020203" pitchFamily="34" charset="0"/>
              </a:rPr>
              <a:t>4. </a:t>
            </a:r>
            <a:r>
              <a:rPr lang="en-US" sz="1900" dirty="0">
                <a:solidFill>
                  <a:srgbClr val="FF0000"/>
                </a:solidFill>
                <a:effectLst/>
                <a:ea typeface="Calibri" panose="020F0502020204030204" pitchFamily="34" charset="0"/>
                <a:cs typeface="Vrinda" panose="020B0502040204020203" pitchFamily="34" charset="0"/>
              </a:rPr>
              <a:t>A camera is installed to keep track of a vehicle which does not follow the announcement </a:t>
            </a:r>
            <a:r>
              <a:rPr lang="en-US" sz="1900" dirty="0">
                <a:solidFill>
                  <a:schemeClr val="tx1"/>
                </a:solidFill>
                <a:effectLst/>
                <a:ea typeface="Calibri" panose="020F0502020204030204" pitchFamily="34" charset="0"/>
                <a:cs typeface="Vrinda" panose="020B0502040204020203" pitchFamily="34" charset="0"/>
              </a:rPr>
              <a:t>and image is </a:t>
            </a:r>
            <a:r>
              <a:rPr lang="en-US" sz="1900" dirty="0">
                <a:solidFill>
                  <a:srgbClr val="FF0000"/>
                </a:solidFill>
                <a:effectLst/>
                <a:ea typeface="Calibri" panose="020F0502020204030204" pitchFamily="34" charset="0"/>
                <a:cs typeface="Vrinda" panose="020B0502040204020203" pitchFamily="34" charset="0"/>
              </a:rPr>
              <a:t>captured and number plate </a:t>
            </a:r>
            <a:r>
              <a:rPr lang="en-US" sz="1900" dirty="0">
                <a:solidFill>
                  <a:schemeClr val="tx1"/>
                </a:solidFill>
                <a:effectLst/>
                <a:ea typeface="Calibri" panose="020F0502020204030204" pitchFamily="34" charset="0"/>
                <a:cs typeface="Vrinda" panose="020B0502040204020203" pitchFamily="34" charset="0"/>
              </a:rPr>
              <a:t>is extracted and owner information is passed on the nearest police station through internet to take further actions. </a:t>
            </a:r>
          </a:p>
          <a:p>
            <a:r>
              <a:rPr lang="en-US" sz="1900" dirty="0">
                <a:solidFill>
                  <a:schemeClr val="tx1"/>
                </a:solidFill>
                <a:effectLst/>
                <a:ea typeface="Calibri" panose="020F0502020204030204" pitchFamily="34" charset="0"/>
                <a:cs typeface="Vrinda" panose="020B0502040204020203" pitchFamily="34" charset="0"/>
              </a:rPr>
              <a:t>5. Minimum of one parameter is sufficient to identify the vehicle, that is the image of the vehicle. By this we can differentiate between the ambulance and other vehicles.</a:t>
            </a:r>
            <a:endParaRPr lang="en-US" sz="1900" dirty="0">
              <a:solidFill>
                <a:schemeClr val="tx1"/>
              </a:solidFill>
            </a:endParaRPr>
          </a:p>
          <a:p>
            <a:endParaRPr lang="en-US" dirty="0">
              <a:solidFill>
                <a:schemeClr val="tx1"/>
              </a:solidFill>
            </a:endParaRPr>
          </a:p>
          <a:p>
            <a:r>
              <a:rPr lang="en-US" b="1" dirty="0">
                <a:solidFill>
                  <a:schemeClr val="tx1"/>
                </a:solidFill>
              </a:rPr>
              <a:t>Implementation:</a:t>
            </a:r>
          </a:p>
          <a:p>
            <a:pPr marL="457200" indent="-457200">
              <a:buFont typeface="+mj-lt"/>
              <a:buAutoNum type="arabicPeriod"/>
            </a:pPr>
            <a:r>
              <a:rPr lang="en-US" sz="2100" dirty="0">
                <a:solidFill>
                  <a:schemeClr val="tx1"/>
                </a:solidFill>
              </a:rPr>
              <a:t>Open source </a:t>
            </a:r>
            <a:r>
              <a:rPr lang="en-US" sz="2100" dirty="0" err="1">
                <a:solidFill>
                  <a:schemeClr val="tx1"/>
                </a:solidFill>
              </a:rPr>
              <a:t>Matlab</a:t>
            </a:r>
            <a:r>
              <a:rPr lang="en-US" sz="2100" dirty="0">
                <a:solidFill>
                  <a:schemeClr val="tx1"/>
                </a:solidFill>
              </a:rPr>
              <a:t> code is modified to use for image processing &amp; audio processing to detect Ambulances &amp; number plates and other vehicles.</a:t>
            </a:r>
          </a:p>
          <a:p>
            <a:pPr marL="342900" indent="-342900">
              <a:buFont typeface="+mj-lt"/>
              <a:buAutoNum type="arabicPeriod"/>
            </a:pPr>
            <a:r>
              <a:rPr lang="en-US" sz="2100" dirty="0">
                <a:solidFill>
                  <a:schemeClr val="tx1"/>
                </a:solidFill>
                <a:effectLst/>
                <a:latin typeface="Calibri" panose="020F0502020204030204" pitchFamily="34" charset="0"/>
                <a:ea typeface="Calibri" panose="020F0502020204030204" pitchFamily="34" charset="0"/>
                <a:cs typeface="Vrinda" panose="020B0502040204020203" pitchFamily="34" charset="0"/>
              </a:rPr>
              <a:t>The data transfer between the two stations is demonstrated by using two computers which communicate through internet using TCP/IP. </a:t>
            </a:r>
          </a:p>
          <a:p>
            <a:pPr marL="342900" indent="-342900">
              <a:buFont typeface="+mj-lt"/>
              <a:buAutoNum type="arabicPeriod"/>
            </a:pPr>
            <a:r>
              <a:rPr lang="en-US" sz="2100" dirty="0">
                <a:solidFill>
                  <a:schemeClr val="tx1"/>
                </a:solidFill>
                <a:effectLst/>
                <a:latin typeface="Calibri" panose="020F0502020204030204" pitchFamily="34" charset="0"/>
                <a:ea typeface="Calibri" panose="020F0502020204030204" pitchFamily="34" charset="0"/>
                <a:cs typeface="Vrinda" panose="020B0502040204020203" pitchFamily="34" charset="0"/>
              </a:rPr>
              <a:t>Cloud computing is used to store and control the information data and for further processing.</a:t>
            </a:r>
            <a:endParaRPr lang="en-US" sz="2100" dirty="0">
              <a:solidFill>
                <a:schemeClr val="tx1"/>
              </a:solidFill>
            </a:endParaRPr>
          </a:p>
          <a:p>
            <a:endParaRPr lang="en-US" dirty="0"/>
          </a:p>
        </p:txBody>
      </p:sp>
      <p:sp>
        <p:nvSpPr>
          <p:cNvPr id="4" name="Date Placeholder 3">
            <a:extLst>
              <a:ext uri="{FF2B5EF4-FFF2-40B4-BE49-F238E27FC236}">
                <a16:creationId xmlns:a16="http://schemas.microsoft.com/office/drawing/2014/main" id="{B4B8FD58-CF0B-4759-9A40-6479AE8D4ABE}"/>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D3A84EA1-A5B9-46FC-BE4E-5DBABC368302}"/>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AB63AB54-04CB-4CBC-A1C7-309EC93B4D2F}"/>
              </a:ext>
            </a:extLst>
          </p:cNvPr>
          <p:cNvSpPr>
            <a:spLocks noGrp="1"/>
          </p:cNvSpPr>
          <p:nvPr>
            <p:ph type="sldNum" sz="quarter" idx="12"/>
          </p:nvPr>
        </p:nvSpPr>
        <p:spPr/>
        <p:txBody>
          <a:bodyPr/>
          <a:lstStyle/>
          <a:p>
            <a:fld id="{9BA46718-8ED0-487B-9CAB-512EDF182C51}" type="slidenum">
              <a:rPr lang="en-US" smtClean="0"/>
              <a:t>22</a:t>
            </a:fld>
            <a:endParaRPr lang="en-US"/>
          </a:p>
        </p:txBody>
      </p:sp>
    </p:spTree>
    <p:extLst>
      <p:ext uri="{BB962C8B-B14F-4D97-AF65-F5344CB8AC3E}">
        <p14:creationId xmlns:p14="http://schemas.microsoft.com/office/powerpoint/2010/main" val="4210328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7F9C-3CBE-482F-9CE0-AC5954F952B3}"/>
              </a:ext>
            </a:extLst>
          </p:cNvPr>
          <p:cNvSpPr>
            <a:spLocks noGrp="1"/>
          </p:cNvSpPr>
          <p:nvPr>
            <p:ph type="title"/>
          </p:nvPr>
        </p:nvSpPr>
        <p:spPr/>
        <p:txBody>
          <a:bodyPr>
            <a:normAutofit/>
          </a:bodyPr>
          <a:lstStyle/>
          <a:p>
            <a:r>
              <a:rPr lang="en-US" sz="3600" dirty="0"/>
              <a:t>IoT based real time traffic control using cloud computing </a:t>
            </a:r>
            <a:r>
              <a:rPr lang="en-US" sz="3600" dirty="0">
                <a:solidFill>
                  <a:srgbClr val="FF0000"/>
                </a:solidFill>
              </a:rPr>
              <a:t>(2018) </a:t>
            </a:r>
            <a:r>
              <a:rPr lang="en-US" sz="3600" dirty="0">
                <a:solidFill>
                  <a:schemeClr val="tx1"/>
                </a:solidFill>
              </a:rPr>
              <a:t>[2] (Cont’d)</a:t>
            </a:r>
          </a:p>
        </p:txBody>
      </p:sp>
      <p:sp>
        <p:nvSpPr>
          <p:cNvPr id="3" name="Content Placeholder 2">
            <a:extLst>
              <a:ext uri="{FF2B5EF4-FFF2-40B4-BE49-F238E27FC236}">
                <a16:creationId xmlns:a16="http://schemas.microsoft.com/office/drawing/2014/main" id="{356A9A9A-74D7-4EAC-A0E6-069D9BE234A8}"/>
              </a:ext>
            </a:extLst>
          </p:cNvPr>
          <p:cNvSpPr>
            <a:spLocks noGrp="1"/>
          </p:cNvSpPr>
          <p:nvPr>
            <p:ph idx="1"/>
          </p:nvPr>
        </p:nvSpPr>
        <p:spPr/>
        <p:txBody>
          <a:bodyPr>
            <a:normAutofit/>
          </a:bodyPr>
          <a:lstStyle/>
          <a:p>
            <a:r>
              <a:rPr lang="en-US" b="1" dirty="0">
                <a:solidFill>
                  <a:schemeClr val="tx1"/>
                </a:solidFill>
              </a:rPr>
              <a:t>Detection:</a:t>
            </a:r>
          </a:p>
          <a:p>
            <a:endParaRPr lang="en-US" b="1" dirty="0">
              <a:solidFill>
                <a:schemeClr val="tx1"/>
              </a:solidFill>
            </a:endParaRPr>
          </a:p>
          <a:p>
            <a:endParaRPr lang="en-US" dirty="0"/>
          </a:p>
        </p:txBody>
      </p:sp>
      <p:sp>
        <p:nvSpPr>
          <p:cNvPr id="4" name="Date Placeholder 3">
            <a:extLst>
              <a:ext uri="{FF2B5EF4-FFF2-40B4-BE49-F238E27FC236}">
                <a16:creationId xmlns:a16="http://schemas.microsoft.com/office/drawing/2014/main" id="{B4B8FD58-CF0B-4759-9A40-6479AE8D4ABE}"/>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D3A84EA1-A5B9-46FC-BE4E-5DBABC368302}"/>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AB63AB54-04CB-4CBC-A1C7-309EC93B4D2F}"/>
              </a:ext>
            </a:extLst>
          </p:cNvPr>
          <p:cNvSpPr>
            <a:spLocks noGrp="1"/>
          </p:cNvSpPr>
          <p:nvPr>
            <p:ph type="sldNum" sz="quarter" idx="12"/>
          </p:nvPr>
        </p:nvSpPr>
        <p:spPr/>
        <p:txBody>
          <a:bodyPr/>
          <a:lstStyle/>
          <a:p>
            <a:fld id="{9BA46718-8ED0-487B-9CAB-512EDF182C51}" type="slidenum">
              <a:rPr lang="en-US" smtClean="0"/>
              <a:t>23</a:t>
            </a:fld>
            <a:endParaRPr lang="en-US"/>
          </a:p>
        </p:txBody>
      </p:sp>
      <p:pic>
        <p:nvPicPr>
          <p:cNvPr id="8" name="Picture 7">
            <a:extLst>
              <a:ext uri="{FF2B5EF4-FFF2-40B4-BE49-F238E27FC236}">
                <a16:creationId xmlns:a16="http://schemas.microsoft.com/office/drawing/2014/main" id="{60EFCEB0-31B8-4560-9379-80BE3E67B23D}"/>
              </a:ext>
            </a:extLst>
          </p:cNvPr>
          <p:cNvPicPr>
            <a:picLocks noChangeAspect="1"/>
          </p:cNvPicPr>
          <p:nvPr/>
        </p:nvPicPr>
        <p:blipFill>
          <a:blip r:embed="rId2"/>
          <a:stretch>
            <a:fillRect/>
          </a:stretch>
        </p:blipFill>
        <p:spPr>
          <a:xfrm>
            <a:off x="2409314" y="1915212"/>
            <a:ext cx="3074154" cy="3027576"/>
          </a:xfrm>
          <a:prstGeom prst="rect">
            <a:avLst/>
          </a:prstGeom>
        </p:spPr>
      </p:pic>
      <p:pic>
        <p:nvPicPr>
          <p:cNvPr id="10" name="Picture 9">
            <a:extLst>
              <a:ext uri="{FF2B5EF4-FFF2-40B4-BE49-F238E27FC236}">
                <a16:creationId xmlns:a16="http://schemas.microsoft.com/office/drawing/2014/main" id="{262A3F69-1827-4C18-A07C-F414B7C927D6}"/>
              </a:ext>
            </a:extLst>
          </p:cNvPr>
          <p:cNvPicPr>
            <a:picLocks noChangeAspect="1"/>
          </p:cNvPicPr>
          <p:nvPr/>
        </p:nvPicPr>
        <p:blipFill>
          <a:blip r:embed="rId3"/>
          <a:stretch>
            <a:fillRect/>
          </a:stretch>
        </p:blipFill>
        <p:spPr>
          <a:xfrm>
            <a:off x="5591954" y="1915212"/>
            <a:ext cx="3027576" cy="3027576"/>
          </a:xfrm>
          <a:prstGeom prst="rect">
            <a:avLst/>
          </a:prstGeom>
        </p:spPr>
      </p:pic>
      <p:pic>
        <p:nvPicPr>
          <p:cNvPr id="12" name="Picture 11">
            <a:extLst>
              <a:ext uri="{FF2B5EF4-FFF2-40B4-BE49-F238E27FC236}">
                <a16:creationId xmlns:a16="http://schemas.microsoft.com/office/drawing/2014/main" id="{9E3A026F-6C48-40B8-B879-D2332CF2D4B1}"/>
              </a:ext>
            </a:extLst>
          </p:cNvPr>
          <p:cNvPicPr>
            <a:picLocks noChangeAspect="1"/>
          </p:cNvPicPr>
          <p:nvPr/>
        </p:nvPicPr>
        <p:blipFill>
          <a:blip r:embed="rId4"/>
          <a:stretch>
            <a:fillRect/>
          </a:stretch>
        </p:blipFill>
        <p:spPr>
          <a:xfrm>
            <a:off x="8762684" y="1871821"/>
            <a:ext cx="2995701" cy="2226751"/>
          </a:xfrm>
          <a:prstGeom prst="rect">
            <a:avLst/>
          </a:prstGeom>
        </p:spPr>
      </p:pic>
      <p:sp>
        <p:nvSpPr>
          <p:cNvPr id="13" name="TextBox 12">
            <a:extLst>
              <a:ext uri="{FF2B5EF4-FFF2-40B4-BE49-F238E27FC236}">
                <a16:creationId xmlns:a16="http://schemas.microsoft.com/office/drawing/2014/main" id="{490787B6-041D-408D-BD60-62FFA2E8BD58}"/>
              </a:ext>
            </a:extLst>
          </p:cNvPr>
          <p:cNvSpPr txBox="1"/>
          <p:nvPr/>
        </p:nvSpPr>
        <p:spPr>
          <a:xfrm>
            <a:off x="2333415" y="5222929"/>
            <a:ext cx="3074154" cy="369332"/>
          </a:xfrm>
          <a:prstGeom prst="rect">
            <a:avLst/>
          </a:prstGeom>
          <a:noFill/>
        </p:spPr>
        <p:txBody>
          <a:bodyPr wrap="square" rtlCol="0">
            <a:spAutoFit/>
          </a:bodyPr>
          <a:lstStyle/>
          <a:p>
            <a:pPr algn="ctr"/>
            <a:r>
              <a:rPr lang="en-US" dirty="0"/>
              <a:t>Fig: Ambulance detection</a:t>
            </a:r>
          </a:p>
        </p:txBody>
      </p:sp>
      <p:sp>
        <p:nvSpPr>
          <p:cNvPr id="14" name="TextBox 13">
            <a:extLst>
              <a:ext uri="{FF2B5EF4-FFF2-40B4-BE49-F238E27FC236}">
                <a16:creationId xmlns:a16="http://schemas.microsoft.com/office/drawing/2014/main" id="{9023F310-9022-41A9-9F2A-16C692315E2E}"/>
              </a:ext>
            </a:extLst>
          </p:cNvPr>
          <p:cNvSpPr txBox="1"/>
          <p:nvPr/>
        </p:nvSpPr>
        <p:spPr>
          <a:xfrm>
            <a:off x="5483468" y="5188080"/>
            <a:ext cx="3074154" cy="369332"/>
          </a:xfrm>
          <a:prstGeom prst="rect">
            <a:avLst/>
          </a:prstGeom>
          <a:noFill/>
        </p:spPr>
        <p:txBody>
          <a:bodyPr wrap="square" rtlCol="0">
            <a:spAutoFit/>
          </a:bodyPr>
          <a:lstStyle/>
          <a:p>
            <a:pPr algn="ctr"/>
            <a:r>
              <a:rPr lang="en-US" dirty="0"/>
              <a:t>Fig: Capture number plate</a:t>
            </a:r>
          </a:p>
        </p:txBody>
      </p:sp>
      <p:sp>
        <p:nvSpPr>
          <p:cNvPr id="15" name="TextBox 14">
            <a:extLst>
              <a:ext uri="{FF2B5EF4-FFF2-40B4-BE49-F238E27FC236}">
                <a16:creationId xmlns:a16="http://schemas.microsoft.com/office/drawing/2014/main" id="{07748B66-2517-42E3-AF80-EDF3D0627111}"/>
              </a:ext>
            </a:extLst>
          </p:cNvPr>
          <p:cNvSpPr txBox="1"/>
          <p:nvPr/>
        </p:nvSpPr>
        <p:spPr>
          <a:xfrm>
            <a:off x="8557622" y="4314765"/>
            <a:ext cx="3074154" cy="369332"/>
          </a:xfrm>
          <a:prstGeom prst="rect">
            <a:avLst/>
          </a:prstGeom>
          <a:noFill/>
        </p:spPr>
        <p:txBody>
          <a:bodyPr wrap="square" rtlCol="0">
            <a:spAutoFit/>
          </a:bodyPr>
          <a:lstStyle/>
          <a:p>
            <a:pPr algn="ctr"/>
            <a:r>
              <a:rPr lang="en-US" dirty="0"/>
              <a:t>Fig: Detect vehicle number</a:t>
            </a:r>
          </a:p>
        </p:txBody>
      </p:sp>
    </p:spTree>
    <p:extLst>
      <p:ext uri="{BB962C8B-B14F-4D97-AF65-F5344CB8AC3E}">
        <p14:creationId xmlns:p14="http://schemas.microsoft.com/office/powerpoint/2010/main" val="788255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7F9C-3CBE-482F-9CE0-AC5954F952B3}"/>
              </a:ext>
            </a:extLst>
          </p:cNvPr>
          <p:cNvSpPr>
            <a:spLocks noGrp="1"/>
          </p:cNvSpPr>
          <p:nvPr>
            <p:ph type="title"/>
          </p:nvPr>
        </p:nvSpPr>
        <p:spPr/>
        <p:txBody>
          <a:bodyPr>
            <a:normAutofit/>
          </a:bodyPr>
          <a:lstStyle/>
          <a:p>
            <a:r>
              <a:rPr lang="en-US" sz="3600" dirty="0"/>
              <a:t>IoT based real time traffic control using cloud computing </a:t>
            </a:r>
            <a:r>
              <a:rPr lang="en-US" sz="3600" dirty="0">
                <a:solidFill>
                  <a:srgbClr val="FF0000"/>
                </a:solidFill>
              </a:rPr>
              <a:t>(2018) </a:t>
            </a:r>
            <a:r>
              <a:rPr lang="en-US" sz="3600" dirty="0">
                <a:solidFill>
                  <a:schemeClr val="tx1"/>
                </a:solidFill>
              </a:rPr>
              <a:t>[2] (Cont’d)</a:t>
            </a:r>
          </a:p>
        </p:txBody>
      </p:sp>
      <p:sp>
        <p:nvSpPr>
          <p:cNvPr id="3" name="Content Placeholder 2">
            <a:extLst>
              <a:ext uri="{FF2B5EF4-FFF2-40B4-BE49-F238E27FC236}">
                <a16:creationId xmlns:a16="http://schemas.microsoft.com/office/drawing/2014/main" id="{356A9A9A-74D7-4EAC-A0E6-069D9BE234A8}"/>
              </a:ext>
            </a:extLst>
          </p:cNvPr>
          <p:cNvSpPr>
            <a:spLocks noGrp="1"/>
          </p:cNvSpPr>
          <p:nvPr>
            <p:ph idx="1"/>
          </p:nvPr>
        </p:nvSpPr>
        <p:spPr/>
        <p:txBody>
          <a:bodyPr>
            <a:normAutofit/>
          </a:bodyPr>
          <a:lstStyle/>
          <a:p>
            <a:r>
              <a:rPr lang="en-US" b="1" dirty="0">
                <a:solidFill>
                  <a:schemeClr val="tx1"/>
                </a:solidFill>
              </a:rPr>
              <a:t>Conclusion:</a:t>
            </a:r>
          </a:p>
          <a:p>
            <a:r>
              <a:rPr lang="en-US" sz="1800" dirty="0">
                <a:solidFill>
                  <a:schemeClr val="tx1"/>
                </a:solidFill>
              </a:rPr>
              <a:t>In this paper they showed a model to provide a path for ambulance in a emergency situation and identify the vehicles that violates the announcement thus, it is possible to control the traffic system automatically and efficiently. </a:t>
            </a:r>
          </a:p>
          <a:p>
            <a:r>
              <a:rPr lang="en-US" sz="1800" dirty="0">
                <a:solidFill>
                  <a:srgbClr val="000000"/>
                </a:solidFill>
                <a:effectLst/>
                <a:ea typeface="Calibri" panose="020F0502020204030204" pitchFamily="34" charset="0"/>
                <a:cs typeface="Vrinda" panose="020B0502040204020203" pitchFamily="34" charset="0"/>
              </a:rPr>
              <a:t>Future scope include implementing the verified scripts on to the digital signal processors and deploy in the real traffic environment. </a:t>
            </a:r>
            <a:r>
              <a:rPr lang="en-US" sz="1800" b="1" dirty="0">
                <a:solidFill>
                  <a:schemeClr val="tx1"/>
                </a:solidFill>
              </a:rPr>
              <a:t> </a:t>
            </a:r>
          </a:p>
          <a:p>
            <a:endParaRPr lang="en-US" dirty="0"/>
          </a:p>
        </p:txBody>
      </p:sp>
      <p:sp>
        <p:nvSpPr>
          <p:cNvPr id="4" name="Date Placeholder 3">
            <a:extLst>
              <a:ext uri="{FF2B5EF4-FFF2-40B4-BE49-F238E27FC236}">
                <a16:creationId xmlns:a16="http://schemas.microsoft.com/office/drawing/2014/main" id="{B4B8FD58-CF0B-4759-9A40-6479AE8D4ABE}"/>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D3A84EA1-A5B9-46FC-BE4E-5DBABC368302}"/>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AB63AB54-04CB-4CBC-A1C7-309EC93B4D2F}"/>
              </a:ext>
            </a:extLst>
          </p:cNvPr>
          <p:cNvSpPr>
            <a:spLocks noGrp="1"/>
          </p:cNvSpPr>
          <p:nvPr>
            <p:ph type="sldNum" sz="quarter" idx="12"/>
          </p:nvPr>
        </p:nvSpPr>
        <p:spPr/>
        <p:txBody>
          <a:bodyPr/>
          <a:lstStyle/>
          <a:p>
            <a:fld id="{9BA46718-8ED0-487B-9CAB-512EDF182C51}" type="slidenum">
              <a:rPr lang="en-US" smtClean="0"/>
              <a:t>24</a:t>
            </a:fld>
            <a:endParaRPr lang="en-US"/>
          </a:p>
        </p:txBody>
      </p:sp>
    </p:spTree>
    <p:extLst>
      <p:ext uri="{BB962C8B-B14F-4D97-AF65-F5344CB8AC3E}">
        <p14:creationId xmlns:p14="http://schemas.microsoft.com/office/powerpoint/2010/main" val="19619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9497-52B3-4981-AE7D-9D99FF352064}"/>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E605AA2B-8FE7-4D01-8AF0-44EBAC2438A8}"/>
              </a:ext>
            </a:extLst>
          </p:cNvPr>
          <p:cNvSpPr>
            <a:spLocks noGrp="1"/>
          </p:cNvSpPr>
          <p:nvPr>
            <p:ph idx="1"/>
          </p:nvPr>
        </p:nvSpPr>
        <p:spPr/>
        <p:txBody>
          <a:bodyPr/>
          <a:lstStyle/>
          <a:p>
            <a:pPr marL="0" indent="0">
              <a:buNone/>
            </a:pPr>
            <a:r>
              <a:rPr lang="en-US" b="1" dirty="0">
                <a:solidFill>
                  <a:schemeClr val="tx1"/>
                </a:solidFill>
              </a:rPr>
              <a:t>1. Sensors along with Cloud-Computing </a:t>
            </a:r>
            <a:r>
              <a:rPr lang="en-US" dirty="0">
                <a:solidFill>
                  <a:schemeClr val="tx1"/>
                </a:solidFill>
              </a:rPr>
              <a:t>can be used to detect and response to an vehicle collision. [1]</a:t>
            </a:r>
          </a:p>
          <a:p>
            <a:pPr marL="0" indent="0">
              <a:buNone/>
            </a:pPr>
            <a:r>
              <a:rPr lang="en-US" dirty="0">
                <a:solidFill>
                  <a:schemeClr val="tx1"/>
                </a:solidFill>
              </a:rPr>
              <a:t>Thus, we can solve the situation</a:t>
            </a:r>
          </a:p>
          <a:p>
            <a:pPr marL="342900" indent="-342900">
              <a:buFont typeface="+mj-lt"/>
              <a:buAutoNum type="alphaLcParenR"/>
            </a:pPr>
            <a:r>
              <a:rPr lang="en-US" sz="1600" dirty="0">
                <a:solidFill>
                  <a:schemeClr val="tx2">
                    <a:lumMod val="50000"/>
                  </a:schemeClr>
                </a:solidFill>
              </a:rPr>
              <a:t>Reckless driving</a:t>
            </a:r>
          </a:p>
          <a:p>
            <a:pPr marL="342900" indent="-342900">
              <a:buFont typeface="+mj-lt"/>
              <a:buAutoNum type="alphaLcParenR"/>
            </a:pPr>
            <a:r>
              <a:rPr lang="en-US" sz="1600" dirty="0">
                <a:solidFill>
                  <a:schemeClr val="tx2">
                    <a:lumMod val="50000"/>
                  </a:schemeClr>
                </a:solidFill>
              </a:rPr>
              <a:t>Over speeding</a:t>
            </a:r>
          </a:p>
          <a:p>
            <a:pPr marL="342900" indent="-342900">
              <a:buFont typeface="+mj-lt"/>
              <a:buAutoNum type="alphaLcParenR"/>
            </a:pPr>
            <a:r>
              <a:rPr lang="en-US" sz="1600" dirty="0">
                <a:solidFill>
                  <a:schemeClr val="tx2">
                    <a:lumMod val="50000"/>
                  </a:schemeClr>
                </a:solidFill>
              </a:rPr>
              <a:t>Illegal &amp; dangerous competition</a:t>
            </a:r>
          </a:p>
          <a:p>
            <a:pPr marL="342900" indent="-342900">
              <a:buFont typeface="+mj-lt"/>
              <a:buAutoNum type="alphaLcParenR"/>
            </a:pPr>
            <a:r>
              <a:rPr lang="en-US" sz="1600" dirty="0">
                <a:solidFill>
                  <a:schemeClr val="tx2">
                    <a:lumMod val="50000"/>
                  </a:schemeClr>
                </a:solidFill>
              </a:rPr>
              <a:t>Overloading</a:t>
            </a:r>
          </a:p>
          <a:p>
            <a:pPr marL="342900" indent="-342900">
              <a:buFont typeface="+mj-lt"/>
              <a:buAutoNum type="alphaLcParenR"/>
            </a:pPr>
            <a:r>
              <a:rPr lang="en-US" sz="1600" dirty="0">
                <a:solidFill>
                  <a:schemeClr val="tx2">
                    <a:lumMod val="50000"/>
                  </a:schemeClr>
                </a:solidFill>
              </a:rPr>
              <a:t>Frequent change of lane</a:t>
            </a:r>
          </a:p>
          <a:p>
            <a:pPr marL="342900" indent="-342900">
              <a:buFont typeface="+mj-lt"/>
              <a:buAutoNum type="alphaLcParenR"/>
            </a:pPr>
            <a:r>
              <a:rPr lang="en-US" sz="1600" dirty="0">
                <a:solidFill>
                  <a:schemeClr val="tx2">
                    <a:lumMod val="50000"/>
                  </a:schemeClr>
                </a:solidFill>
              </a:rPr>
              <a:t>Bad weather condition</a:t>
            </a:r>
          </a:p>
          <a:p>
            <a:pPr marL="342900" indent="-342900">
              <a:buFont typeface="+mj-lt"/>
              <a:buAutoNum type="alphaLcParenR"/>
            </a:pPr>
            <a:r>
              <a:rPr lang="en-US" sz="1600" dirty="0">
                <a:solidFill>
                  <a:schemeClr val="tx2">
                    <a:lumMod val="50000"/>
                  </a:schemeClr>
                </a:solidFill>
              </a:rPr>
              <a:t>Collision detection and response accordingly</a:t>
            </a:r>
          </a:p>
          <a:p>
            <a:pPr marL="0" indent="0">
              <a:buNone/>
            </a:pPr>
            <a:endParaRPr lang="en-US" sz="1600" dirty="0">
              <a:solidFill>
                <a:schemeClr val="tx1"/>
              </a:solidFill>
            </a:endParaRPr>
          </a:p>
        </p:txBody>
      </p:sp>
      <p:sp>
        <p:nvSpPr>
          <p:cNvPr id="4" name="Date Placeholder 3">
            <a:extLst>
              <a:ext uri="{FF2B5EF4-FFF2-40B4-BE49-F238E27FC236}">
                <a16:creationId xmlns:a16="http://schemas.microsoft.com/office/drawing/2014/main" id="{054B4986-6AA8-402D-ABEF-AF4238E817E4}"/>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15A2CBBB-5012-4194-A287-84118CC32831}"/>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8F7203D0-30EE-434B-827F-3D81A818211F}"/>
              </a:ext>
            </a:extLst>
          </p:cNvPr>
          <p:cNvSpPr>
            <a:spLocks noGrp="1"/>
          </p:cNvSpPr>
          <p:nvPr>
            <p:ph type="sldNum" sz="quarter" idx="12"/>
          </p:nvPr>
        </p:nvSpPr>
        <p:spPr/>
        <p:txBody>
          <a:bodyPr/>
          <a:lstStyle/>
          <a:p>
            <a:fld id="{9BA46718-8ED0-487B-9CAB-512EDF182C51}" type="slidenum">
              <a:rPr lang="en-US" smtClean="0"/>
              <a:t>25</a:t>
            </a:fld>
            <a:endParaRPr lang="en-US"/>
          </a:p>
        </p:txBody>
      </p:sp>
      <p:sp>
        <p:nvSpPr>
          <p:cNvPr id="7" name="TextBox 6">
            <a:extLst>
              <a:ext uri="{FF2B5EF4-FFF2-40B4-BE49-F238E27FC236}">
                <a16:creationId xmlns:a16="http://schemas.microsoft.com/office/drawing/2014/main" id="{7DF13EBA-9A3F-473A-968D-CD17C978698E}"/>
              </a:ext>
            </a:extLst>
          </p:cNvPr>
          <p:cNvSpPr txBox="1"/>
          <p:nvPr/>
        </p:nvSpPr>
        <p:spPr>
          <a:xfrm>
            <a:off x="11950932" y="2935917"/>
            <a:ext cx="1728128" cy="1727077"/>
          </a:xfrm>
          <a:prstGeom prst="rect">
            <a:avLst/>
          </a:prstGeom>
          <a:noFill/>
        </p:spPr>
        <p:txBody>
          <a:bodyPr wrap="square" rtlCol="0">
            <a:spAutoFit/>
          </a:bodyPr>
          <a:lstStyle/>
          <a:p>
            <a:endParaRPr lang="en-US" dirty="0"/>
          </a:p>
        </p:txBody>
      </p:sp>
      <p:pic>
        <p:nvPicPr>
          <p:cNvPr id="1030" name="Picture 6" descr="12 tips on getting a first class degree | Clip art, Kids study, Study">
            <a:extLst>
              <a:ext uri="{FF2B5EF4-FFF2-40B4-BE49-F238E27FC236}">
                <a16:creationId xmlns:a16="http://schemas.microsoft.com/office/drawing/2014/main" id="{496E9134-9A57-4B21-B5A4-66BF4BC65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9436" y="2675624"/>
            <a:ext cx="2665788" cy="266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867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9497-52B3-4981-AE7D-9D99FF352064}"/>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E605AA2B-8FE7-4D01-8AF0-44EBAC2438A8}"/>
              </a:ext>
            </a:extLst>
          </p:cNvPr>
          <p:cNvSpPr>
            <a:spLocks noGrp="1"/>
          </p:cNvSpPr>
          <p:nvPr>
            <p:ph idx="1"/>
          </p:nvPr>
        </p:nvSpPr>
        <p:spPr/>
        <p:txBody>
          <a:bodyPr/>
          <a:lstStyle/>
          <a:p>
            <a:pPr marL="0" indent="0">
              <a:buNone/>
            </a:pPr>
            <a:r>
              <a:rPr lang="en-US" b="1" dirty="0">
                <a:solidFill>
                  <a:schemeClr val="tx1"/>
                </a:solidFill>
              </a:rPr>
              <a:t>2. CCTV camera monitoring system, image processing, audio processing with Cloud-Computing </a:t>
            </a:r>
            <a:r>
              <a:rPr lang="en-US" dirty="0">
                <a:solidFill>
                  <a:schemeClr val="tx1"/>
                </a:solidFill>
              </a:rPr>
              <a:t>can be used to solve [2]---</a:t>
            </a:r>
          </a:p>
          <a:p>
            <a:pPr marL="457200" indent="-457200">
              <a:buFont typeface="+mj-lt"/>
              <a:buAutoNum type="alphaLcParenR"/>
            </a:pPr>
            <a:r>
              <a:rPr lang="en-US" sz="1600" dirty="0">
                <a:solidFill>
                  <a:schemeClr val="tx2">
                    <a:lumMod val="50000"/>
                  </a:schemeClr>
                </a:solidFill>
              </a:rPr>
              <a:t>Violation of Traffic Rules</a:t>
            </a:r>
          </a:p>
          <a:p>
            <a:pPr marL="457200" indent="-457200">
              <a:buFont typeface="+mj-lt"/>
              <a:buAutoNum type="alphaLcParenR"/>
            </a:pPr>
            <a:r>
              <a:rPr lang="en-US" sz="1600" dirty="0">
                <a:solidFill>
                  <a:schemeClr val="tx2">
                    <a:lumMod val="50000"/>
                  </a:schemeClr>
                </a:solidFill>
              </a:rPr>
              <a:t>Illegal &amp; dangerous competition</a:t>
            </a:r>
          </a:p>
          <a:p>
            <a:pPr marL="457200" indent="-457200">
              <a:buFont typeface="+mj-lt"/>
              <a:buAutoNum type="alphaLcParenR"/>
            </a:pPr>
            <a:r>
              <a:rPr lang="en-US" sz="1600" dirty="0">
                <a:solidFill>
                  <a:schemeClr val="tx2">
                    <a:lumMod val="50000"/>
                  </a:schemeClr>
                </a:solidFill>
              </a:rPr>
              <a:t>Overtaking recklessly</a:t>
            </a:r>
          </a:p>
          <a:p>
            <a:pPr marL="457200" indent="-457200">
              <a:buFont typeface="+mj-lt"/>
              <a:buAutoNum type="alphaLcParenR"/>
            </a:pPr>
            <a:r>
              <a:rPr lang="en-US" sz="1600" dirty="0">
                <a:solidFill>
                  <a:schemeClr val="tx2">
                    <a:lumMod val="50000"/>
                  </a:schemeClr>
                </a:solidFill>
              </a:rPr>
              <a:t>Long time driving without break</a:t>
            </a:r>
          </a:p>
          <a:p>
            <a:pPr marL="0" indent="0">
              <a:buNone/>
            </a:pPr>
            <a:r>
              <a:rPr lang="en-US" dirty="0"/>
              <a:t> </a:t>
            </a:r>
            <a:endParaRPr lang="en-US" sz="1600" dirty="0"/>
          </a:p>
        </p:txBody>
      </p:sp>
      <p:sp>
        <p:nvSpPr>
          <p:cNvPr id="4" name="Date Placeholder 3">
            <a:extLst>
              <a:ext uri="{FF2B5EF4-FFF2-40B4-BE49-F238E27FC236}">
                <a16:creationId xmlns:a16="http://schemas.microsoft.com/office/drawing/2014/main" id="{054B4986-6AA8-402D-ABEF-AF4238E817E4}"/>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15A2CBBB-5012-4194-A287-84118CC32831}"/>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8F7203D0-30EE-434B-827F-3D81A818211F}"/>
              </a:ext>
            </a:extLst>
          </p:cNvPr>
          <p:cNvSpPr>
            <a:spLocks noGrp="1"/>
          </p:cNvSpPr>
          <p:nvPr>
            <p:ph type="sldNum" sz="quarter" idx="12"/>
          </p:nvPr>
        </p:nvSpPr>
        <p:spPr/>
        <p:txBody>
          <a:bodyPr/>
          <a:lstStyle/>
          <a:p>
            <a:fld id="{9BA46718-8ED0-487B-9CAB-512EDF182C51}" type="slidenum">
              <a:rPr lang="en-US" smtClean="0"/>
              <a:t>26</a:t>
            </a:fld>
            <a:endParaRPr lang="en-US"/>
          </a:p>
        </p:txBody>
      </p:sp>
      <p:pic>
        <p:nvPicPr>
          <p:cNvPr id="10" name="Picture 6" descr="12 tips on getting a first class degree | Clip art, Kids study, Study">
            <a:extLst>
              <a:ext uri="{FF2B5EF4-FFF2-40B4-BE49-F238E27FC236}">
                <a16:creationId xmlns:a16="http://schemas.microsoft.com/office/drawing/2014/main" id="{96550A6B-1A11-4F7E-9EE8-9DBACACCA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9436" y="2675624"/>
            <a:ext cx="2665788" cy="266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721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8B2F1-4CC2-4E0E-AED9-969182F0D25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47C3AD4-6C92-4EED-8874-95A5E23FBC5E}"/>
              </a:ext>
            </a:extLst>
          </p:cNvPr>
          <p:cNvSpPr>
            <a:spLocks noGrp="1"/>
          </p:cNvSpPr>
          <p:nvPr>
            <p:ph idx="1"/>
          </p:nvPr>
        </p:nvSpPr>
        <p:spPr/>
        <p:txBody>
          <a:bodyPr/>
          <a:lstStyle/>
          <a:p>
            <a:r>
              <a:rPr lang="en-US" dirty="0"/>
              <a:t>Thus, we can conclude that to ensure Road Safety we need to deploy a system that uses</a:t>
            </a:r>
            <a:r>
              <a:rPr lang="en-US" b="1" dirty="0"/>
              <a:t> Cloud Computing </a:t>
            </a:r>
            <a:r>
              <a:rPr lang="en-US" dirty="0"/>
              <a:t>along with various </a:t>
            </a:r>
            <a:r>
              <a:rPr lang="en-US" b="1" dirty="0"/>
              <a:t>sensors</a:t>
            </a:r>
            <a:r>
              <a:rPr lang="en-US" dirty="0"/>
              <a:t>, </a:t>
            </a:r>
            <a:r>
              <a:rPr lang="en-US" b="1" dirty="0"/>
              <a:t>image processing</a:t>
            </a:r>
            <a:r>
              <a:rPr lang="en-US" dirty="0"/>
              <a:t>, </a:t>
            </a:r>
            <a:r>
              <a:rPr lang="en-US" b="1" dirty="0"/>
              <a:t>audio processing </a:t>
            </a:r>
            <a:r>
              <a:rPr lang="en-US" dirty="0"/>
              <a:t>&amp; </a:t>
            </a:r>
            <a:r>
              <a:rPr lang="en-US" b="1" dirty="0"/>
              <a:t>image acquisition technique. </a:t>
            </a:r>
          </a:p>
          <a:p>
            <a:r>
              <a:rPr lang="en-US" dirty="0"/>
              <a:t>Here, Cloud Computing can be used to enable and connect the devices to respond in real-time for the required action and image &amp; the audio processing part also can be done in a cloud model easily where the cloud computing model could provide us---</a:t>
            </a:r>
          </a:p>
          <a:p>
            <a:pPr marL="457200" indent="-457200">
              <a:buFont typeface="+mj-lt"/>
              <a:buAutoNum type="arabicPeriod"/>
            </a:pPr>
            <a:r>
              <a:rPr lang="en-US" dirty="0">
                <a:solidFill>
                  <a:srgbClr val="FF0000"/>
                </a:solidFill>
              </a:rPr>
              <a:t>Unlimited storage for images &amp; audios to store</a:t>
            </a:r>
          </a:p>
          <a:p>
            <a:pPr marL="457200" indent="-457200">
              <a:buFont typeface="+mj-lt"/>
              <a:buAutoNum type="arabicPeriod"/>
            </a:pPr>
            <a:r>
              <a:rPr lang="en-US" dirty="0">
                <a:solidFill>
                  <a:srgbClr val="FF0000"/>
                </a:solidFill>
              </a:rPr>
              <a:t>Deep learning &amp; Machine learning tools, API’s for the processing purpose</a:t>
            </a:r>
          </a:p>
          <a:p>
            <a:pPr marL="457200" indent="-457200">
              <a:buFont typeface="+mj-lt"/>
              <a:buAutoNum type="arabicPeriod"/>
            </a:pPr>
            <a:r>
              <a:rPr lang="en-US" dirty="0">
                <a:solidFill>
                  <a:srgbClr val="FF0000"/>
                </a:solidFill>
              </a:rPr>
              <a:t>Database to keep tracking the devices information and actions if anything happens</a:t>
            </a:r>
          </a:p>
          <a:p>
            <a:endParaRPr lang="en-US" dirty="0"/>
          </a:p>
        </p:txBody>
      </p:sp>
      <p:sp>
        <p:nvSpPr>
          <p:cNvPr id="4" name="Date Placeholder 3">
            <a:extLst>
              <a:ext uri="{FF2B5EF4-FFF2-40B4-BE49-F238E27FC236}">
                <a16:creationId xmlns:a16="http://schemas.microsoft.com/office/drawing/2014/main" id="{1B6F5660-4764-4A86-8C8C-D32FB217D32E}"/>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80953B11-3FD0-4747-AAD2-C36DC25669C3}"/>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E8D0E7D4-4DEE-4419-8A69-6095B92A1AFD}"/>
              </a:ext>
            </a:extLst>
          </p:cNvPr>
          <p:cNvSpPr>
            <a:spLocks noGrp="1"/>
          </p:cNvSpPr>
          <p:nvPr>
            <p:ph type="sldNum" sz="quarter" idx="12"/>
          </p:nvPr>
        </p:nvSpPr>
        <p:spPr/>
        <p:txBody>
          <a:bodyPr/>
          <a:lstStyle/>
          <a:p>
            <a:fld id="{9BA46718-8ED0-487B-9CAB-512EDF182C51}" type="slidenum">
              <a:rPr lang="en-US" smtClean="0"/>
              <a:t>27</a:t>
            </a:fld>
            <a:endParaRPr lang="en-US"/>
          </a:p>
        </p:txBody>
      </p:sp>
    </p:spTree>
    <p:extLst>
      <p:ext uri="{BB962C8B-B14F-4D97-AF65-F5344CB8AC3E}">
        <p14:creationId xmlns:p14="http://schemas.microsoft.com/office/powerpoint/2010/main" val="750559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DE47A-665B-485C-B5CC-7486C4145A38}"/>
              </a:ext>
            </a:extLst>
          </p:cNvPr>
          <p:cNvSpPr>
            <a:spLocks noGrp="1"/>
          </p:cNvSpPr>
          <p:nvPr>
            <p:ph type="dt" sz="half" idx="10"/>
          </p:nvPr>
        </p:nvSpPr>
        <p:spPr/>
        <p:txBody>
          <a:bodyPr/>
          <a:lstStyle/>
          <a:p>
            <a:fld id="{D6153809-3AEE-407B-9B9D-F8DC778145D5}" type="datetime1">
              <a:rPr lang="en-US" smtClean="0"/>
              <a:t>12/28/2021</a:t>
            </a:fld>
            <a:endParaRPr lang="en-US"/>
          </a:p>
        </p:txBody>
      </p:sp>
      <p:sp>
        <p:nvSpPr>
          <p:cNvPr id="3" name="Footer Placeholder 2">
            <a:extLst>
              <a:ext uri="{FF2B5EF4-FFF2-40B4-BE49-F238E27FC236}">
                <a16:creationId xmlns:a16="http://schemas.microsoft.com/office/drawing/2014/main" id="{9517B7DA-A42F-4692-BF03-CA1F061BC0EC}"/>
              </a:ext>
            </a:extLst>
          </p:cNvPr>
          <p:cNvSpPr>
            <a:spLocks noGrp="1"/>
          </p:cNvSpPr>
          <p:nvPr>
            <p:ph type="ftr" sz="quarter" idx="11"/>
          </p:nvPr>
        </p:nvSpPr>
        <p:spPr/>
        <p:txBody>
          <a:bodyPr/>
          <a:lstStyle/>
          <a:p>
            <a:r>
              <a:rPr lang="en-US"/>
              <a:t>Significance of Cloud-Computing to ensure Road Safety</a:t>
            </a:r>
          </a:p>
        </p:txBody>
      </p:sp>
      <p:sp>
        <p:nvSpPr>
          <p:cNvPr id="4" name="Slide Number Placeholder 3">
            <a:extLst>
              <a:ext uri="{FF2B5EF4-FFF2-40B4-BE49-F238E27FC236}">
                <a16:creationId xmlns:a16="http://schemas.microsoft.com/office/drawing/2014/main" id="{3665D48C-755E-4A11-8CA6-188F753F989E}"/>
              </a:ext>
            </a:extLst>
          </p:cNvPr>
          <p:cNvSpPr>
            <a:spLocks noGrp="1"/>
          </p:cNvSpPr>
          <p:nvPr>
            <p:ph type="sldNum" sz="quarter" idx="12"/>
          </p:nvPr>
        </p:nvSpPr>
        <p:spPr/>
        <p:txBody>
          <a:bodyPr/>
          <a:lstStyle/>
          <a:p>
            <a:fld id="{9BA46718-8ED0-487B-9CAB-512EDF182C51}" type="slidenum">
              <a:rPr lang="en-US" smtClean="0"/>
              <a:t>28</a:t>
            </a:fld>
            <a:endParaRPr lang="en-US"/>
          </a:p>
        </p:txBody>
      </p:sp>
      <p:sp>
        <p:nvSpPr>
          <p:cNvPr id="5" name="TextBox 4">
            <a:extLst>
              <a:ext uri="{FF2B5EF4-FFF2-40B4-BE49-F238E27FC236}">
                <a16:creationId xmlns:a16="http://schemas.microsoft.com/office/drawing/2014/main" id="{FF227326-1738-48CE-836F-A570E69701FE}"/>
              </a:ext>
            </a:extLst>
          </p:cNvPr>
          <p:cNvSpPr txBox="1"/>
          <p:nvPr/>
        </p:nvSpPr>
        <p:spPr>
          <a:xfrm>
            <a:off x="1688832" y="2875002"/>
            <a:ext cx="8437418" cy="1107996"/>
          </a:xfrm>
          <a:prstGeom prst="rect">
            <a:avLst/>
          </a:prstGeom>
          <a:noFill/>
        </p:spPr>
        <p:txBody>
          <a:bodyPr wrap="square" rtlCol="0">
            <a:spAutoFit/>
          </a:bodyPr>
          <a:lstStyle/>
          <a:p>
            <a:pPr algn="ctr"/>
            <a:r>
              <a:rPr lang="en-US" sz="6600" dirty="0"/>
              <a:t>Thank you</a:t>
            </a:r>
          </a:p>
        </p:txBody>
      </p:sp>
    </p:spTree>
    <p:extLst>
      <p:ext uri="{BB962C8B-B14F-4D97-AF65-F5344CB8AC3E}">
        <p14:creationId xmlns:p14="http://schemas.microsoft.com/office/powerpoint/2010/main" val="231688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CF54-9E2B-4B85-99D1-0B5989A5276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0B05F6C-7E80-40B8-9090-84FF04111131}"/>
              </a:ext>
            </a:extLst>
          </p:cNvPr>
          <p:cNvSpPr>
            <a:spLocks noGrp="1"/>
          </p:cNvSpPr>
          <p:nvPr>
            <p:ph idx="1"/>
          </p:nvPr>
        </p:nvSpPr>
        <p:spPr>
          <a:xfrm>
            <a:off x="1097280" y="1845734"/>
            <a:ext cx="5520496" cy="4023360"/>
          </a:xfrm>
        </p:spPr>
        <p:txBody>
          <a:bodyPr>
            <a:normAutofit/>
          </a:bodyPr>
          <a:lstStyle/>
          <a:p>
            <a:pPr>
              <a:buFont typeface="Wingdings" panose="05000000000000000000" pitchFamily="2" charset="2"/>
              <a:buChar char="§"/>
            </a:pPr>
            <a:r>
              <a:rPr lang="en-US" b="0" i="0" dirty="0">
                <a:solidFill>
                  <a:srgbClr val="202124"/>
                </a:solidFill>
                <a:effectLst/>
              </a:rPr>
              <a:t>Cloud computing is a technology that uses the internet for storing and managing data on remote servers and then access data via the internet.</a:t>
            </a:r>
          </a:p>
          <a:p>
            <a:pPr marL="0" indent="0">
              <a:buNone/>
            </a:pPr>
            <a:r>
              <a:rPr lang="en-US" b="1" u="sng" dirty="0">
                <a:solidFill>
                  <a:srgbClr val="202124"/>
                </a:solidFill>
              </a:rPr>
              <a:t>Example: </a:t>
            </a:r>
            <a:r>
              <a:rPr lang="en-US" b="1" dirty="0">
                <a:solidFill>
                  <a:srgbClr val="202124"/>
                </a:solidFill>
              </a:rPr>
              <a:t> </a:t>
            </a:r>
            <a:r>
              <a:rPr lang="en-US" dirty="0" err="1">
                <a:solidFill>
                  <a:srgbClr val="202124"/>
                </a:solidFill>
              </a:rPr>
              <a:t>Amazan</a:t>
            </a:r>
            <a:r>
              <a:rPr lang="en-US" dirty="0">
                <a:solidFill>
                  <a:srgbClr val="202124"/>
                </a:solidFill>
              </a:rPr>
              <a:t> AWS, </a:t>
            </a:r>
            <a:r>
              <a:rPr lang="en-US" dirty="0" err="1">
                <a:solidFill>
                  <a:srgbClr val="202124"/>
                </a:solidFill>
              </a:rPr>
              <a:t>Microsft</a:t>
            </a:r>
            <a:r>
              <a:rPr lang="en-US" dirty="0">
                <a:solidFill>
                  <a:srgbClr val="202124"/>
                </a:solidFill>
              </a:rPr>
              <a:t> Azure, Google Cloud Services etc.</a:t>
            </a:r>
            <a:endParaRPr lang="en-US" u="sng" dirty="0"/>
          </a:p>
        </p:txBody>
      </p:sp>
      <p:sp>
        <p:nvSpPr>
          <p:cNvPr id="4" name="Date Placeholder 3">
            <a:extLst>
              <a:ext uri="{FF2B5EF4-FFF2-40B4-BE49-F238E27FC236}">
                <a16:creationId xmlns:a16="http://schemas.microsoft.com/office/drawing/2014/main" id="{E33A21FC-E976-4BEA-ADDB-B6EE95D6236F}"/>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8B08CCFA-D465-41FD-9F09-C8A552D6F2DE}"/>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4B1ECEC9-2A86-4820-B145-F299E650859D}"/>
              </a:ext>
            </a:extLst>
          </p:cNvPr>
          <p:cNvSpPr>
            <a:spLocks noGrp="1"/>
          </p:cNvSpPr>
          <p:nvPr>
            <p:ph type="sldNum" sz="quarter" idx="12"/>
          </p:nvPr>
        </p:nvSpPr>
        <p:spPr/>
        <p:txBody>
          <a:bodyPr/>
          <a:lstStyle/>
          <a:p>
            <a:fld id="{9BA46718-8ED0-487B-9CAB-512EDF182C51}" type="slidenum">
              <a:rPr lang="en-US" smtClean="0"/>
              <a:t>3</a:t>
            </a:fld>
            <a:endParaRPr lang="en-US"/>
          </a:p>
        </p:txBody>
      </p:sp>
      <p:sp>
        <p:nvSpPr>
          <p:cNvPr id="7" name="Content Placeholder 2">
            <a:extLst>
              <a:ext uri="{FF2B5EF4-FFF2-40B4-BE49-F238E27FC236}">
                <a16:creationId xmlns:a16="http://schemas.microsoft.com/office/drawing/2014/main" id="{A428CA58-D099-49DC-BACA-5E08E8375EB7}"/>
              </a:ext>
            </a:extLst>
          </p:cNvPr>
          <p:cNvSpPr txBox="1">
            <a:spLocks/>
          </p:cNvSpPr>
          <p:nvPr/>
        </p:nvSpPr>
        <p:spPr>
          <a:xfrm>
            <a:off x="6364120" y="1862554"/>
            <a:ext cx="5520496"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u="sng" dirty="0"/>
          </a:p>
        </p:txBody>
      </p:sp>
      <p:pic>
        <p:nvPicPr>
          <p:cNvPr id="1028" name="Picture 4" descr="computing definition – m4got- Tech news at your finger tips">
            <a:extLst>
              <a:ext uri="{FF2B5EF4-FFF2-40B4-BE49-F238E27FC236}">
                <a16:creationId xmlns:a16="http://schemas.microsoft.com/office/drawing/2014/main" id="{BF7BBEA6-EB03-4DAE-B358-9026BDD69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3194" y="1862554"/>
            <a:ext cx="5381422" cy="345336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C342B95-0D4E-42E2-BB6D-CB6019D4A4C1}"/>
              </a:ext>
            </a:extLst>
          </p:cNvPr>
          <p:cNvSpPr txBox="1"/>
          <p:nvPr/>
        </p:nvSpPr>
        <p:spPr>
          <a:xfrm>
            <a:off x="6819254" y="5579390"/>
            <a:ext cx="4897465" cy="369332"/>
          </a:xfrm>
          <a:prstGeom prst="rect">
            <a:avLst/>
          </a:prstGeom>
          <a:noFill/>
        </p:spPr>
        <p:txBody>
          <a:bodyPr wrap="square" rtlCol="0">
            <a:spAutoFit/>
          </a:bodyPr>
          <a:lstStyle/>
          <a:p>
            <a:pPr algn="ctr"/>
            <a:r>
              <a:rPr lang="en-US" dirty="0"/>
              <a:t>Fig: Cloud Computing</a:t>
            </a:r>
          </a:p>
        </p:txBody>
      </p:sp>
    </p:spTree>
    <p:extLst>
      <p:ext uri="{BB962C8B-B14F-4D97-AF65-F5344CB8AC3E}">
        <p14:creationId xmlns:p14="http://schemas.microsoft.com/office/powerpoint/2010/main" val="3507220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02ECC-D286-499B-8A07-B7510842417C}"/>
              </a:ext>
            </a:extLst>
          </p:cNvPr>
          <p:cNvSpPr>
            <a:spLocks noGrp="1"/>
          </p:cNvSpPr>
          <p:nvPr>
            <p:ph type="title"/>
          </p:nvPr>
        </p:nvSpPr>
        <p:spPr/>
        <p:txBody>
          <a:bodyPr/>
          <a:lstStyle/>
          <a:p>
            <a:r>
              <a:rPr lang="en-US" dirty="0"/>
              <a:t>Cloud Computing</a:t>
            </a:r>
          </a:p>
        </p:txBody>
      </p:sp>
      <p:pic>
        <p:nvPicPr>
          <p:cNvPr id="8" name="Content Placeholder 7">
            <a:extLst>
              <a:ext uri="{FF2B5EF4-FFF2-40B4-BE49-F238E27FC236}">
                <a16:creationId xmlns:a16="http://schemas.microsoft.com/office/drawing/2014/main" id="{2B1C9E32-8AE3-4393-B84A-2EABB18E7C69}"/>
              </a:ext>
            </a:extLst>
          </p:cNvPr>
          <p:cNvPicPr>
            <a:picLocks noGrp="1" noChangeAspect="1"/>
          </p:cNvPicPr>
          <p:nvPr>
            <p:ph idx="1"/>
          </p:nvPr>
        </p:nvPicPr>
        <p:blipFill>
          <a:blip r:embed="rId2"/>
          <a:stretch>
            <a:fillRect/>
          </a:stretch>
        </p:blipFill>
        <p:spPr>
          <a:xfrm>
            <a:off x="5118468" y="1972966"/>
            <a:ext cx="6037212" cy="2912067"/>
          </a:xfrm>
        </p:spPr>
      </p:pic>
      <p:sp>
        <p:nvSpPr>
          <p:cNvPr id="4" name="Date Placeholder 3">
            <a:extLst>
              <a:ext uri="{FF2B5EF4-FFF2-40B4-BE49-F238E27FC236}">
                <a16:creationId xmlns:a16="http://schemas.microsoft.com/office/drawing/2014/main" id="{CC890D2D-3AB8-4C94-99E3-F1675823DF33}"/>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C4096EB8-9A73-4E9F-900F-FE02D5B20CB5}"/>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23D6E2E1-6F17-46B2-B996-CBF2C4509EB6}"/>
              </a:ext>
            </a:extLst>
          </p:cNvPr>
          <p:cNvSpPr>
            <a:spLocks noGrp="1"/>
          </p:cNvSpPr>
          <p:nvPr>
            <p:ph type="sldNum" sz="quarter" idx="12"/>
          </p:nvPr>
        </p:nvSpPr>
        <p:spPr/>
        <p:txBody>
          <a:bodyPr/>
          <a:lstStyle/>
          <a:p>
            <a:fld id="{9BA46718-8ED0-487B-9CAB-512EDF182C51}" type="slidenum">
              <a:rPr lang="en-US" smtClean="0"/>
              <a:t>4</a:t>
            </a:fld>
            <a:endParaRPr lang="en-US"/>
          </a:p>
        </p:txBody>
      </p:sp>
      <p:sp>
        <p:nvSpPr>
          <p:cNvPr id="9" name="TextBox 8">
            <a:extLst>
              <a:ext uri="{FF2B5EF4-FFF2-40B4-BE49-F238E27FC236}">
                <a16:creationId xmlns:a16="http://schemas.microsoft.com/office/drawing/2014/main" id="{2F28FD7A-4F4B-4025-BDF6-6362EC1EC472}"/>
              </a:ext>
            </a:extLst>
          </p:cNvPr>
          <p:cNvSpPr txBox="1"/>
          <p:nvPr/>
        </p:nvSpPr>
        <p:spPr>
          <a:xfrm>
            <a:off x="1286359" y="1972966"/>
            <a:ext cx="3719594" cy="1477328"/>
          </a:xfrm>
          <a:prstGeom prst="rect">
            <a:avLst/>
          </a:prstGeom>
          <a:noFill/>
        </p:spPr>
        <p:txBody>
          <a:bodyPr wrap="square" rtlCol="0">
            <a:spAutoFit/>
          </a:bodyPr>
          <a:lstStyle/>
          <a:p>
            <a:r>
              <a:rPr lang="en-US" dirty="0"/>
              <a:t>Cloud Computing has 2 types of model---</a:t>
            </a:r>
          </a:p>
          <a:p>
            <a:endParaRPr lang="en-US" dirty="0"/>
          </a:p>
          <a:p>
            <a:pPr marL="342900" indent="-342900">
              <a:buFont typeface="+mj-lt"/>
              <a:buAutoNum type="arabicPeriod"/>
            </a:pPr>
            <a:r>
              <a:rPr lang="en-US" dirty="0"/>
              <a:t>Deployment model</a:t>
            </a:r>
          </a:p>
          <a:p>
            <a:pPr marL="342900" indent="-342900">
              <a:buFont typeface="+mj-lt"/>
              <a:buAutoNum type="arabicPeriod"/>
            </a:pPr>
            <a:r>
              <a:rPr lang="en-US" dirty="0"/>
              <a:t>Service model</a:t>
            </a:r>
          </a:p>
        </p:txBody>
      </p:sp>
    </p:spTree>
    <p:extLst>
      <p:ext uri="{BB962C8B-B14F-4D97-AF65-F5344CB8AC3E}">
        <p14:creationId xmlns:p14="http://schemas.microsoft.com/office/powerpoint/2010/main" val="321802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7AA1-C94B-4D1A-B60D-6D7ECA82F1AB}"/>
              </a:ext>
            </a:extLst>
          </p:cNvPr>
          <p:cNvSpPr>
            <a:spLocks noGrp="1"/>
          </p:cNvSpPr>
          <p:nvPr>
            <p:ph type="title"/>
          </p:nvPr>
        </p:nvSpPr>
        <p:spPr/>
        <p:txBody>
          <a:bodyPr/>
          <a:lstStyle/>
          <a:p>
            <a:r>
              <a:rPr lang="en-US" dirty="0"/>
              <a:t>Cloud Computing (Cont’d)</a:t>
            </a:r>
          </a:p>
        </p:txBody>
      </p:sp>
      <p:sp>
        <p:nvSpPr>
          <p:cNvPr id="4" name="Date Placeholder 3">
            <a:extLst>
              <a:ext uri="{FF2B5EF4-FFF2-40B4-BE49-F238E27FC236}">
                <a16:creationId xmlns:a16="http://schemas.microsoft.com/office/drawing/2014/main" id="{2B9AA3F9-FA39-4638-831E-A408C9FF9241}"/>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93B02F6E-06DD-4387-AA30-9B3CF5ACA70F}"/>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2033DB57-F94A-42C4-AE33-D2997E51B9CA}"/>
              </a:ext>
            </a:extLst>
          </p:cNvPr>
          <p:cNvSpPr>
            <a:spLocks noGrp="1"/>
          </p:cNvSpPr>
          <p:nvPr>
            <p:ph type="sldNum" sz="quarter" idx="12"/>
          </p:nvPr>
        </p:nvSpPr>
        <p:spPr/>
        <p:txBody>
          <a:bodyPr/>
          <a:lstStyle/>
          <a:p>
            <a:fld id="{9BA46718-8ED0-487B-9CAB-512EDF182C51}" type="slidenum">
              <a:rPr lang="en-US" smtClean="0"/>
              <a:t>5</a:t>
            </a:fld>
            <a:endParaRPr lang="en-US"/>
          </a:p>
        </p:txBody>
      </p:sp>
      <p:pic>
        <p:nvPicPr>
          <p:cNvPr id="12" name="Picture 11">
            <a:extLst>
              <a:ext uri="{FF2B5EF4-FFF2-40B4-BE49-F238E27FC236}">
                <a16:creationId xmlns:a16="http://schemas.microsoft.com/office/drawing/2014/main" id="{97317D38-0622-4865-8D2F-F74715AD6AE5}"/>
              </a:ext>
            </a:extLst>
          </p:cNvPr>
          <p:cNvPicPr>
            <a:picLocks noChangeAspect="1"/>
          </p:cNvPicPr>
          <p:nvPr/>
        </p:nvPicPr>
        <p:blipFill>
          <a:blip r:embed="rId2"/>
          <a:stretch>
            <a:fillRect/>
          </a:stretch>
        </p:blipFill>
        <p:spPr>
          <a:xfrm>
            <a:off x="5713590" y="1819385"/>
            <a:ext cx="5442090" cy="3063174"/>
          </a:xfrm>
          <a:prstGeom prst="rect">
            <a:avLst/>
          </a:prstGeom>
        </p:spPr>
      </p:pic>
      <p:sp>
        <p:nvSpPr>
          <p:cNvPr id="13" name="TextBox 12">
            <a:extLst>
              <a:ext uri="{FF2B5EF4-FFF2-40B4-BE49-F238E27FC236}">
                <a16:creationId xmlns:a16="http://schemas.microsoft.com/office/drawing/2014/main" id="{C8893F89-06FB-416A-B331-1FCC5A34CDDC}"/>
              </a:ext>
            </a:extLst>
          </p:cNvPr>
          <p:cNvSpPr txBox="1"/>
          <p:nvPr/>
        </p:nvSpPr>
        <p:spPr>
          <a:xfrm>
            <a:off x="1097280" y="1819385"/>
            <a:ext cx="4616310" cy="2492990"/>
          </a:xfrm>
          <a:prstGeom prst="rect">
            <a:avLst/>
          </a:prstGeom>
          <a:noFill/>
        </p:spPr>
        <p:txBody>
          <a:bodyPr wrap="square" rtlCol="0">
            <a:spAutoFit/>
          </a:bodyPr>
          <a:lstStyle/>
          <a:p>
            <a:pPr algn="l" fontAlgn="base"/>
            <a:r>
              <a:rPr lang="en-US" dirty="0">
                <a:solidFill>
                  <a:srgbClr val="1D1D1D"/>
                </a:solidFill>
              </a:rPr>
              <a:t>C</a:t>
            </a:r>
            <a:r>
              <a:rPr lang="en-US" b="0" i="0" dirty="0">
                <a:solidFill>
                  <a:srgbClr val="1D1D1D"/>
                </a:solidFill>
                <a:effectLst/>
              </a:rPr>
              <a:t>loud computing can be categorized into 3 general types[1]---</a:t>
            </a:r>
          </a:p>
          <a:p>
            <a:pPr algn="l" fontAlgn="base"/>
            <a:endParaRPr lang="en-US" b="1" i="0" dirty="0">
              <a:solidFill>
                <a:srgbClr val="1D1D1D"/>
              </a:solidFill>
              <a:effectLst/>
            </a:endParaRPr>
          </a:p>
          <a:p>
            <a:pPr marL="285750" indent="-285750" algn="l" fontAlgn="base">
              <a:buFont typeface="Wingdings" panose="05000000000000000000" pitchFamily="2" charset="2"/>
              <a:buChar char="q"/>
            </a:pPr>
            <a:r>
              <a:rPr lang="en-US" b="1" i="0" dirty="0">
                <a:solidFill>
                  <a:srgbClr val="1D1D1D"/>
                </a:solidFill>
                <a:effectLst/>
              </a:rPr>
              <a:t>Public Cloud </a:t>
            </a:r>
            <a:r>
              <a:rPr lang="en-US" i="0" dirty="0">
                <a:solidFill>
                  <a:srgbClr val="1D1D1D"/>
                </a:solidFill>
                <a:effectLst/>
              </a:rPr>
              <a:t>provides a </a:t>
            </a:r>
            <a:r>
              <a:rPr lang="en-US" i="0" u="sng" dirty="0">
                <a:solidFill>
                  <a:srgbClr val="1D1D1D"/>
                </a:solidFill>
                <a:effectLst/>
              </a:rPr>
              <a:t>shared platform </a:t>
            </a:r>
            <a:r>
              <a:rPr lang="en-US" i="0" dirty="0">
                <a:solidFill>
                  <a:srgbClr val="1D1D1D"/>
                </a:solidFill>
                <a:effectLst/>
              </a:rPr>
              <a:t>that is accessible to the general public through an Internet connection.</a:t>
            </a:r>
          </a:p>
          <a:p>
            <a:pPr algn="l" fontAlgn="base"/>
            <a:r>
              <a:rPr lang="en-US" sz="1600" b="1" u="sng" dirty="0">
                <a:solidFill>
                  <a:srgbClr val="1D1D1D"/>
                </a:solidFill>
              </a:rPr>
              <a:t>Examples: </a:t>
            </a:r>
            <a:r>
              <a:rPr lang="en-US" sz="1600" b="0" i="0" dirty="0">
                <a:solidFill>
                  <a:srgbClr val="000000"/>
                </a:solidFill>
                <a:effectLst/>
              </a:rPr>
              <a:t>Amazon Elastic Compute Cloud (EC2), Microsoft Azure, IBM's Blue Cloud, Sun Cloud, and Google Cloud.</a:t>
            </a:r>
            <a:endParaRPr lang="en-US" sz="1600" b="0" i="0" dirty="0">
              <a:solidFill>
                <a:srgbClr val="1D1D1D"/>
              </a:solidFill>
              <a:effectLst/>
            </a:endParaRPr>
          </a:p>
        </p:txBody>
      </p:sp>
      <p:sp>
        <p:nvSpPr>
          <p:cNvPr id="14" name="TextBox 13">
            <a:extLst>
              <a:ext uri="{FF2B5EF4-FFF2-40B4-BE49-F238E27FC236}">
                <a16:creationId xmlns:a16="http://schemas.microsoft.com/office/drawing/2014/main" id="{14B46FC2-13CB-49D0-8A0C-0E0E09293E88}"/>
              </a:ext>
            </a:extLst>
          </p:cNvPr>
          <p:cNvSpPr txBox="1"/>
          <p:nvPr/>
        </p:nvSpPr>
        <p:spPr>
          <a:xfrm>
            <a:off x="945517" y="6035923"/>
            <a:ext cx="11065790" cy="307777"/>
          </a:xfrm>
          <a:prstGeom prst="rect">
            <a:avLst/>
          </a:prstGeom>
          <a:noFill/>
        </p:spPr>
        <p:txBody>
          <a:bodyPr wrap="square" rtlCol="0">
            <a:spAutoFit/>
          </a:bodyPr>
          <a:lstStyle/>
          <a:p>
            <a:r>
              <a:rPr lang="en-US" sz="1400" dirty="0"/>
              <a:t>[1] </a:t>
            </a:r>
            <a:r>
              <a:rPr lang="en-US" sz="1400" u="sng" dirty="0">
                <a:solidFill>
                  <a:srgbClr val="0070C0"/>
                </a:solidFill>
              </a:rPr>
              <a:t>https://www.bmc.com/blogs/public-private-hybrid-cloud/</a:t>
            </a:r>
          </a:p>
        </p:txBody>
      </p:sp>
      <p:sp>
        <p:nvSpPr>
          <p:cNvPr id="15" name="TextBox 14">
            <a:extLst>
              <a:ext uri="{FF2B5EF4-FFF2-40B4-BE49-F238E27FC236}">
                <a16:creationId xmlns:a16="http://schemas.microsoft.com/office/drawing/2014/main" id="{880FDBA6-9AFB-48D8-9AAD-6EF77E61352D}"/>
              </a:ext>
            </a:extLst>
          </p:cNvPr>
          <p:cNvSpPr txBox="1"/>
          <p:nvPr/>
        </p:nvSpPr>
        <p:spPr>
          <a:xfrm>
            <a:off x="6126480" y="5010487"/>
            <a:ext cx="4848903" cy="369332"/>
          </a:xfrm>
          <a:prstGeom prst="rect">
            <a:avLst/>
          </a:prstGeom>
          <a:noFill/>
        </p:spPr>
        <p:txBody>
          <a:bodyPr wrap="square" rtlCol="0">
            <a:spAutoFit/>
          </a:bodyPr>
          <a:lstStyle/>
          <a:p>
            <a:pPr algn="ctr"/>
            <a:r>
              <a:rPr lang="en-US" dirty="0"/>
              <a:t>Fig: Deployment model (Cloud computing)</a:t>
            </a:r>
          </a:p>
        </p:txBody>
      </p:sp>
    </p:spTree>
    <p:extLst>
      <p:ext uri="{BB962C8B-B14F-4D97-AF65-F5344CB8AC3E}">
        <p14:creationId xmlns:p14="http://schemas.microsoft.com/office/powerpoint/2010/main" val="2946850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7AA1-C94B-4D1A-B60D-6D7ECA82F1AB}"/>
              </a:ext>
            </a:extLst>
          </p:cNvPr>
          <p:cNvSpPr>
            <a:spLocks noGrp="1"/>
          </p:cNvSpPr>
          <p:nvPr>
            <p:ph type="title"/>
          </p:nvPr>
        </p:nvSpPr>
        <p:spPr/>
        <p:txBody>
          <a:bodyPr/>
          <a:lstStyle/>
          <a:p>
            <a:r>
              <a:rPr lang="en-US" dirty="0"/>
              <a:t>Cloud Computing (Cont’d)</a:t>
            </a:r>
          </a:p>
        </p:txBody>
      </p:sp>
      <p:sp>
        <p:nvSpPr>
          <p:cNvPr id="4" name="Date Placeholder 3">
            <a:extLst>
              <a:ext uri="{FF2B5EF4-FFF2-40B4-BE49-F238E27FC236}">
                <a16:creationId xmlns:a16="http://schemas.microsoft.com/office/drawing/2014/main" id="{2B9AA3F9-FA39-4638-831E-A408C9FF9241}"/>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93B02F6E-06DD-4387-AA30-9B3CF5ACA70F}"/>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2033DB57-F94A-42C4-AE33-D2997E51B9CA}"/>
              </a:ext>
            </a:extLst>
          </p:cNvPr>
          <p:cNvSpPr>
            <a:spLocks noGrp="1"/>
          </p:cNvSpPr>
          <p:nvPr>
            <p:ph type="sldNum" sz="quarter" idx="12"/>
          </p:nvPr>
        </p:nvSpPr>
        <p:spPr/>
        <p:txBody>
          <a:bodyPr/>
          <a:lstStyle/>
          <a:p>
            <a:fld id="{9BA46718-8ED0-487B-9CAB-512EDF182C51}" type="slidenum">
              <a:rPr lang="en-US" smtClean="0"/>
              <a:t>6</a:t>
            </a:fld>
            <a:endParaRPr lang="en-US"/>
          </a:p>
        </p:txBody>
      </p:sp>
      <p:pic>
        <p:nvPicPr>
          <p:cNvPr id="12" name="Picture 11">
            <a:extLst>
              <a:ext uri="{FF2B5EF4-FFF2-40B4-BE49-F238E27FC236}">
                <a16:creationId xmlns:a16="http://schemas.microsoft.com/office/drawing/2014/main" id="{97317D38-0622-4865-8D2F-F74715AD6AE5}"/>
              </a:ext>
            </a:extLst>
          </p:cNvPr>
          <p:cNvPicPr>
            <a:picLocks noChangeAspect="1"/>
          </p:cNvPicPr>
          <p:nvPr/>
        </p:nvPicPr>
        <p:blipFill>
          <a:blip r:embed="rId2"/>
          <a:stretch>
            <a:fillRect/>
          </a:stretch>
        </p:blipFill>
        <p:spPr>
          <a:xfrm>
            <a:off x="5713590" y="1819385"/>
            <a:ext cx="5442090" cy="3063174"/>
          </a:xfrm>
          <a:prstGeom prst="rect">
            <a:avLst/>
          </a:prstGeom>
        </p:spPr>
      </p:pic>
      <p:sp>
        <p:nvSpPr>
          <p:cNvPr id="13" name="TextBox 12">
            <a:extLst>
              <a:ext uri="{FF2B5EF4-FFF2-40B4-BE49-F238E27FC236}">
                <a16:creationId xmlns:a16="http://schemas.microsoft.com/office/drawing/2014/main" id="{C8893F89-06FB-416A-B331-1FCC5A34CDDC}"/>
              </a:ext>
            </a:extLst>
          </p:cNvPr>
          <p:cNvSpPr txBox="1"/>
          <p:nvPr/>
        </p:nvSpPr>
        <p:spPr>
          <a:xfrm>
            <a:off x="1097280" y="1819385"/>
            <a:ext cx="4616310" cy="2800767"/>
          </a:xfrm>
          <a:prstGeom prst="rect">
            <a:avLst/>
          </a:prstGeom>
          <a:noFill/>
        </p:spPr>
        <p:txBody>
          <a:bodyPr wrap="square" rtlCol="0">
            <a:spAutoFit/>
          </a:bodyPr>
          <a:lstStyle/>
          <a:p>
            <a:pPr marL="285750" indent="-285750" algn="l" fontAlgn="base">
              <a:buFont typeface="Wingdings" panose="05000000000000000000" pitchFamily="2" charset="2"/>
              <a:buChar char="q"/>
            </a:pPr>
            <a:r>
              <a:rPr lang="en-US" b="1" i="0" dirty="0">
                <a:solidFill>
                  <a:srgbClr val="1D1D1D"/>
                </a:solidFill>
                <a:effectLst/>
              </a:rPr>
              <a:t>Private cloud</a:t>
            </a:r>
            <a:r>
              <a:rPr lang="en-US" b="0" i="0" dirty="0">
                <a:solidFill>
                  <a:srgbClr val="1D1D1D"/>
                </a:solidFill>
                <a:effectLst/>
              </a:rPr>
              <a:t> is cloud computing that is dedicated solely to one’s organization. </a:t>
            </a:r>
            <a:r>
              <a:rPr lang="en-US" i="0" dirty="0">
                <a:solidFill>
                  <a:srgbClr val="FF0000"/>
                </a:solidFill>
                <a:effectLst/>
              </a:rPr>
              <a:t>Private cloud provides </a:t>
            </a:r>
            <a:r>
              <a:rPr lang="en-US" b="0" i="0" dirty="0">
                <a:solidFill>
                  <a:srgbClr val="FF0000"/>
                </a:solidFill>
                <a:effectLst/>
              </a:rPr>
              <a:t>computing services to a private internal network (within the organization) and selected users instead of the general public.</a:t>
            </a:r>
          </a:p>
          <a:p>
            <a:pPr marL="285750" indent="-285750" algn="l" fontAlgn="base">
              <a:buFont typeface="Wingdings" panose="05000000000000000000" pitchFamily="2" charset="2"/>
              <a:buChar char="q"/>
            </a:pPr>
            <a:endParaRPr lang="en-US" b="0" i="0" dirty="0">
              <a:solidFill>
                <a:srgbClr val="1D1D1D"/>
              </a:solidFill>
              <a:effectLst/>
            </a:endParaRPr>
          </a:p>
          <a:p>
            <a:pPr fontAlgn="base"/>
            <a:r>
              <a:rPr lang="en-US" sz="1600" b="1" u="sng" dirty="0">
                <a:solidFill>
                  <a:srgbClr val="1D1D1D"/>
                </a:solidFill>
              </a:rPr>
              <a:t>Examples: </a:t>
            </a:r>
            <a:r>
              <a:rPr lang="en-US" sz="1600" b="0" i="0" dirty="0">
                <a:solidFill>
                  <a:srgbClr val="000000"/>
                </a:solidFill>
                <a:effectLst/>
              </a:rPr>
              <a:t>HP Data Centers, Microsoft, </a:t>
            </a:r>
            <a:r>
              <a:rPr lang="en-US" sz="1600" b="0" i="0" dirty="0" err="1">
                <a:solidFill>
                  <a:srgbClr val="000000"/>
                </a:solidFill>
                <a:effectLst/>
              </a:rPr>
              <a:t>Elastra</a:t>
            </a:r>
            <a:r>
              <a:rPr lang="en-US" sz="1600" b="0" i="0" dirty="0">
                <a:solidFill>
                  <a:srgbClr val="000000"/>
                </a:solidFill>
                <a:effectLst/>
              </a:rPr>
              <a:t>-private cloud, and Ubuntu </a:t>
            </a:r>
            <a:endParaRPr lang="en-US" sz="1600" b="0" i="0" dirty="0">
              <a:solidFill>
                <a:srgbClr val="1D1D1D"/>
              </a:solidFill>
              <a:effectLst/>
            </a:endParaRPr>
          </a:p>
          <a:p>
            <a:pPr algn="l" fontAlgn="base"/>
            <a:endParaRPr lang="en-US" b="0" i="0" dirty="0">
              <a:solidFill>
                <a:srgbClr val="1D1D1D"/>
              </a:solidFill>
              <a:effectLst/>
            </a:endParaRPr>
          </a:p>
        </p:txBody>
      </p:sp>
      <p:sp>
        <p:nvSpPr>
          <p:cNvPr id="14" name="TextBox 13">
            <a:extLst>
              <a:ext uri="{FF2B5EF4-FFF2-40B4-BE49-F238E27FC236}">
                <a16:creationId xmlns:a16="http://schemas.microsoft.com/office/drawing/2014/main" id="{14B46FC2-13CB-49D0-8A0C-0E0E09293E88}"/>
              </a:ext>
            </a:extLst>
          </p:cNvPr>
          <p:cNvSpPr txBox="1"/>
          <p:nvPr/>
        </p:nvSpPr>
        <p:spPr>
          <a:xfrm>
            <a:off x="945517" y="6035923"/>
            <a:ext cx="11065790" cy="307777"/>
          </a:xfrm>
          <a:prstGeom prst="rect">
            <a:avLst/>
          </a:prstGeom>
          <a:noFill/>
        </p:spPr>
        <p:txBody>
          <a:bodyPr wrap="square" rtlCol="0">
            <a:spAutoFit/>
          </a:bodyPr>
          <a:lstStyle/>
          <a:p>
            <a:r>
              <a:rPr lang="en-US" sz="1400" dirty="0"/>
              <a:t>[1] </a:t>
            </a:r>
            <a:r>
              <a:rPr lang="en-US" sz="1400" u="sng" dirty="0">
                <a:solidFill>
                  <a:srgbClr val="0070C0"/>
                </a:solidFill>
              </a:rPr>
              <a:t>https://www.bmc.com/blogs/public-private-hybrid-cloud/</a:t>
            </a:r>
          </a:p>
        </p:txBody>
      </p:sp>
      <p:sp>
        <p:nvSpPr>
          <p:cNvPr id="15" name="TextBox 14">
            <a:extLst>
              <a:ext uri="{FF2B5EF4-FFF2-40B4-BE49-F238E27FC236}">
                <a16:creationId xmlns:a16="http://schemas.microsoft.com/office/drawing/2014/main" id="{880FDBA6-9AFB-48D8-9AAD-6EF77E61352D}"/>
              </a:ext>
            </a:extLst>
          </p:cNvPr>
          <p:cNvSpPr txBox="1"/>
          <p:nvPr/>
        </p:nvSpPr>
        <p:spPr>
          <a:xfrm>
            <a:off x="6126480" y="5010487"/>
            <a:ext cx="4848903" cy="369332"/>
          </a:xfrm>
          <a:prstGeom prst="rect">
            <a:avLst/>
          </a:prstGeom>
          <a:noFill/>
        </p:spPr>
        <p:txBody>
          <a:bodyPr wrap="square" rtlCol="0">
            <a:spAutoFit/>
          </a:bodyPr>
          <a:lstStyle/>
          <a:p>
            <a:pPr algn="ctr"/>
            <a:r>
              <a:rPr lang="en-US" dirty="0"/>
              <a:t>Fig: Deployment model (Cloud computing)</a:t>
            </a:r>
          </a:p>
        </p:txBody>
      </p:sp>
    </p:spTree>
    <p:extLst>
      <p:ext uri="{BB962C8B-B14F-4D97-AF65-F5344CB8AC3E}">
        <p14:creationId xmlns:p14="http://schemas.microsoft.com/office/powerpoint/2010/main" val="1386809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7AA1-C94B-4D1A-B60D-6D7ECA82F1AB}"/>
              </a:ext>
            </a:extLst>
          </p:cNvPr>
          <p:cNvSpPr>
            <a:spLocks noGrp="1"/>
          </p:cNvSpPr>
          <p:nvPr>
            <p:ph type="title"/>
          </p:nvPr>
        </p:nvSpPr>
        <p:spPr/>
        <p:txBody>
          <a:bodyPr/>
          <a:lstStyle/>
          <a:p>
            <a:r>
              <a:rPr lang="en-US" dirty="0"/>
              <a:t>Cloud Computing (Cont’d)</a:t>
            </a:r>
          </a:p>
        </p:txBody>
      </p:sp>
      <p:sp>
        <p:nvSpPr>
          <p:cNvPr id="4" name="Date Placeholder 3">
            <a:extLst>
              <a:ext uri="{FF2B5EF4-FFF2-40B4-BE49-F238E27FC236}">
                <a16:creationId xmlns:a16="http://schemas.microsoft.com/office/drawing/2014/main" id="{2B9AA3F9-FA39-4638-831E-A408C9FF9241}"/>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93B02F6E-06DD-4387-AA30-9B3CF5ACA70F}"/>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2033DB57-F94A-42C4-AE33-D2997E51B9CA}"/>
              </a:ext>
            </a:extLst>
          </p:cNvPr>
          <p:cNvSpPr>
            <a:spLocks noGrp="1"/>
          </p:cNvSpPr>
          <p:nvPr>
            <p:ph type="sldNum" sz="quarter" idx="12"/>
          </p:nvPr>
        </p:nvSpPr>
        <p:spPr/>
        <p:txBody>
          <a:bodyPr/>
          <a:lstStyle/>
          <a:p>
            <a:fld id="{9BA46718-8ED0-487B-9CAB-512EDF182C51}" type="slidenum">
              <a:rPr lang="en-US" smtClean="0"/>
              <a:t>7</a:t>
            </a:fld>
            <a:endParaRPr lang="en-US"/>
          </a:p>
        </p:txBody>
      </p:sp>
      <p:pic>
        <p:nvPicPr>
          <p:cNvPr id="12" name="Picture 11">
            <a:extLst>
              <a:ext uri="{FF2B5EF4-FFF2-40B4-BE49-F238E27FC236}">
                <a16:creationId xmlns:a16="http://schemas.microsoft.com/office/drawing/2014/main" id="{97317D38-0622-4865-8D2F-F74715AD6AE5}"/>
              </a:ext>
            </a:extLst>
          </p:cNvPr>
          <p:cNvPicPr>
            <a:picLocks noChangeAspect="1"/>
          </p:cNvPicPr>
          <p:nvPr/>
        </p:nvPicPr>
        <p:blipFill>
          <a:blip r:embed="rId2"/>
          <a:stretch>
            <a:fillRect/>
          </a:stretch>
        </p:blipFill>
        <p:spPr>
          <a:xfrm>
            <a:off x="5713590" y="1819385"/>
            <a:ext cx="5442090" cy="3063174"/>
          </a:xfrm>
          <a:prstGeom prst="rect">
            <a:avLst/>
          </a:prstGeom>
        </p:spPr>
      </p:pic>
      <p:sp>
        <p:nvSpPr>
          <p:cNvPr id="13" name="TextBox 12">
            <a:extLst>
              <a:ext uri="{FF2B5EF4-FFF2-40B4-BE49-F238E27FC236}">
                <a16:creationId xmlns:a16="http://schemas.microsoft.com/office/drawing/2014/main" id="{C8893F89-06FB-416A-B331-1FCC5A34CDDC}"/>
              </a:ext>
            </a:extLst>
          </p:cNvPr>
          <p:cNvSpPr txBox="1"/>
          <p:nvPr/>
        </p:nvSpPr>
        <p:spPr>
          <a:xfrm>
            <a:off x="1097280" y="1819385"/>
            <a:ext cx="4616310" cy="2031325"/>
          </a:xfrm>
          <a:prstGeom prst="rect">
            <a:avLst/>
          </a:prstGeom>
          <a:noFill/>
        </p:spPr>
        <p:txBody>
          <a:bodyPr wrap="square" rtlCol="0">
            <a:spAutoFit/>
          </a:bodyPr>
          <a:lstStyle/>
          <a:p>
            <a:pPr marL="285750" indent="-285750" algn="l" fontAlgn="base">
              <a:buFont typeface="Wingdings" panose="05000000000000000000" pitchFamily="2" charset="2"/>
              <a:buChar char="q"/>
            </a:pPr>
            <a:r>
              <a:rPr lang="en-US" b="1" i="0" dirty="0">
                <a:solidFill>
                  <a:srgbClr val="1D1D1D"/>
                </a:solidFill>
                <a:effectLst/>
              </a:rPr>
              <a:t>Hybrid cloud</a:t>
            </a:r>
            <a:r>
              <a:rPr lang="en-US" b="0" i="0" dirty="0">
                <a:solidFill>
                  <a:srgbClr val="1D1D1D"/>
                </a:solidFill>
                <a:effectLst/>
              </a:rPr>
              <a:t> is any environment that uses both public and private clouds. </a:t>
            </a:r>
          </a:p>
          <a:p>
            <a:endParaRPr lang="en-US" dirty="0"/>
          </a:p>
          <a:p>
            <a:r>
              <a:rPr lang="en-US" dirty="0"/>
              <a:t>The best hybrid cloud provider companies are </a:t>
            </a:r>
            <a:r>
              <a:rPr lang="en-US" b="1" dirty="0"/>
              <a:t>Amazon, Microsoft, Google, Cisco, and NetApp</a:t>
            </a:r>
            <a:r>
              <a:rPr lang="en-US" dirty="0"/>
              <a:t>.</a:t>
            </a:r>
          </a:p>
          <a:p>
            <a:endParaRPr lang="en-US" dirty="0"/>
          </a:p>
        </p:txBody>
      </p:sp>
      <p:sp>
        <p:nvSpPr>
          <p:cNvPr id="14" name="TextBox 13">
            <a:extLst>
              <a:ext uri="{FF2B5EF4-FFF2-40B4-BE49-F238E27FC236}">
                <a16:creationId xmlns:a16="http://schemas.microsoft.com/office/drawing/2014/main" id="{14B46FC2-13CB-49D0-8A0C-0E0E09293E88}"/>
              </a:ext>
            </a:extLst>
          </p:cNvPr>
          <p:cNvSpPr txBox="1"/>
          <p:nvPr/>
        </p:nvSpPr>
        <p:spPr>
          <a:xfrm>
            <a:off x="852407" y="5962525"/>
            <a:ext cx="11065790" cy="307777"/>
          </a:xfrm>
          <a:prstGeom prst="rect">
            <a:avLst/>
          </a:prstGeom>
          <a:noFill/>
        </p:spPr>
        <p:txBody>
          <a:bodyPr wrap="square" rtlCol="0">
            <a:spAutoFit/>
          </a:bodyPr>
          <a:lstStyle/>
          <a:p>
            <a:r>
              <a:rPr lang="en-US" sz="1400" dirty="0"/>
              <a:t>[1] </a:t>
            </a:r>
            <a:r>
              <a:rPr lang="en-US" sz="1400" u="sng" dirty="0">
                <a:solidFill>
                  <a:srgbClr val="0070C0"/>
                </a:solidFill>
              </a:rPr>
              <a:t>https://www.bmc.com/blogs/public-private-hybrid-cloud/</a:t>
            </a:r>
          </a:p>
        </p:txBody>
      </p:sp>
      <p:sp>
        <p:nvSpPr>
          <p:cNvPr id="15" name="TextBox 14">
            <a:extLst>
              <a:ext uri="{FF2B5EF4-FFF2-40B4-BE49-F238E27FC236}">
                <a16:creationId xmlns:a16="http://schemas.microsoft.com/office/drawing/2014/main" id="{880FDBA6-9AFB-48D8-9AAD-6EF77E61352D}"/>
              </a:ext>
            </a:extLst>
          </p:cNvPr>
          <p:cNvSpPr txBox="1"/>
          <p:nvPr/>
        </p:nvSpPr>
        <p:spPr>
          <a:xfrm>
            <a:off x="6126480" y="5010487"/>
            <a:ext cx="4848903" cy="369332"/>
          </a:xfrm>
          <a:prstGeom prst="rect">
            <a:avLst/>
          </a:prstGeom>
          <a:noFill/>
        </p:spPr>
        <p:txBody>
          <a:bodyPr wrap="square" rtlCol="0">
            <a:spAutoFit/>
          </a:bodyPr>
          <a:lstStyle/>
          <a:p>
            <a:pPr algn="ctr"/>
            <a:r>
              <a:rPr lang="en-US" dirty="0"/>
              <a:t>Fig: Deployment model (Cloud computing)</a:t>
            </a:r>
          </a:p>
        </p:txBody>
      </p:sp>
    </p:spTree>
    <p:extLst>
      <p:ext uri="{BB962C8B-B14F-4D97-AF65-F5344CB8AC3E}">
        <p14:creationId xmlns:p14="http://schemas.microsoft.com/office/powerpoint/2010/main" val="3487347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029E-8FF6-48DC-A810-6DF9F3396F6A}"/>
              </a:ext>
            </a:extLst>
          </p:cNvPr>
          <p:cNvSpPr>
            <a:spLocks noGrp="1"/>
          </p:cNvSpPr>
          <p:nvPr>
            <p:ph type="title"/>
          </p:nvPr>
        </p:nvSpPr>
        <p:spPr/>
        <p:txBody>
          <a:bodyPr/>
          <a:lstStyle/>
          <a:p>
            <a:r>
              <a:rPr lang="en-US" dirty="0"/>
              <a:t>Cloud Computing (Cont’d)</a:t>
            </a:r>
          </a:p>
        </p:txBody>
      </p:sp>
      <p:sp>
        <p:nvSpPr>
          <p:cNvPr id="4" name="Date Placeholder 3">
            <a:extLst>
              <a:ext uri="{FF2B5EF4-FFF2-40B4-BE49-F238E27FC236}">
                <a16:creationId xmlns:a16="http://schemas.microsoft.com/office/drawing/2014/main" id="{D501CB12-6875-48DA-AEAF-8B788B019584}"/>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6D1CF6F8-64BB-409A-A8C2-642DC2205663}"/>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05CA4D9D-2E8E-4F82-BD23-E43F73B6CCA2}"/>
              </a:ext>
            </a:extLst>
          </p:cNvPr>
          <p:cNvSpPr>
            <a:spLocks noGrp="1"/>
          </p:cNvSpPr>
          <p:nvPr>
            <p:ph type="sldNum" sz="quarter" idx="12"/>
          </p:nvPr>
        </p:nvSpPr>
        <p:spPr/>
        <p:txBody>
          <a:bodyPr/>
          <a:lstStyle/>
          <a:p>
            <a:fld id="{9BA46718-8ED0-487B-9CAB-512EDF182C51}" type="slidenum">
              <a:rPr lang="en-US" smtClean="0"/>
              <a:t>8</a:t>
            </a:fld>
            <a:endParaRPr lang="en-US"/>
          </a:p>
        </p:txBody>
      </p:sp>
      <p:sp>
        <p:nvSpPr>
          <p:cNvPr id="10" name="Content Placeholder 9">
            <a:extLst>
              <a:ext uri="{FF2B5EF4-FFF2-40B4-BE49-F238E27FC236}">
                <a16:creationId xmlns:a16="http://schemas.microsoft.com/office/drawing/2014/main" id="{F2981AB9-B02E-44B5-BB22-6BA3CAB0DEF5}"/>
              </a:ext>
            </a:extLst>
          </p:cNvPr>
          <p:cNvSpPr>
            <a:spLocks noGrp="1"/>
          </p:cNvSpPr>
          <p:nvPr>
            <p:ph idx="1"/>
          </p:nvPr>
        </p:nvSpPr>
        <p:spPr>
          <a:xfrm>
            <a:off x="1097280" y="1845734"/>
            <a:ext cx="6000944" cy="4023360"/>
          </a:xfrm>
        </p:spPr>
        <p:txBody>
          <a:bodyPr>
            <a:normAutofit fontScale="92500"/>
          </a:bodyPr>
          <a:lstStyle/>
          <a:p>
            <a:r>
              <a:rPr lang="en-US" dirty="0">
                <a:solidFill>
                  <a:schemeClr val="tx1"/>
                </a:solidFill>
              </a:rPr>
              <a:t>There are 3 main types of Cloud computing service model such as </a:t>
            </a:r>
            <a:r>
              <a:rPr lang="en-US" b="1" dirty="0">
                <a:solidFill>
                  <a:srgbClr val="FF0000"/>
                </a:solidFill>
              </a:rPr>
              <a:t>SaaS, PaaS, IaaS.</a:t>
            </a:r>
          </a:p>
          <a:p>
            <a:pPr algn="l">
              <a:buFont typeface="Wingdings" panose="05000000000000000000" pitchFamily="2" charset="2"/>
              <a:buChar char="q"/>
            </a:pPr>
            <a:r>
              <a:rPr lang="en-US" b="1" i="0" dirty="0">
                <a:solidFill>
                  <a:schemeClr val="tx1"/>
                </a:solidFill>
                <a:effectLst/>
              </a:rPr>
              <a:t>IaaS: </a:t>
            </a:r>
            <a:r>
              <a:rPr lang="en-US" i="0" dirty="0">
                <a:solidFill>
                  <a:schemeClr val="tx1"/>
                </a:solidFill>
                <a:effectLst/>
              </a:rPr>
              <a:t>IaaS is the on-demand availability of almost infinitely scalable computing resources as services over the internet. It eliminates the need for enterprises to procure, configure, or manage infrastructure themselves, and they only pay for what they use</a:t>
            </a:r>
            <a:r>
              <a:rPr lang="en-US" b="1" i="0" dirty="0">
                <a:solidFill>
                  <a:schemeClr val="tx1"/>
                </a:solidFill>
                <a:effectLst/>
              </a:rPr>
              <a:t>. </a:t>
            </a:r>
            <a:r>
              <a:rPr lang="en-US" b="0" i="0" dirty="0">
                <a:solidFill>
                  <a:srgbClr val="FF0000"/>
                </a:solidFill>
                <a:effectLst/>
              </a:rPr>
              <a:t>cloud-based services, pay-as-you-go for services such as storage, networking, and virtualization.</a:t>
            </a:r>
          </a:p>
          <a:p>
            <a:pPr algn="l">
              <a:buFont typeface="Wingdings" panose="05000000000000000000" pitchFamily="2" charset="2"/>
              <a:buChar char="q"/>
            </a:pPr>
            <a:r>
              <a:rPr lang="en-US" b="1" i="0" dirty="0">
                <a:solidFill>
                  <a:schemeClr val="tx1"/>
                </a:solidFill>
                <a:effectLst/>
              </a:rPr>
              <a:t>PaaS: </a:t>
            </a:r>
            <a:r>
              <a:rPr lang="en-US" b="0" i="0" dirty="0">
                <a:solidFill>
                  <a:srgbClr val="FF0000"/>
                </a:solidFill>
                <a:effectLst/>
              </a:rPr>
              <a:t>hardware and software tools available </a:t>
            </a:r>
            <a:r>
              <a:rPr lang="en-US" b="0" i="0" dirty="0">
                <a:solidFill>
                  <a:schemeClr val="tx1"/>
                </a:solidFill>
                <a:effectLst/>
              </a:rPr>
              <a:t>over the internet i.e. AWS Elastic Beanstalk, Heroku, OpenShift, Apache Stratos, Magento Commerce Cloud.</a:t>
            </a:r>
          </a:p>
          <a:p>
            <a:pPr algn="l">
              <a:buFont typeface="Wingdings" panose="05000000000000000000" pitchFamily="2" charset="2"/>
              <a:buChar char="q"/>
            </a:pPr>
            <a:r>
              <a:rPr lang="en-US" b="1" i="0" dirty="0">
                <a:solidFill>
                  <a:schemeClr val="tx1"/>
                </a:solidFill>
                <a:effectLst/>
              </a:rPr>
              <a:t>SaaS: </a:t>
            </a:r>
            <a:r>
              <a:rPr lang="en-US" b="0" i="0" dirty="0">
                <a:solidFill>
                  <a:srgbClr val="FF0000"/>
                </a:solidFill>
                <a:effectLst/>
              </a:rPr>
              <a:t>software that’s available </a:t>
            </a:r>
            <a:r>
              <a:rPr lang="en-US" b="0" i="0" dirty="0">
                <a:solidFill>
                  <a:schemeClr val="tx1"/>
                </a:solidFill>
                <a:effectLst/>
              </a:rPr>
              <a:t>via a third-party over the internet i.e. Google Apps, Salesforce, Dropbox,</a:t>
            </a:r>
          </a:p>
        </p:txBody>
      </p:sp>
      <p:pic>
        <p:nvPicPr>
          <p:cNvPr id="5122" name="Picture 2" descr="SaaS Vs PaaS Vs IaaS and Which Model is Better for You">
            <a:extLst>
              <a:ext uri="{FF2B5EF4-FFF2-40B4-BE49-F238E27FC236}">
                <a16:creationId xmlns:a16="http://schemas.microsoft.com/office/drawing/2014/main" id="{E61181B5-42AB-4BE4-B26B-5A8AC1AD40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8224" y="1845733"/>
            <a:ext cx="4974956" cy="327490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5C46EE8-CFCF-4132-BDAD-1C8F462B8ADD}"/>
              </a:ext>
            </a:extLst>
          </p:cNvPr>
          <p:cNvSpPr txBox="1"/>
          <p:nvPr/>
        </p:nvSpPr>
        <p:spPr>
          <a:xfrm>
            <a:off x="7439186" y="5120640"/>
            <a:ext cx="4262034" cy="369332"/>
          </a:xfrm>
          <a:prstGeom prst="rect">
            <a:avLst/>
          </a:prstGeom>
          <a:noFill/>
        </p:spPr>
        <p:txBody>
          <a:bodyPr wrap="square" rtlCol="0">
            <a:spAutoFit/>
          </a:bodyPr>
          <a:lstStyle/>
          <a:p>
            <a:pPr algn="ctr"/>
            <a:r>
              <a:rPr lang="en-US" dirty="0"/>
              <a:t>Fig: Cloud computing services</a:t>
            </a:r>
          </a:p>
        </p:txBody>
      </p:sp>
    </p:spTree>
    <p:extLst>
      <p:ext uri="{BB962C8B-B14F-4D97-AF65-F5344CB8AC3E}">
        <p14:creationId xmlns:p14="http://schemas.microsoft.com/office/powerpoint/2010/main" val="1849709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029E-8FF6-48DC-A810-6DF9F3396F6A}"/>
              </a:ext>
            </a:extLst>
          </p:cNvPr>
          <p:cNvSpPr>
            <a:spLocks noGrp="1"/>
          </p:cNvSpPr>
          <p:nvPr>
            <p:ph type="title"/>
          </p:nvPr>
        </p:nvSpPr>
        <p:spPr/>
        <p:txBody>
          <a:bodyPr/>
          <a:lstStyle/>
          <a:p>
            <a:r>
              <a:rPr lang="en-US" dirty="0"/>
              <a:t>Cloud Computing (Cont’d)</a:t>
            </a:r>
          </a:p>
        </p:txBody>
      </p:sp>
      <p:sp>
        <p:nvSpPr>
          <p:cNvPr id="4" name="Date Placeholder 3">
            <a:extLst>
              <a:ext uri="{FF2B5EF4-FFF2-40B4-BE49-F238E27FC236}">
                <a16:creationId xmlns:a16="http://schemas.microsoft.com/office/drawing/2014/main" id="{D501CB12-6875-48DA-AEAF-8B788B019584}"/>
              </a:ext>
            </a:extLst>
          </p:cNvPr>
          <p:cNvSpPr>
            <a:spLocks noGrp="1"/>
          </p:cNvSpPr>
          <p:nvPr>
            <p:ph type="dt" sz="half" idx="10"/>
          </p:nvPr>
        </p:nvSpPr>
        <p:spPr/>
        <p:txBody>
          <a:bodyPr/>
          <a:lstStyle/>
          <a:p>
            <a:fld id="{77F3C217-9ED0-4DA1-8623-6038983A7841}" type="datetime1">
              <a:rPr lang="en-US" smtClean="0"/>
              <a:t>12/28/2021</a:t>
            </a:fld>
            <a:endParaRPr lang="en-US"/>
          </a:p>
        </p:txBody>
      </p:sp>
      <p:sp>
        <p:nvSpPr>
          <p:cNvPr id="5" name="Footer Placeholder 4">
            <a:extLst>
              <a:ext uri="{FF2B5EF4-FFF2-40B4-BE49-F238E27FC236}">
                <a16:creationId xmlns:a16="http://schemas.microsoft.com/office/drawing/2014/main" id="{6D1CF6F8-64BB-409A-A8C2-642DC2205663}"/>
              </a:ext>
            </a:extLst>
          </p:cNvPr>
          <p:cNvSpPr>
            <a:spLocks noGrp="1"/>
          </p:cNvSpPr>
          <p:nvPr>
            <p:ph type="ftr" sz="quarter" idx="11"/>
          </p:nvPr>
        </p:nvSpPr>
        <p:spPr/>
        <p:txBody>
          <a:bodyPr/>
          <a:lstStyle/>
          <a:p>
            <a:r>
              <a:rPr lang="en-US"/>
              <a:t>Significance of Cloud-Computing to ensure Road Safety</a:t>
            </a:r>
          </a:p>
        </p:txBody>
      </p:sp>
      <p:sp>
        <p:nvSpPr>
          <p:cNvPr id="6" name="Slide Number Placeholder 5">
            <a:extLst>
              <a:ext uri="{FF2B5EF4-FFF2-40B4-BE49-F238E27FC236}">
                <a16:creationId xmlns:a16="http://schemas.microsoft.com/office/drawing/2014/main" id="{05CA4D9D-2E8E-4F82-BD23-E43F73B6CCA2}"/>
              </a:ext>
            </a:extLst>
          </p:cNvPr>
          <p:cNvSpPr>
            <a:spLocks noGrp="1"/>
          </p:cNvSpPr>
          <p:nvPr>
            <p:ph type="sldNum" sz="quarter" idx="12"/>
          </p:nvPr>
        </p:nvSpPr>
        <p:spPr/>
        <p:txBody>
          <a:bodyPr/>
          <a:lstStyle/>
          <a:p>
            <a:fld id="{9BA46718-8ED0-487B-9CAB-512EDF182C51}" type="slidenum">
              <a:rPr lang="en-US" smtClean="0"/>
              <a:t>9</a:t>
            </a:fld>
            <a:endParaRPr lang="en-US"/>
          </a:p>
        </p:txBody>
      </p:sp>
      <p:sp>
        <p:nvSpPr>
          <p:cNvPr id="10" name="Content Placeholder 9">
            <a:extLst>
              <a:ext uri="{FF2B5EF4-FFF2-40B4-BE49-F238E27FC236}">
                <a16:creationId xmlns:a16="http://schemas.microsoft.com/office/drawing/2014/main" id="{F2981AB9-B02E-44B5-BB22-6BA3CAB0DEF5}"/>
              </a:ext>
            </a:extLst>
          </p:cNvPr>
          <p:cNvSpPr>
            <a:spLocks noGrp="1"/>
          </p:cNvSpPr>
          <p:nvPr>
            <p:ph idx="1"/>
          </p:nvPr>
        </p:nvSpPr>
        <p:spPr>
          <a:xfrm>
            <a:off x="1097280" y="1845734"/>
            <a:ext cx="5474001" cy="4023360"/>
          </a:xfrm>
        </p:spPr>
        <p:txBody>
          <a:bodyPr>
            <a:normAutofit/>
          </a:bodyPr>
          <a:lstStyle/>
          <a:p>
            <a:pPr algn="l">
              <a:buFont typeface="Wingdings" panose="05000000000000000000" pitchFamily="2" charset="2"/>
              <a:buChar char="q"/>
            </a:pPr>
            <a:r>
              <a:rPr lang="en-US" b="1" i="0" dirty="0">
                <a:solidFill>
                  <a:schemeClr val="tx1"/>
                </a:solidFill>
                <a:effectLst/>
              </a:rPr>
              <a:t>On-premise: </a:t>
            </a:r>
            <a:r>
              <a:rPr lang="en-US" b="0" i="0" dirty="0">
                <a:solidFill>
                  <a:schemeClr val="tx1"/>
                </a:solidFill>
                <a:effectLst/>
              </a:rPr>
              <a:t>software that’s installed in the same building as your business.</a:t>
            </a:r>
          </a:p>
          <a:p>
            <a:pPr algn="l">
              <a:buFont typeface="Wingdings" panose="05000000000000000000" pitchFamily="2" charset="2"/>
              <a:buChar char="q"/>
            </a:pPr>
            <a:endParaRPr lang="en-US" dirty="0">
              <a:solidFill>
                <a:schemeClr val="tx1"/>
              </a:solidFill>
            </a:endParaRPr>
          </a:p>
          <a:p>
            <a:pPr marL="0" indent="0" algn="l">
              <a:buNone/>
            </a:pPr>
            <a:r>
              <a:rPr lang="en-US" b="0" i="0" dirty="0">
                <a:solidFill>
                  <a:schemeClr val="tx1"/>
                </a:solidFill>
                <a:effectLst/>
              </a:rPr>
              <a:t>1. Installation ---	</a:t>
            </a:r>
            <a:r>
              <a:rPr lang="en-US" b="1" i="0" dirty="0">
                <a:solidFill>
                  <a:schemeClr val="tx1"/>
                </a:solidFill>
                <a:effectLst/>
              </a:rPr>
              <a:t>Time-consuming</a:t>
            </a:r>
          </a:p>
          <a:p>
            <a:pPr marL="0" indent="0" algn="l">
              <a:buNone/>
            </a:pPr>
            <a:r>
              <a:rPr lang="en-US" b="0" i="0" dirty="0">
                <a:solidFill>
                  <a:schemeClr val="tx1"/>
                </a:solidFill>
                <a:effectLst/>
              </a:rPr>
              <a:t>2. Availability ---	</a:t>
            </a:r>
            <a:r>
              <a:rPr lang="en-US" b="1" i="0" dirty="0">
                <a:solidFill>
                  <a:schemeClr val="tx1"/>
                </a:solidFill>
                <a:effectLst/>
              </a:rPr>
              <a:t>When bought and deployed</a:t>
            </a:r>
          </a:p>
          <a:p>
            <a:pPr marL="0" indent="0" algn="l">
              <a:buNone/>
            </a:pPr>
            <a:r>
              <a:rPr lang="en-US" b="0" i="0" dirty="0">
                <a:solidFill>
                  <a:schemeClr val="tx1"/>
                </a:solidFill>
                <a:effectLst/>
              </a:rPr>
              <a:t>3. Investment ---	</a:t>
            </a:r>
            <a:r>
              <a:rPr lang="en-US" b="1" i="0" dirty="0">
                <a:solidFill>
                  <a:schemeClr val="tx1"/>
                </a:solidFill>
                <a:effectLst/>
              </a:rPr>
              <a:t>High</a:t>
            </a:r>
          </a:p>
          <a:p>
            <a:pPr marL="0" indent="0" algn="l">
              <a:buNone/>
            </a:pPr>
            <a:r>
              <a:rPr lang="en-US" b="0" i="0" dirty="0">
                <a:solidFill>
                  <a:schemeClr val="tx1"/>
                </a:solidFill>
                <a:effectLst/>
              </a:rPr>
              <a:t>4. Business Risks --- </a:t>
            </a:r>
            <a:r>
              <a:rPr lang="en-US" b="1" i="0" dirty="0">
                <a:solidFill>
                  <a:schemeClr val="tx1"/>
                </a:solidFill>
                <a:effectLst/>
              </a:rPr>
              <a:t>High</a:t>
            </a:r>
          </a:p>
          <a:p>
            <a:endParaRPr lang="en-US" dirty="0">
              <a:solidFill>
                <a:schemeClr val="tx1"/>
              </a:solidFill>
            </a:endParaRPr>
          </a:p>
        </p:txBody>
      </p:sp>
      <p:pic>
        <p:nvPicPr>
          <p:cNvPr id="7" name="Picture 6">
            <a:extLst>
              <a:ext uri="{FF2B5EF4-FFF2-40B4-BE49-F238E27FC236}">
                <a16:creationId xmlns:a16="http://schemas.microsoft.com/office/drawing/2014/main" id="{133CAFD7-F452-4E29-8D9B-3C635120DC7B}"/>
              </a:ext>
            </a:extLst>
          </p:cNvPr>
          <p:cNvPicPr>
            <a:picLocks noChangeAspect="1"/>
          </p:cNvPicPr>
          <p:nvPr/>
        </p:nvPicPr>
        <p:blipFill>
          <a:blip r:embed="rId2"/>
          <a:stretch>
            <a:fillRect/>
          </a:stretch>
        </p:blipFill>
        <p:spPr>
          <a:xfrm>
            <a:off x="7170065" y="1845734"/>
            <a:ext cx="3524250" cy="2990850"/>
          </a:xfrm>
          <a:prstGeom prst="rect">
            <a:avLst/>
          </a:prstGeom>
        </p:spPr>
      </p:pic>
      <p:sp>
        <p:nvSpPr>
          <p:cNvPr id="11" name="TextBox 10">
            <a:extLst>
              <a:ext uri="{FF2B5EF4-FFF2-40B4-BE49-F238E27FC236}">
                <a16:creationId xmlns:a16="http://schemas.microsoft.com/office/drawing/2014/main" id="{D88D1B7C-E225-43E3-805B-00FFB24878EB}"/>
              </a:ext>
            </a:extLst>
          </p:cNvPr>
          <p:cNvSpPr txBox="1"/>
          <p:nvPr/>
        </p:nvSpPr>
        <p:spPr>
          <a:xfrm>
            <a:off x="7408190" y="4944958"/>
            <a:ext cx="3099661" cy="369332"/>
          </a:xfrm>
          <a:prstGeom prst="rect">
            <a:avLst/>
          </a:prstGeom>
          <a:noFill/>
        </p:spPr>
        <p:txBody>
          <a:bodyPr wrap="square" rtlCol="0">
            <a:spAutoFit/>
          </a:bodyPr>
          <a:lstStyle/>
          <a:p>
            <a:pPr algn="ctr"/>
            <a:r>
              <a:rPr lang="en-US" dirty="0"/>
              <a:t>Fig: On-Premise model</a:t>
            </a:r>
          </a:p>
        </p:txBody>
      </p:sp>
    </p:spTree>
    <p:extLst>
      <p:ext uri="{BB962C8B-B14F-4D97-AF65-F5344CB8AC3E}">
        <p14:creationId xmlns:p14="http://schemas.microsoft.com/office/powerpoint/2010/main" val="3261982882"/>
      </p:ext>
    </p:extLst>
  </p:cSld>
  <p:clrMapOvr>
    <a:masterClrMapping/>
  </p:clrMapOvr>
</p:sld>
</file>

<file path=ppt/theme/theme1.xml><?xml version="1.0" encoding="utf-8"?>
<a:theme xmlns:a="http://schemas.openxmlformats.org/drawingml/2006/main" name="Retrospec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1359</TotalTime>
  <Words>2166</Words>
  <Application>Microsoft Office PowerPoint</Application>
  <PresentationFormat>Widescreen</PresentationFormat>
  <Paragraphs>277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Retrospect</vt:lpstr>
      <vt:lpstr>Significance of Cloud Computing to ensure Road Safety</vt:lpstr>
      <vt:lpstr>Outlines</vt:lpstr>
      <vt:lpstr>Introduction</vt:lpstr>
      <vt:lpstr>Cloud Computing</vt:lpstr>
      <vt:lpstr>Cloud Computing (Cont’d)</vt:lpstr>
      <vt:lpstr>Cloud Computing (Cont’d)</vt:lpstr>
      <vt:lpstr>Cloud Computing (Cont’d)</vt:lpstr>
      <vt:lpstr>Cloud Computing (Cont’d)</vt:lpstr>
      <vt:lpstr>Cloud Computing (Cont’d)</vt:lpstr>
      <vt:lpstr>Cloud Computing (Cont’d)</vt:lpstr>
      <vt:lpstr>Causes of Road Accident</vt:lpstr>
      <vt:lpstr>Causes of Road Accident (Cont’d)</vt:lpstr>
      <vt:lpstr>Causes of Road Accident (Cont’d)</vt:lpstr>
      <vt:lpstr>Related Works</vt:lpstr>
      <vt:lpstr>Keywords &amp; Terms</vt:lpstr>
      <vt:lpstr>Intelligent Accident Management System using IoT and Cloud Computing (2016) [1]</vt:lpstr>
      <vt:lpstr>Intelligent Accident Management System using IoT and Cloud Computing (2016) [1] (Cont’d)</vt:lpstr>
      <vt:lpstr>Intelligent Accident Management System using IoT and Cloud Computing (2016) [1] (Cont’d)</vt:lpstr>
      <vt:lpstr>Intelligent Accident Management System using IoT and Cloud Computing (2016) [1] (Cont’d)</vt:lpstr>
      <vt:lpstr>IoT based real time traffic control using cloud computing (2018) [2]</vt:lpstr>
      <vt:lpstr>IoT based real time traffic control using cloud computing (2018) [2] (Cont’d)</vt:lpstr>
      <vt:lpstr>IoT based real time traffic control using cloud computing (2018) [2] (Cont’d)</vt:lpstr>
      <vt:lpstr>IoT based real time traffic control using cloud computing (2018) [2] (Cont’d)</vt:lpstr>
      <vt:lpstr>IoT based real time traffic control using cloud computing (2018) [2] (Cont’d)</vt:lpstr>
      <vt:lpstr>Findings</vt:lpstr>
      <vt:lpstr>Findings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Significance of CLOUD-COMPUTING to ensure Road Safety</dc:title>
  <dc:creator>N.I.Md. Ashafuddula</dc:creator>
  <cp:lastModifiedBy>N.I.Md. Ashafuddula</cp:lastModifiedBy>
  <cp:revision>81</cp:revision>
  <dcterms:created xsi:type="dcterms:W3CDTF">2021-12-24T09:58:24Z</dcterms:created>
  <dcterms:modified xsi:type="dcterms:W3CDTF">2021-12-28T15:28:53Z</dcterms:modified>
</cp:coreProperties>
</file>