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7"/>
  </p:notesMasterIdLst>
  <p:sldIdLst>
    <p:sldId id="395" r:id="rId2"/>
    <p:sldId id="398" r:id="rId3"/>
    <p:sldId id="257" r:id="rId4"/>
    <p:sldId id="272" r:id="rId5"/>
    <p:sldId id="267" r:id="rId6"/>
    <p:sldId id="263" r:id="rId7"/>
    <p:sldId id="399" r:id="rId8"/>
    <p:sldId id="264" r:id="rId9"/>
    <p:sldId id="400" r:id="rId10"/>
    <p:sldId id="269" r:id="rId11"/>
    <p:sldId id="397" r:id="rId12"/>
    <p:sldId id="401" r:id="rId13"/>
    <p:sldId id="268" r:id="rId14"/>
    <p:sldId id="402" r:id="rId15"/>
    <p:sldId id="300" r:id="rId16"/>
    <p:sldId id="301" r:id="rId17"/>
    <p:sldId id="309" r:id="rId18"/>
    <p:sldId id="302" r:id="rId19"/>
    <p:sldId id="308" r:id="rId20"/>
    <p:sldId id="311" r:id="rId21"/>
    <p:sldId id="312" r:id="rId22"/>
    <p:sldId id="314" r:id="rId23"/>
    <p:sldId id="320" r:id="rId24"/>
    <p:sldId id="321" r:id="rId25"/>
    <p:sldId id="313" r:id="rId26"/>
    <p:sldId id="303" r:id="rId27"/>
    <p:sldId id="353" r:id="rId28"/>
    <p:sldId id="354" r:id="rId29"/>
    <p:sldId id="317" r:id="rId30"/>
    <p:sldId id="318" r:id="rId31"/>
    <p:sldId id="322" r:id="rId32"/>
    <p:sldId id="355" r:id="rId33"/>
    <p:sldId id="305" r:id="rId34"/>
    <p:sldId id="325" r:id="rId35"/>
    <p:sldId id="331" r:id="rId36"/>
  </p:sldIdLst>
  <p:sldSz cx="9144000" cy="6858000" type="screen4x3"/>
  <p:notesSz cx="6797675" cy="987425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3" autoAdjust="0"/>
    <p:restoredTop sz="94660"/>
  </p:normalViewPr>
  <p:slideViewPr>
    <p:cSldViewPr>
      <p:cViewPr>
        <p:scale>
          <a:sx n="72" d="100"/>
          <a:sy n="72" d="100"/>
        </p:scale>
        <p:origin x="-113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E5146-FD07-4142-91E5-F4903203624F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3E61B-9923-41E8-A048-1B57D195D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7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95D912-1551-48F9-8456-B1D9139FB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60CB3DA-8C1D-4131-B315-6208636FB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8DBE79-F6F5-4C49-B236-F64FE319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DBA7-3E0A-4060-B221-C291657CFC52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10/11/2021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9653D2-1107-416A-A3A3-CE650DF3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5554AB-7F57-4004-9AE6-268A98B8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04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38CCD-BE5F-4630-A68D-E0880D40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ADD3824-3BA1-4B4D-8EA3-807181E9D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579D3B-F368-4E7E-BD02-5325F1AE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EE62-3842-4606-B778-0CB7D5C6E877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10/11/2021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8587AD-671C-4E38-A586-B53A48BE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100CAF-CA14-4CD2-932F-F2D96847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21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2A95013-C09F-4912-B67D-03B2BE665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5932761-EE4C-4548-84D4-A4BF851FA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87F1F2-00DF-4E64-82E2-F7ABAD7A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572D-2392-485F-B371-B253C9342187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10/11/2021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B5A589-53E3-4F48-B5BB-F0964201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9097A3-08DE-4890-8BB7-926E0C6C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59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5F2CA9-379B-41C5-A811-C4AD753D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3F4CD0-C2A7-4910-AF75-956B08C3C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655A25-529B-4D90-AB20-3DD523B4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B41F-6774-49DE-B933-345E059DF637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10/11/2021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C03564-C4D2-4E1C-9D7A-CB824371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CC21F8-C569-483C-8AE6-DC4D67EA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8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28F1EC-AD5F-4469-B811-A657C61C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ADB3E5-8772-4565-BA3F-7EABF878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2FC76E-228B-4E63-9909-3E9A2B8C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4802-0F0D-46C6-8737-5F3F89F61429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10/11/2021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BC5AB3-7B67-47D3-B839-C73F1AE4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BBABFB-D638-4FD2-AD8D-2F95DA4D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9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8BE9D-3441-43C5-9F3F-6F92578B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210040-EEC0-488D-AEA9-D230ABF22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C9A8652-7255-45DD-8BDF-BAB88859A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7F88D4-AEA1-4B9D-9765-86EF9A40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D0B2-59EF-4219-A6E8-895BA514E5FC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10/11/2021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F727D1-233C-4A3D-8588-5FDCE5C9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01CAA1-1886-460A-84DD-DF8213CA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8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9F88AC-720E-4CDC-916A-0CEBBC96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C09021-14D3-482F-8410-C1A69033B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594868-EF70-4CBB-B1F3-2BFF5EE67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73C1BBB-B208-4924-8C58-4BF6DB4E0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BD0880C-04BE-41DF-86F8-092CEF61D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8783403-3776-4BA3-9877-2C361FF6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1E0A-2DFD-451A-B19A-F70CDC73E947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10/11/2021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B7AB882-5046-4033-8DFC-DA19C886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E8FA71F-3AE2-49F2-B983-0DAF0017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24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070A55-DBA7-4259-9C98-1CA51575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1A0EB20-09AF-4C53-A649-BAFE4191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22AB-85CB-4675-AB13-835013BA8ADA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10/11/2021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0D3DB9-E948-4606-A395-B1464D43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370D55-09BA-4643-9788-170FDE95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45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71A89DA-B635-4EB4-80BA-0514A823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88DF-9E1B-46C7-A16E-C3BC81657233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10/11/2021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23F30D-7711-4623-98A6-12ED453E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0B12C9-3784-4578-8399-A2668CB3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6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3A6EF8-96BB-4383-B650-82E23AD0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A9335D-60DF-4304-B0FD-DC1040B1A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794C61-F39B-4FCF-9881-97073CB68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DBF174-4F0E-44BA-A355-AFA3380F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0ED4-27DC-4E28-B534-B654AAF59CD4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10/11/2021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AF1538-40B4-4901-AC8E-EE392CDB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19D673-E3FC-4B14-A85E-07B7AA7D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6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18872A-A319-49DC-9EBC-72628202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60F1E04-03AB-4083-B053-C03A74D4A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22A37F2-EC2A-4791-8D23-32D2CB2D3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2E787D-7954-4807-ADA9-E4BF49A1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D316-6C73-48C7-987F-8CA7252CCDF4}" type="datetime1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10/11/2021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BB0ACF-7569-4E63-B51B-79E945FA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A28C90-85C3-461C-A255-248B386C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02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0F96D2C-9816-4041-A61C-C0ADA056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22DCAD-6320-4940-A8E5-E4369A67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5FC7DD-DFFC-42CE-89C1-A7720871A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F31FB-4A62-4C66-B050-3257FCDD31B1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84ADC6-3C18-465A-A81A-6C59B0FC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6C2C53-16BC-4D4E-814D-A6CE38C77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6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yya.com/photos/albacete_2006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rouf.cse@duet.ac.bd" TargetMode="External"/><Relationship Id="rId2" Type="http://schemas.openxmlformats.org/officeDocument/2006/relationships/hyperlink" Target="https://sites.google.com/a/duet.ac.bd/marouf-cse/courses-2018/cse-6305-cloud-compu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ouf7606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0"/>
            <a:ext cx="6858000" cy="2387600"/>
          </a:xfrm>
        </p:spPr>
        <p:txBody>
          <a:bodyPr>
            <a:normAutofit/>
          </a:bodyPr>
          <a:lstStyle/>
          <a:p>
            <a:r>
              <a:rPr lang="en-US" altLang="zh-TW" sz="40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Introduction to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endParaRPr lang="en-US" sz="40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676989"/>
            <a:ext cx="8763000" cy="1655762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CSE-6305 Cloud Computing</a:t>
            </a:r>
          </a:p>
          <a:p>
            <a:pPr algn="ctr"/>
            <a:endParaRPr lang="en-US" altLang="zh-TW" sz="28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en-US" altLang="zh-TW" sz="28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Professor Dr. Mohammad </a:t>
            </a:r>
            <a:r>
              <a:rPr lang="en-US" altLang="zh-TW" sz="28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Abdur</a:t>
            </a:r>
            <a:r>
              <a:rPr lang="en-US" altLang="zh-TW" sz="28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Rouf</a:t>
            </a:r>
            <a:endParaRPr lang="en-US" altLang="zh-TW" sz="28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/>
            <a:endParaRPr lang="en-US" sz="28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/>
            <a:endParaRPr lang="en-US" sz="2400" i="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dirty="0"/>
              <a:t>Definition from </a:t>
            </a:r>
            <a:r>
              <a:rPr lang="en-US" b="1" i="1" dirty="0"/>
              <a:t>Whatis.com</a:t>
            </a:r>
          </a:p>
          <a:p>
            <a:pPr lvl="1"/>
            <a:r>
              <a:rPr lang="en-US" dirty="0"/>
              <a:t>The name cloud computing was inspired by the cloud symbol that's often used to represent the Internet in flowcharts and diagrams. Cloud computing is a general term for anything that involves delivering hosted services over the Internet.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5FD1602-FE4B-44DD-8BE2-8CD22D10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6626" name="Picture 2" descr="http://www.cs.brandeis.edu/~rshaull/cs33b/Internet-cartoon.png"/>
          <p:cNvPicPr>
            <a:picLocks noChangeAspect="1" noChangeArrowheads="1"/>
          </p:cNvPicPr>
          <p:nvPr/>
        </p:nvPicPr>
        <p:blipFill>
          <a:blip r:embed="rId2" cstate="print"/>
          <a:srcRect t="11667" b="13333"/>
          <a:stretch>
            <a:fillRect/>
          </a:stretch>
        </p:blipFill>
        <p:spPr bwMode="auto">
          <a:xfrm>
            <a:off x="1066800" y="3733800"/>
            <a:ext cx="3429000" cy="2571750"/>
          </a:xfrm>
          <a:prstGeom prst="rect">
            <a:avLst/>
          </a:prstGeom>
          <a:noFill/>
        </p:spPr>
      </p:pic>
      <p:pic>
        <p:nvPicPr>
          <p:cNvPr id="26628" name="Picture 4" descr="http://cloudcomputingserver.net/wp-content/uploads/2010/06/cloud-computing-server-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657600"/>
            <a:ext cx="2857500" cy="2857500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4267200" y="4800600"/>
            <a:ext cx="6096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82296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Definition from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Whatis.com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The name cloud computing was inspired by the cloud symbol that's often used to represent the Internet in flowcharts and diagrams. Cloud computing is a general term for anything that involves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delivering hosted services over the Internet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from </a:t>
            </a:r>
            <a:r>
              <a:rPr lang="en-US" b="1" i="1" dirty="0"/>
              <a:t>Berkeley</a:t>
            </a:r>
          </a:p>
          <a:p>
            <a:pPr lvl="1"/>
            <a:r>
              <a:rPr lang="en-US" dirty="0"/>
              <a:t>Cloud Computing refers to both the applications delivered as services over the Internet and the hardware and systems software in the datacenters that provide those services.</a:t>
            </a:r>
          </a:p>
          <a:p>
            <a:pPr lvl="1"/>
            <a:r>
              <a:rPr lang="en-US" dirty="0"/>
              <a:t>The services themselves have long been referred to as Software as a Service (</a:t>
            </a:r>
            <a:r>
              <a:rPr lang="en-US" dirty="0" err="1"/>
              <a:t>SaaS</a:t>
            </a:r>
            <a:r>
              <a:rPr lang="en-US" dirty="0"/>
              <a:t>), so we use that term. The datacenter hardware and software is what we will call a</a:t>
            </a:r>
            <a:br>
              <a:rPr lang="en-US" dirty="0"/>
            </a:br>
            <a:r>
              <a:rPr lang="en-US" dirty="0"/>
              <a:t>Cloud.</a:t>
            </a:r>
          </a:p>
          <a:p>
            <a:pPr lvl="1"/>
            <a:r>
              <a:rPr lang="en-US" dirty="0"/>
              <a:t>When a Cloud is made available</a:t>
            </a:r>
            <a:br>
              <a:rPr lang="en-US" dirty="0"/>
            </a:br>
            <a:r>
              <a:rPr lang="en-US" dirty="0"/>
              <a:t> in a pay-as-you-go manner to the</a:t>
            </a:r>
            <a:br>
              <a:rPr lang="en-US" dirty="0"/>
            </a:br>
            <a:r>
              <a:rPr lang="en-US" dirty="0"/>
              <a:t>public…… The service being sold is</a:t>
            </a:r>
            <a:br>
              <a:rPr lang="en-US" dirty="0"/>
            </a:br>
            <a:r>
              <a:rPr lang="en-US" dirty="0"/>
              <a:t>Utility Computing.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3B768-F08E-471B-99E9-DCFBDFC3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2" name="Picture 4" descr="http://cloudtp.com/images/Crossing%20Bridge%20to%20Cloud%20Compu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771900"/>
            <a:ext cx="3810000" cy="2857500"/>
          </a:xfrm>
          <a:prstGeom prst="roundRect">
            <a:avLst>
              <a:gd name="adj" fmla="val 4096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Definition from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Berkeley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Cloud Computing refers to both the applications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delivered as services over the Internet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and the hardware and systems software in the datacenters that provide those services.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The services themselves have long been referred to as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Software as a Service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SaaS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, so we use that term. The datacenter hardware and software is what we will call a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Cloud.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When a Cloud is made available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pay-as-you-go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manner to the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public…… The service being sold is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Utility Computing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29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r>
              <a:rPr lang="en-US" dirty="0"/>
              <a:t>Definition from </a:t>
            </a:r>
            <a:r>
              <a:rPr lang="en-US" b="1" i="1" dirty="0" err="1"/>
              <a:t>Buyya</a:t>
            </a:r>
            <a:endParaRPr lang="en-US" b="1" i="1" dirty="0"/>
          </a:p>
          <a:p>
            <a:pPr lvl="1"/>
            <a:r>
              <a:rPr lang="en-US" dirty="0"/>
              <a:t>A Cloud is a type of parallel and distributed system consisting of a collection of interconnected and virtualized computers that are dynamically provisioned and presented as one or more unified computing resources based on service-level agreements established through negotiation between the service provider and consumers.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FC74D9-9A78-4418-AF8D-40E95D2B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5602" name="Picture 2" descr="http://www.amaxit.net/corporatesolutions/images/cloud-compu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00" y="4181474"/>
            <a:ext cx="5981700" cy="2524126"/>
          </a:xfrm>
          <a:prstGeom prst="rect">
            <a:avLst/>
          </a:prstGeom>
          <a:noFill/>
        </p:spPr>
      </p:pic>
      <p:pic>
        <p:nvPicPr>
          <p:cNvPr id="25606" name="Picture 6" descr="http://www.buyya.com/photos/rajkumar4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114800"/>
            <a:ext cx="1832388" cy="2514600"/>
          </a:xfrm>
          <a:prstGeom prst="roundRect">
            <a:avLst>
              <a:gd name="adj" fmla="val 299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Definition from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Buyya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 Cloud is a type 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parallel and distributed system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consisting of a collection of interconnected and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virtualized computers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that are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dynamically provisioned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and presented as one or more unified computing resources based 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service-level agreements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established through negotiation between the service provider and consumers.</a:t>
            </a:r>
          </a:p>
        </p:txBody>
      </p:sp>
    </p:spTree>
    <p:extLst>
      <p:ext uri="{BB962C8B-B14F-4D97-AF65-F5344CB8AC3E}">
        <p14:creationId xmlns:p14="http://schemas.microsoft.com/office/powerpoint/2010/main" val="207806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ndy\AppData\Local\Microsoft\Windows\Temporary Internet Files\Content.IE5\OHTRCXWF\MPj03992210000[1].jpg"/>
          <p:cNvPicPr>
            <a:picLocks noChangeAspect="1" noChangeArrowheads="1"/>
          </p:cNvPicPr>
          <p:nvPr/>
        </p:nvPicPr>
        <p:blipFill>
          <a:blip r:embed="rId2" cstate="print"/>
          <a:srcRect l="15830" r="13702"/>
          <a:stretch>
            <a:fillRect/>
          </a:stretch>
        </p:blipFill>
        <p:spPr bwMode="auto">
          <a:xfrm>
            <a:off x="5867400" y="2362200"/>
            <a:ext cx="2743200" cy="389285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Our Humble Opinion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Autofit/>
          </a:bodyPr>
          <a:lstStyle/>
          <a:p>
            <a:r>
              <a:rPr lang="en-US" dirty="0"/>
              <a:t>Cloud computing is a paradigm of computing, a new way of thinking about IT industry but not any specific technology.</a:t>
            </a:r>
          </a:p>
          <a:p>
            <a:pPr lvl="1"/>
            <a:r>
              <a:rPr lang="en-US" dirty="0"/>
              <a:t>Central ideas</a:t>
            </a:r>
          </a:p>
          <a:p>
            <a:pPr lvl="2"/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Utility Computing</a:t>
            </a:r>
          </a:p>
          <a:p>
            <a:pPr lvl="2"/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SOA</a:t>
            </a:r>
            <a:r>
              <a:rPr lang="en-US" dirty="0"/>
              <a:t> - Service Oriented Architecture</a:t>
            </a:r>
          </a:p>
          <a:p>
            <a:pPr lvl="2"/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SLA</a:t>
            </a:r>
            <a:r>
              <a:rPr lang="en-US" dirty="0"/>
              <a:t> - Service Level Agreement</a:t>
            </a:r>
          </a:p>
          <a:p>
            <a:pPr lvl="1"/>
            <a:r>
              <a:rPr lang="en-US" dirty="0"/>
              <a:t>Properties and characteristics</a:t>
            </a:r>
          </a:p>
          <a:p>
            <a:pPr lvl="2"/>
            <a:r>
              <a:rPr lang="en-US" dirty="0"/>
              <a:t>High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scalability </a:t>
            </a:r>
            <a:r>
              <a:rPr lang="en-US" dirty="0"/>
              <a:t>and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elasticity</a:t>
            </a:r>
          </a:p>
          <a:p>
            <a:pPr lvl="2"/>
            <a:r>
              <a:rPr lang="en-US" dirty="0"/>
              <a:t>High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availability </a:t>
            </a:r>
            <a:r>
              <a:rPr lang="en-US" dirty="0"/>
              <a:t>and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reliability</a:t>
            </a:r>
          </a:p>
          <a:p>
            <a:pPr lvl="2"/>
            <a:r>
              <a:rPr lang="en-US" dirty="0"/>
              <a:t>High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manageability </a:t>
            </a:r>
            <a:r>
              <a:rPr lang="en-US" dirty="0"/>
              <a:t>and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interoperability</a:t>
            </a:r>
          </a:p>
          <a:p>
            <a:pPr lvl="2"/>
            <a:r>
              <a:rPr lang="en-US" dirty="0"/>
              <a:t>High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accessibility </a:t>
            </a:r>
            <a:r>
              <a:rPr lang="en-US" dirty="0"/>
              <a:t>and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portability</a:t>
            </a:r>
          </a:p>
          <a:p>
            <a:pPr lvl="2"/>
            <a:r>
              <a:rPr lang="en-US" dirty="0"/>
              <a:t>High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performance </a:t>
            </a:r>
            <a:r>
              <a:rPr lang="en-US" dirty="0"/>
              <a:t>and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optimization</a:t>
            </a:r>
          </a:p>
          <a:p>
            <a:pPr lvl="1"/>
            <a:r>
              <a:rPr lang="en-US" dirty="0"/>
              <a:t>Enabling techniques</a:t>
            </a:r>
          </a:p>
          <a:p>
            <a:pPr lvl="2"/>
            <a:r>
              <a:rPr lang="en-US" dirty="0"/>
              <a:t>Hardware virtualization</a:t>
            </a:r>
          </a:p>
          <a:p>
            <a:pPr lvl="2"/>
            <a:r>
              <a:rPr lang="en-US" dirty="0"/>
              <a:t>Parallelized and distributed computing</a:t>
            </a:r>
          </a:p>
          <a:p>
            <a:pPr lvl="2"/>
            <a:r>
              <a:rPr lang="en-US" dirty="0"/>
              <a:t>Web service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A73563-C3CF-46F9-A4F2-363D2C7F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ttp://upload.wikimedia.org/wikipedia/commons/9/94/Cloud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6604"/>
          <a:stretch>
            <a:fillRect/>
          </a:stretch>
        </p:blipFill>
        <p:spPr bwMode="auto">
          <a:xfrm>
            <a:off x="533400" y="1219200"/>
            <a:ext cx="8077200" cy="5657850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919" y="1149231"/>
            <a:ext cx="7260336" cy="5632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and Characteristics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FD38891-7FB8-450C-9600-9B5C8A34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868362"/>
          </a:xfrm>
        </p:spPr>
        <p:txBody>
          <a:bodyPr/>
          <a:lstStyle/>
          <a:p>
            <a:r>
              <a:rPr lang="en-US" dirty="0"/>
              <a:t>Central Ideas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5614DFD-856A-4496-B1F7-071A825D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43200"/>
            <a:ext cx="9144000" cy="381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70000">
                <a:schemeClr val="accent2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:\Users\Andy\AppData\Local\Microsoft\Windows\Temporary Internet Files\Content.IE5\6G0SQY1U\MPj017884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130" y="1579487"/>
            <a:ext cx="4145870" cy="27639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0" name="Rectangle 9"/>
          <p:cNvSpPr/>
          <p:nvPr/>
        </p:nvSpPr>
        <p:spPr>
          <a:xfrm>
            <a:off x="1639589" y="4875074"/>
            <a:ext cx="749807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Don’t tell me details!!</a:t>
            </a:r>
          </a:p>
          <a:p>
            <a:pPr algn="ctr"/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 DON’T CARE!!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868362"/>
          </a:xfrm>
        </p:spPr>
        <p:txBody>
          <a:bodyPr/>
          <a:lstStyle/>
          <a:p>
            <a:r>
              <a:rPr lang="en-US" dirty="0"/>
              <a:t>Central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Perspective from user :</a:t>
            </a:r>
          </a:p>
          <a:p>
            <a:pPr lvl="1"/>
            <a:r>
              <a:rPr lang="en-US" dirty="0"/>
              <a:t>Users do not care about how the works are done</a:t>
            </a:r>
          </a:p>
          <a:p>
            <a:pPr lvl="2"/>
            <a:r>
              <a:rPr lang="en-US" dirty="0"/>
              <a:t>Instead, they only concern about what they </a:t>
            </a:r>
            <a:r>
              <a:rPr lang="en-US" altLang="zh-TW" dirty="0"/>
              <a:t>can </a:t>
            </a:r>
            <a:r>
              <a:rPr lang="en-US" dirty="0"/>
              <a:t>get</a:t>
            </a:r>
          </a:p>
          <a:p>
            <a:pPr lvl="1"/>
            <a:r>
              <a:rPr lang="en-US" dirty="0"/>
              <a:t>Users do not care about what the provider actually did</a:t>
            </a:r>
          </a:p>
          <a:p>
            <a:pPr lvl="2"/>
            <a:r>
              <a:rPr lang="en-US" dirty="0"/>
              <a:t>Instead, they only concern about their quality of service</a:t>
            </a:r>
          </a:p>
          <a:p>
            <a:pPr lvl="1"/>
            <a:r>
              <a:rPr lang="en-US" dirty="0"/>
              <a:t>Users do not want to own the physical infrastructure</a:t>
            </a:r>
          </a:p>
          <a:p>
            <a:pPr lvl="2"/>
            <a:r>
              <a:rPr lang="en-US" dirty="0"/>
              <a:t>Instead, they only want to pay as many as they used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dose user really care ?</a:t>
            </a:r>
          </a:p>
          <a:p>
            <a:pPr lvl="1"/>
            <a:r>
              <a:rPr lang="en-US" dirty="0"/>
              <a:t>They only care about their “Service”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07CF3B-18A4-4C9B-8B6E-5D87992D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 descr="cloud_comp-resized-600.jpg"/>
          <p:cNvPicPr>
            <a:picLocks noChangeAspect="1"/>
          </p:cNvPicPr>
          <p:nvPr/>
        </p:nvPicPr>
        <p:blipFill>
          <a:blip r:embed="rId2" cstate="print"/>
          <a:srcRect t="10709" r="6631"/>
          <a:stretch>
            <a:fillRect/>
          </a:stretch>
        </p:blipFill>
        <p:spPr>
          <a:xfrm>
            <a:off x="5715000" y="4430207"/>
            <a:ext cx="3124200" cy="22277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868362"/>
          </a:xfrm>
        </p:spPr>
        <p:txBody>
          <a:bodyPr/>
          <a:lstStyle/>
          <a:p>
            <a:r>
              <a:rPr lang="en-US" dirty="0"/>
              <a:t>Utility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790701"/>
            <a:ext cx="6019800" cy="3276599"/>
          </a:xfrm>
        </p:spPr>
        <p:txBody>
          <a:bodyPr/>
          <a:lstStyle/>
          <a:p>
            <a:r>
              <a:rPr lang="en-US" dirty="0"/>
              <a:t>One service provisioning model</a:t>
            </a:r>
          </a:p>
          <a:p>
            <a:pPr lvl="1"/>
            <a:r>
              <a:rPr lang="en-US" dirty="0"/>
              <a:t>Service provider makes computing resources and infrastructure management available to the customer as needed, and charges them for specific usage rather than a flat rate.</a:t>
            </a:r>
          </a:p>
          <a:p>
            <a:pPr lvl="1"/>
            <a:r>
              <a:rPr lang="en-US" dirty="0"/>
              <a:t>Like other types of on-demand computing , the utility model seeks to maximize the efficient use of resources and/or minimize associated costs.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573ABB2-2E9D-4A22-B93D-1775012C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6E3D25-83D5-4F74-BBD0-8D5DDDD0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6682"/>
            <a:ext cx="78867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Class Administration</a:t>
            </a:r>
            <a:endParaRPr lang="x-none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26BEEA-B200-4C19-9E62-BAA2B05A1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8471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Lecture Material is available:</a:t>
            </a:r>
          </a:p>
          <a:p>
            <a:pPr lvl="1"/>
            <a:r>
              <a:rPr lang="en-US" sz="2400" dirty="0">
                <a:hlinkClick r:id="rId2"/>
              </a:rPr>
              <a:t>https://sites.google.com/a/duet.ac.bd/marouf-cse/courses-2018/cse-6305-cloud-computing</a:t>
            </a:r>
            <a:endParaRPr lang="en-US" sz="2400" dirty="0"/>
          </a:p>
          <a:p>
            <a:r>
              <a:rPr lang="en-US" sz="2800" dirty="0"/>
              <a:t>Marks Distribution</a:t>
            </a:r>
          </a:p>
          <a:p>
            <a:pPr lvl="1"/>
            <a:r>
              <a:rPr lang="en-US" sz="2400" dirty="0"/>
              <a:t>Attendance: 10%</a:t>
            </a:r>
          </a:p>
          <a:p>
            <a:pPr lvl="1"/>
            <a:r>
              <a:rPr lang="en-US" sz="2400" dirty="0"/>
              <a:t>Midterm/Homework: 20%</a:t>
            </a:r>
          </a:p>
          <a:p>
            <a:pPr lvl="1"/>
            <a:r>
              <a:rPr lang="en-US" sz="2400" dirty="0"/>
              <a:t>Final Exam: 70%</a:t>
            </a:r>
          </a:p>
          <a:p>
            <a:r>
              <a:rPr lang="en-US" sz="2800" dirty="0"/>
              <a:t>Text Book:</a:t>
            </a:r>
          </a:p>
          <a:p>
            <a:pPr lvl="1"/>
            <a:r>
              <a:rPr lang="en-US" sz="2400" dirty="0"/>
              <a:t>Will be provided during lecture</a:t>
            </a:r>
          </a:p>
          <a:p>
            <a:r>
              <a:rPr lang="en-US" sz="2400" dirty="0"/>
              <a:t>Email: </a:t>
            </a:r>
            <a:r>
              <a:rPr lang="en-US" sz="2400" dirty="0">
                <a:hlinkClick r:id="rId3"/>
              </a:rPr>
              <a:t>marouf.cse@duet.ac.bd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rouf7606@gmail.com</a:t>
            </a:r>
            <a:r>
              <a:rPr lang="en-US" sz="2400" dirty="0"/>
              <a:t> </a:t>
            </a:r>
          </a:p>
          <a:p>
            <a:endParaRPr lang="x-none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1E6790-0184-4F58-8166-D86AA3B5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95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868362"/>
          </a:xfrm>
        </p:spPr>
        <p:txBody>
          <a:bodyPr/>
          <a:lstStyle/>
          <a:p>
            <a:r>
              <a:rPr lang="en-US" dirty="0"/>
              <a:t>What Is Service?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2895600"/>
          </a:xfrm>
        </p:spPr>
        <p:txBody>
          <a:bodyPr/>
          <a:lstStyle/>
          <a:p>
            <a:r>
              <a:rPr lang="en-US" dirty="0"/>
              <a:t>Service is what you connect together using Web Services.</a:t>
            </a:r>
          </a:p>
          <a:p>
            <a:r>
              <a:rPr lang="en-US" dirty="0"/>
              <a:t>Service is the endpoint of a connection.</a:t>
            </a:r>
          </a:p>
          <a:p>
            <a:r>
              <a:rPr lang="en-US" dirty="0"/>
              <a:t>Functionalities of service :</a:t>
            </a:r>
          </a:p>
          <a:p>
            <a:pPr lvl="1"/>
            <a:r>
              <a:rPr lang="en-US" dirty="0"/>
              <a:t>A service should be well-defined</a:t>
            </a:r>
          </a:p>
          <a:p>
            <a:pPr lvl="1"/>
            <a:r>
              <a:rPr lang="en-US" dirty="0"/>
              <a:t>A service should be self-contained</a:t>
            </a:r>
          </a:p>
          <a:p>
            <a:pPr lvl="1"/>
            <a:r>
              <a:rPr lang="en-US" dirty="0"/>
              <a:t>A service should not depend on the context or state of other services.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25D9F9-A398-4DF6-B6BB-28657092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0658" name="Picture 2" descr="http://www.gtseng.com/images/service_photo_e3mh.jpg"/>
          <p:cNvPicPr>
            <a:picLocks noChangeAspect="1" noChangeArrowheads="1"/>
          </p:cNvPicPr>
          <p:nvPr/>
        </p:nvPicPr>
        <p:blipFill>
          <a:blip r:embed="rId2" cstate="print"/>
          <a:srcRect t="11667" b="20000"/>
          <a:stretch>
            <a:fillRect/>
          </a:stretch>
        </p:blipFill>
        <p:spPr bwMode="auto">
          <a:xfrm>
            <a:off x="2345531" y="4191000"/>
            <a:ext cx="4452938" cy="2285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868362"/>
          </a:xfrm>
        </p:spPr>
        <p:txBody>
          <a:bodyPr/>
          <a:lstStyle/>
          <a:p>
            <a:r>
              <a:rPr lang="en-US" dirty="0"/>
              <a:t>What Is Web Service?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dirty="0"/>
              <a:t>Definition :</a:t>
            </a:r>
          </a:p>
          <a:p>
            <a:pPr lvl="1"/>
            <a:r>
              <a:rPr lang="en-US" dirty="0"/>
              <a:t>Web service is self-describing and stateless modules that perform discrete units of work and are available over the network</a:t>
            </a:r>
          </a:p>
          <a:p>
            <a:pPr lvl="1"/>
            <a:r>
              <a:rPr lang="en-US" dirty="0"/>
              <a:t>Web service providers offer APIs that enable developers to exploit functionality over the Internet, rather than delivering full-blown applications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Web Services Description Language (WSDL) :</a:t>
            </a:r>
          </a:p>
          <a:p>
            <a:pPr lvl="1"/>
            <a:r>
              <a:rPr lang="en-US" dirty="0"/>
              <a:t>Expressed in XML which include both data type and messages</a:t>
            </a:r>
          </a:p>
          <a:p>
            <a:pPr lvl="1"/>
            <a:r>
              <a:rPr lang="en-US" dirty="0"/>
              <a:t>Four types of operations :</a:t>
            </a:r>
          </a:p>
          <a:p>
            <a:pPr lvl="2"/>
            <a:r>
              <a:rPr lang="en-US" dirty="0"/>
              <a:t>One-way - Messages sent without a reply required</a:t>
            </a:r>
          </a:p>
          <a:p>
            <a:pPr lvl="2"/>
            <a:r>
              <a:rPr lang="en-US" dirty="0"/>
              <a:t>Request &amp; response - Sending and replying messages</a:t>
            </a:r>
          </a:p>
          <a:p>
            <a:pPr lvl="2"/>
            <a:r>
              <a:rPr lang="en-US" dirty="0"/>
              <a:t>Solicit response - A request for a response</a:t>
            </a:r>
          </a:p>
          <a:p>
            <a:pPr lvl="2"/>
            <a:r>
              <a:rPr lang="en-US" dirty="0"/>
              <a:t>Notification - Messages sent to multiple receivers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818EFE-1A85-42E7-B113-C7FC6D5F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US" dirty="0"/>
              <a:t>Service Oriented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3810000"/>
          </a:xfrm>
        </p:spPr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Service Oriented Architecture (SOA) is essentially a collection of services which communicate with each other</a:t>
            </a:r>
          </a:p>
          <a:p>
            <a:pPr lvl="1"/>
            <a:r>
              <a:rPr lang="en-US" dirty="0"/>
              <a:t>Contain a flexible set of design principles used during the phases of systems development and integration</a:t>
            </a:r>
          </a:p>
          <a:p>
            <a:pPr lvl="1"/>
            <a:r>
              <a:rPr lang="en-US" dirty="0"/>
              <a:t>Provide a loosely-integrated suite of services that can be used within multiple business domains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Usually implemented by Web Service model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BB448CF-F153-4D69-AF4C-1E689642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" name="Picture 9" descr="service-oriented_architecture_basi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3679" y="5105400"/>
            <a:ext cx="6832121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http://www.nanophase.com/UserFiles/image/Web%20-%20Quality%2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3485" y="3270913"/>
            <a:ext cx="3560515" cy="3587087"/>
          </a:xfrm>
          <a:prstGeom prst="roundRect">
            <a:avLst>
              <a:gd name="adj" fmla="val 19358"/>
            </a:avLst>
          </a:prstGeom>
          <a:noFill/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868362"/>
          </a:xfrm>
        </p:spPr>
        <p:txBody>
          <a:bodyPr/>
          <a:lstStyle/>
          <a:p>
            <a:r>
              <a:rPr lang="en-US" dirty="0"/>
              <a:t>Quality Of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/>
          <a:lstStyle/>
          <a:p>
            <a:r>
              <a:rPr lang="en-US" dirty="0"/>
              <a:t>Original definition</a:t>
            </a:r>
          </a:p>
          <a:p>
            <a:pPr lvl="1"/>
            <a:r>
              <a:rPr lang="en-US" dirty="0"/>
              <a:t>Quality of Service (</a:t>
            </a:r>
            <a:r>
              <a:rPr lang="en-US" dirty="0" err="1"/>
              <a:t>QoS</a:t>
            </a:r>
            <a:r>
              <a:rPr lang="en-US" dirty="0"/>
              <a:t>) is a set of technologies for managing network traffic in a cost effective manner to enhance user experiences for home and enterprise environments.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Now </a:t>
            </a:r>
            <a:r>
              <a:rPr lang="en-US" dirty="0" err="1"/>
              <a:t>QoS</a:t>
            </a:r>
            <a:r>
              <a:rPr lang="en-US" dirty="0"/>
              <a:t> becomes to a broad term </a:t>
            </a:r>
            <a:br>
              <a:rPr lang="en-US" dirty="0"/>
            </a:br>
            <a:r>
              <a:rPr lang="en-US" dirty="0"/>
              <a:t>that is used following areas :</a:t>
            </a:r>
          </a:p>
          <a:p>
            <a:pPr lvl="1"/>
            <a:r>
              <a:rPr lang="en-US" dirty="0"/>
              <a:t>Customer care evaluations </a:t>
            </a:r>
          </a:p>
          <a:p>
            <a:pPr lvl="1"/>
            <a:r>
              <a:rPr lang="en-US" dirty="0"/>
              <a:t>Technological evaluations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DB5F8F-40C7-4460-B205-3438C146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868362"/>
          </a:xfrm>
        </p:spPr>
        <p:txBody>
          <a:bodyPr/>
          <a:lstStyle/>
          <a:p>
            <a:r>
              <a:rPr lang="en-US" dirty="0"/>
              <a:t>Quality Of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care evaluations</a:t>
            </a:r>
          </a:p>
          <a:p>
            <a:pPr lvl="1"/>
            <a:r>
              <a:rPr lang="en-US" dirty="0" err="1"/>
              <a:t>QoS</a:t>
            </a:r>
            <a:r>
              <a:rPr lang="en-US" dirty="0"/>
              <a:t> is usually measured in terms of issues that have a direct </a:t>
            </a:r>
            <a:br>
              <a:rPr lang="en-US" dirty="0"/>
            </a:br>
            <a:r>
              <a:rPr lang="en-US" dirty="0"/>
              <a:t>impact on the experience of the customer</a:t>
            </a:r>
          </a:p>
          <a:p>
            <a:pPr lvl="1"/>
            <a:r>
              <a:rPr lang="en-US" dirty="0"/>
              <a:t>Only issues that produce a negative effect on the goods and </a:t>
            </a:r>
            <a:br>
              <a:rPr lang="en-US" dirty="0"/>
            </a:br>
            <a:r>
              <a:rPr lang="en-US" dirty="0"/>
              <a:t>services received by the customer come under scrutiny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Technological evaluations</a:t>
            </a:r>
          </a:p>
          <a:p>
            <a:pPr lvl="1"/>
            <a:r>
              <a:rPr lang="en-US" dirty="0" err="1"/>
              <a:t>QoS</a:t>
            </a:r>
            <a:r>
              <a:rPr lang="en-US" dirty="0"/>
              <a:t> has to do with the efficient operation of various systems</a:t>
            </a:r>
          </a:p>
          <a:p>
            <a:pPr lvl="1"/>
            <a:r>
              <a:rPr lang="en-US" dirty="0"/>
              <a:t>This can lead to adjusting procedures or adapting software programs and code to achieve the desired effect while making a more efficient use of available resources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9D03E4-1C7A-4E5C-B573-DDA9F121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868362"/>
          </a:xfrm>
        </p:spPr>
        <p:txBody>
          <a:bodyPr/>
          <a:lstStyle/>
          <a:p>
            <a:r>
              <a:rPr lang="en-US" dirty="0"/>
              <a:t>Service Level Agreement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 service-level agreement (SLA) is a contract between a network service provider and a customer that specifies, usually in measurable terms (</a:t>
            </a:r>
            <a:r>
              <a:rPr lang="en-US" dirty="0" err="1"/>
              <a:t>QoS</a:t>
            </a:r>
            <a:r>
              <a:rPr lang="en-US" dirty="0"/>
              <a:t>), what services the network service provider will furnish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content in contract</a:t>
            </a:r>
          </a:p>
          <a:p>
            <a:pPr lvl="1"/>
            <a:r>
              <a:rPr lang="en-US" dirty="0"/>
              <a:t>Performance guarantee metrics</a:t>
            </a:r>
          </a:p>
          <a:p>
            <a:pPr lvl="2"/>
            <a:r>
              <a:rPr lang="en-US" dirty="0"/>
              <a:t>Up-time and down-time ratio</a:t>
            </a:r>
          </a:p>
          <a:p>
            <a:pPr lvl="2"/>
            <a:r>
              <a:rPr lang="en-US" dirty="0"/>
              <a:t>System throughput</a:t>
            </a:r>
          </a:p>
          <a:p>
            <a:pPr lvl="2"/>
            <a:r>
              <a:rPr lang="en-US" dirty="0"/>
              <a:t>Response time</a:t>
            </a:r>
          </a:p>
          <a:p>
            <a:pPr lvl="1"/>
            <a:r>
              <a:rPr lang="en-US" dirty="0"/>
              <a:t>Problem management detail</a:t>
            </a:r>
          </a:p>
          <a:p>
            <a:pPr lvl="1"/>
            <a:r>
              <a:rPr lang="en-US" dirty="0"/>
              <a:t>Penalties for non-performance</a:t>
            </a:r>
          </a:p>
          <a:p>
            <a:pPr lvl="1"/>
            <a:r>
              <a:rPr lang="en-US" dirty="0"/>
              <a:t>Documented security capabilities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966C3D-39CD-4B87-AEF8-7AF03034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8610" name="Picture 2" descr="http://www.lma.org.za/wordpress/wp-content/uploads/2010/Feb/sign_contra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388084"/>
            <a:ext cx="3390900" cy="32508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&amp; Elasticity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58E48EA-44FF-4EBB-9538-087DE44F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43200"/>
            <a:ext cx="9144000" cy="3810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70000">
                <a:schemeClr val="tx2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ttp://posterous.com/getfile/files.posterous.com/thefearlessleader/RFYJrEIAZ0YxXJYRwrADxRp1EtYeqbrbUw82VNOR5GBYX8ubDnpGhwgW84j5/Earth_puzz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914400" y="1676400"/>
            <a:ext cx="3240977" cy="4038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0" name="Rectangle 9"/>
          <p:cNvSpPr/>
          <p:nvPr/>
        </p:nvSpPr>
        <p:spPr>
          <a:xfrm>
            <a:off x="2971800" y="4876800"/>
            <a:ext cx="58718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Give me the world</a:t>
            </a:r>
            <a:b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without limitation!!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&amp; Elasticity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r>
              <a:rPr lang="en-US" dirty="0"/>
              <a:t>What is scalability ?</a:t>
            </a:r>
          </a:p>
          <a:p>
            <a:pPr lvl="1"/>
            <a:r>
              <a:rPr lang="en-US" dirty="0"/>
              <a:t>A desirable property of a system, a network, or a process, which indicates its ability to either handle growing amounts of work in a graceful manner or to be readily enlarged.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is elasticity ?</a:t>
            </a:r>
          </a:p>
          <a:p>
            <a:pPr lvl="1"/>
            <a:r>
              <a:rPr lang="en-US" dirty="0"/>
              <a:t>The ability to apply a quantifiable methodology that allows for the basis of an adaptive introspection with in a real time infrastructure.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But how to achieve these properties ?</a:t>
            </a:r>
          </a:p>
          <a:p>
            <a:pPr lvl="1"/>
            <a:r>
              <a:rPr lang="en-US" dirty="0"/>
              <a:t>Dynamic provisioning</a:t>
            </a:r>
          </a:p>
          <a:p>
            <a:pPr lvl="1"/>
            <a:r>
              <a:rPr lang="en-US" dirty="0"/>
              <a:t>Multi-tenant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A72920A-DF5B-49AD-9839-7A74C43E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868362"/>
          </a:xfrm>
        </p:spPr>
        <p:txBody>
          <a:bodyPr/>
          <a:lstStyle/>
          <a:p>
            <a:r>
              <a:rPr lang="en-US" dirty="0"/>
              <a:t>Dynamic Provisioning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25963"/>
          </a:xfrm>
        </p:spPr>
        <p:txBody>
          <a:bodyPr/>
          <a:lstStyle/>
          <a:p>
            <a:r>
              <a:rPr lang="en-US" dirty="0"/>
              <a:t>What is dynamic provisioning ?</a:t>
            </a:r>
          </a:p>
          <a:p>
            <a:pPr lvl="1"/>
            <a:r>
              <a:rPr lang="en-US" dirty="0"/>
              <a:t>Dynamic Provisioning is a simplified way to explain a complex networked server computing environment where server computing instances are provisioned or deployed from a administrative console or client application by the server administrator, network administrator, or any other enabled user.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8F016F4-E468-4EC2-BB1A-0EEFCF23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" name="Picture 2" descr="http://www.bangshift.com/assets/images/news/2010/Jun/house%20truck2.jpg"/>
          <p:cNvPicPr>
            <a:picLocks noChangeAspect="1" noChangeArrowheads="1"/>
          </p:cNvPicPr>
          <p:nvPr/>
        </p:nvPicPr>
        <p:blipFill>
          <a:blip r:embed="rId2" cstate="print"/>
          <a:srcRect t="9143" b="6551"/>
          <a:stretch>
            <a:fillRect/>
          </a:stretch>
        </p:blipFill>
        <p:spPr bwMode="auto">
          <a:xfrm>
            <a:off x="2971800" y="3886200"/>
            <a:ext cx="4953000" cy="27662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868362"/>
          </a:xfrm>
        </p:spPr>
        <p:txBody>
          <a:bodyPr/>
          <a:lstStyle/>
          <a:p>
            <a:r>
              <a:rPr lang="en-US" dirty="0"/>
              <a:t>Dynamic Provisioning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/>
              <a:t>In traditional computing model, two common problems :</a:t>
            </a:r>
          </a:p>
          <a:p>
            <a:pPr lvl="1"/>
            <a:r>
              <a:rPr lang="en-US" dirty="0"/>
              <a:t>Underestimate system utilization which result in under provision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58B75A8-50B5-44A1-9EE3-0F47DC03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Up Arrow 6"/>
          <p:cNvSpPr/>
          <p:nvPr/>
        </p:nvSpPr>
        <p:spPr>
          <a:xfrm rot="3513410">
            <a:off x="3958544" y="3566450"/>
            <a:ext cx="762000" cy="954087"/>
          </a:xfrm>
          <a:prstGeom prst="up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8" name="Up Arrow 7"/>
          <p:cNvSpPr/>
          <p:nvPr/>
        </p:nvSpPr>
        <p:spPr>
          <a:xfrm rot="6949103">
            <a:off x="3976641" y="4687225"/>
            <a:ext cx="762000" cy="954088"/>
          </a:xfrm>
          <a:prstGeom prst="up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4800600" y="4712017"/>
            <a:ext cx="3810000" cy="1688783"/>
            <a:chOff x="1143000" y="2362201"/>
            <a:chExt cx="5715989" cy="2571064"/>
          </a:xfrm>
        </p:grpSpPr>
        <p:sp>
          <p:nvSpPr>
            <p:cNvPr id="10" name="Freeform 9"/>
            <p:cNvSpPr/>
            <p:nvPr/>
          </p:nvSpPr>
          <p:spPr>
            <a:xfrm>
              <a:off x="1663352" y="2909041"/>
              <a:ext cx="4581984" cy="1370711"/>
            </a:xfrm>
            <a:custGeom>
              <a:avLst/>
              <a:gdLst>
                <a:gd name="connsiteX0" fmla="*/ 0 w 4800600"/>
                <a:gd name="connsiteY0" fmla="*/ 1746955 h 1761066"/>
                <a:gd name="connsiteX1" fmla="*/ 7027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2477"/>
                <a:gd name="connsiteX1" fmla="*/ 778934 w 4800600"/>
                <a:gd name="connsiteY1" fmla="*/ 104422 h 1762477"/>
                <a:gd name="connsiteX2" fmla="*/ 1608667 w 4800600"/>
                <a:gd name="connsiteY2" fmla="*/ 1738488 h 1762477"/>
                <a:gd name="connsiteX3" fmla="*/ 2404940 w 4800600"/>
                <a:gd name="connsiteY3" fmla="*/ 95954 h 1762477"/>
                <a:gd name="connsiteX4" fmla="*/ 3200400 w 4800600"/>
                <a:gd name="connsiteY4" fmla="*/ 1746955 h 1762477"/>
                <a:gd name="connsiteX5" fmla="*/ 4030134 w 4800600"/>
                <a:gd name="connsiteY5" fmla="*/ 2822 h 1762477"/>
                <a:gd name="connsiteX6" fmla="*/ 4800600 w 4800600"/>
                <a:gd name="connsiteY6" fmla="*/ 1730022 h 1762477"/>
                <a:gd name="connsiteX0" fmla="*/ 0 w 4800600"/>
                <a:gd name="connsiteY0" fmla="*/ 1670755 h 1673577"/>
                <a:gd name="connsiteX1" fmla="*/ 778934 w 4800600"/>
                <a:gd name="connsiteY1" fmla="*/ 28222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78934 w 4800600"/>
                <a:gd name="connsiteY1" fmla="*/ 28222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78934 w 4800600"/>
                <a:gd name="connsiteY1" fmla="*/ 48926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13813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13813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04939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04939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1851"/>
                <a:gd name="connsiteX1" fmla="*/ 796681 w 4800600"/>
                <a:gd name="connsiteY1" fmla="*/ 7517 h 1671851"/>
                <a:gd name="connsiteX2" fmla="*/ 1608667 w 4800600"/>
                <a:gd name="connsiteY2" fmla="*/ 1662288 h 1671851"/>
                <a:gd name="connsiteX3" fmla="*/ 2387192 w 4800600"/>
                <a:gd name="connsiteY3" fmla="*/ 9401 h 1671851"/>
                <a:gd name="connsiteX4" fmla="*/ 3200400 w 4800600"/>
                <a:gd name="connsiteY4" fmla="*/ 1670755 h 1671851"/>
                <a:gd name="connsiteX5" fmla="*/ 4030134 w 4800600"/>
                <a:gd name="connsiteY5" fmla="*/ 2822 h 1671851"/>
                <a:gd name="connsiteX6" fmla="*/ 4800600 w 4800600"/>
                <a:gd name="connsiteY6" fmla="*/ 1653822 h 1671851"/>
                <a:gd name="connsiteX0" fmla="*/ 0 w 4800600"/>
                <a:gd name="connsiteY0" fmla="*/ 1670755 h 1671851"/>
                <a:gd name="connsiteX1" fmla="*/ 796681 w 4800600"/>
                <a:gd name="connsiteY1" fmla="*/ 7517 h 1671851"/>
                <a:gd name="connsiteX2" fmla="*/ 1608667 w 4800600"/>
                <a:gd name="connsiteY2" fmla="*/ 1662288 h 1671851"/>
                <a:gd name="connsiteX3" fmla="*/ 2413813 w 4800600"/>
                <a:gd name="connsiteY3" fmla="*/ 9400 h 1671851"/>
                <a:gd name="connsiteX4" fmla="*/ 3200400 w 4800600"/>
                <a:gd name="connsiteY4" fmla="*/ 1670755 h 1671851"/>
                <a:gd name="connsiteX5" fmla="*/ 4030134 w 4800600"/>
                <a:gd name="connsiteY5" fmla="*/ 2822 h 1671851"/>
                <a:gd name="connsiteX6" fmla="*/ 4800600 w 4800600"/>
                <a:gd name="connsiteY6" fmla="*/ 1653822 h 1671851"/>
                <a:gd name="connsiteX0" fmla="*/ 0 w 4800600"/>
                <a:gd name="connsiteY0" fmla="*/ 1670755 h 1671851"/>
                <a:gd name="connsiteX1" fmla="*/ 796681 w 4800600"/>
                <a:gd name="connsiteY1" fmla="*/ 7517 h 1671851"/>
                <a:gd name="connsiteX2" fmla="*/ 1608667 w 4800600"/>
                <a:gd name="connsiteY2" fmla="*/ 1662288 h 1671851"/>
                <a:gd name="connsiteX3" fmla="*/ 2413813 w 4800600"/>
                <a:gd name="connsiteY3" fmla="*/ 9400 h 1671851"/>
                <a:gd name="connsiteX4" fmla="*/ 3200400 w 4800600"/>
                <a:gd name="connsiteY4" fmla="*/ 1670755 h 1671851"/>
                <a:gd name="connsiteX5" fmla="*/ 4030134 w 4800600"/>
                <a:gd name="connsiteY5" fmla="*/ 2822 h 1671851"/>
                <a:gd name="connsiteX6" fmla="*/ 4800600 w 4800600"/>
                <a:gd name="connsiteY6" fmla="*/ 1653822 h 167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1671851">
                  <a:moveTo>
                    <a:pt x="0" y="1670755"/>
                  </a:moveTo>
                  <a:cubicBezTo>
                    <a:pt x="410902" y="1340416"/>
                    <a:pt x="528570" y="8928"/>
                    <a:pt x="796681" y="7517"/>
                  </a:cubicBezTo>
                  <a:cubicBezTo>
                    <a:pt x="1064792" y="6106"/>
                    <a:pt x="1339145" y="1661974"/>
                    <a:pt x="1608667" y="1662288"/>
                  </a:cubicBezTo>
                  <a:cubicBezTo>
                    <a:pt x="1878189" y="1662602"/>
                    <a:pt x="2148524" y="7989"/>
                    <a:pt x="2413813" y="9400"/>
                  </a:cubicBezTo>
                  <a:cubicBezTo>
                    <a:pt x="2679102" y="10811"/>
                    <a:pt x="2931013" y="1671851"/>
                    <a:pt x="3200400" y="1670755"/>
                  </a:cubicBezTo>
                  <a:cubicBezTo>
                    <a:pt x="3469787" y="1669659"/>
                    <a:pt x="3763434" y="5644"/>
                    <a:pt x="4030134" y="2822"/>
                  </a:cubicBezTo>
                  <a:cubicBezTo>
                    <a:pt x="4296834" y="0"/>
                    <a:pt x="4501610" y="1417669"/>
                    <a:pt x="4800600" y="1653822"/>
                  </a:cubicBezTo>
                </a:path>
              </a:pathLst>
            </a:custGeom>
            <a:solidFill>
              <a:srgbClr val="FFFFFF"/>
            </a:solidFill>
            <a:ln w="12700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1627217" y="4568831"/>
              <a:ext cx="4801206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 bwMode="auto">
            <a:xfrm>
              <a:off x="1143000" y="2754607"/>
              <a:ext cx="676383" cy="1515336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b="1" dirty="0">
                  <a:latin typeface="Cambria" pitchFamily="18" charset="0"/>
                  <a:ea typeface="ＭＳ Ｐゴシック" pitchFamily="-65" charset="-128"/>
                  <a:cs typeface="ＭＳ Ｐゴシック" pitchFamily="-65" charset="-128"/>
                </a:rPr>
                <a:t>Resources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rot="5400000" flipH="1" flipV="1">
              <a:off x="521492" y="3465516"/>
              <a:ext cx="2209039" cy="241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22"/>
            <p:cNvSpPr txBox="1">
              <a:spLocks noChangeArrowheads="1"/>
            </p:cNvSpPr>
            <p:nvPr/>
          </p:nvSpPr>
          <p:spPr bwMode="auto">
            <a:xfrm>
              <a:off x="5917708" y="4120398"/>
              <a:ext cx="91174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dirty="0"/>
                <a:t>Demand</a:t>
              </a:r>
            </a:p>
          </p:txBody>
        </p:sp>
        <p:sp>
          <p:nvSpPr>
            <p:cNvPr id="15" name="TextBox 22"/>
            <p:cNvSpPr txBox="1">
              <a:spLocks noChangeArrowheads="1"/>
            </p:cNvSpPr>
            <p:nvPr/>
          </p:nvSpPr>
          <p:spPr bwMode="auto">
            <a:xfrm>
              <a:off x="5917707" y="2940357"/>
              <a:ext cx="94128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0000"/>
                  </a:solidFill>
                </a:rPr>
                <a:t>Capacity</a:t>
              </a:r>
            </a:p>
          </p:txBody>
        </p:sp>
        <p:pic>
          <p:nvPicPr>
            <p:cNvPr id="16" name="Picture 52" descr="temp-1.png"/>
            <p:cNvPicPr>
              <a:picLocks noChangeAspect="1"/>
            </p:cNvPicPr>
            <p:nvPr/>
          </p:nvPicPr>
          <p:blipFill>
            <a:blip r:embed="rId2" cstate="print"/>
            <a:srcRect b="61111"/>
            <a:stretch>
              <a:fillRect/>
            </a:stretch>
          </p:blipFill>
          <p:spPr bwMode="auto">
            <a:xfrm>
              <a:off x="1647824" y="2895601"/>
              <a:ext cx="4600576" cy="533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53" descr="temp-4.png"/>
            <p:cNvPicPr>
              <a:picLocks noChangeAspect="1"/>
            </p:cNvPicPr>
            <p:nvPr/>
          </p:nvPicPr>
          <p:blipFill>
            <a:blip r:embed="rId3" cstate="print"/>
            <a:srcRect t="38773"/>
            <a:stretch>
              <a:fillRect/>
            </a:stretch>
          </p:blipFill>
          <p:spPr bwMode="auto">
            <a:xfrm>
              <a:off x="1635124" y="3440112"/>
              <a:ext cx="4600576" cy="839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8" name="Straight Arrow Connector 17"/>
            <p:cNvCxnSpPr/>
            <p:nvPr/>
          </p:nvCxnSpPr>
          <p:spPr bwMode="auto">
            <a:xfrm>
              <a:off x="1627217" y="3426972"/>
              <a:ext cx="4601256" cy="241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 bwMode="auto">
            <a:xfrm rot="5400000" flipH="1" flipV="1">
              <a:off x="3138887" y="4610987"/>
              <a:ext cx="91541" cy="7228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 bwMode="auto">
            <a:xfrm rot="5400000" flipH="1" flipV="1">
              <a:off x="4657782" y="4609784"/>
              <a:ext cx="81905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 bwMode="auto">
            <a:xfrm rot="5400000" flipH="1" flipV="1">
              <a:off x="6185110" y="4609784"/>
              <a:ext cx="74679" cy="241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2978150" y="4610100"/>
              <a:ext cx="36784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1</a:t>
              </a:r>
            </a:p>
          </p:txBody>
        </p:sp>
        <p:sp>
          <p:nvSpPr>
            <p:cNvPr id="24" name="TextBox 60"/>
            <p:cNvSpPr txBox="1">
              <a:spLocks noChangeArrowheads="1"/>
            </p:cNvSpPr>
            <p:nvPr/>
          </p:nvSpPr>
          <p:spPr bwMode="auto">
            <a:xfrm>
              <a:off x="4552017" y="4572000"/>
              <a:ext cx="33113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2</a:t>
              </a:r>
            </a:p>
          </p:txBody>
        </p:sp>
        <p:sp>
          <p:nvSpPr>
            <p:cNvPr id="25" name="TextBox 22"/>
            <p:cNvSpPr txBox="1">
              <a:spLocks noChangeArrowheads="1"/>
            </p:cNvSpPr>
            <p:nvPr/>
          </p:nvSpPr>
          <p:spPr bwMode="auto">
            <a:xfrm>
              <a:off x="6026150" y="4572000"/>
              <a:ext cx="381000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3</a:t>
              </a:r>
            </a:p>
          </p:txBody>
        </p:sp>
      </p:grp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4800600" y="2823448"/>
            <a:ext cx="3813048" cy="1596152"/>
            <a:chOff x="1143000" y="2362201"/>
            <a:chExt cx="5747961" cy="2571064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>
              <a:off x="1628012" y="4567682"/>
              <a:ext cx="4799439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 bwMode="auto">
            <a:xfrm>
              <a:off x="1143000" y="2755820"/>
              <a:ext cx="631555" cy="1512910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b="1" dirty="0">
                  <a:latin typeface="Cambria" pitchFamily="18" charset="0"/>
                  <a:ea typeface="ＭＳ Ｐゴシック" pitchFamily="-65" charset="-128"/>
                  <a:cs typeface="ＭＳ Ｐゴシック" pitchFamily="-65" charset="-128"/>
                </a:rPr>
                <a:t>Resources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 flipH="1" flipV="1">
              <a:off x="521652" y="3466148"/>
              <a:ext cx="2210307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30" name="Picture 71" descr="temp-3.png"/>
            <p:cNvPicPr>
              <a:picLocks noChangeAspect="1"/>
            </p:cNvPicPr>
            <p:nvPr/>
          </p:nvPicPr>
          <p:blipFill>
            <a:blip r:embed="rId4" cstate="print"/>
            <a:srcRect t="38773"/>
            <a:stretch>
              <a:fillRect/>
            </a:stretch>
          </p:blipFill>
          <p:spPr bwMode="auto">
            <a:xfrm>
              <a:off x="1625600" y="3429000"/>
              <a:ext cx="4600575" cy="839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22"/>
            <p:cNvSpPr txBox="1">
              <a:spLocks noChangeArrowheads="1"/>
            </p:cNvSpPr>
            <p:nvPr/>
          </p:nvSpPr>
          <p:spPr bwMode="auto">
            <a:xfrm>
              <a:off x="5949678" y="4038599"/>
              <a:ext cx="911747" cy="323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dirty="0"/>
                <a:t>Demand</a:t>
              </a:r>
            </a:p>
          </p:txBody>
        </p:sp>
        <p:sp>
          <p:nvSpPr>
            <p:cNvPr id="32" name="TextBox 22"/>
            <p:cNvSpPr txBox="1">
              <a:spLocks noChangeArrowheads="1"/>
            </p:cNvSpPr>
            <p:nvPr/>
          </p:nvSpPr>
          <p:spPr bwMode="auto">
            <a:xfrm>
              <a:off x="5949679" y="2941321"/>
              <a:ext cx="941282" cy="323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0000"/>
                  </a:solidFill>
                </a:rPr>
                <a:t>Capacity</a:t>
              </a:r>
            </a:p>
          </p:txBody>
        </p:sp>
        <p:pic>
          <p:nvPicPr>
            <p:cNvPr id="33" name="Picture 80" descr="temp-2.png"/>
            <p:cNvPicPr>
              <a:picLocks noChangeAspect="1"/>
            </p:cNvPicPr>
            <p:nvPr/>
          </p:nvPicPr>
          <p:blipFill>
            <a:blip r:embed="rId5" cstate="print"/>
            <a:srcRect b="61227"/>
            <a:stretch>
              <a:fillRect/>
            </a:stretch>
          </p:blipFill>
          <p:spPr bwMode="auto">
            <a:xfrm>
              <a:off x="1616663" y="2895600"/>
              <a:ext cx="4600575" cy="531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4" name="Straight Arrow Connector 33"/>
            <p:cNvCxnSpPr/>
            <p:nvPr/>
          </p:nvCxnSpPr>
          <p:spPr bwMode="auto">
            <a:xfrm>
              <a:off x="1628012" y="3426334"/>
              <a:ext cx="4599162" cy="2412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 bwMode="auto">
            <a:xfrm rot="5400000" flipH="1" flipV="1">
              <a:off x="3137338" y="4612323"/>
              <a:ext cx="94108" cy="4826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 bwMode="auto">
            <a:xfrm rot="5400000" flipH="1" flipV="1">
              <a:off x="4657522" y="4607497"/>
              <a:ext cx="82042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 bwMode="auto">
            <a:xfrm rot="5400000" flipH="1" flipV="1">
              <a:off x="6184947" y="4609909"/>
              <a:ext cx="77216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TextBox 22"/>
            <p:cNvSpPr txBox="1">
              <a:spLocks noChangeArrowheads="1"/>
            </p:cNvSpPr>
            <p:nvPr/>
          </p:nvSpPr>
          <p:spPr bwMode="auto">
            <a:xfrm>
              <a:off x="2978150" y="4610100"/>
              <a:ext cx="36784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1</a:t>
              </a:r>
            </a:p>
          </p:txBody>
        </p:sp>
        <p:sp>
          <p:nvSpPr>
            <p:cNvPr id="40" name="TextBox 22"/>
            <p:cNvSpPr txBox="1">
              <a:spLocks noChangeArrowheads="1"/>
            </p:cNvSpPr>
            <p:nvPr/>
          </p:nvSpPr>
          <p:spPr bwMode="auto">
            <a:xfrm>
              <a:off x="4552017" y="4572000"/>
              <a:ext cx="33113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2</a:t>
              </a:r>
            </a:p>
          </p:txBody>
        </p:sp>
        <p:sp>
          <p:nvSpPr>
            <p:cNvPr id="41" name="TextBox 95"/>
            <p:cNvSpPr txBox="1">
              <a:spLocks noChangeArrowheads="1"/>
            </p:cNvSpPr>
            <p:nvPr/>
          </p:nvSpPr>
          <p:spPr bwMode="auto">
            <a:xfrm>
              <a:off x="6026150" y="4572000"/>
              <a:ext cx="381000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3</a:t>
              </a:r>
            </a:p>
          </p:txBody>
        </p:sp>
      </p:grpSp>
      <p:grpSp>
        <p:nvGrpSpPr>
          <p:cNvPr id="42" name="Group 100"/>
          <p:cNvGrpSpPr>
            <a:grpSpLocks/>
          </p:cNvGrpSpPr>
          <p:nvPr/>
        </p:nvGrpSpPr>
        <p:grpSpPr bwMode="auto">
          <a:xfrm>
            <a:off x="152400" y="3733800"/>
            <a:ext cx="3514866" cy="1905000"/>
            <a:chOff x="1090563" y="2362201"/>
            <a:chExt cx="5742501" cy="3063644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>
              <a:off x="1628014" y="4567682"/>
              <a:ext cx="4799454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 bwMode="auto">
            <a:xfrm>
              <a:off x="1090563" y="2780129"/>
              <a:ext cx="631556" cy="1512912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b="1" dirty="0">
                  <a:latin typeface="Cambria" pitchFamily="18" charset="0"/>
                  <a:ea typeface="ＭＳ Ｐゴシック" pitchFamily="-65" charset="-128"/>
                  <a:cs typeface="ＭＳ Ｐゴシック" pitchFamily="-65" charset="-128"/>
                </a:rPr>
                <a:t>Resources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rot="5400000" flipH="1" flipV="1">
              <a:off x="521653" y="3466148"/>
              <a:ext cx="2210307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46" name="Picture 104" descr="temp-3.png"/>
            <p:cNvPicPr>
              <a:picLocks noChangeAspect="1"/>
            </p:cNvPicPr>
            <p:nvPr/>
          </p:nvPicPr>
          <p:blipFill>
            <a:blip r:embed="rId4" cstate="print"/>
            <a:srcRect t="-5228"/>
            <a:stretch>
              <a:fillRect/>
            </a:stretch>
          </p:blipFill>
          <p:spPr bwMode="auto">
            <a:xfrm>
              <a:off x="1625600" y="2825497"/>
              <a:ext cx="4600576" cy="1443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TextBox 22"/>
            <p:cNvSpPr txBox="1">
              <a:spLocks noChangeArrowheads="1"/>
            </p:cNvSpPr>
            <p:nvPr/>
          </p:nvSpPr>
          <p:spPr bwMode="auto">
            <a:xfrm>
              <a:off x="5891781" y="4038599"/>
              <a:ext cx="911747" cy="323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dirty="0"/>
                <a:t>Demand</a:t>
              </a:r>
            </a:p>
          </p:txBody>
        </p:sp>
        <p:sp>
          <p:nvSpPr>
            <p:cNvPr id="48" name="TextBox 22"/>
            <p:cNvSpPr txBox="1">
              <a:spLocks noChangeArrowheads="1"/>
            </p:cNvSpPr>
            <p:nvPr/>
          </p:nvSpPr>
          <p:spPr bwMode="auto">
            <a:xfrm>
              <a:off x="5891782" y="2941321"/>
              <a:ext cx="941282" cy="323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0000"/>
                  </a:solidFill>
                </a:rPr>
                <a:t>Capacity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>
              <a:off x="1628014" y="3426334"/>
              <a:ext cx="4599176" cy="2412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0" name="TextBox 22"/>
            <p:cNvSpPr txBox="1">
              <a:spLocks noChangeArrowheads="1"/>
            </p:cNvSpPr>
            <p:nvPr/>
          </p:nvSpPr>
          <p:spPr bwMode="auto">
            <a:xfrm>
              <a:off x="3005649" y="4934634"/>
              <a:ext cx="1887167" cy="491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b="1" dirty="0">
                  <a:latin typeface="Cambria" pitchFamily="18" charset="0"/>
                </a:rPr>
                <a:t>Time (days)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 flipH="1" flipV="1">
              <a:off x="3137344" y="4612323"/>
              <a:ext cx="94108" cy="4826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 bwMode="auto">
            <a:xfrm rot="5400000" flipH="1" flipV="1">
              <a:off x="4657533" y="4607497"/>
              <a:ext cx="82042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 bwMode="auto">
            <a:xfrm rot="5400000" flipH="1" flipV="1">
              <a:off x="6184962" y="4609909"/>
              <a:ext cx="77216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TextBox 22"/>
            <p:cNvSpPr txBox="1">
              <a:spLocks noChangeArrowheads="1"/>
            </p:cNvSpPr>
            <p:nvPr/>
          </p:nvSpPr>
          <p:spPr bwMode="auto">
            <a:xfrm>
              <a:off x="2978150" y="4610100"/>
              <a:ext cx="36784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1</a:t>
              </a:r>
            </a:p>
          </p:txBody>
        </p:sp>
        <p:sp>
          <p:nvSpPr>
            <p:cNvPr id="55" name="TextBox 22"/>
            <p:cNvSpPr txBox="1">
              <a:spLocks noChangeArrowheads="1"/>
            </p:cNvSpPr>
            <p:nvPr/>
          </p:nvSpPr>
          <p:spPr bwMode="auto">
            <a:xfrm>
              <a:off x="4552017" y="4572000"/>
              <a:ext cx="33113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2</a:t>
              </a:r>
            </a:p>
          </p:txBody>
        </p:sp>
        <p:sp>
          <p:nvSpPr>
            <p:cNvPr id="56" name="TextBox 120"/>
            <p:cNvSpPr txBox="1">
              <a:spLocks noChangeArrowheads="1"/>
            </p:cNvSpPr>
            <p:nvPr/>
          </p:nvSpPr>
          <p:spPr bwMode="auto">
            <a:xfrm>
              <a:off x="6026150" y="4572000"/>
              <a:ext cx="381000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3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077482" y="4724400"/>
            <a:ext cx="11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Loss Users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32859" y="2743200"/>
            <a:ext cx="14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Loss Revenue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Cloud Computing ?</a:t>
            </a:r>
          </a:p>
          <a:p>
            <a:pPr lvl="1"/>
            <a:r>
              <a:rPr lang="en-US" dirty="0"/>
              <a:t>Different perspectives</a:t>
            </a:r>
          </a:p>
          <a:p>
            <a:pPr lvl="1"/>
            <a:r>
              <a:rPr lang="en-US" dirty="0"/>
              <a:t>Properties and characteristics</a:t>
            </a:r>
          </a:p>
          <a:p>
            <a:pPr lvl="1"/>
            <a:r>
              <a:rPr lang="en-US" dirty="0"/>
              <a:t>Benefits from cloud computing</a:t>
            </a:r>
          </a:p>
          <a:p>
            <a:endParaRPr lang="en-US" dirty="0"/>
          </a:p>
          <a:p>
            <a:r>
              <a:rPr lang="en-US" dirty="0"/>
              <a:t>Service and deployment models</a:t>
            </a:r>
          </a:p>
          <a:p>
            <a:pPr lvl="1"/>
            <a:r>
              <a:rPr lang="en-US" dirty="0"/>
              <a:t>Three service models</a:t>
            </a:r>
          </a:p>
          <a:p>
            <a:pPr lvl="1"/>
            <a:r>
              <a:rPr lang="en-US" dirty="0"/>
              <a:t>Four deployment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1DBB97-B924-42C5-AC78-F1CFFF09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Provisioning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US" dirty="0"/>
              <a:t>Overestimate system utilization which result in low utilization</a:t>
            </a:r>
            <a:br>
              <a:rPr lang="en-US" dirty="0"/>
            </a:br>
            <a:r>
              <a:rPr lang="en-US" dirty="0">
                <a:latin typeface="Helvetica" charset="0"/>
              </a:rPr>
              <a:t/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/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/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/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/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/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/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/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/>
            </a:r>
            <a:br>
              <a:rPr lang="en-US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r>
              <a:rPr lang="en-US" dirty="0"/>
              <a:t>How to solve this problem ??</a:t>
            </a:r>
          </a:p>
          <a:p>
            <a:pPr lvl="1"/>
            <a:r>
              <a:rPr lang="en-US" dirty="0"/>
              <a:t>Dynamically provision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EF80C3-82FE-4B3F-AB10-5CC006B8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524000" y="2818506"/>
            <a:ext cx="3657600" cy="163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TextBox 36"/>
          <p:cNvSpPr txBox="1">
            <a:spLocks noChangeArrowheads="1"/>
          </p:cNvSpPr>
          <p:nvPr/>
        </p:nvSpPr>
        <p:spPr bwMode="auto">
          <a:xfrm>
            <a:off x="6477951" y="3355974"/>
            <a:ext cx="22850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Unused resources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78513" y="3375084"/>
            <a:ext cx="533400" cy="381000"/>
          </a:xfrm>
          <a:prstGeom prst="rect">
            <a:avLst/>
          </a:prstGeom>
          <a:solidFill>
            <a:srgbClr val="D9D9D9"/>
          </a:solidFill>
          <a:ln w="12700">
            <a:noFill/>
            <a:round/>
            <a:headEnd/>
            <a:tailEnd/>
          </a:ln>
          <a:effectLst>
            <a:outerShdw dist="25401" dir="2700000" rotWithShape="0">
              <a:srgbClr val="161645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Helvetica" charset="0"/>
            </a:endParaRPr>
          </a:p>
        </p:txBody>
      </p: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1066800" y="2590800"/>
            <a:ext cx="5105400" cy="2454751"/>
            <a:chOff x="829311" y="3048572"/>
            <a:chExt cx="3666489" cy="2474273"/>
          </a:xfrm>
        </p:grpSpPr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76178" y="4115046"/>
              <a:ext cx="2134568" cy="1619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142652" y="5181540"/>
              <a:ext cx="3124745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1142652" y="3973087"/>
              <a:ext cx="2667939" cy="990477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TextBox 17"/>
            <p:cNvSpPr txBox="1">
              <a:spLocks noChangeArrowheads="1"/>
            </p:cNvSpPr>
            <p:nvPr/>
          </p:nvSpPr>
          <p:spPr bwMode="auto">
            <a:xfrm>
              <a:off x="3781818" y="4753265"/>
              <a:ext cx="713982" cy="372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Demand</a:t>
              </a:r>
              <a:endParaRPr lang="en-US" sz="16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42652" y="3277390"/>
              <a:ext cx="2744074" cy="160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>
              <a:off x="3729668" y="3217144"/>
              <a:ext cx="705922" cy="372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Capacity</a:t>
              </a:r>
            </a:p>
          </p:txBody>
        </p:sp>
        <p:sp>
          <p:nvSpPr>
            <p:cNvPr id="16" name="TextBox 22"/>
            <p:cNvSpPr txBox="1">
              <a:spLocks noChangeArrowheads="1"/>
            </p:cNvSpPr>
            <p:nvPr/>
          </p:nvSpPr>
          <p:spPr bwMode="auto">
            <a:xfrm>
              <a:off x="2504213" y="5181599"/>
              <a:ext cx="482589" cy="341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ambria" pitchFamily="18" charset="0"/>
                </a:rPr>
                <a:t>Time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9311" y="3631406"/>
              <a:ext cx="309445" cy="1065751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latin typeface="Cambria" pitchFamily="18" charset="0"/>
                  <a:ea typeface="ＭＳ Ｐゴシック" pitchFamily="-110" charset="-128"/>
                  <a:cs typeface="ＭＳ Ｐゴシック" pitchFamily="-110" charset="-128"/>
                </a:rPr>
                <a:t>Resources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Provisioning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5999"/>
          </a:xfrm>
        </p:spPr>
        <p:txBody>
          <a:bodyPr/>
          <a:lstStyle/>
          <a:p>
            <a:r>
              <a:rPr lang="en-US" dirty="0"/>
              <a:t>Cloud resources should be provisioned dynamically</a:t>
            </a:r>
          </a:p>
          <a:p>
            <a:pPr lvl="1"/>
            <a:r>
              <a:rPr lang="en-US" dirty="0"/>
              <a:t>Meet seasonal demand variations</a:t>
            </a:r>
          </a:p>
          <a:p>
            <a:pPr lvl="1"/>
            <a:r>
              <a:rPr lang="en-US" dirty="0"/>
              <a:t>Meet demand variations between different industries</a:t>
            </a:r>
          </a:p>
          <a:p>
            <a:pPr lvl="1"/>
            <a:r>
              <a:rPr lang="en-US" dirty="0"/>
              <a:t>Meet burst demand for some extraordinary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0B0F3C-7994-4616-ABD5-A1090C81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660400" y="4343400"/>
            <a:ext cx="7213600" cy="1096963"/>
            <a:chOff x="1142999" y="3581400"/>
            <a:chExt cx="7213547" cy="1096963"/>
          </a:xfrm>
        </p:grpSpPr>
        <p:sp>
          <p:nvSpPr>
            <p:cNvPr id="6" name="Rectangle 5"/>
            <p:cNvSpPr/>
            <p:nvPr/>
          </p:nvSpPr>
          <p:spPr>
            <a:xfrm>
              <a:off x="5740365" y="4460875"/>
              <a:ext cx="2613006" cy="2174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5740365" y="3581400"/>
              <a:ext cx="2616181" cy="908050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solidFill>
              <a:srgbClr val="D9D9D9"/>
            </a:solidFill>
            <a:ln w="19050" cap="flat" cmpd="sng" algn="ctr">
              <a:noFill/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2999" y="3581400"/>
              <a:ext cx="2613007" cy="10969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228600" y="3582987"/>
            <a:ext cx="3929062" cy="2439333"/>
            <a:chOff x="719863" y="3048794"/>
            <a:chExt cx="4009199" cy="2458512"/>
          </a:xfrm>
        </p:grpSpPr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76273" y="4115172"/>
              <a:ext cx="2134375" cy="162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142651" y="5181569"/>
              <a:ext cx="3124747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1142651" y="3959061"/>
              <a:ext cx="2667941" cy="990389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TextBox 17"/>
            <p:cNvSpPr txBox="1">
              <a:spLocks noChangeArrowheads="1"/>
            </p:cNvSpPr>
            <p:nvPr/>
          </p:nvSpPr>
          <p:spPr bwMode="auto">
            <a:xfrm>
              <a:off x="3743169" y="4779554"/>
              <a:ext cx="908139" cy="34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Demand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42651" y="3815185"/>
              <a:ext cx="2744075" cy="160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3746101" y="3630229"/>
              <a:ext cx="98296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Capacity</a:t>
              </a:r>
            </a:p>
          </p:txBody>
        </p:sp>
        <p:sp>
          <p:nvSpPr>
            <p:cNvPr id="18" name="TextBox 22"/>
            <p:cNvSpPr txBox="1">
              <a:spLocks noChangeArrowheads="1"/>
            </p:cNvSpPr>
            <p:nvPr/>
          </p:nvSpPr>
          <p:spPr bwMode="auto">
            <a:xfrm>
              <a:off x="2417387" y="5181600"/>
              <a:ext cx="656242" cy="325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b="1" dirty="0">
                  <a:latin typeface="Cambria" pitchFamily="18" charset="0"/>
                </a:rPr>
                <a:t>Time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9863" y="3618211"/>
              <a:ext cx="423972" cy="1003163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b="1" dirty="0">
                  <a:latin typeface="Cambria" pitchFamily="18" charset="0"/>
                </a:rPr>
                <a:t>Resources</a:t>
              </a:r>
            </a:p>
          </p:txBody>
        </p:sp>
      </p:grpSp>
      <p:grpSp>
        <p:nvGrpSpPr>
          <p:cNvPr id="20" name="Group 37"/>
          <p:cNvGrpSpPr>
            <a:grpSpLocks/>
          </p:cNvGrpSpPr>
          <p:nvPr/>
        </p:nvGrpSpPr>
        <p:grpSpPr bwMode="auto">
          <a:xfrm>
            <a:off x="4841875" y="3581400"/>
            <a:ext cx="3921125" cy="2440710"/>
            <a:chOff x="4766102" y="3048003"/>
            <a:chExt cx="3996898" cy="2458296"/>
          </a:xfrm>
        </p:grpSpPr>
        <p:cxnSp>
          <p:nvCxnSpPr>
            <p:cNvPr id="21" name="Straight Arrow Connector 20"/>
            <p:cNvCxnSpPr/>
            <p:nvPr/>
          </p:nvCxnSpPr>
          <p:spPr>
            <a:xfrm rot="16200000" flipV="1">
              <a:off x="4118718" y="4111258"/>
              <a:ext cx="2132983" cy="6473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188447" y="5179387"/>
              <a:ext cx="3124700" cy="1598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5188447" y="3960996"/>
              <a:ext cx="2668374" cy="991342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24" name="TextBox 28"/>
            <p:cNvSpPr txBox="1">
              <a:spLocks noChangeArrowheads="1"/>
            </p:cNvSpPr>
            <p:nvPr/>
          </p:nvSpPr>
          <p:spPr bwMode="auto">
            <a:xfrm>
              <a:off x="7829618" y="4766861"/>
              <a:ext cx="907185" cy="340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Demand</a:t>
              </a:r>
            </a:p>
          </p:txBody>
        </p:sp>
        <p:sp>
          <p:nvSpPr>
            <p:cNvPr id="25" name="TextBox 30"/>
            <p:cNvSpPr txBox="1">
              <a:spLocks noChangeArrowheads="1"/>
            </p:cNvSpPr>
            <p:nvPr/>
          </p:nvSpPr>
          <p:spPr bwMode="auto">
            <a:xfrm>
              <a:off x="7780039" y="4474676"/>
              <a:ext cx="98296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Capacity</a:t>
              </a:r>
            </a:p>
          </p:txBody>
        </p:sp>
        <p:sp>
          <p:nvSpPr>
            <p:cNvPr id="26" name="TextBox 31"/>
            <p:cNvSpPr txBox="1">
              <a:spLocks noChangeArrowheads="1"/>
            </p:cNvSpPr>
            <p:nvPr/>
          </p:nvSpPr>
          <p:spPr bwMode="auto">
            <a:xfrm>
              <a:off x="6463971" y="5180806"/>
              <a:ext cx="655553" cy="325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500" b="1" dirty="0">
                  <a:latin typeface="Cambria" pitchFamily="18" charset="0"/>
                </a:rPr>
                <a:t>Time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66102" y="3733973"/>
              <a:ext cx="423527" cy="100250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b="1" dirty="0">
                  <a:latin typeface="Cambria" pitchFamily="18" charset="0"/>
                </a:rPr>
                <a:t>Resources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181974" y="3810696"/>
              <a:ext cx="2666756" cy="912993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4114800" y="4571999"/>
            <a:ext cx="762000" cy="5334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r>
              <a:rPr lang="en-US" dirty="0"/>
              <a:t>What is multi-tenant design ?</a:t>
            </a:r>
          </a:p>
          <a:p>
            <a:pPr lvl="1"/>
            <a:r>
              <a:rPr lang="en-US" dirty="0"/>
              <a:t>Multi-tenant refers to a principle in software architecture where a single instance of the software runs on a server, serving multiple client organizations.</a:t>
            </a:r>
          </a:p>
          <a:p>
            <a:pPr lvl="1"/>
            <a:r>
              <a:rPr lang="en-US" dirty="0"/>
              <a:t>With a multi-tenant architecture, a software application is designed to virtually partition its data and configuration thus each client organization works with a customized virtual application instance.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Client oriented requirements :</a:t>
            </a:r>
          </a:p>
          <a:p>
            <a:pPr lvl="1"/>
            <a:r>
              <a:rPr lang="en-US" dirty="0"/>
              <a:t>Customization</a:t>
            </a:r>
          </a:p>
          <a:p>
            <a:pPr lvl="2"/>
            <a:r>
              <a:rPr lang="en-US" dirty="0"/>
              <a:t>Multi-tenant applications are typically required to provide a high degree of customization to support each target organization's needs.</a:t>
            </a:r>
          </a:p>
          <a:p>
            <a:pPr lvl="1"/>
            <a:r>
              <a:rPr lang="en-US" dirty="0"/>
              <a:t>Quality of service</a:t>
            </a:r>
          </a:p>
          <a:p>
            <a:pPr lvl="2"/>
            <a:r>
              <a:rPr lang="en-US" dirty="0"/>
              <a:t>Multi-tenant applications are expected to provide adequate levels of security and robustness.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4B1387-EA0E-4867-B214-0D9F3A35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&amp; Reliability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20FB3D9-0D3D-456A-AE31-4943FB2C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743200"/>
            <a:ext cx="9144000" cy="3810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70000">
                <a:schemeClr val="tx2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2" name="Picture 6" descr="http://geekswithblogs.net/images/geekswithblogs_net/starr/Green-Traffic-Light.jpg"/>
          <p:cNvPicPr>
            <a:picLocks noChangeAspect="1" noChangeArrowheads="1"/>
          </p:cNvPicPr>
          <p:nvPr/>
        </p:nvPicPr>
        <p:blipFill>
          <a:blip r:embed="rId2" cstate="print"/>
          <a:srcRect t="5333" b="6667"/>
          <a:stretch>
            <a:fillRect/>
          </a:stretch>
        </p:blipFill>
        <p:spPr bwMode="auto">
          <a:xfrm>
            <a:off x="762000" y="1594104"/>
            <a:ext cx="3352800" cy="44256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3144884" y="4876800"/>
            <a:ext cx="56943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Data Never Loss</a:t>
            </a:r>
            <a:b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Machine Never Fail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&amp;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What is availability ?</a:t>
            </a:r>
          </a:p>
          <a:p>
            <a:pPr lvl="1"/>
            <a:r>
              <a:rPr lang="en-US" dirty="0"/>
              <a:t>The degree to which a system, subsystem, or equipment is in a specified operable and committable state at the start of a mission, when the mission is called for at an unknown time. </a:t>
            </a:r>
          </a:p>
          <a:p>
            <a:pPr lvl="1"/>
            <a:r>
              <a:rPr lang="en-US" dirty="0"/>
              <a:t>Cloud system usually require high availability</a:t>
            </a:r>
          </a:p>
          <a:p>
            <a:pPr lvl="2"/>
            <a:r>
              <a:rPr lang="en-US" dirty="0"/>
              <a:t>Ex. “Five Nines” system would statistically provide 99.999% availability</a:t>
            </a:r>
          </a:p>
          <a:p>
            <a:r>
              <a:rPr lang="en-US" dirty="0"/>
              <a:t>What is reliability ?</a:t>
            </a:r>
          </a:p>
          <a:p>
            <a:pPr lvl="1"/>
            <a:r>
              <a:rPr lang="en-US" dirty="0"/>
              <a:t>The ability of a system or component to perform its required functions under stated conditions for a specified period of time. </a:t>
            </a:r>
          </a:p>
          <a:p>
            <a:r>
              <a:rPr lang="en-US" dirty="0"/>
              <a:t>But how to achieve these properties ?</a:t>
            </a:r>
          </a:p>
          <a:p>
            <a:pPr lvl="1"/>
            <a:r>
              <a:rPr lang="en-US" dirty="0"/>
              <a:t>Fault tolerance system</a:t>
            </a:r>
          </a:p>
          <a:p>
            <a:pPr lvl="1"/>
            <a:r>
              <a:rPr lang="en-US" dirty="0"/>
              <a:t>Require system resilience</a:t>
            </a:r>
          </a:p>
          <a:p>
            <a:pPr lvl="1"/>
            <a:r>
              <a:rPr lang="en-US" dirty="0"/>
              <a:t>Reliable system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E2093F-D598-42FD-93E2-E764E49A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868362"/>
          </a:xfrm>
        </p:spPr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/>
              <a:t>What is fault tolerant system ?</a:t>
            </a:r>
          </a:p>
          <a:p>
            <a:pPr lvl="1"/>
            <a:r>
              <a:rPr lang="en-US" dirty="0"/>
              <a:t>Fault-tolerance is the property that enables a system to continue operating properly in the event of the failure of some of its components.</a:t>
            </a:r>
          </a:p>
          <a:p>
            <a:pPr lvl="1"/>
            <a:r>
              <a:rPr lang="en-US" dirty="0"/>
              <a:t>If its operating quality decreases at all, the decrease is proportional to the severity of the failure, as compared to a naively-designed system in which even a small failure can cause total breakdown.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Four basic characteristics :</a:t>
            </a:r>
          </a:p>
          <a:p>
            <a:pPr lvl="1"/>
            <a:r>
              <a:rPr lang="en-US" dirty="0"/>
              <a:t>No single point of failure</a:t>
            </a:r>
          </a:p>
          <a:p>
            <a:pPr lvl="1"/>
            <a:r>
              <a:rPr lang="en-US" dirty="0"/>
              <a:t>Fault detection and isolation to the failing component</a:t>
            </a:r>
          </a:p>
          <a:p>
            <a:pPr lvl="1"/>
            <a:r>
              <a:rPr lang="en-US" dirty="0"/>
              <a:t>Fault containment to prevent propagation of the failure</a:t>
            </a:r>
          </a:p>
          <a:p>
            <a:pPr lvl="1"/>
            <a:r>
              <a:rPr lang="en-US" dirty="0"/>
              <a:t>Availability of reversion modes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80B14A-E8B7-4538-AEF9-4CCC6E18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Computing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do they say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F6E082-3132-43AB-9DF3-CF5F1703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2" descr="C:\Users\Andy\AppData\Local\Microsoft\Windows\Temporary Internet Files\Content.IE5\OQIHRKSF\MPj043852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870" y="762000"/>
            <a:ext cx="4838330" cy="32301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Disclaimers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Talk from Oracle CEO </a:t>
            </a:r>
            <a:r>
              <a:rPr lang="en-US" b="1" i="1" dirty="0"/>
              <a:t>Larry Ellison</a:t>
            </a:r>
          </a:p>
          <a:p>
            <a:pPr lvl="1"/>
            <a:r>
              <a:rPr lang="en-US" dirty="0"/>
              <a:t>We’ve redefined Cloud Computing to include everything that we already do. I don’t understand what we would do differently other than change the wording of some of our ads.</a:t>
            </a:r>
          </a:p>
          <a:p>
            <a:r>
              <a:rPr lang="en-US" dirty="0"/>
              <a:t>Talk from </a:t>
            </a:r>
            <a:r>
              <a:rPr lang="en-US" b="1" i="1" dirty="0"/>
              <a:t>Rich Stallman</a:t>
            </a:r>
          </a:p>
          <a:p>
            <a:pPr lvl="1"/>
            <a:r>
              <a:rPr lang="en-US" dirty="0"/>
              <a:t>It's stupidity. It's worse than stupidity: it's a marketing hype campaign. Somebody is saying this is inevitable – and whenever you hear somebody saying that, it's very likely to be a set of businesses campaigning to make it true.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CA87BB2-7A57-4D00-97AA-9BDB95F2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32" name="Picture 8" descr="http://si.wsj.net/public/resources/images/OB-DN021_0420el_G_200904200942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4325367"/>
            <a:ext cx="3581400" cy="2389759"/>
          </a:xfrm>
          <a:prstGeom prst="roundRect">
            <a:avLst>
              <a:gd name="adj" fmla="val 4253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6" name="Picture 12" descr="http://www.zdnet.com.au/story_media/339304541/stallman_1.jpg"/>
          <p:cNvPicPr>
            <a:picLocks noChangeAspect="1" noChangeArrowheads="1"/>
          </p:cNvPicPr>
          <p:nvPr/>
        </p:nvPicPr>
        <p:blipFill>
          <a:blip r:embed="rId3" cstate="print"/>
          <a:srcRect l="1744" t="7529" r="4244"/>
          <a:stretch>
            <a:fillRect/>
          </a:stretch>
        </p:blipFill>
        <p:spPr bwMode="auto">
          <a:xfrm>
            <a:off x="990600" y="4326064"/>
            <a:ext cx="3657600" cy="2389061"/>
          </a:xfrm>
          <a:prstGeom prst="roundRect">
            <a:avLst>
              <a:gd name="adj" fmla="val 3872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r>
              <a:rPr lang="en-US" dirty="0"/>
              <a:t>Definition from </a:t>
            </a:r>
            <a:r>
              <a:rPr lang="en-US" b="1" i="1" dirty="0"/>
              <a:t>NIST</a:t>
            </a:r>
            <a:r>
              <a:rPr lang="en-US" sz="1600" b="1" i="1" dirty="0"/>
              <a:t> (National Institute of Standards and Technology)</a:t>
            </a:r>
          </a:p>
          <a:p>
            <a:pPr lvl="1"/>
            <a:r>
              <a:rPr lang="en-US" dirty="0"/>
              <a:t>Cloud computing is a model for enabling convenient, on-demand network access to a shared pool of configurable computing resources (e.g., networks, servers, storage, applications, and services) that can be rapidly provisioned and released with minimal management effort or service provider interaction.</a:t>
            </a:r>
          </a:p>
          <a:p>
            <a:pPr lvl="1"/>
            <a:r>
              <a:rPr lang="en-US" dirty="0"/>
              <a:t>This cloud model promotes availability and is composed of five essential characteristics, three service models, and four deployment models.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D842F6-A595-44E7-8AD9-C85D7EF8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 descr="http://www.biometrics.org/bc2005/images/exhibitor_logos/NIST_logo_new.jpg"/>
          <p:cNvPicPr>
            <a:picLocks noChangeAspect="1" noChangeArrowheads="1"/>
          </p:cNvPicPr>
          <p:nvPr/>
        </p:nvPicPr>
        <p:blipFill>
          <a:blip r:embed="rId2" cstate="print"/>
          <a:srcRect l="1021" t="1905"/>
          <a:stretch>
            <a:fillRect/>
          </a:stretch>
        </p:blipFill>
        <p:spPr bwMode="auto">
          <a:xfrm>
            <a:off x="1861457" y="5050971"/>
            <a:ext cx="5477590" cy="11212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752601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Definition from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NIST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(National Institute of Standards and Technology)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Cloud computing is a model for enabling convenient,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</a:t>
            </a: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on-demand network access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to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shared pool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of configurable computing resources (e.g., networks, servers, storage, applications, and services) that can be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rapidly provisioned and released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with minimal management effort or service provider interaction.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This cloud model promotes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availability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and is composed of five essential characteristics, three service models, and four deployment models.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21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r>
              <a:rPr lang="en-US" dirty="0"/>
              <a:t>Definition from </a:t>
            </a:r>
            <a:r>
              <a:rPr lang="en-US" b="1" i="1" dirty="0"/>
              <a:t>Wikipedia</a:t>
            </a:r>
          </a:p>
          <a:p>
            <a:pPr lvl="1"/>
            <a:r>
              <a:rPr lang="en-US" dirty="0"/>
              <a:t>Cloud computing is Internet-based computing, whereby shared resources, software, and information are provided to computers and other devices on demand, like the electricity grid.</a:t>
            </a:r>
          </a:p>
          <a:p>
            <a:pPr lvl="1"/>
            <a:r>
              <a:rPr lang="en-US" dirty="0"/>
              <a:t>Cloud computing is a style of computing in which dynamically scalable and often virtualized resources are provided as a service over the Internet.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7F069F-B176-4237-8FB6-F06D7111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 descr="http://blogs.toonboom.com/professional/wp-content/uploads/2008/05/wikipedia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864260"/>
            <a:ext cx="2314575" cy="2841340"/>
          </a:xfrm>
          <a:prstGeom prst="rect">
            <a:avLst/>
          </a:prstGeom>
          <a:noFill/>
        </p:spPr>
      </p:pic>
      <p:pic>
        <p:nvPicPr>
          <p:cNvPr id="4100" name="Picture 4" descr="government datacentr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071734"/>
            <a:ext cx="4684134" cy="2633866"/>
          </a:xfrm>
          <a:prstGeom prst="roundRect">
            <a:avLst>
              <a:gd name="adj" fmla="val 3412"/>
            </a:avLst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Definition from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Wikipedia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Cloud computing 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Internet-based computing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, whereby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shared resources, software, and information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are provided to computers and other devices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on demand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, like the electricity grid.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Cloud computing is a style of computing in which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dynamically scalable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and often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virtualized resources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are provided as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service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over the Internet.</a:t>
            </a:r>
          </a:p>
        </p:txBody>
      </p:sp>
    </p:spTree>
    <p:extLst>
      <p:ext uri="{BB962C8B-B14F-4D97-AF65-F5344CB8AC3E}">
        <p14:creationId xmlns:p14="http://schemas.microsoft.com/office/powerpoint/2010/main" val="14859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20334</TotalTime>
  <Words>1692</Words>
  <Application>Microsoft Office PowerPoint</Application>
  <PresentationFormat>On-screen Show (4:3)</PresentationFormat>
  <Paragraphs>271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Introduction to Cloud Computing</vt:lpstr>
      <vt:lpstr>Class Administration</vt:lpstr>
      <vt:lpstr>Agenda</vt:lpstr>
      <vt:lpstr>What is Cloud Computing ?</vt:lpstr>
      <vt:lpstr>Cloud Disclaimers</vt:lpstr>
      <vt:lpstr>Cloud Definitions</vt:lpstr>
      <vt:lpstr>PowerPoint Presentation</vt:lpstr>
      <vt:lpstr>Cloud Definitions</vt:lpstr>
      <vt:lpstr>PowerPoint Presentation</vt:lpstr>
      <vt:lpstr>Cloud Definitions</vt:lpstr>
      <vt:lpstr>Cloud Definitions</vt:lpstr>
      <vt:lpstr>PowerPoint Presentation</vt:lpstr>
      <vt:lpstr>Cloud Definitions</vt:lpstr>
      <vt:lpstr>PowerPoint Presentation</vt:lpstr>
      <vt:lpstr>In Our Humble Opinion</vt:lpstr>
      <vt:lpstr>Properties and Characteristics</vt:lpstr>
      <vt:lpstr>Central Ideas</vt:lpstr>
      <vt:lpstr>Central Ideas</vt:lpstr>
      <vt:lpstr>Utility Computing</vt:lpstr>
      <vt:lpstr>What Is Service?</vt:lpstr>
      <vt:lpstr>What Is Web Service?</vt:lpstr>
      <vt:lpstr>Service Oriented Architecture</vt:lpstr>
      <vt:lpstr>Quality Of Service</vt:lpstr>
      <vt:lpstr>Quality Of Service</vt:lpstr>
      <vt:lpstr>Service Level Agreement</vt:lpstr>
      <vt:lpstr>Scalability &amp; Elasticity</vt:lpstr>
      <vt:lpstr>Scalability &amp; Elasticity</vt:lpstr>
      <vt:lpstr>Dynamic Provisioning</vt:lpstr>
      <vt:lpstr>Dynamic Provisioning</vt:lpstr>
      <vt:lpstr>Dynamic Provisioning</vt:lpstr>
      <vt:lpstr>Dynamic Provisioning</vt:lpstr>
      <vt:lpstr>Multi-tenant Design</vt:lpstr>
      <vt:lpstr>Availability &amp; Reliability</vt:lpstr>
      <vt:lpstr>Availability &amp; Reliability</vt:lpstr>
      <vt:lpstr>Fault Tolerance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</dc:title>
  <dc:creator>cyhuang</dc:creator>
  <cp:lastModifiedBy>Asus</cp:lastModifiedBy>
  <cp:revision>1665</cp:revision>
  <dcterms:created xsi:type="dcterms:W3CDTF">2006-08-16T00:00:00Z</dcterms:created>
  <dcterms:modified xsi:type="dcterms:W3CDTF">2021-10-11T04:58:34Z</dcterms:modified>
</cp:coreProperties>
</file>